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3.xml" ContentType="application/vnd.openxmlformats-officedocument.presentationml.tags+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4" r:id="rId2"/>
    <p:sldMasterId id="2147483739" r:id="rId3"/>
    <p:sldMasterId id="2147483754" r:id="rId4"/>
    <p:sldMasterId id="2147483789" r:id="rId5"/>
    <p:sldMasterId id="2147483833" r:id="rId6"/>
    <p:sldMasterId id="2147483882" r:id="rId7"/>
    <p:sldMasterId id="2147483896" r:id="rId8"/>
  </p:sldMasterIdLst>
  <p:notesMasterIdLst>
    <p:notesMasterId r:id="rId167"/>
  </p:notesMasterIdLst>
  <p:handoutMasterIdLst>
    <p:handoutMasterId r:id="rId168"/>
  </p:handoutMasterIdLst>
  <p:sldIdLst>
    <p:sldId id="953" r:id="rId9"/>
    <p:sldId id="955" r:id="rId10"/>
    <p:sldId id="509" r:id="rId11"/>
    <p:sldId id="510" r:id="rId12"/>
    <p:sldId id="516" r:id="rId13"/>
    <p:sldId id="893" r:id="rId14"/>
    <p:sldId id="965" r:id="rId15"/>
    <p:sldId id="975" r:id="rId16"/>
    <p:sldId id="528" r:id="rId17"/>
    <p:sldId id="1036" r:id="rId18"/>
    <p:sldId id="976" r:id="rId19"/>
    <p:sldId id="531" r:id="rId20"/>
    <p:sldId id="535" r:id="rId21"/>
    <p:sldId id="977" r:id="rId22"/>
    <p:sldId id="541" r:id="rId23"/>
    <p:sldId id="542" r:id="rId24"/>
    <p:sldId id="882" r:id="rId25"/>
    <p:sldId id="540" r:id="rId26"/>
    <p:sldId id="538" r:id="rId27"/>
    <p:sldId id="539" r:id="rId28"/>
    <p:sldId id="548" r:id="rId29"/>
    <p:sldId id="547" r:id="rId30"/>
    <p:sldId id="551" r:id="rId31"/>
    <p:sldId id="553" r:id="rId32"/>
    <p:sldId id="1001" r:id="rId33"/>
    <p:sldId id="1002" r:id="rId34"/>
    <p:sldId id="1023" r:id="rId35"/>
    <p:sldId id="1032" r:id="rId36"/>
    <p:sldId id="1003" r:id="rId37"/>
    <p:sldId id="1004" r:id="rId38"/>
    <p:sldId id="1005" r:id="rId39"/>
    <p:sldId id="1006" r:id="rId40"/>
    <p:sldId id="1007" r:id="rId41"/>
    <p:sldId id="1008" r:id="rId42"/>
    <p:sldId id="1009" r:id="rId43"/>
    <p:sldId id="1024" r:id="rId44"/>
    <p:sldId id="1012" r:id="rId45"/>
    <p:sldId id="1013" r:id="rId46"/>
    <p:sldId id="1014" r:id="rId47"/>
    <p:sldId id="1015" r:id="rId48"/>
    <p:sldId id="1016" r:id="rId49"/>
    <p:sldId id="1017" r:id="rId50"/>
    <p:sldId id="1018" r:id="rId51"/>
    <p:sldId id="1019" r:id="rId52"/>
    <p:sldId id="1020" r:id="rId53"/>
    <p:sldId id="1021" r:id="rId54"/>
    <p:sldId id="1022" r:id="rId55"/>
    <p:sldId id="969" r:id="rId56"/>
    <p:sldId id="552" r:id="rId57"/>
    <p:sldId id="550" r:id="rId58"/>
    <p:sldId id="561" r:id="rId59"/>
    <p:sldId id="560" r:id="rId60"/>
    <p:sldId id="558" r:id="rId61"/>
    <p:sldId id="883" r:id="rId62"/>
    <p:sldId id="566" r:id="rId63"/>
    <p:sldId id="565" r:id="rId64"/>
    <p:sldId id="564" r:id="rId65"/>
    <p:sldId id="563" r:id="rId66"/>
    <p:sldId id="853" r:id="rId67"/>
    <p:sldId id="854" r:id="rId68"/>
    <p:sldId id="568" r:id="rId69"/>
    <p:sldId id="567" r:id="rId70"/>
    <p:sldId id="545" r:id="rId71"/>
    <p:sldId id="569" r:id="rId72"/>
    <p:sldId id="570" r:id="rId73"/>
    <p:sldId id="571" r:id="rId74"/>
    <p:sldId id="772" r:id="rId75"/>
    <p:sldId id="573" r:id="rId76"/>
    <p:sldId id="771" r:id="rId77"/>
    <p:sldId id="574" r:id="rId78"/>
    <p:sldId id="575" r:id="rId79"/>
    <p:sldId id="576" r:id="rId80"/>
    <p:sldId id="577" r:id="rId81"/>
    <p:sldId id="925" r:id="rId82"/>
    <p:sldId id="926" r:id="rId83"/>
    <p:sldId id="927" r:id="rId84"/>
    <p:sldId id="928" r:id="rId85"/>
    <p:sldId id="929" r:id="rId86"/>
    <p:sldId id="930" r:id="rId87"/>
    <p:sldId id="931" r:id="rId88"/>
    <p:sldId id="932" r:id="rId89"/>
    <p:sldId id="933" r:id="rId90"/>
    <p:sldId id="934" r:id="rId91"/>
    <p:sldId id="935" r:id="rId92"/>
    <p:sldId id="936" r:id="rId93"/>
    <p:sldId id="970" r:id="rId94"/>
    <p:sldId id="773" r:id="rId95"/>
    <p:sldId id="588" r:id="rId96"/>
    <p:sldId id="774" r:id="rId97"/>
    <p:sldId id="589" r:id="rId98"/>
    <p:sldId id="978" r:id="rId99"/>
    <p:sldId id="979" r:id="rId100"/>
    <p:sldId id="980" r:id="rId101"/>
    <p:sldId id="981" r:id="rId102"/>
    <p:sldId id="982" r:id="rId103"/>
    <p:sldId id="983" r:id="rId104"/>
    <p:sldId id="984" r:id="rId105"/>
    <p:sldId id="985" r:id="rId106"/>
    <p:sldId id="986" r:id="rId107"/>
    <p:sldId id="987" r:id="rId108"/>
    <p:sldId id="988" r:id="rId109"/>
    <p:sldId id="989" r:id="rId110"/>
    <p:sldId id="990" r:id="rId111"/>
    <p:sldId id="1037" r:id="rId112"/>
    <p:sldId id="971" r:id="rId113"/>
    <p:sldId id="943" r:id="rId114"/>
    <p:sldId id="944" r:id="rId115"/>
    <p:sldId id="945" r:id="rId116"/>
    <p:sldId id="946" r:id="rId117"/>
    <p:sldId id="947" r:id="rId118"/>
    <p:sldId id="948" r:id="rId119"/>
    <p:sldId id="972" r:id="rId120"/>
    <p:sldId id="626" r:id="rId121"/>
    <p:sldId id="627" r:id="rId122"/>
    <p:sldId id="628" r:id="rId123"/>
    <p:sldId id="629" r:id="rId124"/>
    <p:sldId id="632" r:id="rId125"/>
    <p:sldId id="633" r:id="rId126"/>
    <p:sldId id="634" r:id="rId127"/>
    <p:sldId id="635" r:id="rId128"/>
    <p:sldId id="1038" r:id="rId129"/>
    <p:sldId id="639" r:id="rId130"/>
    <p:sldId id="640" r:id="rId131"/>
    <p:sldId id="641" r:id="rId132"/>
    <p:sldId id="642" r:id="rId133"/>
    <p:sldId id="1039" r:id="rId134"/>
    <p:sldId id="645" r:id="rId135"/>
    <p:sldId id="646" r:id="rId136"/>
    <p:sldId id="647" r:id="rId137"/>
    <p:sldId id="1040" r:id="rId138"/>
    <p:sldId id="973" r:id="rId139"/>
    <p:sldId id="949" r:id="rId140"/>
    <p:sldId id="950" r:id="rId141"/>
    <p:sldId id="951" r:id="rId142"/>
    <p:sldId id="974" r:id="rId143"/>
    <p:sldId id="901" r:id="rId144"/>
    <p:sldId id="903" r:id="rId145"/>
    <p:sldId id="904" r:id="rId146"/>
    <p:sldId id="905" r:id="rId147"/>
    <p:sldId id="906" r:id="rId148"/>
    <p:sldId id="907" r:id="rId149"/>
    <p:sldId id="909" r:id="rId150"/>
    <p:sldId id="910" r:id="rId151"/>
    <p:sldId id="911" r:id="rId152"/>
    <p:sldId id="913" r:id="rId153"/>
    <p:sldId id="917" r:id="rId154"/>
    <p:sldId id="919" r:id="rId155"/>
    <p:sldId id="921" r:id="rId156"/>
    <p:sldId id="922" r:id="rId157"/>
    <p:sldId id="895" r:id="rId158"/>
    <p:sldId id="896" r:id="rId159"/>
    <p:sldId id="898" r:id="rId160"/>
    <p:sldId id="899" r:id="rId161"/>
    <p:sldId id="900" r:id="rId162"/>
    <p:sldId id="1041" r:id="rId163"/>
    <p:sldId id="1033" r:id="rId164"/>
    <p:sldId id="1034" r:id="rId165"/>
    <p:sldId id="1035" r:id="rId1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10" autoAdjust="0"/>
    <p:restoredTop sz="70505" autoAdjust="0"/>
  </p:normalViewPr>
  <p:slideViewPr>
    <p:cSldViewPr>
      <p:cViewPr varScale="1">
        <p:scale>
          <a:sx n="78" d="100"/>
          <a:sy n="78" d="100"/>
        </p:scale>
        <p:origin x="1050" y="84"/>
      </p:cViewPr>
      <p:guideLst>
        <p:guide orient="horz" pos="2160"/>
        <p:guide pos="3840"/>
      </p:guideLst>
    </p:cSldViewPr>
  </p:slideViewPr>
  <p:notesTextViewPr>
    <p:cViewPr>
      <p:scale>
        <a:sx n="3" d="2"/>
        <a:sy n="3" d="2"/>
      </p:scale>
      <p:origin x="0" y="0"/>
    </p:cViewPr>
  </p:notesTextViewPr>
  <p:sorterViewPr>
    <p:cViewPr varScale="1">
      <p:scale>
        <a:sx n="1" d="1"/>
        <a:sy n="1" d="1"/>
      </p:scale>
      <p:origin x="0" y="-1292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viewProps" Target="viewProps.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5.xml"/><Relationship Id="rId95" Type="http://schemas.openxmlformats.org/officeDocument/2006/relationships/slide" Target="slides/slide87.xml"/><Relationship Id="rId160" Type="http://schemas.openxmlformats.org/officeDocument/2006/relationships/slide" Target="slides/slide152.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theme" Target="theme/theme1.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slide" Target="slides/slide153.xml"/><Relationship Id="rId166"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51" Type="http://schemas.openxmlformats.org/officeDocument/2006/relationships/slide" Target="slides/slide143.xml"/><Relationship Id="rId156" Type="http://schemas.openxmlformats.org/officeDocument/2006/relationships/slide" Target="slides/slide148.xml"/><Relationship Id="rId172" Type="http://schemas.openxmlformats.org/officeDocument/2006/relationships/tableStyles" Target="tableStyles.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848283-BFB4-4FB1-B154-FA85ECE1D0F6}" type="datetimeFigureOut">
              <a:rPr lang="en-US" smtClean="0"/>
              <a:t>11/27/2023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2C4490-ABA6-462A-A668-95F2541D1C4E}" type="slidenum">
              <a:rPr lang="en-US" smtClean="0"/>
              <a:t>‹#›</a:t>
            </a:fld>
            <a:endParaRPr lang="en-US"/>
          </a:p>
        </p:txBody>
      </p:sp>
    </p:spTree>
    <p:extLst>
      <p:ext uri="{BB962C8B-B14F-4D97-AF65-F5344CB8AC3E}">
        <p14:creationId xmlns:p14="http://schemas.microsoft.com/office/powerpoint/2010/main" val="689298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4299DF-C484-4FDC-9C95-AC7465DD8EAA}" type="datetimeFigureOut">
              <a:rPr lang="en-US" smtClean="0"/>
              <a:t>11/27/2023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E259EB-4AC9-47F8-A8C0-61CCC856B097}" type="slidenum">
              <a:rPr lang="en-US" smtClean="0"/>
              <a:t>‹#›</a:t>
            </a:fld>
            <a:endParaRPr lang="en-US"/>
          </a:p>
        </p:txBody>
      </p:sp>
    </p:spTree>
    <p:extLst>
      <p:ext uri="{BB962C8B-B14F-4D97-AF65-F5344CB8AC3E}">
        <p14:creationId xmlns:p14="http://schemas.microsoft.com/office/powerpoint/2010/main" val="264239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78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a:t>
            </a:r>
            <a:r>
              <a:rPr lang="en-US" baseline="0" dirty="0"/>
              <a:t>some of a govt’s bus-type activities </a:t>
            </a:r>
            <a:r>
              <a:rPr lang="en-US" dirty="0"/>
              <a:t>have some similar qualities</a:t>
            </a:r>
            <a:r>
              <a:rPr lang="en-US" baseline="0" dirty="0"/>
              <a:t> to a private sector business,</a:t>
            </a:r>
            <a:r>
              <a:rPr lang="en-US" dirty="0"/>
              <a:t> some bus-type operations in</a:t>
            </a:r>
            <a:r>
              <a:rPr lang="en-US" baseline="0" dirty="0"/>
              <a:t> the public sector are different than a private sector business.  For example READ.  Good example is a public transit system. Transit systems have significant capital infrastructure and its impossible to charge enough in user fees to ride the bus or light rail in order to fully recover the total cost of providing the service.  It’s just too capital intensive.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 govts will intentionally subsidize the service in order to encourage people to use the service rather than driving their own cars, because it provides some public good.  For example, it saves on wear and tear of road systems, reduces pollution, etc. So the expense, or full-cost of providing the service are fully covered, however, along with charges for svc, govt subsidies may also be used to fully cover that expense.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11</a:t>
            </a:fld>
            <a:endParaRPr lang="en-US"/>
          </a:p>
        </p:txBody>
      </p:sp>
    </p:spTree>
    <p:extLst>
      <p:ext uri="{BB962C8B-B14F-4D97-AF65-F5344CB8AC3E}">
        <p14:creationId xmlns:p14="http://schemas.microsoft.com/office/powerpoint/2010/main" val="22858081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146</a:t>
            </a:fld>
            <a:endParaRPr lang="en-US"/>
          </a:p>
        </p:txBody>
      </p:sp>
    </p:spTree>
    <p:extLst>
      <p:ext uri="{BB962C8B-B14F-4D97-AF65-F5344CB8AC3E}">
        <p14:creationId xmlns:p14="http://schemas.microsoft.com/office/powerpoint/2010/main" val="7772131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147</a:t>
            </a:fld>
            <a:endParaRPr lang="en-US"/>
          </a:p>
        </p:txBody>
      </p:sp>
    </p:spTree>
    <p:extLst>
      <p:ext uri="{BB962C8B-B14F-4D97-AF65-F5344CB8AC3E}">
        <p14:creationId xmlns:p14="http://schemas.microsoft.com/office/powerpoint/2010/main" val="5658694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148</a:t>
            </a:fld>
            <a:endParaRPr lang="en-US"/>
          </a:p>
        </p:txBody>
      </p:sp>
    </p:spTree>
    <p:extLst>
      <p:ext uri="{BB962C8B-B14F-4D97-AF65-F5344CB8AC3E}">
        <p14:creationId xmlns:p14="http://schemas.microsoft.com/office/powerpoint/2010/main" val="19613802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149</a:t>
            </a:fld>
            <a:endParaRPr lang="en-US"/>
          </a:p>
        </p:txBody>
      </p:sp>
    </p:spTree>
    <p:extLst>
      <p:ext uri="{BB962C8B-B14F-4D97-AF65-F5344CB8AC3E}">
        <p14:creationId xmlns:p14="http://schemas.microsoft.com/office/powerpoint/2010/main" val="15417807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150</a:t>
            </a:fld>
            <a:endParaRPr lang="en-US"/>
          </a:p>
        </p:txBody>
      </p:sp>
    </p:spTree>
    <p:extLst>
      <p:ext uri="{BB962C8B-B14F-4D97-AF65-F5344CB8AC3E}">
        <p14:creationId xmlns:p14="http://schemas.microsoft.com/office/powerpoint/2010/main" val="2657031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151</a:t>
            </a:fld>
            <a:endParaRPr lang="en-US"/>
          </a:p>
        </p:txBody>
      </p:sp>
    </p:spTree>
    <p:extLst>
      <p:ext uri="{BB962C8B-B14F-4D97-AF65-F5344CB8AC3E}">
        <p14:creationId xmlns:p14="http://schemas.microsoft.com/office/powerpoint/2010/main" val="32236096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152</a:t>
            </a:fld>
            <a:endParaRPr lang="en-US"/>
          </a:p>
        </p:txBody>
      </p:sp>
    </p:spTree>
    <p:extLst>
      <p:ext uri="{BB962C8B-B14F-4D97-AF65-F5344CB8AC3E}">
        <p14:creationId xmlns:p14="http://schemas.microsoft.com/office/powerpoint/2010/main" val="8476639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153</a:t>
            </a:fld>
            <a:endParaRPr lang="en-US"/>
          </a:p>
        </p:txBody>
      </p:sp>
    </p:spTree>
    <p:extLst>
      <p:ext uri="{BB962C8B-B14F-4D97-AF65-F5344CB8AC3E}">
        <p14:creationId xmlns:p14="http://schemas.microsoft.com/office/powerpoint/2010/main" val="29990574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154</a:t>
            </a:fld>
            <a:endParaRPr lang="en-US"/>
          </a:p>
        </p:txBody>
      </p:sp>
    </p:spTree>
    <p:extLst>
      <p:ext uri="{BB962C8B-B14F-4D97-AF65-F5344CB8AC3E}">
        <p14:creationId xmlns:p14="http://schemas.microsoft.com/office/powerpoint/2010/main" val="30668375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would like to draw everyone attention to the CPE verification code to validate your attendance at today’s session.  After the program is complete, please return to the course landing page in the GFOA’s learning management system.  You will see a verification component for this class. In the box to the right you will need to enter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XXXX</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hit the submit button.  If you typed this code correctly, it will unlock and award you CPE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those who are viewing in a group setting, our learning management system is a user based product.  That means every attendee in your group will need to log into the system under their profile and complete their own attendance verification.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for joining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931768" rtl="0" eaLnBrk="1" fontAlgn="base" latinLnBrk="0" hangingPunct="1">
              <a:lnSpc>
                <a:spcPct val="100000"/>
              </a:lnSpc>
              <a:spcBef>
                <a:spcPct val="0"/>
              </a:spcBef>
              <a:spcAft>
                <a:spcPct val="0"/>
              </a:spcAft>
              <a:buClrTx/>
              <a:buSzTx/>
              <a:buFontTx/>
              <a:buNone/>
              <a:tabLst/>
              <a:defRPr/>
            </a:pPr>
            <a:fld id="{5313E8CA-7455-4A5F-A4D9-6DB2072E757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768"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0026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governmental</a:t>
            </a:r>
            <a:r>
              <a:rPr lang="en-US" baseline="0" dirty="0"/>
              <a:t> operations model in the public sector is very different.  In other words, READ. This is different than private sector activities which have only one chance to collect the necessary dollars to provide the goods or services.  </a:t>
            </a:r>
          </a:p>
          <a:p>
            <a:pPr marL="171450" indent="-171450">
              <a:buFont typeface="Arial" panose="020B0604020202020204" pitchFamily="34" charset="0"/>
              <a:buChar char="•"/>
            </a:pPr>
            <a:r>
              <a:rPr lang="en-US" baseline="0" dirty="0"/>
              <a:t>With govt operations, we’re concerned primarily with the </a:t>
            </a:r>
            <a:r>
              <a:rPr lang="en-US" i="1" baseline="0" dirty="0"/>
              <a:t>near-term impact </a:t>
            </a:r>
            <a:r>
              <a:rPr lang="en-US" baseline="0" dirty="0"/>
              <a:t>of certain events and transactions.  The goal is to ensure that the existing resources plus any revenues will cover the near-term outflows.  </a:t>
            </a:r>
          </a:p>
          <a:p>
            <a:pPr marL="171450" indent="-171450">
              <a:buFont typeface="Arial" panose="020B0604020202020204" pitchFamily="34" charset="0"/>
              <a:buChar char="•"/>
            </a:pPr>
            <a:r>
              <a:rPr lang="en-US" baseline="0" dirty="0"/>
              <a:t>Because this model is primarily supported by taxes and grants, we can generate additional revenues in the future as we need them.  We don’t need to collect it all at 1 time, and our citizens would not be happy if we did that as well. </a:t>
            </a:r>
          </a:p>
          <a:p>
            <a:pPr marL="171450" indent="-171450">
              <a:buFont typeface="Arial" panose="020B0604020202020204" pitchFamily="34" charset="0"/>
              <a:buChar char="•"/>
            </a:pPr>
            <a:r>
              <a:rPr lang="en-US" baseline="0" dirty="0"/>
              <a:t>So for example, with public safety services, we do not need to tax a household for the full-cost of providing public safety </a:t>
            </a:r>
            <a:r>
              <a:rPr lang="en-US" baseline="0" dirty="0" err="1"/>
              <a:t>svcs</a:t>
            </a:r>
            <a:r>
              <a:rPr lang="en-US" baseline="0" dirty="0"/>
              <a:t> over the long-term, we’re only concerned with covering the outflows for those </a:t>
            </a:r>
            <a:r>
              <a:rPr lang="en-US" baseline="0" dirty="0" err="1"/>
              <a:t>svcs</a:t>
            </a:r>
            <a:r>
              <a:rPr lang="en-US" baseline="0" dirty="0"/>
              <a:t> that occur in the current period. We tax as we need the resources with governmental operations.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financial objective of governmental operations is to ensure that revenues are sufficient to cover </a:t>
            </a:r>
            <a:r>
              <a:rPr lang="en-US" i="1" baseline="0" dirty="0"/>
              <a:t>near-term</a:t>
            </a:r>
            <a:r>
              <a:rPr lang="en-US" baseline="0" dirty="0"/>
              <a:t> outflows. But, my question to you is, why do think governmental operations need a near-term focus?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Well, most decisions on the use of general govt resources take place in the context of an annual or biennial appropriated budget. With govts, that budget is very important.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goal of govtl operations is to provide information that’s relevant from a budgetary perspective, where the key objective is to ensure that we have enough resources, from the combination of existing resources and current period inflows, to cover expenditures of the period (which is our near-term outflows).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Examples of these types of govtl operations are your public safety functions (police, fire, and EMS services), highway and streets, public works etc.</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12</a:t>
            </a:fld>
            <a:endParaRPr lang="en-US"/>
          </a:p>
        </p:txBody>
      </p:sp>
    </p:spTree>
    <p:extLst>
      <p:ext uri="{BB962C8B-B14F-4D97-AF65-F5344CB8AC3E}">
        <p14:creationId xmlns:p14="http://schemas.microsoft.com/office/powerpoint/2010/main" val="24691926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03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bus-type</a:t>
            </a:r>
            <a:r>
              <a:rPr lang="en-US" baseline="0" dirty="0"/>
              <a:t> operations, we only have one opportunity to charge what is necessary to cover our full-cost of provide those services or goods. That full cost is called an expense.  In other words, we need to make sure we are charging enough to cover the expense of providing those good or service. But remember with public sector bus-type operations, that expense can be covered either solely by charges for svc, or as in the example of a mass transit system, that expense is covered by a combination of charges for svc plus govt subsidies.</a:t>
            </a:r>
          </a:p>
          <a:p>
            <a:pPr marL="171450" indent="-171450">
              <a:buFont typeface="Arial" panose="020B0604020202020204" pitchFamily="34" charset="0"/>
              <a:buChar char="•"/>
            </a:pPr>
            <a:r>
              <a:rPr lang="en-US" baseline="0" dirty="0"/>
              <a:t>However, with govtl operations, our focus is on the near-term.  Do we have enough resources, from the combination of existing resources and inflows (revenues) in the current period to cover any current period outflows (expenditures)? Think budgetary decisions .</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a:t>
            </a:fld>
            <a:endParaRPr lang="en-US"/>
          </a:p>
        </p:txBody>
      </p:sp>
    </p:spTree>
    <p:extLst>
      <p:ext uri="{BB962C8B-B14F-4D97-AF65-F5344CB8AC3E}">
        <p14:creationId xmlns:p14="http://schemas.microsoft.com/office/powerpoint/2010/main" val="70209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Often times, the monies a govt receives will</a:t>
            </a:r>
            <a:r>
              <a:rPr lang="en-US" baseline="0" dirty="0"/>
              <a:t> have limitations on how it can be used, Some examples are: certain grants from higher levels of govt.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a govt issues debt, the bondholders want to be sure that the proceeds from the debt issuance are used for the particular purpose that was detailed in the bond covenant; also the governing body approves an appropriated budget annually or biennially for the specific purpose of spending a govt’s resources in a certain way. So, a govt’s appropriated budget is not just a financial plan, rather it has the force of law behind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 how does a govt ensure and demonstrate compliance with all of these limitations on the various resources it receives each year?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a:t>
            </a:fld>
            <a:endParaRPr lang="en-US"/>
          </a:p>
        </p:txBody>
      </p:sp>
    </p:spTree>
    <p:extLst>
      <p:ext uri="{BB962C8B-B14F-4D97-AF65-F5344CB8AC3E}">
        <p14:creationId xmlns:p14="http://schemas.microsoft.com/office/powerpoint/2010/main" val="321181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purpose of fund accounting is to ensure and demonstrate accountability for specific resources.  It also allows a govt’s FS to provide more than 1 MF: one focus for business-type operations (looking at the full cost or expense of providing that good or service) and a different focus for govtl operations (focus on the near term impact; do we have enough resources to cover our near term expenditures).  The use of separate funds also allows a govt to demonstrate compliance with their approved budget.</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15</a:t>
            </a:fld>
            <a:endParaRPr lang="en-US"/>
          </a:p>
        </p:txBody>
      </p:sp>
    </p:spTree>
    <p:extLst>
      <p:ext uri="{BB962C8B-B14F-4D97-AF65-F5344CB8AC3E}">
        <p14:creationId xmlns:p14="http://schemas.microsoft.com/office/powerpoint/2010/main" val="270409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Fund accounting came about because of our need to ensure and demonstrate compliance with the finance-related legal or contractual requirements associated with the various resources a govt receives (like taxes, grants, and the issuance of debt).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Originally, govts kept separate bank accounts for their separate resources but now we have sophisticated accounting software that allows us to segregate and account for those resources in separate funds, without having to use separate bank accounts. This is what used to be referred to as “cookie jar” accounting.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 a fund is really just a set of self-balancing accounts that we use for accounting purposes, so it contains all the elements such as assets, liabilities and the residual balances.  Each fund is used to segregate the resources that must be used for a specific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 govts and some not-for-profit organizations use fund accounting. </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16</a:t>
            </a:fld>
            <a:endParaRPr lang="en-US"/>
          </a:p>
        </p:txBody>
      </p:sp>
    </p:spTree>
    <p:extLst>
      <p:ext uri="{BB962C8B-B14F-4D97-AF65-F5344CB8AC3E}">
        <p14:creationId xmlns:p14="http://schemas.microsoft.com/office/powerpoint/2010/main" val="74335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within govtl accounting we have two different types of MF.</a:t>
            </a:r>
            <a:r>
              <a:rPr lang="en-US" baseline="0" dirty="0"/>
              <a:t>  First, bus-type operations:  think about businesses, they are concerned with the “big picture” in order to determine if they are profitable or not. (Ex. Utilities, etc.)</a:t>
            </a:r>
          </a:p>
          <a:p>
            <a:r>
              <a:rPr lang="en-US" baseline="0" dirty="0"/>
              <a:t>Remember govtl operations are primarily funded by taxes and grants and they support govtl services such as police protection, fire protection, road maintenance, etc.  Focus on near-term liquidity.</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18</a:t>
            </a:fld>
            <a:endParaRPr lang="en-US"/>
          </a:p>
        </p:txBody>
      </p:sp>
    </p:spTree>
    <p:extLst>
      <p:ext uri="{BB962C8B-B14F-4D97-AF65-F5344CB8AC3E}">
        <p14:creationId xmlns:p14="http://schemas.microsoft.com/office/powerpoint/2010/main" val="274353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 sector-</a:t>
            </a:r>
            <a:r>
              <a:rPr lang="en-US" baseline="0" dirty="0"/>
              <a:t> budget is a mgt tool; budgetary comparisons not included with FS of private sector business.</a:t>
            </a:r>
          </a:p>
          <a:p>
            <a:r>
              <a:rPr lang="en-US" baseline="0" dirty="0"/>
              <a:t>Public sector-budget has force of law and is of concern to those interested in compliance with finance-related legal limitations (grantors, debtors, etc.)</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19</a:t>
            </a:fld>
            <a:endParaRPr lang="en-US"/>
          </a:p>
        </p:txBody>
      </p:sp>
    </p:spTree>
    <p:extLst>
      <p:ext uri="{BB962C8B-B14F-4D97-AF65-F5344CB8AC3E}">
        <p14:creationId xmlns:p14="http://schemas.microsoft.com/office/powerpoint/2010/main" val="281451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20</a:t>
            </a:fld>
            <a:endParaRPr lang="en-US"/>
          </a:p>
        </p:txBody>
      </p:sp>
    </p:spTree>
    <p:extLst>
      <p:ext uri="{BB962C8B-B14F-4D97-AF65-F5344CB8AC3E}">
        <p14:creationId xmlns:p14="http://schemas.microsoft.com/office/powerpoint/2010/main" val="200822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21</a:t>
            </a:fld>
            <a:endParaRPr lang="en-US"/>
          </a:p>
        </p:txBody>
      </p:sp>
    </p:spTree>
    <p:extLst>
      <p:ext uri="{BB962C8B-B14F-4D97-AF65-F5344CB8AC3E}">
        <p14:creationId xmlns:p14="http://schemas.microsoft.com/office/powerpoint/2010/main" val="131819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78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22</a:t>
            </a:fld>
            <a:endParaRPr lang="en-US"/>
          </a:p>
        </p:txBody>
      </p:sp>
    </p:spTree>
    <p:extLst>
      <p:ext uri="{BB962C8B-B14F-4D97-AF65-F5344CB8AC3E}">
        <p14:creationId xmlns:p14="http://schemas.microsoft.com/office/powerpoint/2010/main" val="85133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23</a:t>
            </a:fld>
            <a:endParaRPr lang="en-US"/>
          </a:p>
        </p:txBody>
      </p:sp>
    </p:spTree>
    <p:extLst>
      <p:ext uri="{BB962C8B-B14F-4D97-AF65-F5344CB8AC3E}">
        <p14:creationId xmlns:p14="http://schemas.microsoft.com/office/powerpoint/2010/main" val="37090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24</a:t>
            </a:fld>
            <a:endParaRPr lang="en-US"/>
          </a:p>
        </p:txBody>
      </p:sp>
    </p:spTree>
    <p:extLst>
      <p:ext uri="{BB962C8B-B14F-4D97-AF65-F5344CB8AC3E}">
        <p14:creationId xmlns:p14="http://schemas.microsoft.com/office/powerpoint/2010/main" val="3758574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588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For business – primary users are investors and creditors</a:t>
            </a:r>
          </a:p>
          <a:p>
            <a:r>
              <a:rPr lang="en-US" dirty="0"/>
              <a:t>Public</a:t>
            </a:r>
            <a:r>
              <a:rPr lang="en-US" baseline="0" dirty="0"/>
              <a:t> sector – Investors and creditors; legislative and oversight bodies; and citizens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55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popularity contest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92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popularity contest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792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Stock</a:t>
            </a:r>
            <a:r>
              <a:rPr lang="en-US" baseline="0" dirty="0"/>
              <a:t> market collapsed in August 1929</a:t>
            </a:r>
          </a:p>
          <a:p>
            <a:r>
              <a:rPr lang="en-US" baseline="0" dirty="0"/>
              <a:t>SEC created in 1934</a:t>
            </a:r>
            <a:endParaRPr lang="en-US" dirty="0"/>
          </a:p>
          <a:p>
            <a:r>
              <a:rPr lang="en-US" dirty="0"/>
              <a:t>CAP – 1939 – Established by predecessor</a:t>
            </a:r>
            <a:r>
              <a:rPr lang="en-US" baseline="0" dirty="0"/>
              <a:t> to AICPA (American Association of Public Accountants</a:t>
            </a:r>
            <a:r>
              <a:rPr lang="en-US" baseline="0"/>
              <a:t>, est.1887)</a:t>
            </a:r>
            <a:endParaRPr lang="en-US" dirty="0"/>
          </a:p>
          <a:p>
            <a:r>
              <a:rPr lang="en-US" dirty="0"/>
              <a:t>APB – 1959 </a:t>
            </a:r>
          </a:p>
          <a:p>
            <a:r>
              <a:rPr lang="en-US" dirty="0"/>
              <a:t>FASB - 1975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709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Governments</a:t>
            </a:r>
            <a:r>
              <a:rPr lang="en-US" baseline="0" dirty="0"/>
              <a:t> must have one or more: (1) popular election of officers or appointment or approval of a controlling majority of members of the entity’s governing body by officials of one or more state or local governments; (2) potential for unilateral dissolution by a government with net assets reverting to a government (3) the power to enact and enforce a tax levy.  Plus:  rebuttable presumption that entities that have the ability to directly issue tax exempt debt are governmental. [Definition by AICPA cleared by GASB.]</a:t>
            </a:r>
            <a:endParaRPr lang="en-US" dirty="0"/>
          </a:p>
          <a:p>
            <a:endParaRPr lang="en-US" dirty="0"/>
          </a:p>
          <a:p>
            <a:r>
              <a:rPr lang="en-US" dirty="0"/>
              <a:t>NCMA</a:t>
            </a:r>
            <a:r>
              <a:rPr lang="en-US" baseline="0" dirty="0"/>
              <a:t> – 1934</a:t>
            </a:r>
          </a:p>
          <a:p>
            <a:r>
              <a:rPr lang="en-US" baseline="0" dirty="0"/>
              <a:t>NCGA – 1951</a:t>
            </a:r>
          </a:p>
          <a:p>
            <a:r>
              <a:rPr lang="en-US" baseline="0" dirty="0"/>
              <a:t>NCGA – 1973</a:t>
            </a:r>
          </a:p>
          <a:p>
            <a:r>
              <a:rPr lang="en-US" baseline="0" dirty="0"/>
              <a:t>GASB – 1984</a:t>
            </a:r>
          </a:p>
          <a:p>
            <a:r>
              <a:rPr lang="en-US" baseline="0" dirty="0"/>
              <a:t>FASAB – 1990</a:t>
            </a:r>
          </a:p>
          <a:p>
            <a:endParaRPr lang="en-US" baseline="0" dirty="0"/>
          </a:p>
          <a:p>
            <a:r>
              <a:rPr lang="en-US" baseline="0" dirty="0"/>
              <a:t>All kinds of entities are covered, private sector, S&amp;LG, and Federal covered by one of three:  FASB, GASB, FASAB standard setters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178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FASB and</a:t>
            </a:r>
            <a:r>
              <a:rPr lang="en-US" baseline="0" dirty="0"/>
              <a:t> GASB “under” by FAF – FAF does NOT approve standards</a:t>
            </a:r>
          </a:p>
          <a:p>
            <a:r>
              <a:rPr lang="en-US" baseline="0" dirty="0"/>
              <a:t>FASAB standards can be rejected by Comptroller General or head of Federal OMB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0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Source</a:t>
            </a:r>
            <a:r>
              <a:rPr lang="en-US" baseline="0" dirty="0"/>
              <a:t> &amp; e</a:t>
            </a:r>
            <a:r>
              <a:rPr lang="en-US" dirty="0"/>
              <a:t>volution of governmental</a:t>
            </a:r>
            <a:r>
              <a:rPr lang="en-US" baseline="0" dirty="0"/>
              <a:t> GAAP</a:t>
            </a:r>
          </a:p>
          <a:p>
            <a:r>
              <a:rPr lang="en-US" baseline="0" dirty="0"/>
              <a:t>Key terminology and concepts</a:t>
            </a:r>
          </a:p>
          <a:p>
            <a:r>
              <a:rPr lang="en-US" baseline="0" dirty="0"/>
              <a:t>Building blocks</a:t>
            </a:r>
          </a:p>
          <a:p>
            <a:r>
              <a:rPr lang="en-US" baseline="0" dirty="0"/>
              <a:t>Start on fund category unique to government</a:t>
            </a:r>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3</a:t>
            </a:fld>
            <a:endParaRPr lang="en-US"/>
          </a:p>
        </p:txBody>
      </p:sp>
    </p:spTree>
    <p:extLst>
      <p:ext uri="{BB962C8B-B14F-4D97-AF65-F5344CB8AC3E}">
        <p14:creationId xmlns:p14="http://schemas.microsoft.com/office/powerpoint/2010/main" val="1468192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GASB documents at both levels</a:t>
            </a:r>
            <a:r>
              <a:rPr lang="en-US" baseline="0" dirty="0"/>
              <a:t> of GAAP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711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Previously, GASB issued interpretations and unless or until superseded, are Category A GAAP</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470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popularity contest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732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Today’s forecast is found in GASB’s Codification.</a:t>
            </a:r>
          </a:p>
          <a:p>
            <a:endParaRPr lang="en-US" dirty="0"/>
          </a:p>
          <a:p>
            <a:r>
              <a:rPr lang="en-US" dirty="0"/>
              <a:t>You may have noticed that we’ve been making references to codification sections – rather than exclusively</a:t>
            </a:r>
            <a:r>
              <a:rPr lang="en-US" baseline="0" dirty="0"/>
              <a:t> to the statements.  That’s because whenever you go looking for the criteria for determining component units, it will always be up-to-date in GASB Cod Section 2100, </a:t>
            </a:r>
            <a:r>
              <a:rPr lang="en-US" i="1" baseline="0" dirty="0"/>
              <a:t>Defining the Financial Reporting Entity</a:t>
            </a:r>
            <a:r>
              <a:rPr lang="en-US" baseline="0" dirty="0"/>
              <a:t>, no many how many hundreds of times GASB amends it’s Statement No. 14, which introduced component units.  </a:t>
            </a:r>
          </a:p>
          <a:p>
            <a:endParaRPr lang="en-US" baseline="0" dirty="0"/>
          </a:p>
          <a:p>
            <a:r>
              <a:rPr lang="en-US" baseline="0" dirty="0"/>
              <a:t>In addition to containing “GASB 14 as amended”, that section contains a GASB technical bulletin on the subject, more than 35 pages of implementation guidance  and over 30 pages of illustrations including that wonderful flowchart to assist in your evaluations –and this is the kicker -- all of it updated to reflect the affects of all subsequent changes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62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a:t>
            </a:r>
            <a:r>
              <a:rPr lang="en-US" baseline="0" dirty="0"/>
              <a:t> want to take a few moments just to walk you through the Codification – affectionately known as the Cod.</a:t>
            </a:r>
          </a:p>
          <a:p>
            <a:endParaRPr lang="en-US" baseline="0" dirty="0"/>
          </a:p>
          <a:p>
            <a:r>
              <a:rPr lang="en-US" baseline="0" dirty="0"/>
              <a:t>It’s organized into several sections, the first three are in what GASB refers to as a text-book style, covering the broad topics.  General principles has sections including the GAAP Hierarchy, Summary Statement of Principles and Legal Compliance as well as on Fund Accounting, Reporting Capital Assets, Reporting Liabilities, and more</a:t>
            </a:r>
          </a:p>
          <a:p>
            <a:endParaRPr lang="en-US" baseline="0" dirty="0"/>
          </a:p>
          <a:p>
            <a:endParaRPr lang="en-US" baseline="0" dirty="0"/>
          </a:p>
          <a:p>
            <a:r>
              <a:rPr lang="en-US" baseline="0" dirty="0"/>
              <a:t>Financial Reporting includes, as already noted, Defining the Financial Reporting Entity, the </a:t>
            </a:r>
            <a:r>
              <a:rPr lang="en-US" baseline="0"/>
              <a:t>Annual Comprehensive </a:t>
            </a:r>
            <a:r>
              <a:rPr lang="en-US" baseline="0" dirty="0"/>
              <a:t>Financial Report, Notes to Financial Statements,  Budgetary Reporting, Cash flows statements, and more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743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942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Places</a:t>
            </a:r>
            <a:r>
              <a:rPr lang="en-US" baseline="0"/>
              <a:t> the Q&amp;A right after the related standard language, incorporating all levels of GAAP plus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416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Last</a:t>
            </a:r>
            <a:r>
              <a:rPr lang="en-US" baseline="0" dirty="0"/>
              <a:t> but certainly not least, the cod includes a great tool for those who want to find current GAAP in the Codification but only know where (potentially) outdated guidance had been in an original pronouncement.  The finding list allows you to crosswalk every paragraph of the standard in the Cod (except for introductions, transition guidance, and background and basis for conclusions, which are only available in the original pronouncements).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742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Free access a little bit hidden; scroll down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315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56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Finish</a:t>
            </a:r>
            <a:r>
              <a:rPr lang="en-US" baseline="0" dirty="0"/>
              <a:t>-up on governmental fund content activities</a:t>
            </a:r>
          </a:p>
          <a:p>
            <a:pPr marL="177845" indent="-177845">
              <a:buFont typeface="Arial" panose="020B0604020202020204" pitchFamily="34" charset="0"/>
              <a:buChar char="•"/>
            </a:pPr>
            <a:r>
              <a:rPr lang="en-US" baseline="0" dirty="0"/>
              <a:t>Governmental fund financial statements</a:t>
            </a:r>
          </a:p>
          <a:p>
            <a:pPr marL="177845" indent="-177845">
              <a:buFont typeface="Arial" panose="020B0604020202020204" pitchFamily="34" charset="0"/>
              <a:buChar char="•"/>
            </a:pPr>
            <a:r>
              <a:rPr lang="en-US" baseline="0" dirty="0"/>
              <a:t>Proprietary funds – more like private sector</a:t>
            </a:r>
          </a:p>
        </p:txBody>
      </p:sp>
      <p:sp>
        <p:nvSpPr>
          <p:cNvPr id="4" name="Slide Number Placeholder 3"/>
          <p:cNvSpPr>
            <a:spLocks noGrp="1"/>
          </p:cNvSpPr>
          <p:nvPr>
            <p:ph type="sldNum" sz="quarter" idx="10"/>
          </p:nvPr>
        </p:nvSpPr>
        <p:spPr/>
        <p:txBody>
          <a:bodyPr/>
          <a:lstStyle/>
          <a:p>
            <a:fld id="{20E259EB-4AC9-47F8-A8C0-61CCC856B097}" type="slidenum">
              <a:rPr lang="en-US" smtClean="0"/>
              <a:t>4</a:t>
            </a:fld>
            <a:endParaRPr lang="en-US"/>
          </a:p>
        </p:txBody>
      </p:sp>
    </p:spTree>
    <p:extLst>
      <p:ext uri="{BB962C8B-B14F-4D97-AF65-F5344CB8AC3E}">
        <p14:creationId xmlns:p14="http://schemas.microsoft.com/office/powerpoint/2010/main" val="4233785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572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56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936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9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Establish and maintain</a:t>
            </a:r>
            <a:r>
              <a:rPr lang="en-US" baseline="0" dirty="0"/>
              <a:t> the minimum number of funds consistent with legal requirements and sound financial administration. If accounting system can separate activity for a particular purpose within a single fund, use only a single fund.</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51</a:t>
            </a:fld>
            <a:endParaRPr lang="en-US"/>
          </a:p>
        </p:txBody>
      </p:sp>
    </p:spTree>
    <p:extLst>
      <p:ext uri="{BB962C8B-B14F-4D97-AF65-F5344CB8AC3E}">
        <p14:creationId xmlns:p14="http://schemas.microsoft.com/office/powerpoint/2010/main" val="2319668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Other local governments, pension plans, trusts for external donations; benefit parties external to the government.</a:t>
            </a:r>
          </a:p>
        </p:txBody>
      </p:sp>
      <p:sp>
        <p:nvSpPr>
          <p:cNvPr id="4" name="Slide Number Placeholder 3"/>
          <p:cNvSpPr>
            <a:spLocks noGrp="1"/>
          </p:cNvSpPr>
          <p:nvPr>
            <p:ph type="sldNum" sz="quarter" idx="10"/>
          </p:nvPr>
        </p:nvSpPr>
        <p:spPr/>
        <p:txBody>
          <a:bodyPr/>
          <a:lstStyle/>
          <a:p>
            <a:fld id="{20E259EB-4AC9-47F8-A8C0-61CCC856B097}" type="slidenum">
              <a:rPr lang="en-US" smtClean="0"/>
              <a:t>54</a:t>
            </a:fld>
            <a:endParaRPr lang="en-US"/>
          </a:p>
        </p:txBody>
      </p:sp>
    </p:spTree>
    <p:extLst>
      <p:ext uri="{BB962C8B-B14F-4D97-AF65-F5344CB8AC3E}">
        <p14:creationId xmlns:p14="http://schemas.microsoft.com/office/powerpoint/2010/main" val="3205081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Further</a:t>
            </a:r>
            <a:r>
              <a:rPr lang="en-US" baseline="0" dirty="0"/>
              <a:t> explanation of the terms restricted, committed and assigned will be discussed when we cover governmental fund financial statements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59A7D-AEE5-45F6-AA5B-B9A0D71D7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036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Legally mandated per debt covenant or other.</a:t>
            </a:r>
          </a:p>
        </p:txBody>
      </p:sp>
      <p:sp>
        <p:nvSpPr>
          <p:cNvPr id="4" name="Slide Number Placeholder 3"/>
          <p:cNvSpPr>
            <a:spLocks noGrp="1"/>
          </p:cNvSpPr>
          <p:nvPr>
            <p:ph type="sldNum" sz="quarter" idx="10"/>
          </p:nvPr>
        </p:nvSpPr>
        <p:spPr/>
        <p:txBody>
          <a:bodyPr/>
          <a:lstStyle/>
          <a:p>
            <a:fld id="{20E259EB-4AC9-47F8-A8C0-61CCC856B097}" type="slidenum">
              <a:rPr lang="en-US" smtClean="0"/>
              <a:t>61</a:t>
            </a:fld>
            <a:endParaRPr lang="en-US"/>
          </a:p>
        </p:txBody>
      </p:sp>
    </p:spTree>
    <p:extLst>
      <p:ext uri="{BB962C8B-B14F-4D97-AF65-F5344CB8AC3E}">
        <p14:creationId xmlns:p14="http://schemas.microsoft.com/office/powerpoint/2010/main" val="1071546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Government would not report their pension/OPEB</a:t>
            </a:r>
            <a:r>
              <a:rPr lang="en-US" baseline="0" dirty="0"/>
              <a:t> liability in this fund.</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70</a:t>
            </a:fld>
            <a:endParaRPr lang="en-US"/>
          </a:p>
        </p:txBody>
      </p:sp>
    </p:spTree>
    <p:extLst>
      <p:ext uri="{BB962C8B-B14F-4D97-AF65-F5344CB8AC3E}">
        <p14:creationId xmlns:p14="http://schemas.microsoft.com/office/powerpoint/2010/main" val="2843566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74</a:t>
            </a:fld>
            <a:endParaRPr lang="en-US"/>
          </a:p>
        </p:txBody>
      </p:sp>
    </p:spTree>
    <p:extLst>
      <p:ext uri="{BB962C8B-B14F-4D97-AF65-F5344CB8AC3E}">
        <p14:creationId xmlns:p14="http://schemas.microsoft.com/office/powerpoint/2010/main" val="52664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baseline="0" dirty="0"/>
              <a:t>Proprietary and fiduciary funds – much like the private sector</a:t>
            </a:r>
          </a:p>
          <a:p>
            <a:pPr marL="177845" indent="-177845">
              <a:buFont typeface="Arial" panose="020B0604020202020204" pitchFamily="34" charset="0"/>
              <a:buChar char="•"/>
            </a:pPr>
            <a:r>
              <a:rPr lang="en-US" baseline="0" dirty="0"/>
              <a:t>Last major piece of the puzzle – legally separate entities for which elected officials of a primary government are financially accountable</a:t>
            </a:r>
          </a:p>
          <a:p>
            <a:pPr marL="177845" indent="-177845">
              <a:buFont typeface="Arial" panose="020B0604020202020204" pitchFamily="34" charset="0"/>
              <a:buChar char="•"/>
            </a:pPr>
            <a:r>
              <a:rPr lang="en-US" baseline="0" dirty="0"/>
              <a:t>Start seeing how the puzzle pieces come together</a:t>
            </a:r>
          </a:p>
        </p:txBody>
      </p:sp>
      <p:sp>
        <p:nvSpPr>
          <p:cNvPr id="4" name="Slide Number Placeholder 3"/>
          <p:cNvSpPr>
            <a:spLocks noGrp="1"/>
          </p:cNvSpPr>
          <p:nvPr>
            <p:ph type="sldNum" sz="quarter" idx="10"/>
          </p:nvPr>
        </p:nvSpPr>
        <p:spPr/>
        <p:txBody>
          <a:bodyPr/>
          <a:lstStyle/>
          <a:p>
            <a:fld id="{20E259EB-4AC9-47F8-A8C0-61CCC856B097}" type="slidenum">
              <a:rPr lang="en-US" smtClean="0"/>
              <a:t>5</a:t>
            </a:fld>
            <a:endParaRPr lang="en-US"/>
          </a:p>
        </p:txBody>
      </p:sp>
    </p:spTree>
    <p:extLst>
      <p:ext uri="{BB962C8B-B14F-4D97-AF65-F5344CB8AC3E}">
        <p14:creationId xmlns:p14="http://schemas.microsoft.com/office/powerpoint/2010/main" val="3455301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75</a:t>
            </a:fld>
            <a:endParaRPr lang="en-US"/>
          </a:p>
        </p:txBody>
      </p:sp>
    </p:spTree>
    <p:extLst>
      <p:ext uri="{BB962C8B-B14F-4D97-AF65-F5344CB8AC3E}">
        <p14:creationId xmlns:p14="http://schemas.microsoft.com/office/powerpoint/2010/main" val="1804642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76</a:t>
            </a:fld>
            <a:endParaRPr lang="en-US"/>
          </a:p>
        </p:txBody>
      </p:sp>
    </p:spTree>
    <p:extLst>
      <p:ext uri="{BB962C8B-B14F-4D97-AF65-F5344CB8AC3E}">
        <p14:creationId xmlns:p14="http://schemas.microsoft.com/office/powerpoint/2010/main" val="1172391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77</a:t>
            </a:fld>
            <a:endParaRPr lang="en-US"/>
          </a:p>
        </p:txBody>
      </p:sp>
    </p:spTree>
    <p:extLst>
      <p:ext uri="{BB962C8B-B14F-4D97-AF65-F5344CB8AC3E}">
        <p14:creationId xmlns:p14="http://schemas.microsoft.com/office/powerpoint/2010/main" val="461431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78</a:t>
            </a:fld>
            <a:endParaRPr lang="en-US"/>
          </a:p>
        </p:txBody>
      </p:sp>
    </p:spTree>
    <p:extLst>
      <p:ext uri="{BB962C8B-B14F-4D97-AF65-F5344CB8AC3E}">
        <p14:creationId xmlns:p14="http://schemas.microsoft.com/office/powerpoint/2010/main" val="92913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79</a:t>
            </a:fld>
            <a:endParaRPr lang="en-US"/>
          </a:p>
        </p:txBody>
      </p:sp>
    </p:spTree>
    <p:extLst>
      <p:ext uri="{BB962C8B-B14F-4D97-AF65-F5344CB8AC3E}">
        <p14:creationId xmlns:p14="http://schemas.microsoft.com/office/powerpoint/2010/main" val="3725748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80</a:t>
            </a:fld>
            <a:endParaRPr lang="en-US"/>
          </a:p>
        </p:txBody>
      </p:sp>
    </p:spTree>
    <p:extLst>
      <p:ext uri="{BB962C8B-B14F-4D97-AF65-F5344CB8AC3E}">
        <p14:creationId xmlns:p14="http://schemas.microsoft.com/office/powerpoint/2010/main" val="4095374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81</a:t>
            </a:fld>
            <a:endParaRPr lang="en-US"/>
          </a:p>
        </p:txBody>
      </p:sp>
    </p:spTree>
    <p:extLst>
      <p:ext uri="{BB962C8B-B14F-4D97-AF65-F5344CB8AC3E}">
        <p14:creationId xmlns:p14="http://schemas.microsoft.com/office/powerpoint/2010/main" val="3403733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82</a:t>
            </a:fld>
            <a:endParaRPr lang="en-US"/>
          </a:p>
        </p:txBody>
      </p:sp>
    </p:spTree>
    <p:extLst>
      <p:ext uri="{BB962C8B-B14F-4D97-AF65-F5344CB8AC3E}">
        <p14:creationId xmlns:p14="http://schemas.microsoft.com/office/powerpoint/2010/main" val="35709769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83</a:t>
            </a:fld>
            <a:endParaRPr lang="en-US"/>
          </a:p>
        </p:txBody>
      </p:sp>
    </p:spTree>
    <p:extLst>
      <p:ext uri="{BB962C8B-B14F-4D97-AF65-F5344CB8AC3E}">
        <p14:creationId xmlns:p14="http://schemas.microsoft.com/office/powerpoint/2010/main" val="845685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10"/>
          </p:nvPr>
        </p:nvSpPr>
        <p:spPr/>
        <p:txBody>
          <a:bodyPr/>
          <a:lstStyle/>
          <a:p>
            <a:fld id="{20E259EB-4AC9-47F8-A8C0-61CCC856B097}" type="slidenum">
              <a:rPr lang="en-US" smtClean="0"/>
              <a:t>84</a:t>
            </a:fld>
            <a:endParaRPr lang="en-US"/>
          </a:p>
        </p:txBody>
      </p:sp>
    </p:spTree>
    <p:extLst>
      <p:ext uri="{BB962C8B-B14F-4D97-AF65-F5344CB8AC3E}">
        <p14:creationId xmlns:p14="http://schemas.microsoft.com/office/powerpoint/2010/main" val="126205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Finish-up</a:t>
            </a:r>
            <a:r>
              <a:rPr lang="en-US" baseline="0" dirty="0"/>
              <a:t> arranging the pieces</a:t>
            </a:r>
          </a:p>
          <a:p>
            <a:r>
              <a:rPr lang="en-US" baseline="0" dirty="0"/>
              <a:t>Put puzzle all together</a:t>
            </a:r>
          </a:p>
          <a:p>
            <a:r>
              <a:rPr lang="en-US" baseline="0" dirty="0"/>
              <a:t>Build the frame</a:t>
            </a:r>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6</a:t>
            </a:fld>
            <a:endParaRPr lang="en-US"/>
          </a:p>
        </p:txBody>
      </p:sp>
    </p:spTree>
    <p:extLst>
      <p:ext uri="{BB962C8B-B14F-4D97-AF65-F5344CB8AC3E}">
        <p14:creationId xmlns:p14="http://schemas.microsoft.com/office/powerpoint/2010/main" val="2480674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85</a:t>
            </a:fld>
            <a:endParaRPr lang="en-US"/>
          </a:p>
        </p:txBody>
      </p:sp>
    </p:spTree>
    <p:extLst>
      <p:ext uri="{BB962C8B-B14F-4D97-AF65-F5344CB8AC3E}">
        <p14:creationId xmlns:p14="http://schemas.microsoft.com/office/powerpoint/2010/main" val="27143133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101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88</a:t>
            </a:fld>
            <a:endParaRPr lang="en-US"/>
          </a:p>
        </p:txBody>
      </p:sp>
    </p:spTree>
    <p:extLst>
      <p:ext uri="{BB962C8B-B14F-4D97-AF65-F5344CB8AC3E}">
        <p14:creationId xmlns:p14="http://schemas.microsoft.com/office/powerpoint/2010/main" val="4238273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101</a:t>
            </a:fld>
            <a:endParaRPr lang="en-US"/>
          </a:p>
        </p:txBody>
      </p:sp>
    </p:spTree>
    <p:extLst>
      <p:ext uri="{BB962C8B-B14F-4D97-AF65-F5344CB8AC3E}">
        <p14:creationId xmlns:p14="http://schemas.microsoft.com/office/powerpoint/2010/main" val="2636782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7831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272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4952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1281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5700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17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For anyone that’s experienced with private sector financial reports, accounting and fin reporting for state and local govts can</a:t>
            </a:r>
            <a:r>
              <a:rPr lang="en-US" baseline="0" dirty="0"/>
              <a:t> seem odd or very different. In this section, let’s take a look at some of the key characteristics of the govt environment that help explain why govtl accounting and financial reporting is different from the private sector.  </a:t>
            </a:r>
          </a:p>
          <a:p>
            <a:r>
              <a:rPr lang="en-US" baseline="0" dirty="0"/>
              <a:t>So really, rather than just trying to learn the rules, if you understand what the rules are trying to accomplish, they’ll make more sense and you’ll understand how they affect our financial reporting</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4155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9308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8332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Elements are</a:t>
            </a:r>
            <a:r>
              <a:rPr lang="en-US" baseline="0" dirty="0"/>
              <a:t> the groupings (classes, kinds) of items found on the financial statements</a:t>
            </a:r>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113</a:t>
            </a:fld>
            <a:endParaRPr lang="en-US"/>
          </a:p>
        </p:txBody>
      </p:sp>
    </p:spTree>
    <p:extLst>
      <p:ext uri="{BB962C8B-B14F-4D97-AF65-F5344CB8AC3E}">
        <p14:creationId xmlns:p14="http://schemas.microsoft.com/office/powerpoint/2010/main" val="12888871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Providing services is the mission of government, assets are what enable a government to accomplish</a:t>
            </a:r>
            <a:r>
              <a:rPr lang="en-US" baseline="0" dirty="0"/>
              <a:t> this mission.  </a:t>
            </a:r>
          </a:p>
          <a:p>
            <a:endParaRPr lang="en-US" baseline="0" dirty="0"/>
          </a:p>
          <a:p>
            <a:r>
              <a:rPr lang="en-US" baseline="0" dirty="0"/>
              <a:t>Capacity can be to directly provide services (infrastructure, buildings, parks) or indirectly (money to pay people to do work, to buy consumables or investments that can be sold to provide money…)</a:t>
            </a:r>
          </a:p>
          <a:p>
            <a:endParaRPr lang="en-US" baseline="0" dirty="0"/>
          </a:p>
          <a:p>
            <a:r>
              <a:rPr lang="en-US" baseline="0" dirty="0"/>
              <a:t>May be tangible or intangible:  government has licenses to use accounting software on its hardware so we could record events and transactions and prepare f/s.</a:t>
            </a:r>
          </a:p>
          <a:p>
            <a:endParaRPr lang="en-US" baseline="0" dirty="0"/>
          </a:p>
          <a:p>
            <a:r>
              <a:rPr lang="en-US" baseline="0" dirty="0"/>
              <a:t>Power to tax is NOT an asset as it does not have a present service capacity.</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115</a:t>
            </a:fld>
            <a:endParaRPr lang="en-US"/>
          </a:p>
        </p:txBody>
      </p:sp>
    </p:spTree>
    <p:extLst>
      <p:ext uri="{BB962C8B-B14F-4D97-AF65-F5344CB8AC3E}">
        <p14:creationId xmlns:p14="http://schemas.microsoft.com/office/powerpoint/2010/main" val="21703187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GASB</a:t>
            </a:r>
            <a:r>
              <a:rPr lang="en-US" baseline="0" dirty="0"/>
              <a:t> 84, Fiduciary activities says control is present “if the government (a) holds the assets or (b) has the ability to direct the use, exchange, or employment of” the assets.  Use: expends or consumes the assets to provide services</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116</a:t>
            </a:fld>
            <a:endParaRPr lang="en-US"/>
          </a:p>
        </p:txBody>
      </p:sp>
    </p:spTree>
    <p:extLst>
      <p:ext uri="{BB962C8B-B14F-4D97-AF65-F5344CB8AC3E}">
        <p14:creationId xmlns:p14="http://schemas.microsoft.com/office/powerpoint/2010/main" val="36041444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a:t>
            </a:r>
            <a:r>
              <a:rPr lang="en-US" baseline="0" dirty="0"/>
              <a:t>, the power to tax is NOT an asset as it does not have a present service capacity.</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117</a:t>
            </a:fld>
            <a:endParaRPr lang="en-US"/>
          </a:p>
        </p:txBody>
      </p:sp>
    </p:spTree>
    <p:extLst>
      <p:ext uri="{BB962C8B-B14F-4D97-AF65-F5344CB8AC3E}">
        <p14:creationId xmlns:p14="http://schemas.microsoft.com/office/powerpoint/2010/main" val="23623366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Obligation:  a duty, contract, promise that compels one to follow or avoid a particular course of action.</a:t>
            </a:r>
          </a:p>
          <a:p>
            <a:endParaRPr lang="en-US" dirty="0"/>
          </a:p>
          <a:p>
            <a:r>
              <a:rPr lang="en-US" dirty="0"/>
              <a:t>Exchange</a:t>
            </a:r>
            <a:r>
              <a:rPr lang="en-US" baseline="0" dirty="0"/>
              <a:t> and non-exchange transactions have different points at which liabilities arise, as we’ll discuss later in the class.</a:t>
            </a:r>
          </a:p>
          <a:p>
            <a:endParaRPr lang="en-US" baseline="0" dirty="0"/>
          </a:p>
          <a:p>
            <a:r>
              <a:rPr lang="en-US" baseline="0" dirty="0"/>
              <a:t>Existing law, </a:t>
            </a:r>
          </a:p>
          <a:p>
            <a:endParaRPr lang="en-US" baseline="0" dirty="0"/>
          </a:p>
          <a:p>
            <a:r>
              <a:rPr lang="en-US" baseline="0" dirty="0"/>
              <a:t>Assumed obligation by taking action – pollution remediation, emergency demolition</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119</a:t>
            </a:fld>
            <a:endParaRPr lang="en-US"/>
          </a:p>
        </p:txBody>
      </p:sp>
    </p:spTree>
    <p:extLst>
      <p:ext uri="{BB962C8B-B14F-4D97-AF65-F5344CB8AC3E}">
        <p14:creationId xmlns:p14="http://schemas.microsoft.com/office/powerpoint/2010/main" val="27478142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Theoretically, taxing authority is equivalent to government’s general</a:t>
            </a:r>
            <a:r>
              <a:rPr lang="en-US" baseline="0" dirty="0"/>
              <a:t> “obligation” to provide services</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120</a:t>
            </a:fld>
            <a:endParaRPr lang="en-US"/>
          </a:p>
        </p:txBody>
      </p:sp>
    </p:spTree>
    <p:extLst>
      <p:ext uri="{BB962C8B-B14F-4D97-AF65-F5344CB8AC3E}">
        <p14:creationId xmlns:p14="http://schemas.microsoft.com/office/powerpoint/2010/main" val="15616370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Net assets consumed, so no asset</a:t>
            </a:r>
            <a:r>
              <a:rPr lang="en-US" baseline="0" dirty="0"/>
              <a:t> created (a loan of cash or investments creates an equivalent receivable).</a:t>
            </a:r>
          </a:p>
          <a:p>
            <a:endParaRPr lang="en-US" baseline="0" dirty="0"/>
          </a:p>
          <a:p>
            <a:r>
              <a:rPr lang="en-US" baseline="0" dirty="0"/>
              <a:t>Another example, the price paid to by purchaser (transferee) of a future revenue stream</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5735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Amount</a:t>
            </a:r>
            <a:r>
              <a:rPr lang="en-US" baseline="0" dirty="0"/>
              <a:t> received in a sale of future revenue</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123</a:t>
            </a:fld>
            <a:endParaRPr lang="en-US"/>
          </a:p>
        </p:txBody>
      </p:sp>
    </p:spTree>
    <p:extLst>
      <p:ext uri="{BB962C8B-B14F-4D97-AF65-F5344CB8AC3E}">
        <p14:creationId xmlns:p14="http://schemas.microsoft.com/office/powerpoint/2010/main" val="154719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a:t>
            </a:r>
            <a:r>
              <a:rPr lang="en-US" baseline="0" dirty="0"/>
              <a:t> internal control within a govt allows those who use a govt’s FS to trust that the info provided in them is accurate.  Also, s</a:t>
            </a:r>
            <a:r>
              <a:rPr lang="en-US" dirty="0"/>
              <a:t>tate and local govts are stewards of the public’s monies;</a:t>
            </a:r>
            <a:r>
              <a:rPr lang="en-US" baseline="0" dirty="0"/>
              <a:t> they pay various taxes (property, income, sales, etc.) in order to receive certain services (fire protection, police protection, EMS, maintaining roads, etc.).  </a:t>
            </a:r>
          </a:p>
          <a:p>
            <a:r>
              <a:rPr lang="en-US" baseline="0" dirty="0"/>
              <a:t>In public sector, 3 parties responsible for proper IC over use of public monies and maintaining accurate and transparent financial reporting. </a:t>
            </a:r>
          </a:p>
          <a:p>
            <a:r>
              <a:rPr lang="en-US" baseline="0" dirty="0"/>
              <a:t>Example:  Child doing their homework</a:t>
            </a: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8</a:t>
            </a:fld>
            <a:endParaRPr lang="en-US"/>
          </a:p>
        </p:txBody>
      </p:sp>
    </p:spTree>
    <p:extLst>
      <p:ext uri="{BB962C8B-B14F-4D97-AF65-F5344CB8AC3E}">
        <p14:creationId xmlns:p14="http://schemas.microsoft.com/office/powerpoint/2010/main" val="25200415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“balance</a:t>
            </a:r>
            <a:r>
              <a:rPr lang="en-US" baseline="0" dirty="0"/>
              <a:t> sheet approach.” There is no “matching principle” in GASB GAAP.</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125</a:t>
            </a:fld>
            <a:endParaRPr lang="en-US"/>
          </a:p>
        </p:txBody>
      </p:sp>
    </p:spTree>
    <p:extLst>
      <p:ext uri="{BB962C8B-B14F-4D97-AF65-F5344CB8AC3E}">
        <p14:creationId xmlns:p14="http://schemas.microsoft.com/office/powerpoint/2010/main" val="33496435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Difference here is the residual</a:t>
            </a:r>
            <a:r>
              <a:rPr lang="en-US" baseline="0" dirty="0"/>
              <a:t> amount, </a:t>
            </a:r>
          </a:p>
          <a:p>
            <a:endParaRPr lang="en-US" baseline="0" dirty="0"/>
          </a:p>
          <a:p>
            <a:r>
              <a:rPr lang="en-US" baseline="0" dirty="0"/>
              <a:t>Difference between, on one hand: assets + deferred outflows and on the other hand, liabilities + deferred inflows.  In private sector it would be equity.  </a:t>
            </a:r>
          </a:p>
          <a:p>
            <a:endParaRPr lang="en-US" baseline="0" dirty="0"/>
          </a:p>
          <a:p>
            <a:r>
              <a:rPr lang="en-US" baseline="0" dirty="0"/>
              <a:t>In government it will be either fund balance or net position, depending on measurement focus.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6129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“balance</a:t>
            </a:r>
            <a:r>
              <a:rPr lang="en-US" baseline="0" dirty="0"/>
              <a:t> sheet approach.” There is no “matching principle” in GASB GAAP.</a:t>
            </a:r>
            <a:endParaRPr lang="en-US" dirty="0"/>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127</a:t>
            </a:fld>
            <a:endParaRPr lang="en-US"/>
          </a:p>
        </p:txBody>
      </p:sp>
    </p:spTree>
    <p:extLst>
      <p:ext uri="{BB962C8B-B14F-4D97-AF65-F5344CB8AC3E}">
        <p14:creationId xmlns:p14="http://schemas.microsoft.com/office/powerpoint/2010/main" val="12696201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items related to advanced topics such as pensions, OPEB and  hedging derivative instruments.</a:t>
            </a:r>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128</a:t>
            </a:fld>
            <a:endParaRPr lang="en-US"/>
          </a:p>
        </p:txBody>
      </p:sp>
    </p:spTree>
    <p:extLst>
      <p:ext uri="{BB962C8B-B14F-4D97-AF65-F5344CB8AC3E}">
        <p14:creationId xmlns:p14="http://schemas.microsoft.com/office/powerpoint/2010/main" val="30141371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Proceeds from sales of future revenue</a:t>
            </a:r>
          </a:p>
          <a:p>
            <a:r>
              <a:rPr lang="en-US" dirty="0"/>
              <a:t>Pension/OPEB/hedging</a:t>
            </a:r>
            <a:r>
              <a:rPr lang="en-US" baseline="0" dirty="0"/>
              <a:t> derivatives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964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6784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132</a:t>
            </a:fld>
            <a:endParaRPr lang="en-US"/>
          </a:p>
        </p:txBody>
      </p:sp>
    </p:spTree>
    <p:extLst>
      <p:ext uri="{BB962C8B-B14F-4D97-AF65-F5344CB8AC3E}">
        <p14:creationId xmlns:p14="http://schemas.microsoft.com/office/powerpoint/2010/main" val="18761768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133</a:t>
            </a:fld>
            <a:endParaRPr lang="en-US"/>
          </a:p>
        </p:txBody>
      </p:sp>
    </p:spTree>
    <p:extLst>
      <p:ext uri="{BB962C8B-B14F-4D97-AF65-F5344CB8AC3E}">
        <p14:creationId xmlns:p14="http://schemas.microsoft.com/office/powerpoint/2010/main" val="13309135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134</a:t>
            </a:fld>
            <a:endParaRPr lang="en-US"/>
          </a:p>
        </p:txBody>
      </p:sp>
    </p:spTree>
    <p:extLst>
      <p:ext uri="{BB962C8B-B14F-4D97-AF65-F5344CB8AC3E}">
        <p14:creationId xmlns:p14="http://schemas.microsoft.com/office/powerpoint/2010/main" val="26086569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20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Private sector businesses</a:t>
            </a:r>
            <a:r>
              <a:rPr lang="en-US" baseline="0" dirty="0"/>
              <a:t> and state and local govts operate in very different environments.  The first has to do with motivation.  In the private sector, their motivation is making money or generating a profit. If that weren’t the case, they would be out of business.  However, for state and local govts, the focus is on </a:t>
            </a:r>
            <a:r>
              <a:rPr lang="en-US" i="1" baseline="0" dirty="0"/>
              <a:t>providing services</a:t>
            </a:r>
            <a:r>
              <a:rPr lang="en-US" baseline="0" dirty="0"/>
              <a:t>, and the motivation is generating financial resources in order to provide those services.  Because the motivation is different, it affects the govt’s financial decision making and the types of info they need in order to make those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Within the govt environment, different types of operations have different financial objectives, which we will see.  Some activities will be supported by taxes and grants while others, that operate more like a private sector business, will be supported primarily by user fees and charges.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Unlike in the private sector, g</a:t>
            </a:r>
            <a:r>
              <a:rPr kumimoji="0" lang="en-US" sz="1200" b="0" i="0" u="none" strike="noStrike" kern="1200" cap="none" spc="0" normalizeH="0" baseline="0" noProof="0" dirty="0" err="1">
                <a:ln>
                  <a:noFill/>
                </a:ln>
                <a:solidFill>
                  <a:prstClr val="black"/>
                </a:solidFill>
                <a:effectLst/>
                <a:uLnTx/>
                <a:uFillTx/>
                <a:latin typeface="+mn-lt"/>
                <a:ea typeface="+mn-ea"/>
                <a:cs typeface="+mn-cs"/>
              </a:rPr>
              <a:t>ovts</a:t>
            </a:r>
            <a:r>
              <a:rPr kumimoji="0" lang="en-US" sz="1200" b="0" i="0" u="none" strike="noStrike" kern="1200" cap="none" spc="0" normalizeH="0" baseline="0" noProof="0" dirty="0">
                <a:ln>
                  <a:noFill/>
                </a:ln>
                <a:solidFill>
                  <a:prstClr val="black"/>
                </a:solidFill>
                <a:effectLst/>
                <a:uLnTx/>
                <a:uFillTx/>
                <a:latin typeface="+mn-lt"/>
                <a:ea typeface="+mn-ea"/>
                <a:cs typeface="+mn-cs"/>
              </a:rPr>
              <a:t> receive monies from a variety of sources: for example taxpayers, grantors and creditors.  So, there is a heightened focus on accountability in the govt sector. The ultimate goal of accounting in the govt sector is to demonstrate accountability for the various resources it receives.</a:t>
            </a:r>
          </a:p>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9</a:t>
            </a:fld>
            <a:endParaRPr lang="en-US"/>
          </a:p>
        </p:txBody>
      </p:sp>
    </p:spTree>
    <p:extLst>
      <p:ext uri="{BB962C8B-B14F-4D97-AF65-F5344CB8AC3E}">
        <p14:creationId xmlns:p14="http://schemas.microsoft.com/office/powerpoint/2010/main" val="11183902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136</a:t>
            </a:fld>
            <a:endParaRPr lang="en-US"/>
          </a:p>
        </p:txBody>
      </p:sp>
    </p:spTree>
    <p:extLst>
      <p:ext uri="{BB962C8B-B14F-4D97-AF65-F5344CB8AC3E}">
        <p14:creationId xmlns:p14="http://schemas.microsoft.com/office/powerpoint/2010/main" val="3038774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137</a:t>
            </a:fld>
            <a:endParaRPr lang="en-US"/>
          </a:p>
        </p:txBody>
      </p:sp>
    </p:spTree>
    <p:extLst>
      <p:ext uri="{BB962C8B-B14F-4D97-AF65-F5344CB8AC3E}">
        <p14:creationId xmlns:p14="http://schemas.microsoft.com/office/powerpoint/2010/main" val="337234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138</a:t>
            </a:fld>
            <a:endParaRPr lang="en-US"/>
          </a:p>
        </p:txBody>
      </p:sp>
    </p:spTree>
    <p:extLst>
      <p:ext uri="{BB962C8B-B14F-4D97-AF65-F5344CB8AC3E}">
        <p14:creationId xmlns:p14="http://schemas.microsoft.com/office/powerpoint/2010/main" val="12515477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139</a:t>
            </a:fld>
            <a:endParaRPr lang="en-US"/>
          </a:p>
        </p:txBody>
      </p:sp>
    </p:spTree>
    <p:extLst>
      <p:ext uri="{BB962C8B-B14F-4D97-AF65-F5344CB8AC3E}">
        <p14:creationId xmlns:p14="http://schemas.microsoft.com/office/powerpoint/2010/main" val="5349325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140</a:t>
            </a:fld>
            <a:endParaRPr lang="en-US"/>
          </a:p>
        </p:txBody>
      </p:sp>
    </p:spTree>
    <p:extLst>
      <p:ext uri="{BB962C8B-B14F-4D97-AF65-F5344CB8AC3E}">
        <p14:creationId xmlns:p14="http://schemas.microsoft.com/office/powerpoint/2010/main" val="12111788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141</a:t>
            </a:fld>
            <a:endParaRPr lang="en-US"/>
          </a:p>
        </p:txBody>
      </p:sp>
    </p:spTree>
    <p:extLst>
      <p:ext uri="{BB962C8B-B14F-4D97-AF65-F5344CB8AC3E}">
        <p14:creationId xmlns:p14="http://schemas.microsoft.com/office/powerpoint/2010/main" val="19203371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142</a:t>
            </a:fld>
            <a:endParaRPr lang="en-US"/>
          </a:p>
        </p:txBody>
      </p:sp>
    </p:spTree>
    <p:extLst>
      <p:ext uri="{BB962C8B-B14F-4D97-AF65-F5344CB8AC3E}">
        <p14:creationId xmlns:p14="http://schemas.microsoft.com/office/powerpoint/2010/main" val="4310745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143</a:t>
            </a:fld>
            <a:endParaRPr lang="en-US"/>
          </a:p>
        </p:txBody>
      </p:sp>
    </p:spTree>
    <p:extLst>
      <p:ext uri="{BB962C8B-B14F-4D97-AF65-F5344CB8AC3E}">
        <p14:creationId xmlns:p14="http://schemas.microsoft.com/office/powerpoint/2010/main" val="37846424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259EB-4AC9-47F8-A8C0-61CCC856B097}" type="slidenum">
              <a:rPr lang="en-US" smtClean="0"/>
              <a:t>144</a:t>
            </a:fld>
            <a:endParaRPr lang="en-US"/>
          </a:p>
        </p:txBody>
      </p:sp>
    </p:spTree>
    <p:extLst>
      <p:ext uri="{BB962C8B-B14F-4D97-AF65-F5344CB8AC3E}">
        <p14:creationId xmlns:p14="http://schemas.microsoft.com/office/powerpoint/2010/main" val="33666217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True</a:t>
            </a:r>
          </a:p>
        </p:txBody>
      </p:sp>
      <p:sp>
        <p:nvSpPr>
          <p:cNvPr id="4" name="Slide Number Placeholder 3"/>
          <p:cNvSpPr>
            <a:spLocks noGrp="1"/>
          </p:cNvSpPr>
          <p:nvPr>
            <p:ph type="sldNum" sz="quarter" idx="10"/>
          </p:nvPr>
        </p:nvSpPr>
        <p:spPr/>
        <p:txBody>
          <a:bodyPr/>
          <a:lstStyle/>
          <a:p>
            <a:fld id="{20E259EB-4AC9-47F8-A8C0-61CCC856B097}" type="slidenum">
              <a:rPr lang="en-US" smtClean="0"/>
              <a:t>145</a:t>
            </a:fld>
            <a:endParaRPr lang="en-US"/>
          </a:p>
        </p:txBody>
      </p:sp>
    </p:spTree>
    <p:extLst>
      <p:ext uri="{BB962C8B-B14F-4D97-AF65-F5344CB8AC3E}">
        <p14:creationId xmlns:p14="http://schemas.microsoft.com/office/powerpoint/2010/main" val="2771373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2"/>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3"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1145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AC559DB8-3756-41E0-8FB9-C6EC3E71068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24854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DF2691D1-CB65-4437-BF52-4D3FD55FC3BF}"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09355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237E6D45-D8E6-4DF3-8C41-2A04FF8C581E}"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4"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5"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19363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E66B742B-5FE7-42C8-B324-4CDE295BDF14}"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3"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4"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0267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rtlCol="0">
            <a:normAutofit/>
          </a:body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B4F750C2-B29C-4423-8962-B2DE612E97D6}"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38915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2"/>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3"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338258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1351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34"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5F96765D-3AF7-47E6-81D6-30DD163BD59F}"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8732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A4CDD1DE-AF40-410A-87DD-27306B39CA73}"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5312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A6F23F14-4D60-48B1-84C6-84AFCCAC2021}"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23823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0534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B12305E5-1279-4397-8CE9-E12433DC4937}"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27488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5"/>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8"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4075040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12939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9527AB35-5D91-410D-9688-6925ED5528A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860842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AC559DB8-3756-41E0-8FB9-C6EC3E71068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285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DF2691D1-CB65-4437-BF52-4D3FD55FC3BF}"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225483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237E6D45-D8E6-4DF3-8C41-2A04FF8C581E}"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4"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5"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57728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rtlCol="0">
            <a:normAutofit/>
          </a:body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B4F750C2-B29C-4423-8962-B2DE612E97D6}"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2223123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2"/>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3"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3792362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501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34"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5F96765D-3AF7-47E6-81D6-30DD163BD59F}"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854946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34"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5F96765D-3AF7-47E6-81D6-30DD163BD59F}"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80900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A4CDD1DE-AF40-410A-87DD-27306B39CA73}"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228378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A6F23F14-4D60-48B1-84C6-84AFCCAC2021}"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742373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B12305E5-1279-4397-8CE9-E12433DC4937}"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20527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5"/>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8"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68184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16815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9527AB35-5D91-410D-9688-6925ED5528A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238484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AC559DB8-3756-41E0-8FB9-C6EC3E71068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851366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DF2691D1-CB65-4437-BF52-4D3FD55FC3BF}"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931330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237E6D45-D8E6-4DF3-8C41-2A04FF8C581E}"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4"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5"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5397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A4CDD1DE-AF40-410A-87DD-27306B39CA73}"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173717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E66B742B-5FE7-42C8-B324-4CDE295BDF14}"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3"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4"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771637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rtlCol="0">
            <a:normAutofit/>
          </a:body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B4F750C2-B29C-4423-8962-B2DE612E97D6}"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699239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9"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endParaRPr>
          </a:p>
        </p:txBody>
      </p:sp>
      <p:sp>
        <p:nvSpPr>
          <p:cNvPr id="5" name="TextBox 4"/>
          <p:cNvSpPr txBox="1">
            <a:spLocks noChangeArrowheads="1"/>
          </p:cNvSpPr>
          <p:nvPr/>
        </p:nvSpPr>
        <p:spPr bwMode="auto">
          <a:xfrm>
            <a:off x="2235212" y="4343403"/>
            <a:ext cx="4052713"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1575"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94"/>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5" y="5943600"/>
            <a:ext cx="8192596" cy="533400"/>
          </a:xfrm>
        </p:spPr>
        <p:txBody>
          <a:bodyPr>
            <a:normAutofit/>
          </a:bodyPr>
          <a:lstStyle>
            <a:lvl1pPr marL="0" indent="0" algn="ctr">
              <a:buNone/>
              <a:defRPr sz="1125">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179090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B022BBB5-163D-4446-982E-4F1FAA67A89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977767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4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57175" indent="-257175">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a:defRPr/>
            </a:pPr>
            <a:fld id="{4ADF2D84-261A-4743-A796-FBFDF53AB6B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7408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9"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marL="257175" indent="-257175">
              <a:buFont typeface="Wingdings" panose="05000000000000000000" pitchFamily="2" charset="2"/>
              <a:buChar char="§"/>
              <a:defRPr sz="1575">
                <a:solidFill>
                  <a:schemeClr val="tx1"/>
                </a:solidFill>
                <a:latin typeface="Helvetica" pitchFamily="34" charset="0"/>
              </a:defRPr>
            </a:lvl1pPr>
            <a:lvl2pPr>
              <a:defRPr sz="1350">
                <a:solidFill>
                  <a:schemeClr val="tx1"/>
                </a:solidFill>
                <a:latin typeface="Helvetica" pitchFamily="34" charset="0"/>
              </a:defRPr>
            </a:lvl2pPr>
            <a:lvl3pPr>
              <a:defRPr sz="1125">
                <a:solidFill>
                  <a:schemeClr val="tx1"/>
                </a:solidFill>
                <a:latin typeface="Helvetica" pitchFamily="34" charset="0"/>
              </a:defRPr>
            </a:lvl3pPr>
            <a:lvl4pPr>
              <a:defRPr sz="1013">
                <a:solidFill>
                  <a:schemeClr val="tx1"/>
                </a:solidFill>
                <a:latin typeface="Helvetica" pitchFamily="34" charset="0"/>
              </a:defRPr>
            </a:lvl4pPr>
            <a:lvl5pPr>
              <a:defRPr sz="1013">
                <a:solidFill>
                  <a:schemeClr val="tx1"/>
                </a:solidFill>
                <a:latin typeface="Helvetica"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marL="257175" indent="-257175">
              <a:buFont typeface="Wingdings" panose="05000000000000000000" pitchFamily="2" charset="2"/>
              <a:buChar char="§"/>
              <a:defRPr sz="1575">
                <a:solidFill>
                  <a:schemeClr val="tx1"/>
                </a:solidFill>
                <a:latin typeface="Helvetica" pitchFamily="34" charset="0"/>
              </a:defRPr>
            </a:lvl1pPr>
            <a:lvl2pPr>
              <a:defRPr sz="1350">
                <a:solidFill>
                  <a:schemeClr val="tx1"/>
                </a:solidFill>
                <a:latin typeface="Helvetica" pitchFamily="34" charset="0"/>
              </a:defRPr>
            </a:lvl2pPr>
            <a:lvl3pPr>
              <a:defRPr sz="1125">
                <a:solidFill>
                  <a:schemeClr val="tx1"/>
                </a:solidFill>
                <a:latin typeface="Helvetica" pitchFamily="34" charset="0"/>
              </a:defRPr>
            </a:lvl3pPr>
            <a:lvl4pPr>
              <a:defRPr sz="1013">
                <a:solidFill>
                  <a:schemeClr val="tx1"/>
                </a:solidFill>
                <a:latin typeface="Helvetica" pitchFamily="34" charset="0"/>
              </a:defRPr>
            </a:lvl4pPr>
            <a:lvl5pPr>
              <a:defRPr sz="1013">
                <a:solidFill>
                  <a:schemeClr val="tx1"/>
                </a:solidFill>
                <a:latin typeface="Helvetica"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a:defRPr/>
            </a:pPr>
            <a:fld id="{1245E15C-4D38-4ADD-948D-16231FA3A53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408218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9"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A58F0462-5D7A-4C03-AF87-C2357ED0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57070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B854480-3921-4990-ACE8-D6D679E05D0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19464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9"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endParaRPr>
          </a:p>
        </p:txBody>
      </p:sp>
      <p:sp>
        <p:nvSpPr>
          <p:cNvPr id="5" name="TextBox 4"/>
          <p:cNvSpPr txBox="1">
            <a:spLocks noChangeArrowheads="1"/>
          </p:cNvSpPr>
          <p:nvPr/>
        </p:nvSpPr>
        <p:spPr bwMode="auto">
          <a:xfrm>
            <a:off x="2235212" y="4343403"/>
            <a:ext cx="4052713"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1575"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97"/>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9" y="5943600"/>
            <a:ext cx="8192596" cy="533400"/>
          </a:xfrm>
        </p:spPr>
        <p:txBody>
          <a:bodyPr>
            <a:normAutofit/>
          </a:bodyPr>
          <a:lstStyle>
            <a:lvl1pPr marL="0" indent="0" algn="ctr">
              <a:buNone/>
              <a:defRPr sz="1125">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1846746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D2C8FD0F-4126-4060-94F7-5B43AAEC3BA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54212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A6F23F14-4D60-48B1-84C6-84AFCCAC2021}"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838802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9"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735370D4-AAC5-4D52-A717-D2C8C875AC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63974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A1435FC-E2B6-4681-A2BB-839A56BCE7E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8432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fld id="{739A3F6C-3723-430C-8C44-5A3F97930610}" type="datetime1">
              <a:rPr lang="en-US" altLang="en-US" smtClean="0">
                <a:solidFill>
                  <a:prstClr val="black"/>
                </a:solidFill>
                <a:latin typeface="Tahoma" pitchFamily="34" charset="0"/>
              </a:rPr>
              <a:t>11/27/2023</a:t>
            </a:fld>
            <a:endParaRPr lang="en-US" altLang="en-US">
              <a:solidFill>
                <a:prstClr val="black"/>
              </a:solidFill>
              <a:latin typeface="Tahoma" pitchFamily="34" charset="0"/>
            </a:endParaRPr>
          </a:p>
        </p:txBody>
      </p:sp>
      <p:sp>
        <p:nvSpPr>
          <p:cNvPr id="4" name="Footer Placeholder 3"/>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5" name="Rectangle 4"/>
          <p:cNvSpPr>
            <a:spLocks noGrp="1" noChangeArrowheads="1"/>
          </p:cNvSpPr>
          <p:nvPr>
            <p:ph type="sldNum" sz="quarter" idx="12"/>
          </p:nvPr>
        </p:nvSpPr>
        <p:spPr/>
        <p:txBody>
          <a:bodyPr/>
          <a:lstStyle>
            <a:lvl1pPr>
              <a:defRPr/>
            </a:lvl1pPr>
          </a:lstStyle>
          <a:p>
            <a:pPr>
              <a:defRPr/>
            </a:pPr>
            <a:fld id="{A18B62D7-C373-4622-95C0-36E5A14CBF9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83587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fld id="{5D7EB5FB-970C-4063-8303-ADFE132C0877}" type="datetime1">
              <a:rPr lang="en-US" altLang="en-US" smtClean="0">
                <a:solidFill>
                  <a:prstClr val="black"/>
                </a:solidFill>
                <a:latin typeface="Tahoma" pitchFamily="34" charset="0"/>
              </a:rPr>
              <a:t>11/27/2023</a:t>
            </a:fld>
            <a:endParaRPr lang="en-US" altLang="en-US">
              <a:solidFill>
                <a:prstClr val="black"/>
              </a:solidFill>
              <a:latin typeface="Tahoma" pitchFamily="34" charset="0"/>
            </a:endParaRPr>
          </a:p>
        </p:txBody>
      </p:sp>
      <p:sp>
        <p:nvSpPr>
          <p:cNvPr id="3" name="Footer Placeholder 2"/>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4" name="Rectangle 3"/>
          <p:cNvSpPr>
            <a:spLocks noGrp="1" noChangeArrowheads="1"/>
          </p:cNvSpPr>
          <p:nvPr>
            <p:ph type="sldNum" sz="quarter" idx="12"/>
          </p:nvPr>
        </p:nvSpPr>
        <p:spPr/>
        <p:txBody>
          <a:bodyPr/>
          <a:lstStyle>
            <a:lvl1pPr>
              <a:defRPr/>
            </a:lvl1pPr>
          </a:lstStyle>
          <a:p>
            <a:pPr>
              <a:defRPr/>
            </a:pPr>
            <a:fld id="{498C63D5-552C-421D-9E42-DBFF25ABD38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75555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userDrawn="1"/>
        </p:nvPicPr>
        <p:blipFill>
          <a:blip r:embed="rId2" cstate="print"/>
          <a:srcRect/>
          <a:stretch>
            <a:fillRect/>
          </a:stretch>
        </p:blipFill>
        <p:spPr bwMode="auto">
          <a:xfrm>
            <a:off x="508007"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11"/>
            <a:ext cx="103632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C64FE0B4-43FB-4030-A26D-91441DD49BF9}" type="datetime1">
              <a:rPr lang="en-US" smtClean="0">
                <a:solidFill>
                  <a:srgbClr val="000000"/>
                </a:solidFill>
              </a:rPr>
              <a:t>11/27/2023</a:t>
            </a:fld>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b="0"/>
            </a:lvl1pPr>
          </a:lstStyle>
          <a:p>
            <a:pPr>
              <a:defRPr/>
            </a:pPr>
            <a:fld id="{7A50DF8D-8F08-46D5-957C-7B9D33C47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191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B985-2B95-E94A-8300-85818D9BAF8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75402D-8881-0143-82C7-9B042C061B4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6A221A-84A6-2C4A-8784-FE0B594206D2}"/>
              </a:ext>
            </a:extLst>
          </p:cNvPr>
          <p:cNvSpPr>
            <a:spLocks noGrp="1"/>
          </p:cNvSpPr>
          <p:nvPr>
            <p:ph type="dt" sz="half" idx="10"/>
          </p:nvPr>
        </p:nvSpPr>
        <p:spPr/>
        <p:txBody>
          <a:bodyPr/>
          <a:lstStyle/>
          <a:p>
            <a:pPr defTabSz="685800">
              <a:defRPr/>
            </a:pPr>
            <a:fld id="{10D6F5A6-6C81-480A-9306-CDCFDD83B81C}" type="datetime1">
              <a:rPr lang="en-US" sz="1350" smtClean="0">
                <a:solidFill>
                  <a:prstClr val="black"/>
                </a:solidFill>
              </a:rPr>
              <a:pPr defTabSz="685800">
                <a:defRPr/>
              </a:pPr>
              <a:t>11/27/2023</a:t>
            </a:fld>
            <a:endParaRPr lang="en-US" sz="1350" dirty="0">
              <a:solidFill>
                <a:prstClr val="black"/>
              </a:solidFill>
            </a:endParaRPr>
          </a:p>
        </p:txBody>
      </p:sp>
      <p:sp>
        <p:nvSpPr>
          <p:cNvPr id="5" name="Footer Placeholder 4">
            <a:extLst>
              <a:ext uri="{FF2B5EF4-FFF2-40B4-BE49-F238E27FC236}">
                <a16:creationId xmlns:a16="http://schemas.microsoft.com/office/drawing/2014/main" id="{1DCCFC4D-0127-DC4E-BECB-42D139CDACE0}"/>
              </a:ext>
            </a:extLst>
          </p:cNvPr>
          <p:cNvSpPr>
            <a:spLocks noGrp="1"/>
          </p:cNvSpPr>
          <p:nvPr>
            <p:ph type="ftr" sz="quarter" idx="11"/>
          </p:nvPr>
        </p:nvSpPr>
        <p:spPr/>
        <p:txBody>
          <a:bodyPr/>
          <a:lstStyle/>
          <a:p>
            <a:pPr defTabSz="685800">
              <a:defRPr/>
            </a:pPr>
            <a:endParaRPr lang="en-US" sz="1350" dirty="0">
              <a:solidFill>
                <a:prstClr val="black"/>
              </a:solidFill>
            </a:endParaRPr>
          </a:p>
        </p:txBody>
      </p:sp>
      <p:sp>
        <p:nvSpPr>
          <p:cNvPr id="6" name="Slide Number Placeholder 5">
            <a:extLst>
              <a:ext uri="{FF2B5EF4-FFF2-40B4-BE49-F238E27FC236}">
                <a16:creationId xmlns:a16="http://schemas.microsoft.com/office/drawing/2014/main" id="{07D26882-CB80-1147-99A1-97C13DA000AB}"/>
              </a:ext>
            </a:extLst>
          </p:cNvPr>
          <p:cNvSpPr>
            <a:spLocks noGrp="1"/>
          </p:cNvSpPr>
          <p:nvPr>
            <p:ph type="sldNum" sz="quarter" idx="12"/>
          </p:nvPr>
        </p:nvSpPr>
        <p:spPr/>
        <p:txBody>
          <a:bodyPr/>
          <a:lstStyle/>
          <a:p>
            <a:pPr defTabSz="685800">
              <a:defRPr/>
            </a:pPr>
            <a:fld id="{42D715B5-97C7-BB4F-9F63-8FA94859385D}" type="slidenum">
              <a:rPr lang="en-US" sz="1350" smtClean="0">
                <a:solidFill>
                  <a:prstClr val="black"/>
                </a:solidFill>
              </a:rPr>
              <a:pPr defTabSz="685800">
                <a:defRPr/>
              </a:pPr>
              <a:t>‹#›</a:t>
            </a:fld>
            <a:endParaRPr lang="en-US" sz="1350" dirty="0">
              <a:solidFill>
                <a:prstClr val="black"/>
              </a:solidFill>
            </a:endParaRPr>
          </a:p>
        </p:txBody>
      </p:sp>
    </p:spTree>
    <p:custDataLst>
      <p:tags r:id="rId1"/>
    </p:custDataLst>
    <p:extLst>
      <p:ext uri="{BB962C8B-B14F-4D97-AF65-F5344CB8AC3E}">
        <p14:creationId xmlns:p14="http://schemas.microsoft.com/office/powerpoint/2010/main" val="127816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2"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endParaRPr>
          </a:p>
        </p:txBody>
      </p:sp>
      <p:sp>
        <p:nvSpPr>
          <p:cNvPr id="5" name="TextBox 4"/>
          <p:cNvSpPr txBox="1">
            <a:spLocks noChangeArrowheads="1"/>
          </p:cNvSpPr>
          <p:nvPr/>
        </p:nvSpPr>
        <p:spPr bwMode="auto">
          <a:xfrm>
            <a:off x="2235202" y="4343401"/>
            <a:ext cx="53399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2100"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4"/>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4" y="5943600"/>
            <a:ext cx="8192596" cy="533400"/>
          </a:xfrm>
        </p:spPr>
        <p:txBody>
          <a:bodyPr>
            <a:normAutofit/>
          </a:bodyPr>
          <a:lstStyle>
            <a:lvl1pPr marL="0" indent="0" algn="ctr">
              <a:buNone/>
              <a:defRPr sz="15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3468725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B022BBB5-163D-4446-982E-4F1FAA67A89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54900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36"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a:defRPr/>
            </a:pPr>
            <a:fld id="{4ADF2D84-261A-4743-A796-FBFDF53AB6B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09294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marL="342900" indent="-342900">
              <a:buFont typeface="Wingdings" panose="05000000000000000000" pitchFamily="2" charset="2"/>
              <a:buChar char="§"/>
              <a:defRPr sz="2100">
                <a:solidFill>
                  <a:schemeClr val="tx1"/>
                </a:solidFill>
                <a:latin typeface="Helvetica" pitchFamily="34" charset="0"/>
              </a:defRPr>
            </a:lvl1pPr>
            <a:lvl2pPr>
              <a:defRPr sz="1800">
                <a:solidFill>
                  <a:schemeClr val="tx1"/>
                </a:solidFill>
                <a:latin typeface="Helvetica" pitchFamily="34" charset="0"/>
              </a:defRPr>
            </a:lvl2pPr>
            <a:lvl3pPr>
              <a:defRPr sz="1500">
                <a:solidFill>
                  <a:schemeClr val="tx1"/>
                </a:solidFill>
                <a:latin typeface="Helvetica" pitchFamily="34" charset="0"/>
              </a:defRPr>
            </a:lvl3pPr>
            <a:lvl4pPr>
              <a:defRPr sz="1350">
                <a:solidFill>
                  <a:schemeClr val="tx1"/>
                </a:solidFill>
                <a:latin typeface="Helvetica" pitchFamily="34" charset="0"/>
              </a:defRPr>
            </a:lvl4pPr>
            <a:lvl5pPr>
              <a:defRPr sz="1350">
                <a:solidFill>
                  <a:schemeClr val="tx1"/>
                </a:solidFill>
                <a:latin typeface="Helvetica"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4"/>
            <a:ext cx="5384800" cy="4525963"/>
          </a:xfrm>
        </p:spPr>
        <p:txBody>
          <a:bodyPr/>
          <a:lstStyle>
            <a:lvl1pPr marL="342900" indent="-342900">
              <a:buFont typeface="Wingdings" panose="05000000000000000000" pitchFamily="2" charset="2"/>
              <a:buChar char="§"/>
              <a:defRPr sz="2100">
                <a:solidFill>
                  <a:schemeClr val="tx1"/>
                </a:solidFill>
                <a:latin typeface="Helvetica" pitchFamily="34" charset="0"/>
              </a:defRPr>
            </a:lvl1pPr>
            <a:lvl2pPr>
              <a:defRPr sz="1800">
                <a:solidFill>
                  <a:schemeClr val="tx1"/>
                </a:solidFill>
                <a:latin typeface="Helvetica" pitchFamily="34" charset="0"/>
              </a:defRPr>
            </a:lvl2pPr>
            <a:lvl3pPr>
              <a:defRPr sz="1500">
                <a:solidFill>
                  <a:schemeClr val="tx1"/>
                </a:solidFill>
                <a:latin typeface="Helvetica" pitchFamily="34" charset="0"/>
              </a:defRPr>
            </a:lvl3pPr>
            <a:lvl4pPr>
              <a:defRPr sz="1350">
                <a:solidFill>
                  <a:schemeClr val="tx1"/>
                </a:solidFill>
                <a:latin typeface="Helvetica" pitchFamily="34" charset="0"/>
              </a:defRPr>
            </a:lvl4pPr>
            <a:lvl5pPr>
              <a:defRPr sz="1350">
                <a:solidFill>
                  <a:schemeClr val="tx1"/>
                </a:solidFill>
                <a:latin typeface="Helvetica"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a:defRPr/>
            </a:pPr>
            <a:fld id="{1245E15C-4D38-4ADD-948D-16231FA3A53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8783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eaLnBrk="0" fontAlgn="base" hangingPunct="0">
              <a:spcBef>
                <a:spcPct val="0"/>
              </a:spcBef>
              <a:spcAft>
                <a:spcPct val="0"/>
              </a:spcAft>
              <a:defRPr/>
            </a:pPr>
            <a:fld id="{B12305E5-1279-4397-8CE9-E12433DC4937}"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58135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A58F0462-5D7A-4C03-AF87-C2357ED0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80147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B854480-3921-4990-ACE8-D6D679E05D0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72228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2"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endParaRPr>
          </a:p>
        </p:txBody>
      </p:sp>
      <p:sp>
        <p:nvSpPr>
          <p:cNvPr id="5" name="TextBox 4"/>
          <p:cNvSpPr txBox="1">
            <a:spLocks noChangeArrowheads="1"/>
          </p:cNvSpPr>
          <p:nvPr/>
        </p:nvSpPr>
        <p:spPr bwMode="auto">
          <a:xfrm>
            <a:off x="2235202" y="4343401"/>
            <a:ext cx="53399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2100"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7"/>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9" y="5943600"/>
            <a:ext cx="8192596" cy="533400"/>
          </a:xfrm>
        </p:spPr>
        <p:txBody>
          <a:bodyPr>
            <a:normAutofit/>
          </a:bodyPr>
          <a:lstStyle>
            <a:lvl1pPr marL="0" indent="0" algn="ctr">
              <a:buNone/>
              <a:defRPr sz="15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805016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D2C8FD0F-4126-4060-94F7-5B43AAEC3BA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588046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735370D4-AAC5-4D52-A717-D2C8C875AC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22304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A1435FC-E2B6-4681-A2BB-839A56BCE7E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24839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4" name="Footer Placeholder 3"/>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5" name="Rectangle 4"/>
          <p:cNvSpPr>
            <a:spLocks noGrp="1" noChangeArrowheads="1"/>
          </p:cNvSpPr>
          <p:nvPr>
            <p:ph type="sldNum" sz="quarter" idx="12"/>
          </p:nvPr>
        </p:nvSpPr>
        <p:spPr/>
        <p:txBody>
          <a:bodyPr/>
          <a:lstStyle>
            <a:lvl1pPr>
              <a:defRPr/>
            </a:lvl1pPr>
          </a:lstStyle>
          <a:p>
            <a:pPr>
              <a:defRPr/>
            </a:pPr>
            <a:fld id="{A18B62D7-C373-4622-95C0-36E5A14CBF9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00452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3" name="Footer Placeholder 2"/>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4" name="Rectangle 3"/>
          <p:cNvSpPr>
            <a:spLocks noGrp="1" noChangeArrowheads="1"/>
          </p:cNvSpPr>
          <p:nvPr>
            <p:ph type="sldNum" sz="quarter" idx="12"/>
          </p:nvPr>
        </p:nvSpPr>
        <p:spPr/>
        <p:txBody>
          <a:bodyPr/>
          <a:lstStyle>
            <a:lvl1pPr>
              <a:defRPr/>
            </a:lvl1pPr>
          </a:lstStyle>
          <a:p>
            <a:pPr>
              <a:defRPr/>
            </a:pPr>
            <a:fld id="{498C63D5-552C-421D-9E42-DBFF25ABD38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41886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userDrawn="1"/>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b="0"/>
            </a:lvl1pPr>
          </a:lstStyle>
          <a:p>
            <a:pPr>
              <a:defRPr/>
            </a:pPr>
            <a:fld id="{7A50DF8D-8F08-46D5-957C-7B9D33C47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8157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004E95"/>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383" y="426899"/>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flipV="1">
            <a:off x="0" y="6812282"/>
            <a:ext cx="12192000" cy="45719"/>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dirty="0">
              <a:solidFill>
                <a:prstClr val="white"/>
              </a:solidFill>
              <a:latin typeface="Helvetica" pitchFamily="34" charset="0"/>
            </a:endParaRPr>
          </a:p>
        </p:txBody>
      </p:sp>
      <p:sp>
        <p:nvSpPr>
          <p:cNvPr id="2" name="Rectangle 1"/>
          <p:cNvSpPr/>
          <p:nvPr userDrawn="1"/>
        </p:nvSpPr>
        <p:spPr>
          <a:xfrm>
            <a:off x="1232172" y="1128409"/>
            <a:ext cx="9766569" cy="5329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232172" y="330741"/>
            <a:ext cx="9766569" cy="729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12"/>
          <p:cNvSpPr>
            <a:spLocks noGrp="1"/>
          </p:cNvSpPr>
          <p:nvPr>
            <p:ph type="body" sz="quarter" idx="10"/>
          </p:nvPr>
        </p:nvSpPr>
        <p:spPr>
          <a:xfrm>
            <a:off x="188384" y="1176337"/>
            <a:ext cx="11838859" cy="52816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8385" y="1128409"/>
            <a:ext cx="11805908" cy="55565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5657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5"/>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8"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934706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517525" indent="-517525">
              <a:buClr>
                <a:srgbClr val="1C529B"/>
              </a:buClr>
              <a:buSzPct val="120000"/>
              <a:buFont typeface="Wingdings" panose="05000000000000000000" pitchFamily="2" charset="2"/>
              <a:buChar char="q"/>
              <a:defRPr sz="3000">
                <a:latin typeface="Calibri" panose="020F0502020204030204" pitchFamily="34" charset="0"/>
                <a:cs typeface="Calibri" panose="020F0502020204030204" pitchFamily="34" charset="0"/>
              </a:defRPr>
            </a:lvl1pPr>
            <a:lvl2pPr marL="1082675" indent="-450850">
              <a:buClr>
                <a:srgbClr val="1C529B"/>
              </a:buClr>
              <a:buSzPct val="80000"/>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400"/>
            </a:lvl1pPr>
          </a:lstStyle>
          <a:p>
            <a:pPr>
              <a:defRPr/>
            </a:pPr>
            <a:endParaRPr lang="en-US" dirty="0"/>
          </a:p>
        </p:txBody>
      </p:sp>
    </p:spTree>
    <p:extLst>
      <p:ext uri="{BB962C8B-B14F-4D97-AF65-F5344CB8AC3E}">
        <p14:creationId xmlns:p14="http://schemas.microsoft.com/office/powerpoint/2010/main" val="1009897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endParaRPr lang="en-US" dirty="0"/>
          </a:p>
        </p:txBody>
      </p:sp>
      <p:sp>
        <p:nvSpPr>
          <p:cNvPr id="3" name="Content Placeholder 2"/>
          <p:cNvSpPr>
            <a:spLocks noGrp="1"/>
          </p:cNvSpPr>
          <p:nvPr>
            <p:ph idx="1"/>
          </p:nvPr>
        </p:nvSpPr>
        <p:spPr>
          <a:xfrm>
            <a:off x="609600" y="1554165"/>
            <a:ext cx="10972800" cy="4572000"/>
          </a:xfrm>
        </p:spPr>
        <p:txBody>
          <a:bodyPr/>
          <a:lstStyle>
            <a:lvl1pPr marL="517525" indent="-517525">
              <a:buClr>
                <a:srgbClr val="1C529B"/>
              </a:buClr>
              <a:buSzPct val="120000"/>
              <a:buFont typeface="Wingdings" panose="05000000000000000000" pitchFamily="2" charset="2"/>
              <a:buChar char="q"/>
              <a:defRPr sz="3000">
                <a:latin typeface="Calibri" panose="020F0502020204030204" pitchFamily="34" charset="0"/>
                <a:cs typeface="Calibri" panose="020F0502020204030204" pitchFamily="34" charset="0"/>
              </a:defRPr>
            </a:lvl1pPr>
            <a:lvl2pPr marL="1082675" indent="-450850">
              <a:buClr>
                <a:srgbClr val="1C529B"/>
              </a:buClr>
              <a:buSzPct val="80000"/>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609600" y="5562600"/>
            <a:ext cx="10972800" cy="563564"/>
          </a:xfrm>
          <a:prstGeom prst="rect">
            <a:avLst/>
          </a:prstGeom>
          <a:solidFill>
            <a:srgbClr val="00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Rectangle 8"/>
          <p:cNvSpPr/>
          <p:nvPr userDrawn="1"/>
        </p:nvSpPr>
        <p:spPr bwMode="auto">
          <a:xfrm>
            <a:off x="640837" y="990600"/>
            <a:ext cx="10972800" cy="563564"/>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Text Placeholder 10"/>
          <p:cNvSpPr>
            <a:spLocks noGrp="1"/>
          </p:cNvSpPr>
          <p:nvPr>
            <p:ph type="body" sz="quarter" idx="10"/>
          </p:nvPr>
        </p:nvSpPr>
        <p:spPr>
          <a:xfrm>
            <a:off x="685800" y="1066800"/>
            <a:ext cx="108204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1"/>
          </p:nvPr>
        </p:nvSpPr>
        <p:spPr>
          <a:xfrm>
            <a:off x="685800" y="5653882"/>
            <a:ext cx="108204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27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b="0"/>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962594345"/>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2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94370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019"/>
            <a:ext cx="11684000" cy="990600"/>
          </a:xfrm>
        </p:spPr>
        <p:txBody>
          <a:bodyPr/>
          <a:lstStyle/>
          <a:p>
            <a:r>
              <a:rPr lang="en-US" dirty="0"/>
              <a:t>Click to edit Master title style</a:t>
            </a:r>
          </a:p>
        </p:txBody>
      </p:sp>
      <p:sp>
        <p:nvSpPr>
          <p:cNvPr id="3" name="Content Placeholder 2"/>
          <p:cNvSpPr>
            <a:spLocks noGrp="1"/>
          </p:cNvSpPr>
          <p:nvPr>
            <p:ph sz="half" idx="1"/>
          </p:nvPr>
        </p:nvSpPr>
        <p:spPr>
          <a:xfrm>
            <a:off x="609600" y="1295401"/>
            <a:ext cx="5384800" cy="4830763"/>
          </a:xfrm>
        </p:spPr>
        <p:txBody>
          <a:bodyPr/>
          <a:lstStyle>
            <a:lvl1pPr marL="457200" indent="-457200">
              <a:buSzPct val="120000"/>
              <a:buFont typeface="Wingdings" panose="05000000000000000000" pitchFamily="2" charset="2"/>
              <a:buChar char="q"/>
              <a:defRPr sz="2800">
                <a:latin typeface="Calibri" panose="020F0502020204030204" pitchFamily="34" charset="0"/>
                <a:cs typeface="Calibri" panose="020F0502020204030204" pitchFamily="34" charset="0"/>
              </a:defRPr>
            </a:lvl1pPr>
            <a:lvl2pPr marL="974725" indent="-342900">
              <a:buClr>
                <a:srgbClr val="0070C0"/>
              </a:buClr>
              <a:buFont typeface="Courier New" panose="02070309020205020404" pitchFamily="49" charset="0"/>
              <a:buChar char="o"/>
              <a:defRPr sz="2400"/>
            </a:lvl2pPr>
            <a:lvl3pPr marL="1425575" indent="-228600">
              <a:buClr>
                <a:srgbClr val="0070C0"/>
              </a:buClr>
              <a:buFont typeface="Wingdings" panose="05000000000000000000" pitchFamily="2" charset="2"/>
              <a:buChar char="§"/>
              <a:defRPr sz="2200">
                <a:latin typeface="Calibri" panose="020F0502020204030204" pitchFamily="34" charset="0"/>
                <a:cs typeface="Calibri" panose="020F0502020204030204" pitchFamily="34" charset="0"/>
              </a:defRPr>
            </a:lvl3pPr>
            <a:lvl4pPr marL="1768475" indent="-228600">
              <a:buClr>
                <a:srgbClr val="0070C0"/>
              </a:buClr>
              <a:buFont typeface="Arial" panose="020B0604020202020204" pitchFamily="34" charset="0"/>
              <a:buChar char="•"/>
              <a:defRPr sz="2000">
                <a:latin typeface="Calibri" panose="020F0502020204030204" pitchFamily="34" charset="0"/>
                <a:cs typeface="Calibri" panose="020F0502020204030204" pitchFamily="34" charset="0"/>
              </a:defRPr>
            </a:lvl4pPr>
            <a:lvl5pPr>
              <a:buClr>
                <a:srgbClr val="0070C0"/>
              </a:buClr>
              <a:defRPr sz="20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1"/>
            <a:ext cx="5384800" cy="4830763"/>
          </a:xfrm>
        </p:spPr>
        <p:txBody>
          <a:bodyPr/>
          <a:lstStyle>
            <a:lvl1pPr marL="517525" indent="-517525" algn="l" rtl="0" eaLnBrk="0" fontAlgn="base" hangingPunct="0">
              <a:spcBef>
                <a:spcPct val="20000"/>
              </a:spcBef>
              <a:spcAft>
                <a:spcPct val="0"/>
              </a:spcAft>
              <a:buSzPct val="120000"/>
              <a:buFont typeface="Wingdings" panose="05000000000000000000" pitchFamily="2" charset="2"/>
              <a:buChar char="q"/>
              <a:defRPr lang="en-US" sz="2800" dirty="0" smtClean="0">
                <a:solidFill>
                  <a:schemeClr val="tx1"/>
                </a:solidFill>
                <a:latin typeface="Calibri" panose="020F0502020204030204" pitchFamily="34" charset="0"/>
                <a:ea typeface="+mn-ea"/>
                <a:cs typeface="Calibri" panose="020F0502020204030204" pitchFamily="34" charset="0"/>
              </a:defRPr>
            </a:lvl1pPr>
            <a:lvl2pPr marL="1082675" indent="-450850" algn="l" rtl="0" eaLnBrk="0" fontAlgn="base" hangingPunct="0">
              <a:spcBef>
                <a:spcPct val="20000"/>
              </a:spcBef>
              <a:spcAft>
                <a:spcPct val="0"/>
              </a:spcAft>
              <a:buClr>
                <a:srgbClr val="0070C0"/>
              </a:buClr>
              <a:buFont typeface="Courier New" panose="02070309020205020404" pitchFamily="49" charset="0"/>
              <a:buChar char="o"/>
              <a:defRPr lang="en-US" sz="2400" dirty="0" smtClean="0">
                <a:solidFill>
                  <a:schemeClr val="tx1"/>
                </a:solidFill>
                <a:latin typeface="Calibri" panose="020F0502020204030204" pitchFamily="34" charset="0"/>
                <a:ea typeface="+mn-ea"/>
                <a:cs typeface="Calibri" panose="020F0502020204030204" pitchFamily="34" charset="0"/>
              </a:defRPr>
            </a:lvl2pPr>
            <a:lvl3pPr marL="1425575" indent="-228600" algn="l" rtl="0" eaLnBrk="0" fontAlgn="base" hangingPunct="0">
              <a:spcBef>
                <a:spcPct val="20000"/>
              </a:spcBef>
              <a:spcAft>
                <a:spcPct val="0"/>
              </a:spcAft>
              <a:buClr>
                <a:srgbClr val="0070C0"/>
              </a:buClr>
              <a:buFont typeface="Wingdings" panose="05000000000000000000" pitchFamily="2" charset="2"/>
              <a:buChar char="§"/>
              <a:defRPr lang="en-US" sz="2000" dirty="0" smtClean="0">
                <a:solidFill>
                  <a:schemeClr val="tx1"/>
                </a:solidFill>
                <a:latin typeface="Calibri" panose="020F0502020204030204" pitchFamily="34" charset="0"/>
                <a:ea typeface="+mn-ea"/>
                <a:cs typeface="Calibri" panose="020F0502020204030204" pitchFamily="34" charset="0"/>
              </a:defRPr>
            </a:lvl3pPr>
            <a:lvl4pPr marL="1768475" indent="-228600" algn="l" rtl="0" eaLnBrk="0" fontAlgn="base" hangingPunct="0">
              <a:spcBef>
                <a:spcPct val="20000"/>
              </a:spcBef>
              <a:spcAft>
                <a:spcPct val="0"/>
              </a:spcAft>
              <a:buClr>
                <a:srgbClr val="0070C0"/>
              </a:buClr>
              <a:buFont typeface="Arial" panose="020B0604020202020204" pitchFamily="34" charset="0"/>
              <a:buChar char="•"/>
              <a:defRPr lang="en-US" sz="2000" dirty="0" smtClean="0">
                <a:solidFill>
                  <a:schemeClr val="tx1"/>
                </a:solidFill>
                <a:latin typeface="Calibri" panose="020F0502020204030204" pitchFamily="34" charset="0"/>
                <a:ea typeface="+mn-ea"/>
                <a:cs typeface="Calibri" panose="020F0502020204030204" pitchFamily="34" charset="0"/>
              </a:defRPr>
            </a:lvl4pPr>
            <a:lvl5pPr algn="l" rtl="0" eaLnBrk="0" fontAlgn="base" hangingPunct="0">
              <a:spcBef>
                <a:spcPct val="20000"/>
              </a:spcBef>
              <a:spcAft>
                <a:spcPct val="0"/>
              </a:spcAft>
              <a:buClr>
                <a:srgbClr val="0070C0"/>
              </a:buClr>
              <a:defRPr lang="en-US" sz="2000" dirty="0">
                <a:solidFill>
                  <a:schemeClr val="tx1"/>
                </a:solidFill>
                <a:latin typeface="Calibri" panose="020F0502020204030204" pitchFamily="34" charset="0"/>
                <a:ea typeface="+mn-ea"/>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4CDD1DE-AF40-410A-87DD-27306B39CA7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61116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1"/>
            <a:ext cx="6815667" cy="4691063"/>
          </a:xfrm>
        </p:spPr>
        <p:txBody>
          <a:bodyPr/>
          <a:lstStyle>
            <a:lvl1pPr>
              <a:defRPr sz="3200"/>
            </a:lvl1pPr>
            <a:lvl2pPr marL="1082675" indent="-450850">
              <a:buFont typeface="Courier New" panose="02070309020205020404" pitchFamily="49" charset="0"/>
              <a:buChar char="o"/>
              <a:defRPr sz="2800"/>
            </a:lvl2pPr>
            <a:lvl3pPr marL="1425575" indent="-228600">
              <a:buFont typeface="Wingdings" panose="05000000000000000000" pitchFamily="2" charset="2"/>
              <a:buChar char="§"/>
              <a:defRPr sz="2400"/>
            </a:lvl3pPr>
            <a:lvl4pPr marL="1768475" indent="-228600">
              <a:buFont typeface="Arial" panose="020B0604020202020204" pitchFamily="34" charset="0"/>
              <a:buChar cha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8" name="Title 1"/>
          <p:cNvSpPr>
            <a:spLocks noGrp="1"/>
          </p:cNvSpPr>
          <p:nvPr>
            <p:ph type="title"/>
          </p:nvPr>
        </p:nvSpPr>
        <p:spPr>
          <a:xfrm>
            <a:off x="228600" y="5019"/>
            <a:ext cx="11684000" cy="990600"/>
          </a:xfrm>
        </p:spPr>
        <p:txBody>
          <a:bodyPr/>
          <a:lstStyle/>
          <a:p>
            <a:r>
              <a:rPr lang="en-US" dirty="0"/>
              <a:t>Click to edit Master title style</a:t>
            </a:r>
          </a:p>
        </p:txBody>
      </p:sp>
    </p:spTree>
    <p:extLst>
      <p:ext uri="{BB962C8B-B14F-4D97-AF65-F5344CB8AC3E}">
        <p14:creationId xmlns:p14="http://schemas.microsoft.com/office/powerpoint/2010/main" val="3066494144"/>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125253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8" name="Title 1"/>
          <p:cNvSpPr txBox="1">
            <a:spLocks/>
          </p:cNvSpPr>
          <p:nvPr userDrawn="1"/>
        </p:nvSpPr>
        <p:spPr bwMode="auto">
          <a:xfrm>
            <a:off x="228600" y="5019"/>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a:lstStyle>
          <a:p>
            <a:r>
              <a:rPr lang="en-US" kern="0"/>
              <a:t>Click to edit Master title style</a:t>
            </a:r>
            <a:endParaRPr lang="en-US" kern="0" dirty="0"/>
          </a:p>
        </p:txBody>
      </p:sp>
    </p:spTree>
    <p:extLst>
      <p:ext uri="{BB962C8B-B14F-4D97-AF65-F5344CB8AC3E}">
        <p14:creationId xmlns:p14="http://schemas.microsoft.com/office/powerpoint/2010/main" val="4076814351"/>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295400"/>
            <a:ext cx="5384800" cy="2338388"/>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786189"/>
            <a:ext cx="5384800" cy="2339975"/>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922360922"/>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able Placeholder 2"/>
          <p:cNvSpPr>
            <a:spLocks noGrp="1"/>
          </p:cNvSpPr>
          <p:nvPr>
            <p:ph type="tbl" idx="1"/>
          </p:nvPr>
        </p:nvSpPr>
        <p:spPr>
          <a:xfrm>
            <a:off x="609600" y="1295401"/>
            <a:ext cx="10972800" cy="4830763"/>
          </a:xfrm>
        </p:spPr>
        <p:txBody>
          <a:bodyPr/>
          <a:lstStyle/>
          <a:p>
            <a:pPr lvl="0"/>
            <a:r>
              <a:rPr lang="en-US" noProof="0"/>
              <a:t>Click icon to add table</a:t>
            </a:r>
            <a:endParaRPr lang="en-US" noProof="0"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B4F750C2-B29C-4423-8962-B2DE612E97D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336766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lvl2pPr marL="1089025" indent="-45720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6197600" y="1295401"/>
            <a:ext cx="5384800" cy="4830763"/>
          </a:xfrm>
        </p:spPr>
        <p:txBody>
          <a:bodyPr/>
          <a:lstStyle/>
          <a:p>
            <a:pPr lvl="0"/>
            <a:r>
              <a:rPr lang="en-US" noProof="0"/>
              <a:t>Click icon to add chart</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9866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275360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bwMode="auto">
          <a:xfrm>
            <a:off x="76200" y="6019800"/>
            <a:ext cx="12039600" cy="777875"/>
          </a:xfrm>
          <a:prstGeom prst="rect">
            <a:avLst/>
          </a:prstGeom>
          <a:solidFill>
            <a:srgbClr val="1C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Slide Number Placeholder 5"/>
          <p:cNvSpPr>
            <a:spLocks noGrp="1"/>
          </p:cNvSpPr>
          <p:nvPr>
            <p:ph type="sldNum" sz="quarter" idx="10"/>
          </p:nvPr>
        </p:nvSpPr>
        <p:spPr/>
        <p:txBody>
          <a:bodyPr/>
          <a:lstStyle>
            <a:lvl1pPr>
              <a:defRPr>
                <a:solidFill>
                  <a:schemeClr val="bg1"/>
                </a:solidFill>
              </a:defRPr>
            </a:lvl1pPr>
          </a:lstStyle>
          <a:p>
            <a:pPr>
              <a:defRPr/>
            </a:pPr>
            <a:fld id="{AA1435FC-E2B6-4681-A2BB-839A56BCE7EE}" type="slidenum">
              <a:rPr lang="en-US" altLang="en-US" smtClean="0"/>
              <a:pPr>
                <a:defRPr/>
              </a:pPr>
              <a:t>‹#›</a:t>
            </a:fld>
            <a:endParaRPr lang="en-US" altLang="en-US" dirty="0"/>
          </a:p>
        </p:txBody>
      </p:sp>
      <p:pic>
        <p:nvPicPr>
          <p:cNvPr id="4" name="Picture 10" descr="GFOA logo - Blue"/>
          <p:cNvPicPr>
            <a:picLocks noChangeAspect="1" noChangeArrowheads="1"/>
          </p:cNvPicPr>
          <p:nvPr userDrawn="1"/>
        </p:nvPicPr>
        <p:blipFill>
          <a:blip r:embed="rId2" cstate="print"/>
          <a:srcRect/>
          <a:stretch>
            <a:fillRect/>
          </a:stretch>
        </p:blipFill>
        <p:spPr bwMode="auto">
          <a:xfrm>
            <a:off x="152400" y="1219200"/>
            <a:ext cx="1600200" cy="1600200"/>
          </a:xfrm>
          <a:prstGeom prst="rect">
            <a:avLst/>
          </a:prstGeom>
          <a:noFill/>
          <a:ln w="9525">
            <a:noFill/>
            <a:miter lim="800000"/>
            <a:headEnd/>
            <a:tailEnd/>
          </a:ln>
        </p:spPr>
      </p:pic>
      <p:sp>
        <p:nvSpPr>
          <p:cNvPr id="5" name="Title 1"/>
          <p:cNvSpPr>
            <a:spLocks noGrp="1"/>
          </p:cNvSpPr>
          <p:nvPr>
            <p:ph type="title"/>
          </p:nvPr>
        </p:nvSpPr>
        <p:spPr>
          <a:xfrm>
            <a:off x="203200" y="0"/>
            <a:ext cx="11684000" cy="990600"/>
          </a:xfrm>
        </p:spPr>
        <p:txBody>
          <a:bodyPr/>
          <a:lstStyle/>
          <a:p>
            <a:endParaRPr lang="en-US" dirty="0"/>
          </a:p>
        </p:txBody>
      </p:sp>
    </p:spTree>
    <p:extLst>
      <p:ext uri="{BB962C8B-B14F-4D97-AF65-F5344CB8AC3E}">
        <p14:creationId xmlns:p14="http://schemas.microsoft.com/office/powerpoint/2010/main" val="973192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4B17E-7B3E-4F91-9792-7AB41A63A4D0}" type="datetime1">
              <a:rPr lang="en-US" smtClean="0"/>
              <a:t>11/27/2023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0782" y="5950651"/>
            <a:ext cx="627916" cy="732569"/>
          </a:xfrm>
          <a:prstGeom prst="rect">
            <a:avLst/>
          </a:prstGeom>
        </p:spPr>
      </p:pic>
    </p:spTree>
    <p:extLst>
      <p:ext uri="{BB962C8B-B14F-4D97-AF65-F5344CB8AC3E}">
        <p14:creationId xmlns:p14="http://schemas.microsoft.com/office/powerpoint/2010/main" val="5946408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9337" y="1652677"/>
            <a:ext cx="11415183"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59337" y="537324"/>
            <a:ext cx="11570396"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10939549" y="6355217"/>
            <a:ext cx="1252451"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8C3CD40-D32D-4A66-9ED6-B023972553E0}"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32975997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rot="5400000">
            <a:off x="5435600" y="-1897062"/>
            <a:ext cx="1320800" cy="1219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userDrawn="1"/>
        </p:nvSpPr>
        <p:spPr bwMode="auto">
          <a:xfrm>
            <a:off x="8145463" y="5554663"/>
            <a:ext cx="411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dirty="0">
                <a:solidFill>
                  <a:schemeClr val="tx2"/>
                </a:solidFill>
                <a:latin typeface="Book Antiqua" pitchFamily="18" charset="0"/>
              </a:rPr>
              <a:t>Government Finance Officers Association</a:t>
            </a:r>
          </a:p>
        </p:txBody>
      </p:sp>
      <p:sp>
        <p:nvSpPr>
          <p:cNvPr id="5" name="Rectangle 4"/>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395288" y="0"/>
            <a:ext cx="1760537"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8263" y="54356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91644" y="680508"/>
            <a:ext cx="9632133" cy="1757892"/>
          </a:xfrm>
          <a:solidFill>
            <a:schemeClr val="bg1"/>
          </a:solidFill>
        </p:spPr>
        <p:txBody>
          <a:bodyPr/>
          <a:lstStyle>
            <a:lvl1pPr>
              <a:defRPr b="1">
                <a:solidFill>
                  <a:schemeClr val="accent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056993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9"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9851965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20651"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6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3734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1036638"/>
            <a:ext cx="6367463" cy="4699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6" name="Rectangle 5"/>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7" name="Rectangle 6"/>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3955" y="6333066"/>
            <a:ext cx="423912" cy="389469"/>
          </a:xfrm>
          <a:prstGeom prst="rect">
            <a:avLst/>
          </a:prstGeom>
        </p:spPr>
      </p:pic>
      <p:sp>
        <p:nvSpPr>
          <p:cNvPr id="9" name="Rectangle 8"/>
          <p:cNvSpPr/>
          <p:nvPr userDrawn="1"/>
        </p:nvSpPr>
        <p:spPr>
          <a:xfrm>
            <a:off x="6367463" y="1062038"/>
            <a:ext cx="5824537" cy="4445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2" name="Title 1"/>
          <p:cNvSpPr>
            <a:spLocks noGrp="1"/>
          </p:cNvSpPr>
          <p:nvPr>
            <p:ph type="title"/>
          </p:nvPr>
        </p:nvSpPr>
        <p:spPr>
          <a:xfrm>
            <a:off x="722489" y="1"/>
            <a:ext cx="11469511" cy="829733"/>
          </a:xfrm>
        </p:spPr>
        <p:txBody>
          <a:bodyPr/>
          <a:lstStyle>
            <a:lvl1pPr algn="l">
              <a:defRPr sz="4000">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920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8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0020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726162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349637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1703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eaLnBrk="0" fontAlgn="base" hangingPunct="0">
              <a:spcBef>
                <a:spcPct val="0"/>
              </a:spcBef>
              <a:spcAft>
                <a:spcPct val="0"/>
              </a:spcAft>
              <a:defRPr/>
            </a:pPr>
            <a:fld id="{9527AB35-5D91-410D-9688-6925ED5528A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82119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5.xml"/><Relationship Id="rId1" Type="http://schemas.openxmlformats.org/officeDocument/2006/relationships/slideLayout" Target="../slideLayouts/slideLayout55.xml"/><Relationship Id="rId4"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01"/>
            <a:ext cx="2844800" cy="365125"/>
          </a:xfrm>
          <a:prstGeom prst="rect">
            <a:avLst/>
          </a:prstGeom>
        </p:spPr>
        <p:txBody>
          <a:bodyPr/>
          <a:lstStyle>
            <a:lvl1pPr algn="r">
              <a:defRPr sz="1200">
                <a:latin typeface="Helvetica" pitchFamily="34" charset="0"/>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899270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ctr" rtl="0" eaLnBrk="0" fontAlgn="base" hangingPunct="0">
        <a:spcBef>
          <a:spcPct val="0"/>
        </a:spcBef>
        <a:spcAft>
          <a:spcPct val="0"/>
        </a:spcAft>
        <a:defRPr sz="4400" kern="1200">
          <a:solidFill>
            <a:srgbClr val="004E95"/>
          </a:solidFill>
          <a:latin typeface="Helvetica" pitchFamily="34" charset="0"/>
          <a:ea typeface="+mj-ea"/>
          <a:cs typeface="+mj-cs"/>
        </a:defRPr>
      </a:lvl1pPr>
      <a:lvl2pPr algn="ctr" rtl="0" eaLnBrk="0" fontAlgn="base" hangingPunct="0">
        <a:spcBef>
          <a:spcPct val="0"/>
        </a:spcBef>
        <a:spcAft>
          <a:spcPct val="0"/>
        </a:spcAft>
        <a:defRPr sz="4400">
          <a:solidFill>
            <a:srgbClr val="004E95"/>
          </a:solidFill>
          <a:latin typeface="Helvetica" pitchFamily="34" charset="0"/>
        </a:defRPr>
      </a:lvl2pPr>
      <a:lvl3pPr algn="ctr" rtl="0" eaLnBrk="0" fontAlgn="base" hangingPunct="0">
        <a:spcBef>
          <a:spcPct val="0"/>
        </a:spcBef>
        <a:spcAft>
          <a:spcPct val="0"/>
        </a:spcAft>
        <a:defRPr sz="4400">
          <a:solidFill>
            <a:srgbClr val="004E95"/>
          </a:solidFill>
          <a:latin typeface="Helvetica" pitchFamily="34" charset="0"/>
        </a:defRPr>
      </a:lvl3pPr>
      <a:lvl4pPr algn="ctr" rtl="0" eaLnBrk="0" fontAlgn="base" hangingPunct="0">
        <a:spcBef>
          <a:spcPct val="0"/>
        </a:spcBef>
        <a:spcAft>
          <a:spcPct val="0"/>
        </a:spcAft>
        <a:defRPr sz="4400">
          <a:solidFill>
            <a:srgbClr val="004E95"/>
          </a:solidFill>
          <a:latin typeface="Helvetica" pitchFamily="34" charset="0"/>
        </a:defRPr>
      </a:lvl4pPr>
      <a:lvl5pPr algn="ctr" rtl="0" eaLnBrk="0" fontAlgn="base" hangingPunct="0">
        <a:spcBef>
          <a:spcPct val="0"/>
        </a:spcBef>
        <a:spcAft>
          <a:spcPct val="0"/>
        </a:spcAft>
        <a:defRPr sz="4400">
          <a:solidFill>
            <a:srgbClr val="004E95"/>
          </a:solidFill>
          <a:latin typeface="Helvetica" pitchFamily="34" charset="0"/>
        </a:defRPr>
      </a:lvl5pPr>
      <a:lvl6pPr marL="457200" algn="ctr" rtl="0" fontAlgn="base">
        <a:spcBef>
          <a:spcPct val="0"/>
        </a:spcBef>
        <a:spcAft>
          <a:spcPct val="0"/>
        </a:spcAft>
        <a:defRPr sz="4400">
          <a:solidFill>
            <a:srgbClr val="004E95"/>
          </a:solidFill>
          <a:latin typeface="Helvetica" pitchFamily="34" charset="0"/>
        </a:defRPr>
      </a:lvl6pPr>
      <a:lvl7pPr marL="914400" algn="ctr" rtl="0" fontAlgn="base">
        <a:spcBef>
          <a:spcPct val="0"/>
        </a:spcBef>
        <a:spcAft>
          <a:spcPct val="0"/>
        </a:spcAft>
        <a:defRPr sz="4400">
          <a:solidFill>
            <a:srgbClr val="004E95"/>
          </a:solidFill>
          <a:latin typeface="Helvetica" pitchFamily="34" charset="0"/>
        </a:defRPr>
      </a:lvl7pPr>
      <a:lvl8pPr marL="1371600" algn="ctr" rtl="0" fontAlgn="base">
        <a:spcBef>
          <a:spcPct val="0"/>
        </a:spcBef>
        <a:spcAft>
          <a:spcPct val="0"/>
        </a:spcAft>
        <a:defRPr sz="4400">
          <a:solidFill>
            <a:srgbClr val="004E95"/>
          </a:solidFill>
          <a:latin typeface="Helvetica" pitchFamily="34" charset="0"/>
        </a:defRPr>
      </a:lvl8pPr>
      <a:lvl9pPr marL="1828800" algn="ctr" rtl="0" fontAlgn="base">
        <a:spcBef>
          <a:spcPct val="0"/>
        </a:spcBef>
        <a:spcAft>
          <a:spcPct val="0"/>
        </a:spcAft>
        <a:defRPr sz="4400">
          <a:solidFill>
            <a:srgbClr val="004E95"/>
          </a:solidFill>
          <a:latin typeface="Helvetica" pitchFamily="34" charset="0"/>
        </a:defRPr>
      </a:lvl9pPr>
    </p:titleStyle>
    <p:bodyStyle>
      <a:lvl1pPr marL="457200" indent="-457200" algn="l" rtl="0" eaLnBrk="0" fontAlgn="base" hangingPunct="0">
        <a:spcBef>
          <a:spcPct val="20000"/>
        </a:spcBef>
        <a:spcAft>
          <a:spcPct val="0"/>
        </a:spcAft>
        <a:buClr>
          <a:srgbClr val="004E95"/>
        </a:buClr>
        <a:buFont typeface="Wingdings" pitchFamily="2" charset="2"/>
        <a:buChar char="§"/>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01"/>
            <a:ext cx="2844800" cy="365125"/>
          </a:xfrm>
          <a:prstGeom prst="rect">
            <a:avLst/>
          </a:prstGeom>
        </p:spPr>
        <p:txBody>
          <a:bodyPr/>
          <a:lstStyle>
            <a:lvl1pPr algn="r">
              <a:defRPr sz="1200">
                <a:latin typeface="Helvetica" pitchFamily="34" charset="0"/>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527800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8" r:id="rId13"/>
  </p:sldLayoutIdLst>
  <p:hf hdr="0" ftr="0" dt="0"/>
  <p:txStyles>
    <p:titleStyle>
      <a:lvl1pPr algn="ctr" rtl="0" eaLnBrk="0" fontAlgn="base" hangingPunct="0">
        <a:spcBef>
          <a:spcPct val="0"/>
        </a:spcBef>
        <a:spcAft>
          <a:spcPct val="0"/>
        </a:spcAft>
        <a:defRPr sz="4400" kern="1200">
          <a:solidFill>
            <a:srgbClr val="004E95"/>
          </a:solidFill>
          <a:latin typeface="Helvetica" pitchFamily="34" charset="0"/>
          <a:ea typeface="+mj-ea"/>
          <a:cs typeface="+mj-cs"/>
        </a:defRPr>
      </a:lvl1pPr>
      <a:lvl2pPr algn="ctr" rtl="0" eaLnBrk="0" fontAlgn="base" hangingPunct="0">
        <a:spcBef>
          <a:spcPct val="0"/>
        </a:spcBef>
        <a:spcAft>
          <a:spcPct val="0"/>
        </a:spcAft>
        <a:defRPr sz="4400">
          <a:solidFill>
            <a:srgbClr val="004E95"/>
          </a:solidFill>
          <a:latin typeface="Helvetica" pitchFamily="34" charset="0"/>
        </a:defRPr>
      </a:lvl2pPr>
      <a:lvl3pPr algn="ctr" rtl="0" eaLnBrk="0" fontAlgn="base" hangingPunct="0">
        <a:spcBef>
          <a:spcPct val="0"/>
        </a:spcBef>
        <a:spcAft>
          <a:spcPct val="0"/>
        </a:spcAft>
        <a:defRPr sz="4400">
          <a:solidFill>
            <a:srgbClr val="004E95"/>
          </a:solidFill>
          <a:latin typeface="Helvetica" pitchFamily="34" charset="0"/>
        </a:defRPr>
      </a:lvl3pPr>
      <a:lvl4pPr algn="ctr" rtl="0" eaLnBrk="0" fontAlgn="base" hangingPunct="0">
        <a:spcBef>
          <a:spcPct val="0"/>
        </a:spcBef>
        <a:spcAft>
          <a:spcPct val="0"/>
        </a:spcAft>
        <a:defRPr sz="4400">
          <a:solidFill>
            <a:srgbClr val="004E95"/>
          </a:solidFill>
          <a:latin typeface="Helvetica" pitchFamily="34" charset="0"/>
        </a:defRPr>
      </a:lvl4pPr>
      <a:lvl5pPr algn="ctr" rtl="0" eaLnBrk="0" fontAlgn="base" hangingPunct="0">
        <a:spcBef>
          <a:spcPct val="0"/>
        </a:spcBef>
        <a:spcAft>
          <a:spcPct val="0"/>
        </a:spcAft>
        <a:defRPr sz="4400">
          <a:solidFill>
            <a:srgbClr val="004E95"/>
          </a:solidFill>
          <a:latin typeface="Helvetica" pitchFamily="34" charset="0"/>
        </a:defRPr>
      </a:lvl5pPr>
      <a:lvl6pPr marL="457200" algn="ctr" rtl="0" fontAlgn="base">
        <a:spcBef>
          <a:spcPct val="0"/>
        </a:spcBef>
        <a:spcAft>
          <a:spcPct val="0"/>
        </a:spcAft>
        <a:defRPr sz="4400">
          <a:solidFill>
            <a:srgbClr val="004E95"/>
          </a:solidFill>
          <a:latin typeface="Helvetica" pitchFamily="34" charset="0"/>
        </a:defRPr>
      </a:lvl6pPr>
      <a:lvl7pPr marL="914400" algn="ctr" rtl="0" fontAlgn="base">
        <a:spcBef>
          <a:spcPct val="0"/>
        </a:spcBef>
        <a:spcAft>
          <a:spcPct val="0"/>
        </a:spcAft>
        <a:defRPr sz="4400">
          <a:solidFill>
            <a:srgbClr val="004E95"/>
          </a:solidFill>
          <a:latin typeface="Helvetica" pitchFamily="34" charset="0"/>
        </a:defRPr>
      </a:lvl7pPr>
      <a:lvl8pPr marL="1371600" algn="ctr" rtl="0" fontAlgn="base">
        <a:spcBef>
          <a:spcPct val="0"/>
        </a:spcBef>
        <a:spcAft>
          <a:spcPct val="0"/>
        </a:spcAft>
        <a:defRPr sz="4400">
          <a:solidFill>
            <a:srgbClr val="004E95"/>
          </a:solidFill>
          <a:latin typeface="Helvetica" pitchFamily="34" charset="0"/>
        </a:defRPr>
      </a:lvl8pPr>
      <a:lvl9pPr marL="1828800" algn="ctr" rtl="0" fontAlgn="base">
        <a:spcBef>
          <a:spcPct val="0"/>
        </a:spcBef>
        <a:spcAft>
          <a:spcPct val="0"/>
        </a:spcAft>
        <a:defRPr sz="4400">
          <a:solidFill>
            <a:srgbClr val="004E95"/>
          </a:solidFill>
          <a:latin typeface="Helvetica" pitchFamily="34" charset="0"/>
        </a:defRPr>
      </a:lvl9pPr>
    </p:titleStyle>
    <p:bodyStyle>
      <a:lvl1pPr marL="457200" indent="-457200" algn="l" rtl="0" eaLnBrk="0" fontAlgn="base" hangingPunct="0">
        <a:spcBef>
          <a:spcPct val="20000"/>
        </a:spcBef>
        <a:spcAft>
          <a:spcPct val="0"/>
        </a:spcAft>
        <a:buClr>
          <a:srgbClr val="004E95"/>
        </a:buClr>
        <a:buFont typeface="Wingdings" pitchFamily="2" charset="2"/>
        <a:buChar char="§"/>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01"/>
            <a:ext cx="2844800" cy="365125"/>
          </a:xfrm>
          <a:prstGeom prst="rect">
            <a:avLst/>
          </a:prstGeom>
        </p:spPr>
        <p:txBody>
          <a:bodyPr/>
          <a:lstStyle>
            <a:lvl1pPr algn="r">
              <a:defRPr sz="1200">
                <a:latin typeface="Helvetica" pitchFamily="34" charset="0"/>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67886969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ftr="0" dt="0"/>
  <p:txStyles>
    <p:titleStyle>
      <a:lvl1pPr algn="ctr" rtl="0" eaLnBrk="0" fontAlgn="base" hangingPunct="0">
        <a:spcBef>
          <a:spcPct val="0"/>
        </a:spcBef>
        <a:spcAft>
          <a:spcPct val="0"/>
        </a:spcAft>
        <a:defRPr sz="4400" kern="1200">
          <a:solidFill>
            <a:srgbClr val="004E95"/>
          </a:solidFill>
          <a:latin typeface="Helvetica" pitchFamily="34" charset="0"/>
          <a:ea typeface="+mj-ea"/>
          <a:cs typeface="+mj-cs"/>
        </a:defRPr>
      </a:lvl1pPr>
      <a:lvl2pPr algn="ctr" rtl="0" eaLnBrk="0" fontAlgn="base" hangingPunct="0">
        <a:spcBef>
          <a:spcPct val="0"/>
        </a:spcBef>
        <a:spcAft>
          <a:spcPct val="0"/>
        </a:spcAft>
        <a:defRPr sz="4400">
          <a:solidFill>
            <a:srgbClr val="004E95"/>
          </a:solidFill>
          <a:latin typeface="Helvetica" pitchFamily="34" charset="0"/>
        </a:defRPr>
      </a:lvl2pPr>
      <a:lvl3pPr algn="ctr" rtl="0" eaLnBrk="0" fontAlgn="base" hangingPunct="0">
        <a:spcBef>
          <a:spcPct val="0"/>
        </a:spcBef>
        <a:spcAft>
          <a:spcPct val="0"/>
        </a:spcAft>
        <a:defRPr sz="4400">
          <a:solidFill>
            <a:srgbClr val="004E95"/>
          </a:solidFill>
          <a:latin typeface="Helvetica" pitchFamily="34" charset="0"/>
        </a:defRPr>
      </a:lvl3pPr>
      <a:lvl4pPr algn="ctr" rtl="0" eaLnBrk="0" fontAlgn="base" hangingPunct="0">
        <a:spcBef>
          <a:spcPct val="0"/>
        </a:spcBef>
        <a:spcAft>
          <a:spcPct val="0"/>
        </a:spcAft>
        <a:defRPr sz="4400">
          <a:solidFill>
            <a:srgbClr val="004E95"/>
          </a:solidFill>
          <a:latin typeface="Helvetica" pitchFamily="34" charset="0"/>
        </a:defRPr>
      </a:lvl4pPr>
      <a:lvl5pPr algn="ctr" rtl="0" eaLnBrk="0" fontAlgn="base" hangingPunct="0">
        <a:spcBef>
          <a:spcPct val="0"/>
        </a:spcBef>
        <a:spcAft>
          <a:spcPct val="0"/>
        </a:spcAft>
        <a:defRPr sz="4400">
          <a:solidFill>
            <a:srgbClr val="004E95"/>
          </a:solidFill>
          <a:latin typeface="Helvetica" pitchFamily="34" charset="0"/>
        </a:defRPr>
      </a:lvl5pPr>
      <a:lvl6pPr marL="457200" algn="ctr" rtl="0" fontAlgn="base">
        <a:spcBef>
          <a:spcPct val="0"/>
        </a:spcBef>
        <a:spcAft>
          <a:spcPct val="0"/>
        </a:spcAft>
        <a:defRPr sz="4400">
          <a:solidFill>
            <a:srgbClr val="004E95"/>
          </a:solidFill>
          <a:latin typeface="Helvetica" pitchFamily="34" charset="0"/>
        </a:defRPr>
      </a:lvl6pPr>
      <a:lvl7pPr marL="914400" algn="ctr" rtl="0" fontAlgn="base">
        <a:spcBef>
          <a:spcPct val="0"/>
        </a:spcBef>
        <a:spcAft>
          <a:spcPct val="0"/>
        </a:spcAft>
        <a:defRPr sz="4400">
          <a:solidFill>
            <a:srgbClr val="004E95"/>
          </a:solidFill>
          <a:latin typeface="Helvetica" pitchFamily="34" charset="0"/>
        </a:defRPr>
      </a:lvl7pPr>
      <a:lvl8pPr marL="1371600" algn="ctr" rtl="0" fontAlgn="base">
        <a:spcBef>
          <a:spcPct val="0"/>
        </a:spcBef>
        <a:spcAft>
          <a:spcPct val="0"/>
        </a:spcAft>
        <a:defRPr sz="4400">
          <a:solidFill>
            <a:srgbClr val="004E95"/>
          </a:solidFill>
          <a:latin typeface="Helvetica" pitchFamily="34" charset="0"/>
        </a:defRPr>
      </a:lvl8pPr>
      <a:lvl9pPr marL="1828800" algn="ctr" rtl="0" fontAlgn="base">
        <a:spcBef>
          <a:spcPct val="0"/>
        </a:spcBef>
        <a:spcAft>
          <a:spcPct val="0"/>
        </a:spcAft>
        <a:defRPr sz="4400">
          <a:solidFill>
            <a:srgbClr val="004E95"/>
          </a:solidFill>
          <a:latin typeface="Helvetica" pitchFamily="34" charset="0"/>
        </a:defRPr>
      </a:lvl9pPr>
    </p:titleStyle>
    <p:bodyStyle>
      <a:lvl1pPr marL="457200" indent="-457200" algn="l" rtl="0" eaLnBrk="0" fontAlgn="base" hangingPunct="0">
        <a:spcBef>
          <a:spcPct val="20000"/>
        </a:spcBef>
        <a:spcAft>
          <a:spcPct val="0"/>
        </a:spcAft>
        <a:buClr>
          <a:srgbClr val="004E95"/>
        </a:buClr>
        <a:buFont typeface="Wingdings" pitchFamily="2" charset="2"/>
        <a:buChar char="§"/>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13"/>
            <a:ext cx="2844800" cy="365125"/>
          </a:xfrm>
          <a:prstGeom prst="rect">
            <a:avLst/>
          </a:prstGeom>
        </p:spPr>
        <p:txBody>
          <a:bodyPr/>
          <a:lstStyle>
            <a:lvl1pPr algn="r">
              <a:defRPr sz="675">
                <a:latin typeface="Helvetica" pitchFamily="34" charset="0"/>
              </a:defRPr>
            </a:lvl1pPr>
          </a:lstStyle>
          <a:p>
            <a:pPr eaLnBrk="0" fontAlgn="base" hangingPunct="0">
              <a:spcBef>
                <a:spcPct val="0"/>
              </a:spcBef>
              <a:spcAft>
                <a:spcPct val="0"/>
              </a:spcAft>
              <a:defRPr/>
            </a:pPr>
            <a:fld id="{2964AE45-476F-4F11-957E-4829C3503604}" type="slidenum">
              <a:rPr lang="en-US" altLang="en-US">
                <a:solidFill>
                  <a:prstClr val="black"/>
                </a:solidFill>
              </a:rPr>
              <a:pPr eaLnBrk="0" fontAlgn="base" hangingPunct="0">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387143056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hf hdr="0" ftr="0" dt="0"/>
  <p:txStyles>
    <p:titleStyle>
      <a:lvl1pPr algn="ctr" rtl="0" eaLnBrk="0" fontAlgn="base" hangingPunct="0">
        <a:spcBef>
          <a:spcPct val="0"/>
        </a:spcBef>
        <a:spcAft>
          <a:spcPct val="0"/>
        </a:spcAft>
        <a:defRPr sz="2475" kern="1200">
          <a:solidFill>
            <a:srgbClr val="004E95"/>
          </a:solidFill>
          <a:latin typeface="Helvetica" pitchFamily="34" charset="0"/>
          <a:ea typeface="+mj-ea"/>
          <a:cs typeface="+mj-cs"/>
        </a:defRPr>
      </a:lvl1pPr>
      <a:lvl2pPr algn="ctr" rtl="0" eaLnBrk="0" fontAlgn="base" hangingPunct="0">
        <a:spcBef>
          <a:spcPct val="0"/>
        </a:spcBef>
        <a:spcAft>
          <a:spcPct val="0"/>
        </a:spcAft>
        <a:defRPr sz="2475">
          <a:solidFill>
            <a:srgbClr val="004E95"/>
          </a:solidFill>
          <a:latin typeface="Helvetica" pitchFamily="34" charset="0"/>
        </a:defRPr>
      </a:lvl2pPr>
      <a:lvl3pPr algn="ctr" rtl="0" eaLnBrk="0" fontAlgn="base" hangingPunct="0">
        <a:spcBef>
          <a:spcPct val="0"/>
        </a:spcBef>
        <a:spcAft>
          <a:spcPct val="0"/>
        </a:spcAft>
        <a:defRPr sz="2475">
          <a:solidFill>
            <a:srgbClr val="004E95"/>
          </a:solidFill>
          <a:latin typeface="Helvetica" pitchFamily="34" charset="0"/>
        </a:defRPr>
      </a:lvl3pPr>
      <a:lvl4pPr algn="ctr" rtl="0" eaLnBrk="0" fontAlgn="base" hangingPunct="0">
        <a:spcBef>
          <a:spcPct val="0"/>
        </a:spcBef>
        <a:spcAft>
          <a:spcPct val="0"/>
        </a:spcAft>
        <a:defRPr sz="2475">
          <a:solidFill>
            <a:srgbClr val="004E95"/>
          </a:solidFill>
          <a:latin typeface="Helvetica" pitchFamily="34" charset="0"/>
        </a:defRPr>
      </a:lvl4pPr>
      <a:lvl5pPr algn="ctr" rtl="0" eaLnBrk="0" fontAlgn="base" hangingPunct="0">
        <a:spcBef>
          <a:spcPct val="0"/>
        </a:spcBef>
        <a:spcAft>
          <a:spcPct val="0"/>
        </a:spcAft>
        <a:defRPr sz="2475">
          <a:solidFill>
            <a:srgbClr val="004E95"/>
          </a:solidFill>
          <a:latin typeface="Helvetica" pitchFamily="34" charset="0"/>
        </a:defRPr>
      </a:lvl5pPr>
      <a:lvl6pPr marL="257175" algn="ctr" rtl="0" fontAlgn="base">
        <a:spcBef>
          <a:spcPct val="0"/>
        </a:spcBef>
        <a:spcAft>
          <a:spcPct val="0"/>
        </a:spcAft>
        <a:defRPr sz="2475">
          <a:solidFill>
            <a:srgbClr val="004E95"/>
          </a:solidFill>
          <a:latin typeface="Helvetica" pitchFamily="34" charset="0"/>
        </a:defRPr>
      </a:lvl6pPr>
      <a:lvl7pPr marL="514350" algn="ctr" rtl="0" fontAlgn="base">
        <a:spcBef>
          <a:spcPct val="0"/>
        </a:spcBef>
        <a:spcAft>
          <a:spcPct val="0"/>
        </a:spcAft>
        <a:defRPr sz="2475">
          <a:solidFill>
            <a:srgbClr val="004E95"/>
          </a:solidFill>
          <a:latin typeface="Helvetica" pitchFamily="34" charset="0"/>
        </a:defRPr>
      </a:lvl7pPr>
      <a:lvl8pPr marL="771525" algn="ctr" rtl="0" fontAlgn="base">
        <a:spcBef>
          <a:spcPct val="0"/>
        </a:spcBef>
        <a:spcAft>
          <a:spcPct val="0"/>
        </a:spcAft>
        <a:defRPr sz="2475">
          <a:solidFill>
            <a:srgbClr val="004E95"/>
          </a:solidFill>
          <a:latin typeface="Helvetica" pitchFamily="34" charset="0"/>
        </a:defRPr>
      </a:lvl8pPr>
      <a:lvl9pPr marL="1028700" algn="ctr" rtl="0" fontAlgn="base">
        <a:spcBef>
          <a:spcPct val="0"/>
        </a:spcBef>
        <a:spcAft>
          <a:spcPct val="0"/>
        </a:spcAft>
        <a:defRPr sz="2475">
          <a:solidFill>
            <a:srgbClr val="004E95"/>
          </a:solidFill>
          <a:latin typeface="Helvetica" pitchFamily="34" charset="0"/>
        </a:defRPr>
      </a:lvl9pPr>
    </p:titleStyle>
    <p:bodyStyle>
      <a:lvl1pPr marL="257175" indent="-257175" algn="l" rtl="0" eaLnBrk="0" fontAlgn="base" hangingPunct="0">
        <a:spcBef>
          <a:spcPct val="20000"/>
        </a:spcBef>
        <a:spcAft>
          <a:spcPct val="0"/>
        </a:spcAft>
        <a:buClr>
          <a:srgbClr val="004E95"/>
        </a:buClr>
        <a:buFont typeface="Wingdings" pitchFamily="2" charset="2"/>
        <a:buChar char="§"/>
        <a:defRPr sz="1800" kern="1200">
          <a:solidFill>
            <a:schemeClr val="tx1"/>
          </a:solidFill>
          <a:latin typeface="Helvetica" pitchFamily="34" charset="0"/>
          <a:ea typeface="+mn-ea"/>
          <a:cs typeface="+mn-cs"/>
        </a:defRPr>
      </a:lvl1pPr>
      <a:lvl2pPr marL="417910" indent="-160735" algn="l" rtl="0" eaLnBrk="0" fontAlgn="base" hangingPunct="0">
        <a:spcBef>
          <a:spcPct val="20000"/>
        </a:spcBef>
        <a:spcAft>
          <a:spcPct val="0"/>
        </a:spcAft>
        <a:buClr>
          <a:srgbClr val="004E95"/>
        </a:buClr>
        <a:buFont typeface="Arial" charset="0"/>
        <a:buChar char="•"/>
        <a:defRPr sz="1575" kern="1200">
          <a:solidFill>
            <a:schemeClr val="tx1"/>
          </a:solidFill>
          <a:latin typeface="Helvetica" pitchFamily="34" charset="0"/>
          <a:ea typeface="+mn-ea"/>
          <a:cs typeface="+mn-cs"/>
        </a:defRPr>
      </a:lvl2pPr>
      <a:lvl3pPr marL="642938" indent="-128588" algn="l" rtl="0" eaLnBrk="0" fontAlgn="base" hangingPunct="0">
        <a:spcBef>
          <a:spcPct val="20000"/>
        </a:spcBef>
        <a:spcAft>
          <a:spcPct val="0"/>
        </a:spcAft>
        <a:buClr>
          <a:srgbClr val="004E95"/>
        </a:buClr>
        <a:buFont typeface="Courier New" pitchFamily="49" charset="0"/>
        <a:buChar char="o"/>
        <a:defRPr sz="1350" kern="1200">
          <a:solidFill>
            <a:schemeClr val="tx1"/>
          </a:solidFill>
          <a:latin typeface="Helvetica" pitchFamily="34" charset="0"/>
          <a:ea typeface="+mn-ea"/>
          <a:cs typeface="+mn-cs"/>
        </a:defRPr>
      </a:lvl3pPr>
      <a:lvl4pPr marL="900113" indent="-128588" algn="l" rtl="0" eaLnBrk="0" fontAlgn="base" hangingPunct="0">
        <a:spcBef>
          <a:spcPct val="20000"/>
        </a:spcBef>
        <a:spcAft>
          <a:spcPct val="0"/>
        </a:spcAft>
        <a:buClr>
          <a:srgbClr val="004E95"/>
        </a:buClr>
        <a:buFont typeface="Arial" charset="0"/>
        <a:buChar char="–"/>
        <a:defRPr sz="1125" kern="1200">
          <a:solidFill>
            <a:schemeClr val="tx1"/>
          </a:solidFill>
          <a:latin typeface="Helvetica" pitchFamily="34" charset="0"/>
          <a:ea typeface="+mn-ea"/>
          <a:cs typeface="+mn-cs"/>
        </a:defRPr>
      </a:lvl4pPr>
      <a:lvl5pPr marL="1157288" indent="-128588" algn="l" rtl="0" eaLnBrk="0" fontAlgn="base" hangingPunct="0">
        <a:spcBef>
          <a:spcPct val="20000"/>
        </a:spcBef>
        <a:spcAft>
          <a:spcPct val="0"/>
        </a:spcAft>
        <a:buClr>
          <a:srgbClr val="004E95"/>
        </a:buClr>
        <a:buFont typeface="Arial" charset="0"/>
        <a:buChar char="»"/>
        <a:defRPr sz="1125" kern="1200">
          <a:solidFill>
            <a:schemeClr val="tx1"/>
          </a:solidFill>
          <a:latin typeface="Helvetica" pitchFamily="34" charset="0"/>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CB1BAB-5F98-5040-9871-004BBD9A34CD}"/>
              </a:ext>
            </a:extLst>
          </p:cNvPr>
          <p:cNvSpPr/>
          <p:nvPr/>
        </p:nvSpPr>
        <p:spPr>
          <a:xfrm>
            <a:off x="0" y="4157932"/>
            <a:ext cx="12192000" cy="2700068"/>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F60CE7B-F2D9-E44C-AE33-FB1FFEE274EE}"/>
              </a:ext>
            </a:extLst>
          </p:cNvPr>
          <p:cNvPicPr>
            <a:picLocks noChangeAspect="1"/>
          </p:cNvPicPr>
          <p:nvPr/>
        </p:nvPicPr>
        <p:blipFill>
          <a:blip r:embed="rId4"/>
          <a:stretch>
            <a:fillRect/>
          </a:stretch>
        </p:blipFill>
        <p:spPr>
          <a:xfrm>
            <a:off x="348107" y="198407"/>
            <a:ext cx="675548" cy="839212"/>
          </a:xfrm>
          <a:prstGeom prst="rect">
            <a:avLst/>
          </a:prstGeom>
        </p:spPr>
      </p:pic>
    </p:spTree>
    <p:custDataLst>
      <p:tags r:id="rId3"/>
    </p:custDataLst>
    <p:extLst>
      <p:ext uri="{BB962C8B-B14F-4D97-AF65-F5344CB8AC3E}">
        <p14:creationId xmlns:p14="http://schemas.microsoft.com/office/powerpoint/2010/main" val="3433708076"/>
      </p:ext>
    </p:extLst>
  </p:cSld>
  <p:clrMap bg1="lt1" tx1="dk1" bg2="lt2" tx2="dk2" accent1="accent1" accent2="accent2" accent3="accent3" accent4="accent4" accent5="accent5" accent6="accent6" hlink="hlink" folHlink="folHlink"/>
  <p:sldLayoutIdLst>
    <p:sldLayoutId id="2147483790"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03"/>
            <a:ext cx="2844800" cy="365125"/>
          </a:xfrm>
          <a:prstGeom prst="rect">
            <a:avLst/>
          </a:prstGeom>
        </p:spPr>
        <p:txBody>
          <a:bodyPr/>
          <a:lstStyle>
            <a:lvl1pPr algn="r">
              <a:defRPr sz="900">
                <a:latin typeface="Helvetica" pitchFamily="34" charset="0"/>
              </a:defRPr>
            </a:lvl1pPr>
          </a:lstStyle>
          <a:p>
            <a:pPr eaLnBrk="0" fontAlgn="base" hangingPunct="0">
              <a:spcBef>
                <a:spcPct val="0"/>
              </a:spcBef>
              <a:spcAft>
                <a:spcPct val="0"/>
              </a:spcAft>
              <a:defRPr/>
            </a:pPr>
            <a:fld id="{2964AE45-476F-4F11-957E-4829C3503604}" type="slidenum">
              <a:rPr lang="en-US" altLang="en-US">
                <a:solidFill>
                  <a:prstClr val="black"/>
                </a:solidFill>
              </a:rPr>
              <a:pPr eaLnBrk="0" fontAlgn="base" hangingPunct="0">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135745386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ctr" rtl="0" eaLnBrk="0" fontAlgn="base" hangingPunct="0">
        <a:spcBef>
          <a:spcPct val="0"/>
        </a:spcBef>
        <a:spcAft>
          <a:spcPct val="0"/>
        </a:spcAft>
        <a:defRPr sz="3300" kern="1200">
          <a:solidFill>
            <a:srgbClr val="004E95"/>
          </a:solidFill>
          <a:latin typeface="Helvetica" pitchFamily="34" charset="0"/>
          <a:ea typeface="+mj-ea"/>
          <a:cs typeface="+mj-cs"/>
        </a:defRPr>
      </a:lvl1pPr>
      <a:lvl2pPr algn="ctr" rtl="0" eaLnBrk="0" fontAlgn="base" hangingPunct="0">
        <a:spcBef>
          <a:spcPct val="0"/>
        </a:spcBef>
        <a:spcAft>
          <a:spcPct val="0"/>
        </a:spcAft>
        <a:defRPr sz="3300">
          <a:solidFill>
            <a:srgbClr val="004E95"/>
          </a:solidFill>
          <a:latin typeface="Helvetica" pitchFamily="34" charset="0"/>
        </a:defRPr>
      </a:lvl2pPr>
      <a:lvl3pPr algn="ctr" rtl="0" eaLnBrk="0" fontAlgn="base" hangingPunct="0">
        <a:spcBef>
          <a:spcPct val="0"/>
        </a:spcBef>
        <a:spcAft>
          <a:spcPct val="0"/>
        </a:spcAft>
        <a:defRPr sz="3300">
          <a:solidFill>
            <a:srgbClr val="004E95"/>
          </a:solidFill>
          <a:latin typeface="Helvetica" pitchFamily="34" charset="0"/>
        </a:defRPr>
      </a:lvl3pPr>
      <a:lvl4pPr algn="ctr" rtl="0" eaLnBrk="0" fontAlgn="base" hangingPunct="0">
        <a:spcBef>
          <a:spcPct val="0"/>
        </a:spcBef>
        <a:spcAft>
          <a:spcPct val="0"/>
        </a:spcAft>
        <a:defRPr sz="3300">
          <a:solidFill>
            <a:srgbClr val="004E95"/>
          </a:solidFill>
          <a:latin typeface="Helvetica" pitchFamily="34" charset="0"/>
        </a:defRPr>
      </a:lvl4pPr>
      <a:lvl5pPr algn="ctr" rtl="0" eaLnBrk="0" fontAlgn="base" hangingPunct="0">
        <a:spcBef>
          <a:spcPct val="0"/>
        </a:spcBef>
        <a:spcAft>
          <a:spcPct val="0"/>
        </a:spcAft>
        <a:defRPr sz="3300">
          <a:solidFill>
            <a:srgbClr val="004E95"/>
          </a:solidFill>
          <a:latin typeface="Helvetica" pitchFamily="34" charset="0"/>
        </a:defRPr>
      </a:lvl5pPr>
      <a:lvl6pPr marL="342900" algn="ctr" rtl="0" fontAlgn="base">
        <a:spcBef>
          <a:spcPct val="0"/>
        </a:spcBef>
        <a:spcAft>
          <a:spcPct val="0"/>
        </a:spcAft>
        <a:defRPr sz="3300">
          <a:solidFill>
            <a:srgbClr val="004E95"/>
          </a:solidFill>
          <a:latin typeface="Helvetica" pitchFamily="34" charset="0"/>
        </a:defRPr>
      </a:lvl6pPr>
      <a:lvl7pPr marL="685800" algn="ctr" rtl="0" fontAlgn="base">
        <a:spcBef>
          <a:spcPct val="0"/>
        </a:spcBef>
        <a:spcAft>
          <a:spcPct val="0"/>
        </a:spcAft>
        <a:defRPr sz="3300">
          <a:solidFill>
            <a:srgbClr val="004E95"/>
          </a:solidFill>
          <a:latin typeface="Helvetica" pitchFamily="34" charset="0"/>
        </a:defRPr>
      </a:lvl7pPr>
      <a:lvl8pPr marL="1028700" algn="ctr" rtl="0" fontAlgn="base">
        <a:spcBef>
          <a:spcPct val="0"/>
        </a:spcBef>
        <a:spcAft>
          <a:spcPct val="0"/>
        </a:spcAft>
        <a:defRPr sz="3300">
          <a:solidFill>
            <a:srgbClr val="004E95"/>
          </a:solidFill>
          <a:latin typeface="Helvetica" pitchFamily="34" charset="0"/>
        </a:defRPr>
      </a:lvl8pPr>
      <a:lvl9pPr marL="1371600" algn="ctr" rtl="0" fontAlgn="base">
        <a:spcBef>
          <a:spcPct val="0"/>
        </a:spcBef>
        <a:spcAft>
          <a:spcPct val="0"/>
        </a:spcAft>
        <a:defRPr sz="3300">
          <a:solidFill>
            <a:srgbClr val="004E95"/>
          </a:solidFill>
          <a:latin typeface="Helvetica" pitchFamily="34" charset="0"/>
        </a:defRPr>
      </a:lvl9pPr>
    </p:titleStyle>
    <p:bodyStyle>
      <a:lvl1pPr marL="342900" indent="-342900" algn="l" rtl="0" eaLnBrk="0" fontAlgn="base" hangingPunct="0">
        <a:spcBef>
          <a:spcPct val="20000"/>
        </a:spcBef>
        <a:spcAft>
          <a:spcPct val="0"/>
        </a:spcAft>
        <a:buClr>
          <a:srgbClr val="004E95"/>
        </a:buClr>
        <a:buFont typeface="Wingdings" pitchFamily="2" charset="2"/>
        <a:buChar char="§"/>
        <a:defRPr sz="2400" kern="1200">
          <a:solidFill>
            <a:schemeClr val="tx1"/>
          </a:solidFill>
          <a:latin typeface="Helvetica" pitchFamily="34" charset="0"/>
          <a:ea typeface="+mn-ea"/>
          <a:cs typeface="+mn-cs"/>
        </a:defRPr>
      </a:lvl1pPr>
      <a:lvl2pPr marL="557213" indent="-214313" algn="l" rtl="0" eaLnBrk="0" fontAlgn="base" hangingPunct="0">
        <a:spcBef>
          <a:spcPct val="20000"/>
        </a:spcBef>
        <a:spcAft>
          <a:spcPct val="0"/>
        </a:spcAft>
        <a:buClr>
          <a:srgbClr val="004E95"/>
        </a:buClr>
        <a:buFont typeface="Arial" charset="0"/>
        <a:buChar char="•"/>
        <a:defRPr sz="2100" kern="1200">
          <a:solidFill>
            <a:schemeClr val="tx1"/>
          </a:solidFill>
          <a:latin typeface="Helvetica" pitchFamily="34" charset="0"/>
          <a:ea typeface="+mn-ea"/>
          <a:cs typeface="+mn-cs"/>
        </a:defRPr>
      </a:lvl2pPr>
      <a:lvl3pPr marL="857250" indent="-171450" algn="l" rtl="0" eaLnBrk="0" fontAlgn="base" hangingPunct="0">
        <a:spcBef>
          <a:spcPct val="20000"/>
        </a:spcBef>
        <a:spcAft>
          <a:spcPct val="0"/>
        </a:spcAft>
        <a:buClr>
          <a:srgbClr val="004E95"/>
        </a:buClr>
        <a:buFont typeface="Courier New" pitchFamily="49" charset="0"/>
        <a:buChar char="o"/>
        <a:defRPr sz="1800" kern="1200">
          <a:solidFill>
            <a:schemeClr val="tx1"/>
          </a:solidFill>
          <a:latin typeface="Helvetica" pitchFamily="34" charset="0"/>
          <a:ea typeface="+mn-ea"/>
          <a:cs typeface="+mn-cs"/>
        </a:defRPr>
      </a:lvl3pPr>
      <a:lvl4pPr marL="1200150" indent="-171450" algn="l" rtl="0" eaLnBrk="0" fontAlgn="base" hangingPunct="0">
        <a:spcBef>
          <a:spcPct val="20000"/>
        </a:spcBef>
        <a:spcAft>
          <a:spcPct val="0"/>
        </a:spcAft>
        <a:buClr>
          <a:srgbClr val="004E95"/>
        </a:buClr>
        <a:buFont typeface="Arial" charset="0"/>
        <a:buChar char="–"/>
        <a:defRPr sz="1500" kern="1200">
          <a:solidFill>
            <a:schemeClr val="tx1"/>
          </a:solidFill>
          <a:latin typeface="Helvetica" pitchFamily="34" charset="0"/>
          <a:ea typeface="+mn-ea"/>
          <a:cs typeface="+mn-cs"/>
        </a:defRPr>
      </a:lvl4pPr>
      <a:lvl5pPr marL="1543050" indent="-171450" algn="l" rtl="0" eaLnBrk="0" fontAlgn="base" hangingPunct="0">
        <a:spcBef>
          <a:spcPct val="20000"/>
        </a:spcBef>
        <a:spcAft>
          <a:spcPct val="0"/>
        </a:spcAft>
        <a:buClr>
          <a:srgbClr val="004E95"/>
        </a:buClr>
        <a:buFont typeface="Arial"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12192000" cy="1066800"/>
          </a:xfrm>
          <a:prstGeom prst="rect">
            <a:avLst/>
          </a:prstGeom>
          <a:solidFill>
            <a:srgbClr val="1C529B"/>
          </a:solidFill>
          <a:ln w="63500">
            <a:solidFill>
              <a:srgbClr val="FFFFFF"/>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sp>
        <p:nvSpPr>
          <p:cNvPr id="1027" name="Rectangle 2"/>
          <p:cNvSpPr>
            <a:spLocks noGrp="1" noChangeArrowheads="1"/>
          </p:cNvSpPr>
          <p:nvPr>
            <p:ph type="title"/>
          </p:nvPr>
        </p:nvSpPr>
        <p:spPr bwMode="auto">
          <a:xfrm>
            <a:off x="203200" y="0"/>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295401"/>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solidFill>
                <a:srgbClr val="000000"/>
              </a:solidFill>
            </a:endParaRPr>
          </a:p>
        </p:txBody>
      </p:sp>
      <p:sp>
        <p:nvSpPr>
          <p:cNvPr id="3"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pitchFamily="34" charset="0"/>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3" name="Picture 9" descr="GFOAlogoEmailHeader"/>
          <p:cNvPicPr>
            <a:picLocks noChangeAspect="1" noChangeArrowheads="1"/>
          </p:cNvPicPr>
          <p:nvPr/>
        </p:nvPicPr>
        <p:blipFill>
          <a:blip r:embed="rId15" cstate="print"/>
          <a:srcRect/>
          <a:stretch>
            <a:fillRect/>
          </a:stretch>
        </p:blipFill>
        <p:spPr bwMode="auto">
          <a:xfrm>
            <a:off x="101601" y="6384926"/>
            <a:ext cx="4864100" cy="428625"/>
          </a:xfrm>
          <a:prstGeom prst="rect">
            <a:avLst/>
          </a:prstGeom>
          <a:noFill/>
          <a:ln w="9525">
            <a:noFill/>
            <a:miter lim="800000"/>
            <a:headEnd/>
            <a:tailEnd/>
          </a:ln>
        </p:spPr>
      </p:pic>
    </p:spTree>
    <p:extLst>
      <p:ext uri="{BB962C8B-B14F-4D97-AF65-F5344CB8AC3E}">
        <p14:creationId xmlns:p14="http://schemas.microsoft.com/office/powerpoint/2010/main" val="293567155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p:titleStyle>
    <p:body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2675" indent="-450850" algn="l" rtl="0" eaLnBrk="1" fontAlgn="base" hangingPunct="1">
        <a:spcBef>
          <a:spcPct val="20000"/>
        </a:spcBef>
        <a:spcAft>
          <a:spcPct val="0"/>
        </a:spcAft>
        <a:buClr>
          <a:schemeClr val="bg2"/>
        </a:buClr>
        <a:buFont typeface="Wingdings" pitchFamily="2" charset="2"/>
        <a:buChar char="l"/>
        <a:defRPr sz="2800">
          <a:solidFill>
            <a:schemeClr val="tx1"/>
          </a:solidFill>
          <a:latin typeface="+mn-lt"/>
        </a:defRPr>
      </a:lvl2pPr>
      <a:lvl3pPr marL="1425575" indent="-228600" algn="l" rtl="0" eaLnBrk="1" fontAlgn="base" hangingPunct="1">
        <a:spcBef>
          <a:spcPct val="20000"/>
        </a:spcBef>
        <a:spcAft>
          <a:spcPct val="0"/>
        </a:spcAft>
        <a:buChar char="•"/>
        <a:defRPr sz="2400">
          <a:solidFill>
            <a:schemeClr val="tx1"/>
          </a:solidFill>
          <a:latin typeface="+mn-lt"/>
        </a:defRPr>
      </a:lvl3pPr>
      <a:lvl4pPr marL="1768475" indent="-228600" algn="l" rtl="0" eaLnBrk="1" fontAlgn="base" hangingPunct="1">
        <a:spcBef>
          <a:spcPct val="20000"/>
        </a:spcBef>
        <a:spcAft>
          <a:spcPct val="0"/>
        </a:spcAft>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2313" y="0"/>
            <a:ext cx="11469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22313" y="1249363"/>
            <a:ext cx="114871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9957114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hf hdr="0" ftr="0" dt="0"/>
  <p:txStyles>
    <p:titleStyle>
      <a:lvl1pPr algn="ctr" rtl="0" eaLnBrk="0" fontAlgn="base" hangingPunct="0">
        <a:spcBef>
          <a:spcPct val="0"/>
        </a:spcBef>
        <a:spcAft>
          <a:spcPct val="0"/>
        </a:spcAft>
        <a:defRPr sz="4400" b="1" kern="1200">
          <a:solidFill>
            <a:schemeClr val="tx2"/>
          </a:solidFill>
          <a:latin typeface="Lato" panose="020F0502020204030203" pitchFamily="34" charset="0"/>
          <a:ea typeface="+mj-ea"/>
          <a:cs typeface="+mj-cs"/>
        </a:defRPr>
      </a:lvl1pPr>
      <a:lvl2pPr algn="ctr" rtl="0" eaLnBrk="0" fontAlgn="base" hangingPunct="0">
        <a:spcBef>
          <a:spcPct val="0"/>
        </a:spcBef>
        <a:spcAft>
          <a:spcPct val="0"/>
        </a:spcAft>
        <a:defRPr sz="4400" b="1">
          <a:solidFill>
            <a:schemeClr val="tx2"/>
          </a:solidFill>
          <a:latin typeface="Lato" panose="020F0502020204030203" pitchFamily="34" charset="0"/>
        </a:defRPr>
      </a:lvl2pPr>
      <a:lvl3pPr algn="ctr" rtl="0" eaLnBrk="0" fontAlgn="base" hangingPunct="0">
        <a:spcBef>
          <a:spcPct val="0"/>
        </a:spcBef>
        <a:spcAft>
          <a:spcPct val="0"/>
        </a:spcAft>
        <a:defRPr sz="4400" b="1">
          <a:solidFill>
            <a:schemeClr val="tx2"/>
          </a:solidFill>
          <a:latin typeface="Lato" panose="020F0502020204030203" pitchFamily="34" charset="0"/>
        </a:defRPr>
      </a:lvl3pPr>
      <a:lvl4pPr algn="ctr" rtl="0" eaLnBrk="0" fontAlgn="base" hangingPunct="0">
        <a:spcBef>
          <a:spcPct val="0"/>
        </a:spcBef>
        <a:spcAft>
          <a:spcPct val="0"/>
        </a:spcAft>
        <a:defRPr sz="4400" b="1">
          <a:solidFill>
            <a:schemeClr val="tx2"/>
          </a:solidFill>
          <a:latin typeface="Lato" panose="020F0502020204030203" pitchFamily="34" charset="0"/>
        </a:defRPr>
      </a:lvl4pPr>
      <a:lvl5pPr algn="ctr" rtl="0" eaLnBrk="0" fontAlgn="base" hangingPunct="0">
        <a:spcBef>
          <a:spcPct val="0"/>
        </a:spcBef>
        <a:spcAft>
          <a:spcPct val="0"/>
        </a:spcAft>
        <a:defRPr sz="4400" b="1">
          <a:solidFill>
            <a:schemeClr val="tx2"/>
          </a:solidFill>
          <a:latin typeface="Lato" panose="020F0502020204030203" pitchFamily="34" charset="0"/>
        </a:defRPr>
      </a:lvl5pPr>
      <a:lvl6pPr marL="457200" algn="ctr" rtl="0" fontAlgn="base">
        <a:spcBef>
          <a:spcPct val="0"/>
        </a:spcBef>
        <a:spcAft>
          <a:spcPct val="0"/>
        </a:spcAft>
        <a:defRPr sz="4400">
          <a:solidFill>
            <a:schemeClr val="bg1"/>
          </a:solidFill>
          <a:latin typeface="Helvetica" pitchFamily="34" charset="0"/>
        </a:defRPr>
      </a:lvl6pPr>
      <a:lvl7pPr marL="914400" algn="ctr" rtl="0" fontAlgn="base">
        <a:spcBef>
          <a:spcPct val="0"/>
        </a:spcBef>
        <a:spcAft>
          <a:spcPct val="0"/>
        </a:spcAft>
        <a:defRPr sz="4400">
          <a:solidFill>
            <a:schemeClr val="bg1"/>
          </a:solidFill>
          <a:latin typeface="Helvetica" pitchFamily="34" charset="0"/>
        </a:defRPr>
      </a:lvl7pPr>
      <a:lvl8pPr marL="1371600" algn="ctr" rtl="0" fontAlgn="base">
        <a:spcBef>
          <a:spcPct val="0"/>
        </a:spcBef>
        <a:spcAft>
          <a:spcPct val="0"/>
        </a:spcAft>
        <a:defRPr sz="4400">
          <a:solidFill>
            <a:schemeClr val="bg1"/>
          </a:solidFill>
          <a:latin typeface="Helvetica" pitchFamily="34" charset="0"/>
        </a:defRPr>
      </a:lvl8pPr>
      <a:lvl9pPr marL="1828800" algn="ctr" rtl="0" fontAlgn="base">
        <a:spcBef>
          <a:spcPct val="0"/>
        </a:spcBef>
        <a:spcAft>
          <a:spcPct val="0"/>
        </a:spcAft>
        <a:defRPr sz="4400">
          <a:solidFill>
            <a:schemeClr val="bg1"/>
          </a:solidFill>
          <a:latin typeface="Helvetica" pitchFamily="34" charset="0"/>
        </a:defRPr>
      </a:lvl9pPr>
    </p:titleStyle>
    <p:bodyStyle>
      <a:lvl1pPr marL="457200" indent="-457200" algn="l" rtl="0" eaLnBrk="0" fontAlgn="base" hangingPunct="0">
        <a:spcBef>
          <a:spcPct val="20000"/>
        </a:spcBef>
        <a:spcAft>
          <a:spcPct val="0"/>
        </a:spcAft>
        <a:buClr>
          <a:srgbClr val="004E95"/>
        </a:buClr>
        <a:buSzPct val="125000"/>
        <a:buFont typeface="Courier New" panose="02070309020205020404" pitchFamily="49" charset="0"/>
        <a:buChar char="o"/>
        <a:defRPr sz="3200" kern="1200">
          <a:solidFill>
            <a:schemeClr val="tx1"/>
          </a:solidFill>
          <a:latin typeface="Lato" panose="020F0502020204030203" pitchFamily="34" charset="0"/>
          <a:ea typeface="+mn-ea"/>
          <a:cs typeface="+mn-cs"/>
        </a:defRPr>
      </a:lvl1pPr>
      <a:lvl2pPr marL="742950" indent="-285750" algn="l" rtl="0" eaLnBrk="0" fontAlgn="base" hangingPunct="0">
        <a:spcBef>
          <a:spcPct val="20000"/>
        </a:spcBef>
        <a:spcAft>
          <a:spcPct val="0"/>
        </a:spcAft>
        <a:buClr>
          <a:srgbClr val="004E95"/>
        </a:buClr>
        <a:buSzPct val="125000"/>
        <a:buFont typeface="Wingdings" panose="05000000000000000000" pitchFamily="2" charset="2"/>
        <a:buChar char="§"/>
        <a:defRPr sz="2800" kern="1200">
          <a:solidFill>
            <a:schemeClr val="tx1"/>
          </a:solidFill>
          <a:latin typeface="Lato" panose="020F0502020204030203" pitchFamily="34" charset="0"/>
          <a:ea typeface="+mn-ea"/>
          <a:cs typeface="+mn-cs"/>
        </a:defRPr>
      </a:lvl2pPr>
      <a:lvl3pPr marL="1143000" indent="-228600" algn="l" rtl="0" eaLnBrk="0" fontAlgn="base" hangingPunct="0">
        <a:spcBef>
          <a:spcPct val="20000"/>
        </a:spcBef>
        <a:spcAft>
          <a:spcPct val="0"/>
        </a:spcAft>
        <a:buClr>
          <a:srgbClr val="004E95"/>
        </a:buClr>
        <a:buSzPct val="110000"/>
        <a:buFont typeface="Arial" panose="020B0604020202020204" pitchFamily="34" charset="0"/>
        <a:buChar char="•"/>
        <a:defRPr sz="2400" kern="1200">
          <a:solidFill>
            <a:schemeClr val="tx1"/>
          </a:solidFill>
          <a:latin typeface="Lato" panose="020F0502020204030203" pitchFamily="34" charset="0"/>
          <a:ea typeface="+mn-ea"/>
          <a:cs typeface="+mn-cs"/>
        </a:defRPr>
      </a:lvl3pPr>
      <a:lvl4pPr marL="16002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4pPr>
      <a:lvl5pPr marL="20574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5.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8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bin"/><Relationship Id="rId1" Type="http://schemas.openxmlformats.org/officeDocument/2006/relationships/slideLayout" Target="../slideLayouts/slideLayout85.xml"/></Relationships>
</file>

<file path=ppt/slides/_rels/slide10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bin"/><Relationship Id="rId1" Type="http://schemas.openxmlformats.org/officeDocument/2006/relationships/slideLayout" Target="../slideLayouts/slideLayout8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8.xml"/></Relationships>
</file>

<file path=ppt/slides/_rels/slide1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8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5.xml"/></Relationships>
</file>

<file path=ppt/slides/_rels/slide1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5.xml"/></Relationships>
</file>

<file path=ppt/slides/_rels/slide1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85.xml"/><Relationship Id="rId1" Type="http://schemas.openxmlformats.org/officeDocument/2006/relationships/tags" Target="../tags/tag3.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85.xml"/><Relationship Id="rId4" Type="http://schemas.openxmlformats.org/officeDocument/2006/relationships/hyperlink" Target="https://gars.gasb.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5.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5.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5.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000" dirty="0">
                <a:solidFill>
                  <a:schemeClr val="tx1"/>
                </a:solidFill>
                <a:latin typeface="Calibri" panose="020F0502020204030204" pitchFamily="34" charset="0"/>
                <a:cs typeface="Calibri" panose="020F0502020204030204" pitchFamily="34" charset="0"/>
              </a:rPr>
            </a:br>
            <a:r>
              <a:rPr lang="en-US" altLang="en-US" dirty="0">
                <a:solidFill>
                  <a:srgbClr val="004E95"/>
                </a:solidFill>
              </a:rPr>
              <a:t>ACCOUNTING ACADEMY</a:t>
            </a:r>
            <a:br>
              <a:rPr lang="en-US" sz="4000" dirty="0">
                <a:solidFill>
                  <a:schemeClr val="tx1"/>
                </a:solidFill>
                <a:latin typeface="Calibri" panose="020F0502020204030204" pitchFamily="34" charset="0"/>
                <a:cs typeface="Calibri" panose="020F0502020204030204" pitchFamily="34" charset="0"/>
              </a:rPr>
            </a:br>
            <a:endParaRPr lang="en-US" sz="4000" dirty="0">
              <a:solidFill>
                <a:schemeClr val="tx1"/>
              </a:solidFill>
              <a:latin typeface="Calibri" panose="020F0502020204030204" pitchFamily="34" charset="0"/>
              <a:ea typeface="Calibri" charset="0"/>
              <a:cs typeface="Calibri" panose="020F0502020204030204" pitchFamily="34" charset="0"/>
            </a:endParaRPr>
          </a:p>
        </p:txBody>
      </p:sp>
      <p:sp>
        <p:nvSpPr>
          <p:cNvPr id="3" name="Rectangle 2"/>
          <p:cNvSpPr/>
          <p:nvPr/>
        </p:nvSpPr>
        <p:spPr>
          <a:xfrm>
            <a:off x="5181600" y="3715393"/>
            <a:ext cx="4162876" cy="707886"/>
          </a:xfrm>
          <a:prstGeom prst="rect">
            <a:avLst/>
          </a:prstGeom>
        </p:spPr>
        <p:txBody>
          <a:bodyPr wrap="square">
            <a:spAutoFit/>
          </a:bodyPr>
          <a:lstStyle/>
          <a:p>
            <a:pPr algn="ctr" defTabSz="685800">
              <a:defRPr/>
            </a:pPr>
            <a:r>
              <a:rPr lang="en-US" sz="4000" dirty="0">
                <a:solidFill>
                  <a:prstClr val="black"/>
                </a:solidFill>
                <a:latin typeface="Calibri" panose="020F0502020204030204" pitchFamily="34" charset="0"/>
                <a:cs typeface="Calibri" panose="020F0502020204030204" pitchFamily="34" charset="0"/>
              </a:rPr>
              <a:t>Day 1</a:t>
            </a:r>
            <a:endParaRPr lang="en-US" sz="4000" dirty="0">
              <a:solidFill>
                <a:prstClr val="black"/>
              </a:solidFill>
              <a:latin typeface="Calibri"/>
            </a:endParaRPr>
          </a:p>
        </p:txBody>
      </p:sp>
    </p:spTree>
    <p:extLst>
      <p:ext uri="{BB962C8B-B14F-4D97-AF65-F5344CB8AC3E}">
        <p14:creationId xmlns:p14="http://schemas.microsoft.com/office/powerpoint/2010/main" val="319744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Business-Type Operations</a:t>
            </a:r>
            <a:endParaRPr lang="en-US" altLang="en-US" dirty="0"/>
          </a:p>
        </p:txBody>
      </p:sp>
      <p:sp>
        <p:nvSpPr>
          <p:cNvPr id="27651" name="Rectangle 3"/>
          <p:cNvSpPr>
            <a:spLocks noGrp="1" noChangeArrowheads="1"/>
          </p:cNvSpPr>
          <p:nvPr>
            <p:ph idx="1"/>
          </p:nvPr>
        </p:nvSpPr>
        <p:spPr/>
        <p:txBody>
          <a:bodyPr>
            <a:normAutofit fontScale="92500" lnSpcReduction="10000"/>
          </a:bodyPr>
          <a:lstStyle/>
          <a:p>
            <a:r>
              <a:rPr lang="en-US" dirty="0"/>
              <a:t>Model</a:t>
            </a:r>
          </a:p>
          <a:p>
            <a:pPr lvl="1"/>
            <a:r>
              <a:rPr lang="en-US" dirty="0"/>
              <a:t>Generate revenues by providing goods and services to customers</a:t>
            </a:r>
          </a:p>
          <a:p>
            <a:pPr lvl="1"/>
            <a:r>
              <a:rPr lang="en-US" dirty="0"/>
              <a:t>Relationship between what an individual pays and receives</a:t>
            </a:r>
          </a:p>
          <a:p>
            <a:pPr lvl="1"/>
            <a:r>
              <a:rPr lang="en-US" dirty="0"/>
              <a:t>Primarily supported by fees and charges</a:t>
            </a:r>
          </a:p>
          <a:p>
            <a:r>
              <a:rPr lang="en-US" dirty="0"/>
              <a:t>Key environmental factor</a:t>
            </a:r>
          </a:p>
          <a:p>
            <a:pPr lvl="1"/>
            <a:r>
              <a:rPr lang="en-US" dirty="0"/>
              <a:t>Point of sale provides unique opportunity for generating revenue</a:t>
            </a:r>
          </a:p>
          <a:p>
            <a:r>
              <a:rPr lang="en-US" dirty="0"/>
              <a:t>Financial reporting objectives</a:t>
            </a:r>
          </a:p>
          <a:p>
            <a:pPr lvl="1"/>
            <a:r>
              <a:rPr lang="en-US" dirty="0"/>
              <a:t>Demonstrate accountability</a:t>
            </a:r>
          </a:p>
          <a:p>
            <a:pPr lvl="1"/>
            <a:r>
              <a:rPr lang="en-US" dirty="0"/>
              <a:t>Demonstrate whether revenues generated from customers are sufficient to cover the cost of the related goods and services, regardless of when the related bills are paid</a:t>
            </a:r>
          </a:p>
          <a:p>
            <a:pPr lvl="2"/>
            <a:r>
              <a:rPr lang="en-US" dirty="0"/>
              <a:t>Cost = expense</a:t>
            </a:r>
          </a:p>
          <a:p>
            <a:endParaRPr lang="en-US" altLang="en-US" dirty="0"/>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7911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Summary – Expenditure/Expense Recognition</a:t>
            </a:r>
          </a:p>
        </p:txBody>
      </p:sp>
      <p:pic>
        <p:nvPicPr>
          <p:cNvPr id="2" name="Content Placeholder 1"/>
          <p:cNvPicPr>
            <a:picLocks noGrp="1" noChangeAspect="1"/>
          </p:cNvPicPr>
          <p:nvPr>
            <p:ph idx="1"/>
          </p:nvPr>
        </p:nvPicPr>
        <p:blipFill>
          <a:blip r:embed="rId2"/>
          <a:stretch>
            <a:fillRect/>
          </a:stretch>
        </p:blipFill>
        <p:spPr>
          <a:xfrm>
            <a:off x="1479984" y="2362200"/>
            <a:ext cx="9974535" cy="2712309"/>
          </a:xfrm>
          <a:prstGeom prst="rect">
            <a:avLst/>
          </a:prstGeom>
        </p:spPr>
      </p:pic>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362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Natural Pairing</a:t>
            </a:r>
          </a:p>
        </p:txBody>
      </p:sp>
      <p:pic>
        <p:nvPicPr>
          <p:cNvPr id="2" name="Content Placeholder 1"/>
          <p:cNvPicPr>
            <a:picLocks noGrp="1" noChangeAspect="1"/>
          </p:cNvPicPr>
          <p:nvPr>
            <p:ph idx="1"/>
          </p:nvPr>
        </p:nvPicPr>
        <p:blipFill>
          <a:blip r:embed="rId3"/>
          <a:stretch>
            <a:fillRect/>
          </a:stretch>
        </p:blipFill>
        <p:spPr>
          <a:xfrm>
            <a:off x="871203" y="1741516"/>
            <a:ext cx="4041998" cy="762066"/>
          </a:xfrm>
          <a:prstGeom prst="rect">
            <a:avLst/>
          </a:prstGeom>
        </p:spPr>
      </p:pic>
      <p:pic>
        <p:nvPicPr>
          <p:cNvPr id="3" name="Picture 2"/>
          <p:cNvPicPr>
            <a:picLocks noChangeAspect="1"/>
          </p:cNvPicPr>
          <p:nvPr/>
        </p:nvPicPr>
        <p:blipFill>
          <a:blip r:embed="rId4"/>
          <a:stretch>
            <a:fillRect/>
          </a:stretch>
        </p:blipFill>
        <p:spPr>
          <a:xfrm>
            <a:off x="6297545" y="1751745"/>
            <a:ext cx="4041998" cy="762066"/>
          </a:xfrm>
          <a:prstGeom prst="rect">
            <a:avLst/>
          </a:prstGeom>
        </p:spPr>
      </p:pic>
      <p:pic>
        <p:nvPicPr>
          <p:cNvPr id="4" name="Picture 3"/>
          <p:cNvPicPr>
            <a:picLocks noChangeAspect="1"/>
          </p:cNvPicPr>
          <p:nvPr/>
        </p:nvPicPr>
        <p:blipFill>
          <a:blip r:embed="rId5"/>
          <a:stretch>
            <a:fillRect/>
          </a:stretch>
        </p:blipFill>
        <p:spPr>
          <a:xfrm>
            <a:off x="1110209" y="2475337"/>
            <a:ext cx="4041998" cy="3737172"/>
          </a:xfrm>
          <a:prstGeom prst="rect">
            <a:avLst/>
          </a:prstGeom>
        </p:spPr>
      </p:pic>
      <p:pic>
        <p:nvPicPr>
          <p:cNvPr id="5" name="Picture 4"/>
          <p:cNvPicPr>
            <a:picLocks noChangeAspect="1"/>
          </p:cNvPicPr>
          <p:nvPr/>
        </p:nvPicPr>
        <p:blipFill>
          <a:blip r:embed="rId6"/>
          <a:stretch>
            <a:fillRect/>
          </a:stretch>
        </p:blipFill>
        <p:spPr>
          <a:xfrm>
            <a:off x="6553200" y="2475337"/>
            <a:ext cx="4041998" cy="3737172"/>
          </a:xfrm>
          <a:prstGeom prst="rect">
            <a:avLst/>
          </a:prstGeom>
        </p:spPr>
      </p:pic>
      <p:cxnSp>
        <p:nvCxnSpPr>
          <p:cNvPr id="7" name="Straight Arrow Connector 6"/>
          <p:cNvCxnSpPr/>
          <p:nvPr/>
        </p:nvCxnSpPr>
        <p:spPr>
          <a:xfrm>
            <a:off x="4913201" y="2819400"/>
            <a:ext cx="14478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13201" y="3657600"/>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400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Application</a:t>
            </a:r>
          </a:p>
        </p:txBody>
      </p:sp>
      <p:sp>
        <p:nvSpPr>
          <p:cNvPr id="27651" name="Rectangle 3"/>
          <p:cNvSpPr>
            <a:spLocks noGrp="1" noChangeArrowheads="1"/>
          </p:cNvSpPr>
          <p:nvPr>
            <p:ph idx="1"/>
          </p:nvPr>
        </p:nvSpPr>
        <p:spPr/>
        <p:txBody>
          <a:bodyPr/>
          <a:lstStyle/>
          <a:p>
            <a:r>
              <a:rPr lang="en-US" dirty="0"/>
              <a:t>Economic resources measurement focus + accrual basis of accounting</a:t>
            </a:r>
          </a:p>
          <a:p>
            <a:pPr lvl="1"/>
            <a:r>
              <a:rPr lang="en-US" sz="2400" dirty="0"/>
              <a:t>Government-wide financial statements</a:t>
            </a:r>
          </a:p>
          <a:p>
            <a:pPr lvl="1"/>
            <a:r>
              <a:rPr lang="en-US" sz="2400" dirty="0"/>
              <a:t>Proprietary fund financial statements</a:t>
            </a:r>
          </a:p>
          <a:p>
            <a:pPr lvl="1"/>
            <a:r>
              <a:rPr lang="en-US" sz="2400" dirty="0"/>
              <a:t>Fiduciary fund financial statements</a:t>
            </a:r>
          </a:p>
          <a:p>
            <a:r>
              <a:rPr lang="en-US" dirty="0"/>
              <a:t>Current financial resources measurement focus + modified accrual basis of accounting</a:t>
            </a:r>
          </a:p>
          <a:p>
            <a:pPr lvl="1"/>
            <a:r>
              <a:rPr lang="en-US" sz="2400" dirty="0"/>
              <a:t>Governmental fund financial statements</a:t>
            </a:r>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276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(cont.)</a:t>
            </a:r>
          </a:p>
        </p:txBody>
      </p:sp>
      <p:graphicFrame>
        <p:nvGraphicFramePr>
          <p:cNvPr id="7" name="Object 6"/>
          <p:cNvGraphicFramePr>
            <a:graphicFrameLocks noChangeAspect="1"/>
          </p:cNvGraphicFramePr>
          <p:nvPr>
            <p:extLst>
              <p:ext uri="{D42A27DB-BD31-4B8C-83A1-F6EECF244321}">
                <p14:modId xmlns:p14="http://schemas.microsoft.com/office/powerpoint/2010/main" val="1169219573"/>
              </p:ext>
            </p:extLst>
          </p:nvPr>
        </p:nvGraphicFramePr>
        <p:xfrm>
          <a:off x="3733800" y="990600"/>
          <a:ext cx="5089100" cy="6011867"/>
        </p:xfrm>
        <a:graphic>
          <a:graphicData uri="http://schemas.openxmlformats.org/presentationml/2006/ole">
            <mc:AlternateContent xmlns:mc="http://schemas.openxmlformats.org/markup-compatibility/2006">
              <mc:Choice xmlns:v="urn:schemas-microsoft-com:vml" Requires="v">
                <p:oleObj name="Worksheet" r:id="rId2" imgW="3514671" imgH="4629150" progId="Excel.Sheet.12">
                  <p:embed/>
                </p:oleObj>
              </mc:Choice>
              <mc:Fallback>
                <p:oleObj name="Worksheet" r:id="rId2" imgW="3514671" imgH="4629150" progId="Excel.Sheet.12">
                  <p:embed/>
                  <p:pic>
                    <p:nvPicPr>
                      <p:cNvPr id="7" name="Object 6"/>
                      <p:cNvPicPr/>
                      <p:nvPr/>
                    </p:nvPicPr>
                    <p:blipFill>
                      <a:blip r:embed="rId3"/>
                      <a:stretch>
                        <a:fillRect/>
                      </a:stretch>
                    </p:blipFill>
                    <p:spPr>
                      <a:xfrm>
                        <a:off x="3733800" y="990600"/>
                        <a:ext cx="5089100" cy="6011867"/>
                      </a:xfrm>
                      <a:prstGeom prst="rect">
                        <a:avLst/>
                      </a:prstGeom>
                    </p:spPr>
                  </p:pic>
                </p:oleObj>
              </mc:Fallback>
            </mc:AlternateContent>
          </a:graphicData>
        </a:graphic>
      </p:graphicFrame>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3098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 Accrual vs. Modified Accrual Accounting</a:t>
            </a:r>
            <a:endParaRPr lang="en-US" dirty="0"/>
          </a:p>
        </p:txBody>
      </p:sp>
      <p:graphicFrame>
        <p:nvGraphicFramePr>
          <p:cNvPr id="5" name="Object 4"/>
          <p:cNvGraphicFramePr>
            <a:graphicFrameLocks noChangeAspect="1"/>
          </p:cNvGraphicFramePr>
          <p:nvPr/>
        </p:nvGraphicFramePr>
        <p:xfrm>
          <a:off x="1371600" y="1225550"/>
          <a:ext cx="10525125" cy="5054600"/>
        </p:xfrm>
        <a:graphic>
          <a:graphicData uri="http://schemas.openxmlformats.org/presentationml/2006/ole">
            <mc:AlternateContent xmlns:mc="http://schemas.openxmlformats.org/markup-compatibility/2006">
              <mc:Choice xmlns:v="urn:schemas-microsoft-com:vml" Requires="v">
                <p:oleObj name="Worksheet" r:id="rId2" imgW="5639013" imgH="2692257" progId="Excel.Sheet.12">
                  <p:embed/>
                </p:oleObj>
              </mc:Choice>
              <mc:Fallback>
                <p:oleObj name="Worksheet" r:id="rId2" imgW="5639013" imgH="2692257" progId="Excel.Sheet.12">
                  <p:embed/>
                  <p:pic>
                    <p:nvPicPr>
                      <p:cNvPr id="5" name="Object 4"/>
                      <p:cNvPicPr/>
                      <p:nvPr/>
                    </p:nvPicPr>
                    <p:blipFill>
                      <a:blip r:embed="rId3"/>
                      <a:stretch>
                        <a:fillRect/>
                      </a:stretch>
                    </p:blipFill>
                    <p:spPr>
                      <a:xfrm>
                        <a:off x="1371600" y="1225550"/>
                        <a:ext cx="10525125" cy="5054600"/>
                      </a:xfrm>
                      <a:prstGeom prst="rect">
                        <a:avLst/>
                      </a:prstGeom>
                    </p:spPr>
                  </p:pic>
                </p:oleObj>
              </mc:Fallback>
            </mc:AlternateContent>
          </a:graphicData>
        </a:graphic>
      </p:graphicFrame>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3772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Fund Types and Basis of Accounting</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EXERCISE</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105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968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 Types and Basis of Accounting- EXERCISE</a:t>
            </a:r>
          </a:p>
        </p:txBody>
      </p:sp>
      <p:sp>
        <p:nvSpPr>
          <p:cNvPr id="3" name="Content Placeholder 2"/>
          <p:cNvSpPr>
            <a:spLocks noGrp="1"/>
          </p:cNvSpPr>
          <p:nvPr>
            <p:ph idx="1"/>
          </p:nvPr>
        </p:nvSpPr>
        <p:spPr/>
        <p:txBody>
          <a:bodyPr/>
          <a:lstStyle/>
          <a:p>
            <a:pPr marL="0" indent="0">
              <a:buNone/>
            </a:pPr>
            <a:r>
              <a:rPr lang="en-US" sz="2600" dirty="0"/>
              <a:t>Choose the </a:t>
            </a:r>
            <a:r>
              <a:rPr lang="en-US" sz="2600" i="1" dirty="0"/>
              <a:t>best</a:t>
            </a:r>
            <a:r>
              <a:rPr lang="en-US" sz="2600" dirty="0"/>
              <a:t> fund type from the list below, in which to record each transaction. Include the basis of accounting used by each fund type as well.</a:t>
            </a:r>
          </a:p>
          <a:p>
            <a:pPr marL="0" indent="0">
              <a:buNone/>
            </a:pPr>
            <a:endParaRPr lang="en-US" sz="2600" dirty="0"/>
          </a:p>
          <a:p>
            <a:pPr marL="0" indent="0">
              <a:buNone/>
            </a:pPr>
            <a:endParaRPr lang="en-US" sz="2400" dirty="0"/>
          </a:p>
          <a:p>
            <a:pPr marL="514350" indent="-514350">
              <a:buAutoNum type="alphaUcPeriod"/>
            </a:pPr>
            <a:endParaRPr lang="en-US" sz="3000" dirty="0"/>
          </a:p>
          <a:p>
            <a:pPr marL="514350" indent="-514350">
              <a:buFont typeface="+mj-lt"/>
              <a:buAutoNum type="arabicPeriod"/>
            </a:pPr>
            <a:endParaRPr lang="en-US" sz="3000" dirty="0"/>
          </a:p>
        </p:txBody>
      </p:sp>
      <p:sp>
        <p:nvSpPr>
          <p:cNvPr id="6"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106</a:t>
            </a:fld>
            <a:endParaRPr lang="en-US" altLang="en-US" sz="2400" b="0" dirty="0">
              <a:solidFill>
                <a:prstClr val="black"/>
              </a:solidFill>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5831357"/>
              </p:ext>
            </p:extLst>
          </p:nvPr>
        </p:nvGraphicFramePr>
        <p:xfrm>
          <a:off x="2057400" y="2362200"/>
          <a:ext cx="8204200" cy="3880168"/>
        </p:xfrm>
        <a:graphic>
          <a:graphicData uri="http://schemas.openxmlformats.org/drawingml/2006/table">
            <a:tbl>
              <a:tblPr firstRow="1" bandRow="1">
                <a:tableStyleId>{5C22544A-7EE6-4342-B048-85BDC9FD1C3A}</a:tableStyleId>
              </a:tblPr>
              <a:tblGrid>
                <a:gridCol w="4102100">
                  <a:extLst>
                    <a:ext uri="{9D8B030D-6E8A-4147-A177-3AD203B41FA5}">
                      <a16:colId xmlns:a16="http://schemas.microsoft.com/office/drawing/2014/main" val="1590265918"/>
                    </a:ext>
                  </a:extLst>
                </a:gridCol>
                <a:gridCol w="4102100">
                  <a:extLst>
                    <a:ext uri="{9D8B030D-6E8A-4147-A177-3AD203B41FA5}">
                      <a16:colId xmlns:a16="http://schemas.microsoft.com/office/drawing/2014/main" val="2721770864"/>
                    </a:ext>
                  </a:extLst>
                </a:gridCol>
              </a:tblGrid>
              <a:tr h="644684">
                <a:tc>
                  <a:txBody>
                    <a:bodyPr/>
                    <a:lstStyle/>
                    <a:p>
                      <a:pPr marL="342900" indent="-342900">
                        <a:buAutoNum type="alphaUcPeriod"/>
                      </a:pPr>
                      <a:r>
                        <a:rPr lang="en-US" sz="2400" b="0" baseline="0" dirty="0">
                          <a:solidFill>
                            <a:schemeClr val="tx1"/>
                          </a:solidFill>
                        </a:rPr>
                        <a:t>   Permanent</a:t>
                      </a:r>
                    </a:p>
                  </a:txBody>
                  <a:tcPr>
                    <a:solidFill>
                      <a:schemeClr val="bg2"/>
                    </a:solidFill>
                  </a:tcPr>
                </a:tc>
                <a:tc>
                  <a:txBody>
                    <a:bodyPr/>
                    <a:lstStyle/>
                    <a:p>
                      <a:r>
                        <a:rPr lang="en-US" sz="2400" b="0" dirty="0">
                          <a:solidFill>
                            <a:schemeClr val="tx1"/>
                          </a:solidFill>
                        </a:rPr>
                        <a:t>G.</a:t>
                      </a:r>
                      <a:r>
                        <a:rPr lang="en-US" sz="2400" b="0" baseline="0" dirty="0">
                          <a:solidFill>
                            <a:schemeClr val="tx1"/>
                          </a:solidFill>
                        </a:rPr>
                        <a:t>   Enterprise</a:t>
                      </a:r>
                      <a:endParaRPr lang="en-US" sz="2400" b="0" dirty="0">
                        <a:solidFill>
                          <a:schemeClr val="tx1"/>
                        </a:solidFill>
                      </a:endParaRPr>
                    </a:p>
                  </a:txBody>
                  <a:tcPr>
                    <a:solidFill>
                      <a:schemeClr val="bg2"/>
                    </a:solidFill>
                  </a:tcPr>
                </a:tc>
                <a:extLst>
                  <a:ext uri="{0D108BD9-81ED-4DB2-BD59-A6C34878D82A}">
                    <a16:rowId xmlns:a16="http://schemas.microsoft.com/office/drawing/2014/main" val="2353911579"/>
                  </a:ext>
                </a:extLst>
              </a:tr>
              <a:tr h="644684">
                <a:tc>
                  <a:txBody>
                    <a:bodyPr/>
                    <a:lstStyle/>
                    <a:p>
                      <a:pPr marL="342900" indent="-342900">
                        <a:buAutoNum type="alphaUcPeriod" startAt="2"/>
                      </a:pPr>
                      <a:r>
                        <a:rPr lang="en-US" sz="2400" dirty="0"/>
                        <a:t>  Private-purpose Trust</a:t>
                      </a:r>
                    </a:p>
                  </a:txBody>
                  <a:tcPr>
                    <a:solidFill>
                      <a:schemeClr val="tx2">
                        <a:lumMod val="20000"/>
                        <a:lumOff val="80000"/>
                      </a:schemeClr>
                    </a:solidFill>
                  </a:tcPr>
                </a:tc>
                <a:tc>
                  <a:txBody>
                    <a:bodyPr/>
                    <a:lstStyle/>
                    <a:p>
                      <a:r>
                        <a:rPr lang="en-US" sz="2400" dirty="0"/>
                        <a:t>H.   Custodial</a:t>
                      </a:r>
                    </a:p>
                  </a:txBody>
                  <a:tcPr>
                    <a:solidFill>
                      <a:schemeClr val="tx2">
                        <a:lumMod val="20000"/>
                        <a:lumOff val="80000"/>
                      </a:schemeClr>
                    </a:solidFill>
                  </a:tcPr>
                </a:tc>
                <a:extLst>
                  <a:ext uri="{0D108BD9-81ED-4DB2-BD59-A6C34878D82A}">
                    <a16:rowId xmlns:a16="http://schemas.microsoft.com/office/drawing/2014/main" val="383109355"/>
                  </a:ext>
                </a:extLst>
              </a:tr>
              <a:tr h="644684">
                <a:tc>
                  <a:txBody>
                    <a:bodyPr/>
                    <a:lstStyle/>
                    <a:p>
                      <a:r>
                        <a:rPr lang="en-US" sz="2400" dirty="0"/>
                        <a:t>C.    Internal Service</a:t>
                      </a:r>
                    </a:p>
                  </a:txBody>
                  <a:tcPr>
                    <a:solidFill>
                      <a:schemeClr val="bg2"/>
                    </a:solidFill>
                  </a:tcPr>
                </a:tc>
                <a:tc>
                  <a:txBody>
                    <a:bodyPr/>
                    <a:lstStyle/>
                    <a:p>
                      <a:r>
                        <a:rPr lang="en-US" sz="2400" dirty="0"/>
                        <a:t> I.    General</a:t>
                      </a:r>
                    </a:p>
                  </a:txBody>
                  <a:tcPr>
                    <a:solidFill>
                      <a:schemeClr val="bg2"/>
                    </a:solidFill>
                  </a:tcPr>
                </a:tc>
                <a:extLst>
                  <a:ext uri="{0D108BD9-81ED-4DB2-BD59-A6C34878D82A}">
                    <a16:rowId xmlns:a16="http://schemas.microsoft.com/office/drawing/2014/main" val="487022333"/>
                  </a:ext>
                </a:extLst>
              </a:tr>
              <a:tr h="656748">
                <a:tc>
                  <a:txBody>
                    <a:bodyPr/>
                    <a:lstStyle/>
                    <a:p>
                      <a:r>
                        <a:rPr lang="en-US" sz="2400" dirty="0"/>
                        <a:t>D.   Capital Projects</a:t>
                      </a:r>
                    </a:p>
                  </a:txBody>
                  <a:tcPr>
                    <a:solidFill>
                      <a:schemeClr val="tx2">
                        <a:lumMod val="20000"/>
                        <a:lumOff val="80000"/>
                      </a:schemeClr>
                    </a:solidFill>
                  </a:tcPr>
                </a:tc>
                <a:tc>
                  <a:txBody>
                    <a:bodyPr/>
                    <a:lstStyle/>
                    <a:p>
                      <a:r>
                        <a:rPr lang="en-US" sz="2400" dirty="0"/>
                        <a:t> J.   Pension &amp; OPEB Trust</a:t>
                      </a:r>
                    </a:p>
                  </a:txBody>
                  <a:tcPr>
                    <a:solidFill>
                      <a:schemeClr val="tx2">
                        <a:lumMod val="20000"/>
                        <a:lumOff val="80000"/>
                      </a:schemeClr>
                    </a:solidFill>
                  </a:tcPr>
                </a:tc>
                <a:extLst>
                  <a:ext uri="{0D108BD9-81ED-4DB2-BD59-A6C34878D82A}">
                    <a16:rowId xmlns:a16="http://schemas.microsoft.com/office/drawing/2014/main" val="498872197"/>
                  </a:ext>
                </a:extLst>
              </a:tr>
              <a:tr h="644684">
                <a:tc>
                  <a:txBody>
                    <a:bodyPr/>
                    <a:lstStyle/>
                    <a:p>
                      <a:r>
                        <a:rPr lang="en-US" sz="2400" dirty="0"/>
                        <a:t>E.   Investment</a:t>
                      </a:r>
                      <a:r>
                        <a:rPr lang="en-US" sz="2400" baseline="0" dirty="0"/>
                        <a:t> Trust</a:t>
                      </a:r>
                      <a:endParaRPr lang="en-US" sz="2400" dirty="0"/>
                    </a:p>
                  </a:txBody>
                  <a:tcPr>
                    <a:solidFill>
                      <a:schemeClr val="bg2"/>
                    </a:solidFill>
                  </a:tcPr>
                </a:tc>
                <a:tc>
                  <a:txBody>
                    <a:bodyPr/>
                    <a:lstStyle/>
                    <a:p>
                      <a:r>
                        <a:rPr lang="en-US" sz="2400" dirty="0"/>
                        <a:t> K.  Debt Service</a:t>
                      </a:r>
                    </a:p>
                  </a:txBody>
                  <a:tcPr>
                    <a:solidFill>
                      <a:schemeClr val="bg2"/>
                    </a:solidFill>
                  </a:tcPr>
                </a:tc>
                <a:extLst>
                  <a:ext uri="{0D108BD9-81ED-4DB2-BD59-A6C34878D82A}">
                    <a16:rowId xmlns:a16="http://schemas.microsoft.com/office/drawing/2014/main" val="2242154033"/>
                  </a:ext>
                </a:extLst>
              </a:tr>
              <a:tr h="644684">
                <a:tc>
                  <a:txBody>
                    <a:bodyPr/>
                    <a:lstStyle/>
                    <a:p>
                      <a:r>
                        <a:rPr lang="en-US" sz="2400" dirty="0"/>
                        <a:t>F.  </a:t>
                      </a:r>
                      <a:r>
                        <a:rPr lang="en-US" sz="2400" baseline="0" dirty="0"/>
                        <a:t> Special Revenue</a:t>
                      </a:r>
                      <a:endParaRPr lang="en-US" sz="2400" dirty="0"/>
                    </a:p>
                  </a:txBody>
                  <a:tcPr>
                    <a:solidFill>
                      <a:schemeClr val="tx2">
                        <a:lumMod val="20000"/>
                        <a:lumOff val="80000"/>
                      </a:schemeClr>
                    </a:solidFill>
                  </a:tcPr>
                </a:tc>
                <a:tc>
                  <a:txBody>
                    <a:bodyPr/>
                    <a:lstStyle/>
                    <a:p>
                      <a:endParaRPr lang="en-US" sz="2400" dirty="0"/>
                    </a:p>
                  </a:txBody>
                  <a:tcPr>
                    <a:solidFill>
                      <a:schemeClr val="tx2">
                        <a:lumMod val="20000"/>
                        <a:lumOff val="80000"/>
                      </a:schemeClr>
                    </a:solidFill>
                  </a:tcPr>
                </a:tc>
                <a:extLst>
                  <a:ext uri="{0D108BD9-81ED-4DB2-BD59-A6C34878D82A}">
                    <a16:rowId xmlns:a16="http://schemas.microsoft.com/office/drawing/2014/main" val="495784582"/>
                  </a:ext>
                </a:extLst>
              </a:tr>
            </a:tbl>
          </a:graphicData>
        </a:graphic>
      </p:graphicFrame>
    </p:spTree>
    <p:extLst>
      <p:ext uri="{BB962C8B-B14F-4D97-AF65-F5344CB8AC3E}">
        <p14:creationId xmlns:p14="http://schemas.microsoft.com/office/powerpoint/2010/main" val="15814812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 Types and Basis of Accounting- EXERCISE</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107</a:t>
            </a:fld>
            <a:endParaRPr lang="en-US" altLang="en-US" sz="2400" b="0" dirty="0">
              <a:solidFill>
                <a:prstClr val="black"/>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16596106"/>
              </p:ext>
            </p:extLst>
          </p:nvPr>
        </p:nvGraphicFramePr>
        <p:xfrm>
          <a:off x="1752600" y="1143000"/>
          <a:ext cx="8991600" cy="5638799"/>
        </p:xfrm>
        <a:graphic>
          <a:graphicData uri="http://schemas.openxmlformats.org/drawingml/2006/table">
            <a:tbl>
              <a:tblPr firstRow="1" bandRow="1">
                <a:tableStyleId>{93296810-A885-4BE3-A3E7-6D5BEEA58F35}</a:tableStyleId>
              </a:tblPr>
              <a:tblGrid>
                <a:gridCol w="1634837">
                  <a:extLst>
                    <a:ext uri="{9D8B030D-6E8A-4147-A177-3AD203B41FA5}">
                      <a16:colId xmlns:a16="http://schemas.microsoft.com/office/drawing/2014/main" val="2500960858"/>
                    </a:ext>
                  </a:extLst>
                </a:gridCol>
                <a:gridCol w="1798320">
                  <a:extLst>
                    <a:ext uri="{9D8B030D-6E8A-4147-A177-3AD203B41FA5}">
                      <a16:colId xmlns:a16="http://schemas.microsoft.com/office/drawing/2014/main" val="3665341516"/>
                    </a:ext>
                  </a:extLst>
                </a:gridCol>
                <a:gridCol w="5558443">
                  <a:extLst>
                    <a:ext uri="{9D8B030D-6E8A-4147-A177-3AD203B41FA5}">
                      <a16:colId xmlns:a16="http://schemas.microsoft.com/office/drawing/2014/main" val="1042381554"/>
                    </a:ext>
                  </a:extLst>
                </a:gridCol>
              </a:tblGrid>
              <a:tr h="867224">
                <a:tc>
                  <a:txBody>
                    <a:bodyPr/>
                    <a:lstStyle/>
                    <a:p>
                      <a:pPr algn="ctr"/>
                      <a:r>
                        <a:rPr lang="en-US" sz="2200" dirty="0">
                          <a:solidFill>
                            <a:schemeClr val="tx1"/>
                          </a:solidFill>
                        </a:rPr>
                        <a:t>Fund</a:t>
                      </a:r>
                    </a:p>
                    <a:p>
                      <a:pPr algn="ctr"/>
                      <a:r>
                        <a:rPr lang="en-US" sz="2200" dirty="0">
                          <a:solidFill>
                            <a:schemeClr val="tx1"/>
                          </a:solidFill>
                        </a:rPr>
                        <a:t>Type</a:t>
                      </a:r>
                    </a:p>
                  </a:txBody>
                  <a:tcPr>
                    <a:solidFill>
                      <a:schemeClr val="tx2">
                        <a:lumMod val="40000"/>
                        <a:lumOff val="60000"/>
                      </a:schemeClr>
                    </a:solidFill>
                  </a:tcPr>
                </a:tc>
                <a:tc>
                  <a:txBody>
                    <a:bodyPr/>
                    <a:lstStyle/>
                    <a:p>
                      <a:pPr algn="ctr"/>
                      <a:r>
                        <a:rPr lang="en-US" sz="2200" dirty="0">
                          <a:solidFill>
                            <a:schemeClr val="tx1"/>
                          </a:solidFill>
                        </a:rPr>
                        <a:t>Basis</a:t>
                      </a:r>
                      <a:r>
                        <a:rPr lang="en-US" sz="2200" baseline="0" dirty="0">
                          <a:solidFill>
                            <a:schemeClr val="tx1"/>
                          </a:solidFill>
                        </a:rPr>
                        <a:t> of Accounting</a:t>
                      </a:r>
                      <a:endParaRPr lang="en-US" sz="2200" dirty="0">
                        <a:solidFill>
                          <a:schemeClr val="tx1"/>
                        </a:solidFill>
                      </a:endParaRPr>
                    </a:p>
                  </a:txBody>
                  <a:tcPr>
                    <a:solidFill>
                      <a:schemeClr val="tx2">
                        <a:lumMod val="40000"/>
                        <a:lumOff val="60000"/>
                      </a:schemeClr>
                    </a:solidFill>
                  </a:tcPr>
                </a:tc>
                <a:tc>
                  <a:txBody>
                    <a:bodyPr/>
                    <a:lstStyle/>
                    <a:p>
                      <a:pPr algn="ctr"/>
                      <a:r>
                        <a:rPr lang="en-US" sz="2200" dirty="0">
                          <a:solidFill>
                            <a:schemeClr val="tx1"/>
                          </a:solidFill>
                        </a:rPr>
                        <a:t>Transaction</a:t>
                      </a:r>
                    </a:p>
                  </a:txBody>
                  <a:tcPr>
                    <a:solidFill>
                      <a:schemeClr val="tx2">
                        <a:lumMod val="40000"/>
                        <a:lumOff val="60000"/>
                      </a:schemeClr>
                    </a:solidFill>
                  </a:tcPr>
                </a:tc>
                <a:extLst>
                  <a:ext uri="{0D108BD9-81ED-4DB2-BD59-A6C34878D82A}">
                    <a16:rowId xmlns:a16="http://schemas.microsoft.com/office/drawing/2014/main" val="3807187382"/>
                  </a:ext>
                </a:extLst>
              </a:tr>
              <a:tr h="1024650">
                <a:tc>
                  <a:txBody>
                    <a:bodyPr/>
                    <a:lstStyle/>
                    <a:p>
                      <a:endParaRPr lang="en-US" sz="2000" dirty="0"/>
                    </a:p>
                  </a:txBody>
                  <a:tcPr>
                    <a:solidFill>
                      <a:schemeClr val="bg2"/>
                    </a:solidFill>
                  </a:tcPr>
                </a:tc>
                <a:tc>
                  <a:txBody>
                    <a:bodyPr/>
                    <a:lstStyle/>
                    <a:p>
                      <a:endParaRPr lang="en-US" sz="2000" dirty="0"/>
                    </a:p>
                  </a:txBody>
                  <a:tcPr>
                    <a:solidFill>
                      <a:schemeClr val="bg2"/>
                    </a:solidFill>
                  </a:tcPr>
                </a:tc>
                <a:tc>
                  <a:txBody>
                    <a:bodyPr/>
                    <a:lstStyle/>
                    <a:p>
                      <a:r>
                        <a:rPr lang="en-US" sz="2000" dirty="0"/>
                        <a:t>1.  Sales tax receipts</a:t>
                      </a:r>
                      <a:r>
                        <a:rPr lang="en-US" sz="2000" baseline="0" dirty="0"/>
                        <a:t> restricted for a particular purpose</a:t>
                      </a:r>
                      <a:endParaRPr lang="en-US" sz="2000" dirty="0"/>
                    </a:p>
                  </a:txBody>
                  <a:tcPr>
                    <a:solidFill>
                      <a:schemeClr val="bg2"/>
                    </a:solidFill>
                  </a:tcPr>
                </a:tc>
                <a:extLst>
                  <a:ext uri="{0D108BD9-81ED-4DB2-BD59-A6C34878D82A}">
                    <a16:rowId xmlns:a16="http://schemas.microsoft.com/office/drawing/2014/main" val="4094443037"/>
                  </a:ext>
                </a:extLst>
              </a:tr>
              <a:tr h="986033">
                <a:tc>
                  <a:txBody>
                    <a:bodyPr/>
                    <a:lstStyle/>
                    <a:p>
                      <a:endParaRPr lang="en-US" sz="2000" dirty="0"/>
                    </a:p>
                  </a:txBody>
                  <a:tcPr>
                    <a:solidFill>
                      <a:schemeClr val="tx2">
                        <a:lumMod val="20000"/>
                        <a:lumOff val="80000"/>
                      </a:schemeClr>
                    </a:solidFill>
                  </a:tcPr>
                </a:tc>
                <a:tc>
                  <a:txBody>
                    <a:bodyPr/>
                    <a:lstStyle/>
                    <a:p>
                      <a:endParaRPr lang="en-US" sz="2000" dirty="0"/>
                    </a:p>
                  </a:txBody>
                  <a:tcPr>
                    <a:solidFill>
                      <a:schemeClr val="tx2">
                        <a:lumMod val="20000"/>
                        <a:lumOff val="80000"/>
                      </a:schemeClr>
                    </a:solidFill>
                  </a:tcPr>
                </a:tc>
                <a:tc>
                  <a:txBody>
                    <a:bodyPr/>
                    <a:lstStyle/>
                    <a:p>
                      <a:r>
                        <a:rPr lang="en-US" sz="2000" dirty="0"/>
                        <a:t>2.  The</a:t>
                      </a:r>
                      <a:r>
                        <a:rPr lang="en-US" sz="2000" baseline="0" dirty="0"/>
                        <a:t> County collects property taxes on behalf of  the local municipality who levied the tax</a:t>
                      </a:r>
                      <a:endParaRPr lang="en-US" sz="2000" dirty="0"/>
                    </a:p>
                  </a:txBody>
                  <a:tcPr>
                    <a:solidFill>
                      <a:schemeClr val="tx2">
                        <a:lumMod val="20000"/>
                        <a:lumOff val="80000"/>
                      </a:schemeClr>
                    </a:solidFill>
                  </a:tcPr>
                </a:tc>
                <a:extLst>
                  <a:ext uri="{0D108BD9-81ED-4DB2-BD59-A6C34878D82A}">
                    <a16:rowId xmlns:a16="http://schemas.microsoft.com/office/drawing/2014/main" val="452144425"/>
                  </a:ext>
                </a:extLst>
              </a:tr>
              <a:tr h="986033">
                <a:tc>
                  <a:txBody>
                    <a:bodyPr/>
                    <a:lstStyle/>
                    <a:p>
                      <a:endParaRPr lang="en-US" sz="2000" dirty="0"/>
                    </a:p>
                  </a:txBody>
                  <a:tcPr>
                    <a:solidFill>
                      <a:schemeClr val="bg2"/>
                    </a:solidFill>
                  </a:tcPr>
                </a:tc>
                <a:tc>
                  <a:txBody>
                    <a:bodyPr/>
                    <a:lstStyle/>
                    <a:p>
                      <a:endParaRPr lang="en-US" sz="2000" dirty="0"/>
                    </a:p>
                  </a:txBody>
                  <a:tcPr>
                    <a:solidFill>
                      <a:schemeClr val="bg2"/>
                    </a:solidFill>
                  </a:tcPr>
                </a:tc>
                <a:tc>
                  <a:txBody>
                    <a:bodyPr/>
                    <a:lstStyle/>
                    <a:p>
                      <a:r>
                        <a:rPr lang="en-US" sz="2000" dirty="0"/>
                        <a:t>3.</a:t>
                      </a:r>
                      <a:r>
                        <a:rPr lang="en-US" sz="2000" baseline="0" dirty="0"/>
                        <a:t>  Principal and interest payments made on general long-term debt</a:t>
                      </a:r>
                      <a:endParaRPr lang="en-US" sz="2000" dirty="0"/>
                    </a:p>
                  </a:txBody>
                  <a:tcPr>
                    <a:solidFill>
                      <a:schemeClr val="bg2"/>
                    </a:solidFill>
                  </a:tcPr>
                </a:tc>
                <a:extLst>
                  <a:ext uri="{0D108BD9-81ED-4DB2-BD59-A6C34878D82A}">
                    <a16:rowId xmlns:a16="http://schemas.microsoft.com/office/drawing/2014/main" val="4226946584"/>
                  </a:ext>
                </a:extLst>
              </a:tr>
              <a:tr h="788826">
                <a:tc>
                  <a:txBody>
                    <a:bodyPr/>
                    <a:lstStyle/>
                    <a:p>
                      <a:endParaRPr lang="en-US" sz="2000" dirty="0"/>
                    </a:p>
                  </a:txBody>
                  <a:tcPr>
                    <a:solidFill>
                      <a:schemeClr val="tx2">
                        <a:lumMod val="20000"/>
                        <a:lumOff val="80000"/>
                      </a:schemeClr>
                    </a:solidFill>
                  </a:tcPr>
                </a:tc>
                <a:tc>
                  <a:txBody>
                    <a:bodyPr/>
                    <a:lstStyle/>
                    <a:p>
                      <a:endParaRPr lang="en-US" sz="2000" dirty="0"/>
                    </a:p>
                  </a:txBody>
                  <a:tcPr>
                    <a:solidFill>
                      <a:schemeClr val="tx2">
                        <a:lumMod val="20000"/>
                        <a:lumOff val="80000"/>
                      </a:schemeClr>
                    </a:solidFill>
                  </a:tcPr>
                </a:tc>
                <a:tc>
                  <a:txBody>
                    <a:bodyPr/>
                    <a:lstStyle/>
                    <a:p>
                      <a:r>
                        <a:rPr lang="en-US" sz="2000" dirty="0"/>
                        <a:t>4.  Costs for operating a water utility</a:t>
                      </a:r>
                    </a:p>
                  </a:txBody>
                  <a:tcPr>
                    <a:solidFill>
                      <a:schemeClr val="tx2">
                        <a:lumMod val="20000"/>
                        <a:lumOff val="80000"/>
                      </a:schemeClr>
                    </a:solidFill>
                  </a:tcPr>
                </a:tc>
                <a:extLst>
                  <a:ext uri="{0D108BD9-81ED-4DB2-BD59-A6C34878D82A}">
                    <a16:rowId xmlns:a16="http://schemas.microsoft.com/office/drawing/2014/main" val="3795421775"/>
                  </a:ext>
                </a:extLst>
              </a:tr>
              <a:tr h="986033">
                <a:tc>
                  <a:txBody>
                    <a:bodyPr/>
                    <a:lstStyle/>
                    <a:p>
                      <a:endParaRPr lang="en-US" sz="2000" dirty="0"/>
                    </a:p>
                  </a:txBody>
                  <a:tcPr>
                    <a:solidFill>
                      <a:schemeClr val="bg2"/>
                    </a:solidFill>
                  </a:tcPr>
                </a:tc>
                <a:tc>
                  <a:txBody>
                    <a:bodyPr/>
                    <a:lstStyle/>
                    <a:p>
                      <a:endParaRPr lang="en-US" sz="2000" dirty="0"/>
                    </a:p>
                  </a:txBody>
                  <a:tcPr>
                    <a:solidFill>
                      <a:schemeClr val="bg2"/>
                    </a:solidFill>
                  </a:tcPr>
                </a:tc>
                <a:tc>
                  <a:txBody>
                    <a:bodyPr/>
                    <a:lstStyle/>
                    <a:p>
                      <a:r>
                        <a:rPr lang="en-US" sz="2000" dirty="0"/>
                        <a:t>5.  Assets held in trust to</a:t>
                      </a:r>
                      <a:r>
                        <a:rPr lang="en-US" sz="2000" baseline="0" dirty="0"/>
                        <a:t> provide retirement benefits for public safety employees</a:t>
                      </a:r>
                      <a:endParaRPr lang="en-US" sz="2000" dirty="0"/>
                    </a:p>
                  </a:txBody>
                  <a:tcPr>
                    <a:solidFill>
                      <a:schemeClr val="bg2"/>
                    </a:solidFill>
                  </a:tcPr>
                </a:tc>
                <a:extLst>
                  <a:ext uri="{0D108BD9-81ED-4DB2-BD59-A6C34878D82A}">
                    <a16:rowId xmlns:a16="http://schemas.microsoft.com/office/drawing/2014/main" val="2856478216"/>
                  </a:ext>
                </a:extLst>
              </a:tr>
            </a:tbl>
          </a:graphicData>
        </a:graphic>
      </p:graphicFrame>
    </p:spTree>
    <p:extLst>
      <p:ext uri="{BB962C8B-B14F-4D97-AF65-F5344CB8AC3E}">
        <p14:creationId xmlns:p14="http://schemas.microsoft.com/office/powerpoint/2010/main" val="2116607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 Types and Basis of Accounting- EXERCISE (cont.)</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108</a:t>
            </a:fld>
            <a:endParaRPr lang="en-US" altLang="en-US" sz="2400" b="0" dirty="0">
              <a:solidFill>
                <a:prstClr val="black"/>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48458233"/>
              </p:ext>
            </p:extLst>
          </p:nvPr>
        </p:nvGraphicFramePr>
        <p:xfrm>
          <a:off x="1676400" y="1219201"/>
          <a:ext cx="9220200" cy="5486398"/>
        </p:xfrm>
        <a:graphic>
          <a:graphicData uri="http://schemas.openxmlformats.org/drawingml/2006/table">
            <a:tbl>
              <a:tblPr firstRow="1" bandRow="1">
                <a:tableStyleId>{93296810-A885-4BE3-A3E7-6D5BEEA58F35}</a:tableStyleId>
              </a:tblPr>
              <a:tblGrid>
                <a:gridCol w="1451327">
                  <a:extLst>
                    <a:ext uri="{9D8B030D-6E8A-4147-A177-3AD203B41FA5}">
                      <a16:colId xmlns:a16="http://schemas.microsoft.com/office/drawing/2014/main" val="2500960858"/>
                    </a:ext>
                  </a:extLst>
                </a:gridCol>
                <a:gridCol w="1835875">
                  <a:extLst>
                    <a:ext uri="{9D8B030D-6E8A-4147-A177-3AD203B41FA5}">
                      <a16:colId xmlns:a16="http://schemas.microsoft.com/office/drawing/2014/main" val="3665341516"/>
                    </a:ext>
                  </a:extLst>
                </a:gridCol>
                <a:gridCol w="5932998">
                  <a:extLst>
                    <a:ext uri="{9D8B030D-6E8A-4147-A177-3AD203B41FA5}">
                      <a16:colId xmlns:a16="http://schemas.microsoft.com/office/drawing/2014/main" val="1042381554"/>
                    </a:ext>
                  </a:extLst>
                </a:gridCol>
              </a:tblGrid>
              <a:tr h="805584">
                <a:tc>
                  <a:txBody>
                    <a:bodyPr/>
                    <a:lstStyle/>
                    <a:p>
                      <a:pPr algn="ctr"/>
                      <a:r>
                        <a:rPr lang="en-US" sz="2200" dirty="0">
                          <a:solidFill>
                            <a:schemeClr val="tx1"/>
                          </a:solidFill>
                        </a:rPr>
                        <a:t>Fund</a:t>
                      </a:r>
                    </a:p>
                    <a:p>
                      <a:pPr algn="ctr"/>
                      <a:r>
                        <a:rPr lang="en-US" sz="2200" dirty="0">
                          <a:solidFill>
                            <a:schemeClr val="tx1"/>
                          </a:solidFill>
                        </a:rPr>
                        <a:t>Type</a:t>
                      </a:r>
                    </a:p>
                  </a:txBody>
                  <a:tcPr>
                    <a:solidFill>
                      <a:schemeClr val="tx2">
                        <a:lumMod val="40000"/>
                        <a:lumOff val="60000"/>
                      </a:schemeClr>
                    </a:solidFill>
                  </a:tcPr>
                </a:tc>
                <a:tc>
                  <a:txBody>
                    <a:bodyPr/>
                    <a:lstStyle/>
                    <a:p>
                      <a:pPr algn="ctr"/>
                      <a:r>
                        <a:rPr lang="en-US" sz="2200" dirty="0">
                          <a:solidFill>
                            <a:schemeClr val="tx1"/>
                          </a:solidFill>
                        </a:rPr>
                        <a:t>Basis</a:t>
                      </a:r>
                      <a:r>
                        <a:rPr lang="en-US" sz="2200" baseline="0" dirty="0">
                          <a:solidFill>
                            <a:schemeClr val="tx1"/>
                          </a:solidFill>
                        </a:rPr>
                        <a:t> of Accounting</a:t>
                      </a:r>
                      <a:endParaRPr lang="en-US" sz="2200" dirty="0">
                        <a:solidFill>
                          <a:schemeClr val="tx1"/>
                        </a:solidFill>
                      </a:endParaRPr>
                    </a:p>
                  </a:txBody>
                  <a:tcPr>
                    <a:solidFill>
                      <a:schemeClr val="tx2">
                        <a:lumMod val="40000"/>
                        <a:lumOff val="60000"/>
                      </a:schemeClr>
                    </a:solidFill>
                  </a:tcPr>
                </a:tc>
                <a:tc>
                  <a:txBody>
                    <a:bodyPr/>
                    <a:lstStyle/>
                    <a:p>
                      <a:pPr algn="ctr"/>
                      <a:r>
                        <a:rPr lang="en-US" sz="2200" dirty="0">
                          <a:solidFill>
                            <a:schemeClr val="tx1"/>
                          </a:solidFill>
                        </a:rPr>
                        <a:t>Transaction</a:t>
                      </a:r>
                    </a:p>
                  </a:txBody>
                  <a:tcPr>
                    <a:solidFill>
                      <a:schemeClr val="tx2">
                        <a:lumMod val="40000"/>
                        <a:lumOff val="60000"/>
                      </a:schemeClr>
                    </a:solidFill>
                  </a:tcPr>
                </a:tc>
                <a:extLst>
                  <a:ext uri="{0D108BD9-81ED-4DB2-BD59-A6C34878D82A}">
                    <a16:rowId xmlns:a16="http://schemas.microsoft.com/office/drawing/2014/main" val="3807187382"/>
                  </a:ext>
                </a:extLst>
              </a:tr>
              <a:tr h="1240263">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6.  Gifts in which the principal</a:t>
                      </a:r>
                      <a:r>
                        <a:rPr lang="en-US" sz="2000" baseline="0" dirty="0"/>
                        <a:t> must be preserved but the investment earnings may be used for a public purpose</a:t>
                      </a:r>
                      <a:endParaRPr lang="en-US" sz="2000" dirty="0"/>
                    </a:p>
                  </a:txBody>
                  <a:tcPr>
                    <a:solidFill>
                      <a:schemeClr val="bg2"/>
                    </a:solidFill>
                  </a:tcPr>
                </a:tc>
                <a:extLst>
                  <a:ext uri="{0D108BD9-81ED-4DB2-BD59-A6C34878D82A}">
                    <a16:rowId xmlns:a16="http://schemas.microsoft.com/office/drawing/2014/main" val="687030235"/>
                  </a:ext>
                </a:extLst>
              </a:tr>
              <a:tr h="1400149">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7.  Cost</a:t>
                      </a:r>
                      <a:r>
                        <a:rPr lang="en-US" sz="2000" baseline="0" dirty="0"/>
                        <a:t>s associated with a central municipal garage that maintains all of the City’s vehicles and equipment, and allocates those costs to the applicable departments</a:t>
                      </a:r>
                      <a:endParaRPr lang="en-US" sz="2000" dirty="0"/>
                    </a:p>
                  </a:txBody>
                  <a:tcPr>
                    <a:solidFill>
                      <a:schemeClr val="tx2">
                        <a:lumMod val="20000"/>
                        <a:lumOff val="80000"/>
                      </a:schemeClr>
                    </a:solidFill>
                  </a:tcPr>
                </a:tc>
                <a:extLst>
                  <a:ext uri="{0D108BD9-81ED-4DB2-BD59-A6C34878D82A}">
                    <a16:rowId xmlns:a16="http://schemas.microsoft.com/office/drawing/2014/main" val="4094443037"/>
                  </a:ext>
                </a:extLst>
              </a:tr>
              <a:tr h="649632">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r>
                        <a:rPr lang="en-US" sz="2000" dirty="0"/>
                        <a:t>8.  General administrative</a:t>
                      </a:r>
                      <a:r>
                        <a:rPr lang="en-US" sz="2000" baseline="0" dirty="0"/>
                        <a:t> costs of the County</a:t>
                      </a:r>
                      <a:endParaRPr lang="en-US" sz="2000" dirty="0"/>
                    </a:p>
                  </a:txBody>
                  <a:tcPr>
                    <a:solidFill>
                      <a:schemeClr val="bg2"/>
                    </a:solidFill>
                  </a:tcPr>
                </a:tc>
                <a:extLst>
                  <a:ext uri="{0D108BD9-81ED-4DB2-BD59-A6C34878D82A}">
                    <a16:rowId xmlns:a16="http://schemas.microsoft.com/office/drawing/2014/main" val="452144425"/>
                  </a:ext>
                </a:extLst>
              </a:tr>
              <a:tr h="649632">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9.</a:t>
                      </a:r>
                      <a:r>
                        <a:rPr lang="en-US" sz="2000" baseline="0" dirty="0"/>
                        <a:t>  Costs to construct a new </a:t>
                      </a:r>
                      <a:r>
                        <a:rPr lang="en-US" sz="2000" baseline="0"/>
                        <a:t>Village Hall</a:t>
                      </a:r>
                      <a:endParaRPr lang="en-US" sz="2000" dirty="0"/>
                    </a:p>
                  </a:txBody>
                  <a:tcPr>
                    <a:solidFill>
                      <a:schemeClr val="tx2">
                        <a:lumMod val="20000"/>
                        <a:lumOff val="80000"/>
                      </a:schemeClr>
                    </a:solidFill>
                  </a:tcPr>
                </a:tc>
                <a:extLst>
                  <a:ext uri="{0D108BD9-81ED-4DB2-BD59-A6C34878D82A}">
                    <a16:rowId xmlns:a16="http://schemas.microsoft.com/office/drawing/2014/main" val="4226946584"/>
                  </a:ext>
                </a:extLst>
              </a:tr>
              <a:tr h="741138">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r>
                        <a:rPr lang="en-US" sz="2000" dirty="0"/>
                        <a:t>10.  Amusement tax receipts that</a:t>
                      </a:r>
                      <a:r>
                        <a:rPr lang="en-US" sz="2000" baseline="0" dirty="0"/>
                        <a:t> are restricted for use on tourism</a:t>
                      </a:r>
                      <a:endParaRPr lang="en-US" sz="2000" dirty="0"/>
                    </a:p>
                  </a:txBody>
                  <a:tcPr>
                    <a:solidFill>
                      <a:schemeClr val="bg2"/>
                    </a:solidFill>
                  </a:tcPr>
                </a:tc>
                <a:extLst>
                  <a:ext uri="{0D108BD9-81ED-4DB2-BD59-A6C34878D82A}">
                    <a16:rowId xmlns:a16="http://schemas.microsoft.com/office/drawing/2014/main" val="2856478216"/>
                  </a:ext>
                </a:extLst>
              </a:tr>
            </a:tbl>
          </a:graphicData>
        </a:graphic>
      </p:graphicFrame>
    </p:spTree>
    <p:extLst>
      <p:ext uri="{BB962C8B-B14F-4D97-AF65-F5344CB8AC3E}">
        <p14:creationId xmlns:p14="http://schemas.microsoft.com/office/powerpoint/2010/main" val="20423687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 Types and Basis of Accounting- EXERCISE (cont.)</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109</a:t>
            </a:fld>
            <a:endParaRPr lang="en-US" altLang="en-US" sz="2400" b="0" dirty="0">
              <a:solidFill>
                <a:prstClr val="black"/>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40417302"/>
              </p:ext>
            </p:extLst>
          </p:nvPr>
        </p:nvGraphicFramePr>
        <p:xfrm>
          <a:off x="1770945" y="1219200"/>
          <a:ext cx="9372600" cy="5504380"/>
        </p:xfrm>
        <a:graphic>
          <a:graphicData uri="http://schemas.openxmlformats.org/drawingml/2006/table">
            <a:tbl>
              <a:tblPr firstRow="1" bandRow="1">
                <a:tableStyleId>{93296810-A885-4BE3-A3E7-6D5BEEA58F35}</a:tableStyleId>
              </a:tblPr>
              <a:tblGrid>
                <a:gridCol w="1475316">
                  <a:extLst>
                    <a:ext uri="{9D8B030D-6E8A-4147-A177-3AD203B41FA5}">
                      <a16:colId xmlns:a16="http://schemas.microsoft.com/office/drawing/2014/main" val="2500960858"/>
                    </a:ext>
                  </a:extLst>
                </a:gridCol>
                <a:gridCol w="1866220">
                  <a:extLst>
                    <a:ext uri="{9D8B030D-6E8A-4147-A177-3AD203B41FA5}">
                      <a16:colId xmlns:a16="http://schemas.microsoft.com/office/drawing/2014/main" val="3665341516"/>
                    </a:ext>
                  </a:extLst>
                </a:gridCol>
                <a:gridCol w="6031064">
                  <a:extLst>
                    <a:ext uri="{9D8B030D-6E8A-4147-A177-3AD203B41FA5}">
                      <a16:colId xmlns:a16="http://schemas.microsoft.com/office/drawing/2014/main" val="1042381554"/>
                    </a:ext>
                  </a:extLst>
                </a:gridCol>
              </a:tblGrid>
              <a:tr h="788337">
                <a:tc>
                  <a:txBody>
                    <a:bodyPr/>
                    <a:lstStyle/>
                    <a:p>
                      <a:pPr algn="ctr"/>
                      <a:r>
                        <a:rPr lang="en-US" sz="2200" dirty="0">
                          <a:solidFill>
                            <a:schemeClr val="tx1"/>
                          </a:solidFill>
                        </a:rPr>
                        <a:t>Fund</a:t>
                      </a:r>
                    </a:p>
                    <a:p>
                      <a:pPr algn="ctr"/>
                      <a:r>
                        <a:rPr lang="en-US" sz="2200" dirty="0">
                          <a:solidFill>
                            <a:schemeClr val="tx1"/>
                          </a:solidFill>
                        </a:rPr>
                        <a:t>Type</a:t>
                      </a:r>
                    </a:p>
                  </a:txBody>
                  <a:tcPr>
                    <a:solidFill>
                      <a:schemeClr val="tx2">
                        <a:lumMod val="40000"/>
                        <a:lumOff val="60000"/>
                      </a:schemeClr>
                    </a:solidFill>
                  </a:tcPr>
                </a:tc>
                <a:tc>
                  <a:txBody>
                    <a:bodyPr/>
                    <a:lstStyle/>
                    <a:p>
                      <a:pPr algn="ctr"/>
                      <a:r>
                        <a:rPr lang="en-US" sz="2200" dirty="0">
                          <a:solidFill>
                            <a:schemeClr val="tx1"/>
                          </a:solidFill>
                        </a:rPr>
                        <a:t>Basis</a:t>
                      </a:r>
                      <a:r>
                        <a:rPr lang="en-US" sz="2200" baseline="0" dirty="0">
                          <a:solidFill>
                            <a:schemeClr val="tx1"/>
                          </a:solidFill>
                        </a:rPr>
                        <a:t> of Accounting</a:t>
                      </a:r>
                      <a:endParaRPr lang="en-US" sz="2200" dirty="0">
                        <a:solidFill>
                          <a:schemeClr val="tx1"/>
                        </a:solidFill>
                      </a:endParaRPr>
                    </a:p>
                  </a:txBody>
                  <a:tcPr>
                    <a:solidFill>
                      <a:schemeClr val="tx2">
                        <a:lumMod val="40000"/>
                        <a:lumOff val="60000"/>
                      </a:schemeClr>
                    </a:solidFill>
                  </a:tcPr>
                </a:tc>
                <a:tc>
                  <a:txBody>
                    <a:bodyPr/>
                    <a:lstStyle/>
                    <a:p>
                      <a:pPr algn="ctr"/>
                      <a:r>
                        <a:rPr lang="en-US" sz="2200" dirty="0">
                          <a:solidFill>
                            <a:schemeClr val="tx1"/>
                          </a:solidFill>
                        </a:rPr>
                        <a:t>Transaction</a:t>
                      </a:r>
                    </a:p>
                  </a:txBody>
                  <a:tcPr>
                    <a:solidFill>
                      <a:schemeClr val="tx2">
                        <a:lumMod val="40000"/>
                        <a:lumOff val="60000"/>
                      </a:schemeClr>
                    </a:solidFill>
                  </a:tcPr>
                </a:tc>
                <a:extLst>
                  <a:ext uri="{0D108BD9-81ED-4DB2-BD59-A6C34878D82A}">
                    <a16:rowId xmlns:a16="http://schemas.microsoft.com/office/drawing/2014/main" val="3807187382"/>
                  </a:ext>
                </a:extLst>
              </a:tr>
              <a:tr h="1059962">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11.  Assets of the local government that the State is holding in trust in a government-sponsored</a:t>
                      </a:r>
                      <a:r>
                        <a:rPr lang="en-US" sz="2000" baseline="0" dirty="0"/>
                        <a:t> </a:t>
                      </a:r>
                      <a:r>
                        <a:rPr lang="en-US" sz="2000" dirty="0"/>
                        <a:t>external investment pool</a:t>
                      </a:r>
                    </a:p>
                  </a:txBody>
                  <a:tcPr>
                    <a:solidFill>
                      <a:schemeClr val="bg2"/>
                    </a:solidFill>
                  </a:tcPr>
                </a:tc>
                <a:extLst>
                  <a:ext uri="{0D108BD9-81ED-4DB2-BD59-A6C34878D82A}">
                    <a16:rowId xmlns:a16="http://schemas.microsoft.com/office/drawing/2014/main" val="687030235"/>
                  </a:ext>
                </a:extLst>
              </a:tr>
              <a:tr h="1059962">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12.  State’s own resources that are invested in</a:t>
                      </a:r>
                      <a:r>
                        <a:rPr lang="en-US" sz="2000" baseline="0" dirty="0"/>
                        <a:t> a State-sponsored external investment pool for general purposes</a:t>
                      </a:r>
                      <a:endParaRPr lang="en-US" sz="2000" dirty="0"/>
                    </a:p>
                  </a:txBody>
                  <a:tcPr>
                    <a:solidFill>
                      <a:schemeClr val="tx2">
                        <a:lumMod val="20000"/>
                        <a:lumOff val="80000"/>
                      </a:schemeClr>
                    </a:solidFill>
                  </a:tcPr>
                </a:tc>
                <a:extLst>
                  <a:ext uri="{0D108BD9-81ED-4DB2-BD59-A6C34878D82A}">
                    <a16:rowId xmlns:a16="http://schemas.microsoft.com/office/drawing/2014/main" val="4094443037"/>
                  </a:ext>
                </a:extLst>
              </a:tr>
              <a:tr h="1086747">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r>
                        <a:rPr lang="en-US" sz="2000" dirty="0"/>
                        <a:t>13.  Gifts in which the principal and interest are held in trust and may be used to provide scholarships for low income children at the local high school</a:t>
                      </a:r>
                      <a:r>
                        <a:rPr lang="en-US" sz="2000" baseline="0" dirty="0"/>
                        <a:t>  </a:t>
                      </a:r>
                      <a:endParaRPr lang="en-US" sz="2000" dirty="0"/>
                    </a:p>
                  </a:txBody>
                  <a:tcPr>
                    <a:solidFill>
                      <a:schemeClr val="bg2"/>
                    </a:solidFill>
                  </a:tcPr>
                </a:tc>
                <a:extLst>
                  <a:ext uri="{0D108BD9-81ED-4DB2-BD59-A6C34878D82A}">
                    <a16:rowId xmlns:a16="http://schemas.microsoft.com/office/drawing/2014/main" val="452144425"/>
                  </a:ext>
                </a:extLst>
              </a:tr>
              <a:tr h="754686">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14.</a:t>
                      </a:r>
                      <a:r>
                        <a:rPr lang="en-US" sz="2000" baseline="0" dirty="0"/>
                        <a:t>  Fees and charges associated with the provision of sanitary sewer services</a:t>
                      </a:r>
                      <a:endParaRPr lang="en-US" sz="2000" dirty="0"/>
                    </a:p>
                  </a:txBody>
                  <a:tcPr>
                    <a:solidFill>
                      <a:schemeClr val="tx2">
                        <a:lumMod val="20000"/>
                        <a:lumOff val="80000"/>
                      </a:schemeClr>
                    </a:solidFill>
                  </a:tcPr>
                </a:tc>
                <a:extLst>
                  <a:ext uri="{0D108BD9-81ED-4DB2-BD59-A6C34878D82A}">
                    <a16:rowId xmlns:a16="http://schemas.microsoft.com/office/drawing/2014/main" val="4226946584"/>
                  </a:ext>
                </a:extLst>
              </a:tr>
              <a:tr h="754686">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r>
                        <a:rPr lang="en-US" sz="2000" dirty="0"/>
                        <a:t>15.  Proceeds</a:t>
                      </a:r>
                      <a:r>
                        <a:rPr lang="en-US" sz="2000" baseline="0" dirty="0"/>
                        <a:t> from the issuance of debt for general purposes</a:t>
                      </a:r>
                      <a:endParaRPr lang="en-US" sz="2000" dirty="0"/>
                    </a:p>
                  </a:txBody>
                  <a:tcPr>
                    <a:solidFill>
                      <a:schemeClr val="bg2"/>
                    </a:solidFill>
                  </a:tcPr>
                </a:tc>
                <a:extLst>
                  <a:ext uri="{0D108BD9-81ED-4DB2-BD59-A6C34878D82A}">
                    <a16:rowId xmlns:a16="http://schemas.microsoft.com/office/drawing/2014/main" val="2856478216"/>
                  </a:ext>
                </a:extLst>
              </a:tr>
            </a:tbl>
          </a:graphicData>
        </a:graphic>
      </p:graphicFrame>
    </p:spTree>
    <p:extLst>
      <p:ext uri="{BB962C8B-B14F-4D97-AF65-F5344CB8AC3E}">
        <p14:creationId xmlns:p14="http://schemas.microsoft.com/office/powerpoint/2010/main" val="232306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400" dirty="0"/>
              <a:t>Business-Type Operations vs. Private Sector Business</a:t>
            </a:r>
          </a:p>
        </p:txBody>
      </p:sp>
      <p:sp>
        <p:nvSpPr>
          <p:cNvPr id="27651" name="Rectangle 3"/>
          <p:cNvSpPr>
            <a:spLocks noGrp="1" noChangeArrowheads="1"/>
          </p:cNvSpPr>
          <p:nvPr>
            <p:ph idx="1"/>
          </p:nvPr>
        </p:nvSpPr>
        <p:spPr/>
        <p:txBody>
          <a:bodyPr/>
          <a:lstStyle/>
          <a:p>
            <a:r>
              <a:rPr lang="en-US" dirty="0"/>
              <a:t>Private sector</a:t>
            </a:r>
          </a:p>
          <a:p>
            <a:pPr lvl="1"/>
            <a:r>
              <a:rPr lang="en-US" dirty="0"/>
              <a:t>Revenues must completely recover cost</a:t>
            </a:r>
          </a:p>
          <a:p>
            <a:pPr lvl="2"/>
            <a:r>
              <a:rPr lang="en-US" dirty="0"/>
              <a:t>Otherwise “out of business”</a:t>
            </a:r>
          </a:p>
          <a:p>
            <a:r>
              <a:rPr lang="en-US" dirty="0"/>
              <a:t>Public sector</a:t>
            </a:r>
          </a:p>
          <a:p>
            <a:pPr lvl="1"/>
            <a:r>
              <a:rPr lang="en-US" dirty="0"/>
              <a:t>Revenues may only partially recover cost</a:t>
            </a:r>
          </a:p>
          <a:p>
            <a:pPr lvl="2"/>
            <a:r>
              <a:rPr lang="en-US" dirty="0"/>
              <a:t>An activity may be subsidized to promote the public good</a:t>
            </a:r>
          </a:p>
          <a:p>
            <a:pPr marL="0" indent="0" eaLnBrk="1" hangingPunct="1">
              <a:buNone/>
            </a:pPr>
            <a:endParaRPr lang="en-US" altLang="en-US" dirty="0"/>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5125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 Types and Basis of Accounting- EXERCISE (cont.)</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110</a:t>
            </a:fld>
            <a:endParaRPr lang="en-US" altLang="en-US" sz="2400" b="0" dirty="0">
              <a:solidFill>
                <a:prstClr val="black"/>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24046191"/>
              </p:ext>
            </p:extLst>
          </p:nvPr>
        </p:nvGraphicFramePr>
        <p:xfrm>
          <a:off x="1752600" y="1219200"/>
          <a:ext cx="9296400" cy="5410198"/>
        </p:xfrm>
        <a:graphic>
          <a:graphicData uri="http://schemas.openxmlformats.org/drawingml/2006/table">
            <a:tbl>
              <a:tblPr firstRow="1" bandRow="1">
                <a:tableStyleId>{93296810-A885-4BE3-A3E7-6D5BEEA58F35}</a:tableStyleId>
              </a:tblPr>
              <a:tblGrid>
                <a:gridCol w="1463322">
                  <a:extLst>
                    <a:ext uri="{9D8B030D-6E8A-4147-A177-3AD203B41FA5}">
                      <a16:colId xmlns:a16="http://schemas.microsoft.com/office/drawing/2014/main" val="2500960858"/>
                    </a:ext>
                  </a:extLst>
                </a:gridCol>
                <a:gridCol w="1851047">
                  <a:extLst>
                    <a:ext uri="{9D8B030D-6E8A-4147-A177-3AD203B41FA5}">
                      <a16:colId xmlns:a16="http://schemas.microsoft.com/office/drawing/2014/main" val="3665341516"/>
                    </a:ext>
                  </a:extLst>
                </a:gridCol>
                <a:gridCol w="5982031">
                  <a:extLst>
                    <a:ext uri="{9D8B030D-6E8A-4147-A177-3AD203B41FA5}">
                      <a16:colId xmlns:a16="http://schemas.microsoft.com/office/drawing/2014/main" val="1042381554"/>
                    </a:ext>
                  </a:extLst>
                </a:gridCol>
              </a:tblGrid>
              <a:tr h="779833">
                <a:tc>
                  <a:txBody>
                    <a:bodyPr/>
                    <a:lstStyle/>
                    <a:p>
                      <a:pPr algn="ctr"/>
                      <a:r>
                        <a:rPr lang="en-US" sz="2200" dirty="0">
                          <a:solidFill>
                            <a:schemeClr val="tx1"/>
                          </a:solidFill>
                        </a:rPr>
                        <a:t>Fund</a:t>
                      </a:r>
                    </a:p>
                    <a:p>
                      <a:pPr algn="ctr"/>
                      <a:r>
                        <a:rPr lang="en-US" sz="2200" dirty="0">
                          <a:solidFill>
                            <a:schemeClr val="tx1"/>
                          </a:solidFill>
                        </a:rPr>
                        <a:t>Type</a:t>
                      </a:r>
                    </a:p>
                  </a:txBody>
                  <a:tcPr>
                    <a:solidFill>
                      <a:schemeClr val="tx2">
                        <a:lumMod val="40000"/>
                        <a:lumOff val="60000"/>
                      </a:schemeClr>
                    </a:solidFill>
                  </a:tcPr>
                </a:tc>
                <a:tc>
                  <a:txBody>
                    <a:bodyPr/>
                    <a:lstStyle/>
                    <a:p>
                      <a:pPr algn="ctr"/>
                      <a:r>
                        <a:rPr lang="en-US" sz="2200" dirty="0">
                          <a:solidFill>
                            <a:schemeClr val="tx1"/>
                          </a:solidFill>
                        </a:rPr>
                        <a:t>Basis</a:t>
                      </a:r>
                      <a:r>
                        <a:rPr lang="en-US" sz="2200" baseline="0" dirty="0">
                          <a:solidFill>
                            <a:schemeClr val="tx1"/>
                          </a:solidFill>
                        </a:rPr>
                        <a:t> of Accounting</a:t>
                      </a:r>
                      <a:endParaRPr lang="en-US" sz="2200" dirty="0">
                        <a:solidFill>
                          <a:schemeClr val="tx1"/>
                        </a:solidFill>
                      </a:endParaRPr>
                    </a:p>
                  </a:txBody>
                  <a:tcPr>
                    <a:solidFill>
                      <a:schemeClr val="tx2">
                        <a:lumMod val="40000"/>
                        <a:lumOff val="60000"/>
                      </a:schemeClr>
                    </a:solidFill>
                  </a:tcPr>
                </a:tc>
                <a:tc>
                  <a:txBody>
                    <a:bodyPr/>
                    <a:lstStyle/>
                    <a:p>
                      <a:pPr algn="ctr"/>
                      <a:r>
                        <a:rPr lang="en-US" sz="2200" dirty="0">
                          <a:solidFill>
                            <a:schemeClr val="tx1"/>
                          </a:solidFill>
                        </a:rPr>
                        <a:t>Transaction</a:t>
                      </a:r>
                    </a:p>
                  </a:txBody>
                  <a:tcPr>
                    <a:solidFill>
                      <a:schemeClr val="tx2">
                        <a:lumMod val="40000"/>
                        <a:lumOff val="60000"/>
                      </a:schemeClr>
                    </a:solidFill>
                  </a:tcPr>
                </a:tc>
                <a:extLst>
                  <a:ext uri="{0D108BD9-81ED-4DB2-BD59-A6C34878D82A}">
                    <a16:rowId xmlns:a16="http://schemas.microsoft.com/office/drawing/2014/main" val="3807187382"/>
                  </a:ext>
                </a:extLst>
              </a:tr>
              <a:tr h="1013724">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16.  General planning expenditures associated with the overall strategy for the</a:t>
                      </a:r>
                      <a:r>
                        <a:rPr lang="en-US" sz="2000" baseline="0" dirty="0"/>
                        <a:t> City’s economic development</a:t>
                      </a:r>
                      <a:endParaRPr lang="en-US" sz="2000" dirty="0"/>
                    </a:p>
                  </a:txBody>
                  <a:tcPr>
                    <a:solidFill>
                      <a:schemeClr val="bg2"/>
                    </a:solidFill>
                  </a:tcPr>
                </a:tc>
                <a:extLst>
                  <a:ext uri="{0D108BD9-81ED-4DB2-BD59-A6C34878D82A}">
                    <a16:rowId xmlns:a16="http://schemas.microsoft.com/office/drawing/2014/main" val="687030235"/>
                  </a:ext>
                </a:extLst>
              </a:tr>
              <a:tr h="1048529">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17.  Federal revenues</a:t>
                      </a:r>
                      <a:r>
                        <a:rPr lang="en-US" sz="2000" baseline="0" dirty="0"/>
                        <a:t> being held by a</a:t>
                      </a:r>
                      <a:r>
                        <a:rPr lang="en-US" sz="2000" dirty="0"/>
                        <a:t> local school district for the reimbursement of costs associated with its school lunch program</a:t>
                      </a:r>
                    </a:p>
                  </a:txBody>
                  <a:tcPr>
                    <a:solidFill>
                      <a:schemeClr val="tx2">
                        <a:lumMod val="20000"/>
                        <a:lumOff val="80000"/>
                      </a:schemeClr>
                    </a:solidFill>
                  </a:tcPr>
                </a:tc>
                <a:extLst>
                  <a:ext uri="{0D108BD9-81ED-4DB2-BD59-A6C34878D82A}">
                    <a16:rowId xmlns:a16="http://schemas.microsoft.com/office/drawing/2014/main" val="4094443037"/>
                  </a:ext>
                </a:extLst>
              </a:tr>
              <a:tr h="1075024">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r>
                        <a:rPr lang="en-US" sz="2000" dirty="0"/>
                        <a:t>18.  Assets of the local government that the State is holding in an</a:t>
                      </a:r>
                      <a:r>
                        <a:rPr lang="en-US" sz="2000" baseline="0" dirty="0"/>
                        <a:t> external investment pool that is </a:t>
                      </a:r>
                      <a:r>
                        <a:rPr lang="en-US" sz="2000" i="1" baseline="0" dirty="0"/>
                        <a:t>not</a:t>
                      </a:r>
                      <a:r>
                        <a:rPr lang="en-US" sz="2000" baseline="0" dirty="0"/>
                        <a:t> in a trust</a:t>
                      </a:r>
                      <a:endParaRPr lang="en-US" sz="2000" dirty="0"/>
                    </a:p>
                  </a:txBody>
                  <a:tcPr>
                    <a:solidFill>
                      <a:schemeClr val="bg2"/>
                    </a:solidFill>
                  </a:tcPr>
                </a:tc>
                <a:extLst>
                  <a:ext uri="{0D108BD9-81ED-4DB2-BD59-A6C34878D82A}">
                    <a16:rowId xmlns:a16="http://schemas.microsoft.com/office/drawing/2014/main" val="452144425"/>
                  </a:ext>
                </a:extLst>
              </a:tr>
              <a:tr h="746544">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19.</a:t>
                      </a:r>
                      <a:r>
                        <a:rPr lang="en-US" sz="2000" baseline="0" dirty="0"/>
                        <a:t>  Greens fees charged to golfers in conjunction with a Village-owned golf course  </a:t>
                      </a:r>
                      <a:endParaRPr lang="en-US" sz="2000" dirty="0"/>
                    </a:p>
                  </a:txBody>
                  <a:tcPr>
                    <a:solidFill>
                      <a:schemeClr val="tx2">
                        <a:lumMod val="20000"/>
                        <a:lumOff val="80000"/>
                      </a:schemeClr>
                    </a:solidFill>
                  </a:tcPr>
                </a:tc>
                <a:extLst>
                  <a:ext uri="{0D108BD9-81ED-4DB2-BD59-A6C34878D82A}">
                    <a16:rowId xmlns:a16="http://schemas.microsoft.com/office/drawing/2014/main" val="4226946584"/>
                  </a:ext>
                </a:extLst>
              </a:tr>
              <a:tr h="746544">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r>
                        <a:rPr lang="en-US" sz="2000" dirty="0"/>
                        <a:t>20.  Costs associated with the major</a:t>
                      </a:r>
                      <a:r>
                        <a:rPr lang="en-US" sz="2000" baseline="0" dirty="0"/>
                        <a:t> reconstruction of roads within the County</a:t>
                      </a:r>
                      <a:endParaRPr lang="en-US" sz="2000" dirty="0"/>
                    </a:p>
                  </a:txBody>
                  <a:tcPr>
                    <a:solidFill>
                      <a:schemeClr val="bg2"/>
                    </a:solidFill>
                  </a:tcPr>
                </a:tc>
                <a:extLst>
                  <a:ext uri="{0D108BD9-81ED-4DB2-BD59-A6C34878D82A}">
                    <a16:rowId xmlns:a16="http://schemas.microsoft.com/office/drawing/2014/main" val="2856478216"/>
                  </a:ext>
                </a:extLst>
              </a:tr>
            </a:tbl>
          </a:graphicData>
        </a:graphic>
      </p:graphicFrame>
    </p:spTree>
    <p:extLst>
      <p:ext uri="{BB962C8B-B14F-4D97-AF65-F5344CB8AC3E}">
        <p14:creationId xmlns:p14="http://schemas.microsoft.com/office/powerpoint/2010/main" val="35647641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 Types and Basis of Accounting- EXERCISE (cont.)</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111</a:t>
            </a:fld>
            <a:endParaRPr lang="en-US" altLang="en-US" sz="2400" b="0" dirty="0">
              <a:solidFill>
                <a:prstClr val="black"/>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2883289"/>
              </p:ext>
            </p:extLst>
          </p:nvPr>
        </p:nvGraphicFramePr>
        <p:xfrm>
          <a:off x="2209800" y="1171869"/>
          <a:ext cx="8915400" cy="5616650"/>
        </p:xfrm>
        <a:graphic>
          <a:graphicData uri="http://schemas.openxmlformats.org/drawingml/2006/table">
            <a:tbl>
              <a:tblPr firstRow="1" bandRow="1">
                <a:tableStyleId>{93296810-A885-4BE3-A3E7-6D5BEEA58F35}</a:tableStyleId>
              </a:tblPr>
              <a:tblGrid>
                <a:gridCol w="1403350">
                  <a:extLst>
                    <a:ext uri="{9D8B030D-6E8A-4147-A177-3AD203B41FA5}">
                      <a16:colId xmlns:a16="http://schemas.microsoft.com/office/drawing/2014/main" val="2500960858"/>
                    </a:ext>
                  </a:extLst>
                </a:gridCol>
                <a:gridCol w="1775184">
                  <a:extLst>
                    <a:ext uri="{9D8B030D-6E8A-4147-A177-3AD203B41FA5}">
                      <a16:colId xmlns:a16="http://schemas.microsoft.com/office/drawing/2014/main" val="3665341516"/>
                    </a:ext>
                  </a:extLst>
                </a:gridCol>
                <a:gridCol w="5736866">
                  <a:extLst>
                    <a:ext uri="{9D8B030D-6E8A-4147-A177-3AD203B41FA5}">
                      <a16:colId xmlns:a16="http://schemas.microsoft.com/office/drawing/2014/main" val="1042381554"/>
                    </a:ext>
                  </a:extLst>
                </a:gridCol>
              </a:tblGrid>
              <a:tr h="698501">
                <a:tc>
                  <a:txBody>
                    <a:bodyPr/>
                    <a:lstStyle/>
                    <a:p>
                      <a:pPr algn="ctr"/>
                      <a:r>
                        <a:rPr lang="en-US" sz="2000" dirty="0">
                          <a:solidFill>
                            <a:schemeClr val="tx1"/>
                          </a:solidFill>
                        </a:rPr>
                        <a:t>Fund</a:t>
                      </a:r>
                    </a:p>
                    <a:p>
                      <a:pPr algn="ctr"/>
                      <a:r>
                        <a:rPr lang="en-US" sz="2000" dirty="0">
                          <a:solidFill>
                            <a:schemeClr val="tx1"/>
                          </a:solidFill>
                        </a:rPr>
                        <a:t>Type</a:t>
                      </a:r>
                    </a:p>
                  </a:txBody>
                  <a:tcPr>
                    <a:solidFill>
                      <a:schemeClr val="tx2">
                        <a:lumMod val="40000"/>
                        <a:lumOff val="60000"/>
                      </a:schemeClr>
                    </a:solidFill>
                  </a:tcPr>
                </a:tc>
                <a:tc>
                  <a:txBody>
                    <a:bodyPr/>
                    <a:lstStyle/>
                    <a:p>
                      <a:pPr algn="ctr"/>
                      <a:r>
                        <a:rPr lang="en-US" sz="2000" dirty="0">
                          <a:solidFill>
                            <a:schemeClr val="tx1"/>
                          </a:solidFill>
                        </a:rPr>
                        <a:t>Basis</a:t>
                      </a:r>
                      <a:r>
                        <a:rPr lang="en-US" sz="2000" baseline="0" dirty="0">
                          <a:solidFill>
                            <a:schemeClr val="tx1"/>
                          </a:solidFill>
                        </a:rPr>
                        <a:t> of Accounting</a:t>
                      </a:r>
                      <a:endParaRPr lang="en-US" sz="2000" dirty="0">
                        <a:solidFill>
                          <a:schemeClr val="tx1"/>
                        </a:solidFill>
                      </a:endParaRPr>
                    </a:p>
                  </a:txBody>
                  <a:tcPr>
                    <a:solidFill>
                      <a:schemeClr val="tx2">
                        <a:lumMod val="40000"/>
                        <a:lumOff val="60000"/>
                      </a:schemeClr>
                    </a:solidFill>
                  </a:tcPr>
                </a:tc>
                <a:tc>
                  <a:txBody>
                    <a:bodyPr/>
                    <a:lstStyle/>
                    <a:p>
                      <a:pPr algn="ctr"/>
                      <a:r>
                        <a:rPr lang="en-US" sz="2000" dirty="0">
                          <a:solidFill>
                            <a:schemeClr val="tx1"/>
                          </a:solidFill>
                        </a:rPr>
                        <a:t>Transaction</a:t>
                      </a:r>
                    </a:p>
                  </a:txBody>
                  <a:tcPr>
                    <a:solidFill>
                      <a:schemeClr val="tx2">
                        <a:lumMod val="40000"/>
                        <a:lumOff val="60000"/>
                      </a:schemeClr>
                    </a:solidFill>
                  </a:tcPr>
                </a:tc>
                <a:extLst>
                  <a:ext uri="{0D108BD9-81ED-4DB2-BD59-A6C34878D82A}">
                    <a16:rowId xmlns:a16="http://schemas.microsoft.com/office/drawing/2014/main" val="3807187382"/>
                  </a:ext>
                </a:extLst>
              </a:tr>
              <a:tr h="687999">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21.  Principal</a:t>
                      </a:r>
                      <a:r>
                        <a:rPr lang="en-US" sz="2000" baseline="0" dirty="0"/>
                        <a:t> payment made on general government debt</a:t>
                      </a:r>
                      <a:endParaRPr lang="en-US" sz="2000" dirty="0"/>
                    </a:p>
                  </a:txBody>
                  <a:tcPr>
                    <a:solidFill>
                      <a:schemeClr val="bg2"/>
                    </a:solidFill>
                  </a:tcPr>
                </a:tc>
                <a:extLst>
                  <a:ext uri="{0D108BD9-81ED-4DB2-BD59-A6C34878D82A}">
                    <a16:rowId xmlns:a16="http://schemas.microsoft.com/office/drawing/2014/main" val="687030235"/>
                  </a:ext>
                </a:extLst>
              </a:tr>
              <a:tr h="687999">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22.  Resources held in</a:t>
                      </a:r>
                      <a:r>
                        <a:rPr lang="en-US" sz="2000" baseline="0" dirty="0"/>
                        <a:t> trust for prisoners to make purchases at the prison canteen</a:t>
                      </a:r>
                      <a:endParaRPr lang="en-US" sz="2000" dirty="0"/>
                    </a:p>
                  </a:txBody>
                  <a:tcPr>
                    <a:solidFill>
                      <a:schemeClr val="tx2">
                        <a:lumMod val="20000"/>
                        <a:lumOff val="80000"/>
                      </a:schemeClr>
                    </a:solidFill>
                  </a:tcPr>
                </a:tc>
                <a:extLst>
                  <a:ext uri="{0D108BD9-81ED-4DB2-BD59-A6C34878D82A}">
                    <a16:rowId xmlns:a16="http://schemas.microsoft.com/office/drawing/2014/main" val="4094443037"/>
                  </a:ext>
                </a:extLst>
              </a:tr>
              <a:tr h="1253845">
                <a:tc>
                  <a:txBody>
                    <a:bodyPr/>
                    <a:lstStyle/>
                    <a:p>
                      <a:endParaRPr lang="en-US" sz="2200" dirty="0"/>
                    </a:p>
                  </a:txBody>
                  <a:tcPr>
                    <a:solidFill>
                      <a:schemeClr val="bg2"/>
                    </a:solidFill>
                  </a:tcPr>
                </a:tc>
                <a:tc>
                  <a:txBody>
                    <a:bodyPr/>
                    <a:lstStyle/>
                    <a:p>
                      <a:endParaRPr lang="en-US" sz="2200" dirty="0"/>
                    </a:p>
                  </a:txBody>
                  <a:tcPr>
                    <a:solidFill>
                      <a:schemeClr val="bg2"/>
                    </a:solidFill>
                  </a:tcPr>
                </a:tc>
                <a:tc>
                  <a:txBody>
                    <a:bodyPr/>
                    <a:lstStyle/>
                    <a:p>
                      <a:r>
                        <a:rPr lang="en-US" sz="2000" dirty="0"/>
                        <a:t>23.  Property taxes levied by the local government and</a:t>
                      </a:r>
                      <a:r>
                        <a:rPr lang="en-US" sz="2000" baseline="0" dirty="0"/>
                        <a:t> </a:t>
                      </a:r>
                      <a:r>
                        <a:rPr lang="en-US" sz="2000" dirty="0"/>
                        <a:t>collected by the County for distribution back to the local government. How would County classify?</a:t>
                      </a:r>
                    </a:p>
                  </a:txBody>
                  <a:tcPr>
                    <a:solidFill>
                      <a:schemeClr val="bg2"/>
                    </a:solidFill>
                  </a:tcPr>
                </a:tc>
                <a:extLst>
                  <a:ext uri="{0D108BD9-81ED-4DB2-BD59-A6C34878D82A}">
                    <a16:rowId xmlns:a16="http://schemas.microsoft.com/office/drawing/2014/main" val="452144425"/>
                  </a:ext>
                </a:extLst>
              </a:tr>
              <a:tr h="987129">
                <a:tc>
                  <a:txBody>
                    <a:bodyPr/>
                    <a:lstStyle/>
                    <a:p>
                      <a:endParaRPr lang="en-US" sz="2200" dirty="0"/>
                    </a:p>
                  </a:txBody>
                  <a:tcPr>
                    <a:solidFill>
                      <a:schemeClr val="tx2">
                        <a:lumMod val="20000"/>
                        <a:lumOff val="80000"/>
                      </a:schemeClr>
                    </a:solidFill>
                  </a:tcPr>
                </a:tc>
                <a:tc>
                  <a:txBody>
                    <a:bodyPr/>
                    <a:lstStyle/>
                    <a:p>
                      <a:endParaRPr lang="en-US" sz="2200" dirty="0"/>
                    </a:p>
                  </a:txBody>
                  <a:tcPr>
                    <a:solidFill>
                      <a:schemeClr val="tx2">
                        <a:lumMod val="20000"/>
                        <a:lumOff val="80000"/>
                      </a:schemeClr>
                    </a:solidFill>
                  </a:tcPr>
                </a:tc>
                <a:tc>
                  <a:txBody>
                    <a:bodyPr/>
                    <a:lstStyle/>
                    <a:p>
                      <a:r>
                        <a:rPr lang="en-US" sz="2000" dirty="0"/>
                        <a:t>24.</a:t>
                      </a:r>
                      <a:r>
                        <a:rPr lang="en-US" sz="2000" baseline="0" dirty="0"/>
                        <a:t>  Costs associated with risk management that are allocated to the applicable departments/funds based on their proportionate share of the full cost</a:t>
                      </a:r>
                      <a:endParaRPr lang="en-US" sz="2000" dirty="0"/>
                    </a:p>
                  </a:txBody>
                  <a:tcPr>
                    <a:solidFill>
                      <a:schemeClr val="tx2">
                        <a:lumMod val="20000"/>
                        <a:lumOff val="80000"/>
                      </a:schemeClr>
                    </a:solidFill>
                  </a:tcPr>
                </a:tc>
                <a:extLst>
                  <a:ext uri="{0D108BD9-81ED-4DB2-BD59-A6C34878D82A}">
                    <a16:rowId xmlns:a16="http://schemas.microsoft.com/office/drawing/2014/main" val="4226946584"/>
                  </a:ext>
                </a:extLst>
              </a:tr>
              <a:tr h="1253845">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r>
                        <a:rPr lang="en-US" sz="2000" dirty="0"/>
                        <a:t>25.  An endowment received by the Village that must be spent to</a:t>
                      </a:r>
                      <a:r>
                        <a:rPr lang="en-US" sz="2000" baseline="0" dirty="0"/>
                        <a:t> beautify the downtown.  The principal must remain intact; only the earnings may be spent.</a:t>
                      </a:r>
                      <a:endParaRPr lang="en-US" sz="2000" dirty="0"/>
                    </a:p>
                  </a:txBody>
                  <a:tcPr>
                    <a:solidFill>
                      <a:schemeClr val="bg2"/>
                    </a:solidFill>
                  </a:tcPr>
                </a:tc>
                <a:extLst>
                  <a:ext uri="{0D108BD9-81ED-4DB2-BD59-A6C34878D82A}">
                    <a16:rowId xmlns:a16="http://schemas.microsoft.com/office/drawing/2014/main" val="2856478216"/>
                  </a:ext>
                </a:extLst>
              </a:tr>
            </a:tbl>
          </a:graphicData>
        </a:graphic>
      </p:graphicFrame>
    </p:spTree>
    <p:extLst>
      <p:ext uri="{BB962C8B-B14F-4D97-AF65-F5344CB8AC3E}">
        <p14:creationId xmlns:p14="http://schemas.microsoft.com/office/powerpoint/2010/main" val="2732227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Financial Statement Elements</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112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69703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Traditional Components of Financial Position</a:t>
            </a:r>
          </a:p>
        </p:txBody>
      </p:sp>
      <p:sp>
        <p:nvSpPr>
          <p:cNvPr id="27651" name="Rectangle 3"/>
          <p:cNvSpPr>
            <a:spLocks noGrp="1" noChangeArrowheads="1"/>
          </p:cNvSpPr>
          <p:nvPr>
            <p:ph idx="1"/>
          </p:nvPr>
        </p:nvSpPr>
        <p:spPr/>
        <p:txBody>
          <a:bodyPr/>
          <a:lstStyle/>
          <a:p>
            <a:r>
              <a:rPr lang="en-US" sz="2800" dirty="0"/>
              <a:t>Financial statement </a:t>
            </a:r>
            <a:r>
              <a:rPr lang="en-US" sz="2800" i="1" dirty="0"/>
              <a:t>elements</a:t>
            </a:r>
            <a:endParaRPr lang="en-US" sz="2800" dirty="0"/>
          </a:p>
          <a:p>
            <a:pPr lvl="1"/>
            <a:r>
              <a:rPr lang="en-US" sz="2600" dirty="0"/>
              <a:t>Assets</a:t>
            </a:r>
          </a:p>
          <a:p>
            <a:pPr lvl="1"/>
            <a:r>
              <a:rPr lang="en-US" sz="2600" dirty="0"/>
              <a:t>Liabilities</a:t>
            </a:r>
          </a:p>
          <a:p>
            <a:pPr lvl="1"/>
            <a:r>
              <a:rPr lang="en-US" sz="2600" dirty="0"/>
              <a:t>Difference - Equity</a:t>
            </a:r>
          </a:p>
          <a:p>
            <a:r>
              <a:rPr lang="en-US" sz="2800" dirty="0"/>
              <a:t>“Accounting equation” </a:t>
            </a:r>
          </a:p>
          <a:p>
            <a:pPr lvl="1"/>
            <a:r>
              <a:rPr lang="en-US" sz="2600" dirty="0"/>
              <a:t>Assets – Liabilities = Equity</a:t>
            </a:r>
          </a:p>
          <a:p>
            <a:pPr marL="0" indent="0" eaLnBrk="1" hangingPunct="1">
              <a:buNone/>
            </a:pPr>
            <a:endParaRPr lang="en-US" altLang="en-US" dirty="0"/>
          </a:p>
        </p:txBody>
      </p:sp>
      <p:sp>
        <p:nvSpPr>
          <p:cNvPr id="6"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113</a:t>
            </a:fld>
            <a:endParaRPr lang="en-US" altLang="en-US" sz="2400" b="0" dirty="0">
              <a:solidFill>
                <a:prstClr val="black"/>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6126822" y="3338868"/>
            <a:ext cx="4845978" cy="2037966"/>
          </a:xfrm>
          <a:prstGeom prst="rect">
            <a:avLst/>
          </a:prstGeom>
        </p:spPr>
      </p:pic>
    </p:spTree>
    <p:extLst>
      <p:ext uri="{BB962C8B-B14F-4D97-AF65-F5344CB8AC3E}">
        <p14:creationId xmlns:p14="http://schemas.microsoft.com/office/powerpoint/2010/main" val="19963320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Development of Definitions for Public Sector</a:t>
            </a:r>
          </a:p>
        </p:txBody>
      </p:sp>
      <p:sp>
        <p:nvSpPr>
          <p:cNvPr id="27651" name="Rectangle 3"/>
          <p:cNvSpPr>
            <a:spLocks noGrp="1" noChangeArrowheads="1"/>
          </p:cNvSpPr>
          <p:nvPr>
            <p:ph idx="1"/>
          </p:nvPr>
        </p:nvSpPr>
        <p:spPr/>
        <p:txBody>
          <a:bodyPr/>
          <a:lstStyle/>
          <a:p>
            <a:r>
              <a:rPr lang="en-US" dirty="0"/>
              <a:t>[GASB Codification Appendix B, </a:t>
            </a:r>
            <a:r>
              <a:rPr lang="en-US" i="1" dirty="0"/>
              <a:t>GASB Concepts Statements, </a:t>
            </a:r>
            <a:r>
              <a:rPr lang="en-US" dirty="0"/>
              <a:t>Concepts Statement No. 4, paragraphs 8 and 17] provides definitions:</a:t>
            </a:r>
          </a:p>
          <a:p>
            <a:pPr marL="114300" indent="0">
              <a:buNone/>
            </a:pPr>
            <a:endParaRPr lang="en-US" sz="800" dirty="0"/>
          </a:p>
          <a:p>
            <a:r>
              <a:rPr lang="en-US" dirty="0"/>
              <a:t>Assets</a:t>
            </a:r>
          </a:p>
          <a:p>
            <a:pPr lvl="1"/>
            <a:r>
              <a:rPr lang="en-US" sz="2600" dirty="0"/>
              <a:t>Resources with present service capacity that the government presently controls</a:t>
            </a:r>
          </a:p>
          <a:p>
            <a:r>
              <a:rPr lang="en-US" dirty="0"/>
              <a:t>Liabilities</a:t>
            </a:r>
          </a:p>
          <a:p>
            <a:pPr lvl="1"/>
            <a:r>
              <a:rPr lang="en-US" sz="2600" dirty="0"/>
              <a:t>Present obligations to sacrifice resources that the government has little or no discretion to avoid</a:t>
            </a:r>
          </a:p>
          <a:p>
            <a:endParaRPr lang="en-US" sz="2000"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06832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Assets</a:t>
            </a:r>
          </a:p>
        </p:txBody>
      </p:sp>
      <p:sp>
        <p:nvSpPr>
          <p:cNvPr id="27651" name="Rectangle 3"/>
          <p:cNvSpPr>
            <a:spLocks noGrp="1" noChangeArrowheads="1"/>
          </p:cNvSpPr>
          <p:nvPr>
            <p:ph idx="1"/>
          </p:nvPr>
        </p:nvSpPr>
        <p:spPr/>
        <p:txBody>
          <a:bodyPr/>
          <a:lstStyle/>
          <a:p>
            <a:r>
              <a:rPr lang="en-US" dirty="0"/>
              <a:t>Resources with </a:t>
            </a:r>
            <a:r>
              <a:rPr lang="en-US" i="1" dirty="0"/>
              <a:t>present service capacity </a:t>
            </a:r>
            <a:r>
              <a:rPr lang="en-US" dirty="0"/>
              <a:t>that the government presently </a:t>
            </a:r>
            <a:r>
              <a:rPr lang="en-US" i="1" dirty="0"/>
              <a:t>controls</a:t>
            </a:r>
          </a:p>
          <a:p>
            <a:pPr lvl="1"/>
            <a:r>
              <a:rPr lang="en-US" dirty="0"/>
              <a:t>Present service capacity</a:t>
            </a:r>
          </a:p>
          <a:p>
            <a:pPr lvl="2"/>
            <a:r>
              <a:rPr lang="en-US" sz="2600" dirty="0"/>
              <a:t>Existing capability to enable the government to provide services</a:t>
            </a:r>
          </a:p>
          <a:p>
            <a:pPr lvl="3"/>
            <a:r>
              <a:rPr lang="en-US" sz="2400" dirty="0"/>
              <a:t>Cash to procure services for the government</a:t>
            </a:r>
          </a:p>
          <a:p>
            <a:pPr lvl="3"/>
            <a:r>
              <a:rPr lang="en-US" sz="2400" dirty="0"/>
              <a:t>Roads used by citizens</a:t>
            </a:r>
          </a:p>
          <a:p>
            <a:pPr lvl="1"/>
            <a:endParaRPr lang="en-US" dirty="0"/>
          </a:p>
          <a:p>
            <a:pPr lvl="1"/>
            <a:r>
              <a:rPr lang="en-US" dirty="0"/>
              <a:t>To be distinguished: C</a:t>
            </a:r>
            <a:r>
              <a:rPr lang="en-US" i="1" dirty="0"/>
              <a:t>ontrols</a:t>
            </a:r>
            <a:r>
              <a:rPr lang="en-US" dirty="0"/>
              <a:t> vs. </a:t>
            </a:r>
            <a:r>
              <a:rPr lang="en-US" i="1" dirty="0"/>
              <a:t>benefits</a:t>
            </a:r>
          </a:p>
          <a:p>
            <a:pPr marL="411480" lvl="1" indent="0">
              <a:buNone/>
            </a:pPr>
            <a:endParaRPr lang="en-US" u="sng"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1235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Control</a:t>
            </a:r>
          </a:p>
        </p:txBody>
      </p:sp>
      <p:sp>
        <p:nvSpPr>
          <p:cNvPr id="27651" name="Rectangle 3"/>
          <p:cNvSpPr>
            <a:spLocks noGrp="1" noChangeArrowheads="1"/>
          </p:cNvSpPr>
          <p:nvPr>
            <p:ph idx="1"/>
          </p:nvPr>
        </p:nvSpPr>
        <p:spPr/>
        <p:txBody>
          <a:bodyPr/>
          <a:lstStyle/>
          <a:p>
            <a:r>
              <a:rPr lang="en-US" dirty="0"/>
              <a:t>Ability to determine whether to</a:t>
            </a:r>
          </a:p>
          <a:p>
            <a:pPr lvl="1"/>
            <a:r>
              <a:rPr lang="en-US" dirty="0"/>
              <a:t>Use directly</a:t>
            </a:r>
          </a:p>
          <a:p>
            <a:pPr lvl="1"/>
            <a:r>
              <a:rPr lang="en-US" dirty="0"/>
              <a:t>Exchange for another asset</a:t>
            </a:r>
          </a:p>
          <a:p>
            <a:pPr lvl="1"/>
            <a:r>
              <a:rPr lang="en-US" dirty="0"/>
              <a:t>Employ in some other way that provides benefit</a:t>
            </a:r>
          </a:p>
          <a:p>
            <a:r>
              <a:rPr lang="en-US" dirty="0"/>
              <a:t>For assets used by the general public</a:t>
            </a:r>
          </a:p>
          <a:p>
            <a:pPr lvl="1"/>
            <a:r>
              <a:rPr lang="en-US" dirty="0"/>
              <a:t>Ability to control access </a:t>
            </a:r>
          </a:p>
          <a:p>
            <a:r>
              <a:rPr lang="en-US" dirty="0"/>
              <a:t>Legal limitations or other external constraints are </a:t>
            </a:r>
            <a:r>
              <a:rPr lang="en-US" i="1" dirty="0"/>
              <a:t>not</a:t>
            </a:r>
            <a:r>
              <a:rPr lang="en-US" dirty="0"/>
              <a:t> inconsistent with control</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58045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Source of Control</a:t>
            </a:r>
          </a:p>
        </p:txBody>
      </p:sp>
      <p:sp>
        <p:nvSpPr>
          <p:cNvPr id="27651" name="Rectangle 3"/>
          <p:cNvSpPr>
            <a:spLocks noGrp="1" noChangeArrowheads="1"/>
          </p:cNvSpPr>
          <p:nvPr>
            <p:ph idx="1"/>
          </p:nvPr>
        </p:nvSpPr>
        <p:spPr/>
        <p:txBody>
          <a:bodyPr/>
          <a:lstStyle/>
          <a:p>
            <a:r>
              <a:rPr lang="en-US" dirty="0"/>
              <a:t>Result of a past event (vs. inherent powers)</a:t>
            </a:r>
          </a:p>
          <a:p>
            <a:pPr lvl="1"/>
            <a:r>
              <a:rPr lang="en-US" sz="2400" dirty="0"/>
              <a:t>Inherent powers (taxation) allow a government to acquire assets, but are not, in themselves, assets</a:t>
            </a:r>
          </a:p>
          <a:p>
            <a:r>
              <a:rPr lang="en-US" dirty="0"/>
              <a:t>Typical sources</a:t>
            </a:r>
          </a:p>
          <a:p>
            <a:pPr lvl="1"/>
            <a:r>
              <a:rPr lang="en-US" sz="2400" dirty="0"/>
              <a:t>Contractual rights</a:t>
            </a:r>
          </a:p>
          <a:p>
            <a:pPr lvl="1"/>
            <a:r>
              <a:rPr lang="en-US" sz="2400" dirty="0"/>
              <a:t>Legal ownership</a:t>
            </a:r>
          </a:p>
          <a:p>
            <a:pPr lvl="1"/>
            <a:r>
              <a:rPr lang="en-US" sz="2400" dirty="0"/>
              <a:t>Exercise of inherent powers (tax levy)</a:t>
            </a:r>
          </a:p>
          <a:p>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2882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Liabilities</a:t>
            </a:r>
          </a:p>
        </p:txBody>
      </p:sp>
      <p:sp>
        <p:nvSpPr>
          <p:cNvPr id="27651" name="Rectangle 3"/>
          <p:cNvSpPr>
            <a:spLocks noGrp="1" noChangeArrowheads="1"/>
          </p:cNvSpPr>
          <p:nvPr>
            <p:ph idx="1"/>
          </p:nvPr>
        </p:nvSpPr>
        <p:spPr/>
        <p:txBody>
          <a:bodyPr/>
          <a:lstStyle/>
          <a:p>
            <a:pPr eaLnBrk="1" hangingPunct="1"/>
            <a:r>
              <a:rPr lang="en-US" i="1" dirty="0"/>
              <a:t>Present obligations </a:t>
            </a:r>
            <a:r>
              <a:rPr lang="en-US" dirty="0"/>
              <a:t>to sacrifice resources that the government has </a:t>
            </a:r>
            <a:r>
              <a:rPr lang="en-US" i="1" dirty="0"/>
              <a:t>little or no discretion </a:t>
            </a:r>
            <a:r>
              <a:rPr lang="en-US" dirty="0"/>
              <a:t>to avoid</a:t>
            </a:r>
          </a:p>
          <a:p>
            <a:pPr marL="0" indent="0" eaLnBrk="1" hangingPunct="1">
              <a:buNone/>
            </a:pPr>
            <a:endParaRPr lang="en-US" altLang="en-US" i="1"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2475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Present Obligation</a:t>
            </a:r>
          </a:p>
        </p:txBody>
      </p:sp>
      <p:sp>
        <p:nvSpPr>
          <p:cNvPr id="27651" name="Rectangle 3"/>
          <p:cNvSpPr>
            <a:spLocks noGrp="1" noChangeArrowheads="1"/>
          </p:cNvSpPr>
          <p:nvPr>
            <p:ph idx="1"/>
          </p:nvPr>
        </p:nvSpPr>
        <p:spPr/>
        <p:txBody>
          <a:bodyPr/>
          <a:lstStyle/>
          <a:p>
            <a:r>
              <a:rPr lang="en-US" dirty="0"/>
              <a:t>Social, legal, or moral requirement</a:t>
            </a:r>
          </a:p>
          <a:p>
            <a:pPr lvl="1"/>
            <a:r>
              <a:rPr lang="en-US" sz="2400" dirty="0"/>
              <a:t> </a:t>
            </a:r>
            <a:r>
              <a:rPr lang="en-US" dirty="0"/>
              <a:t>Underlying event must have taken place</a:t>
            </a:r>
          </a:p>
          <a:p>
            <a:pPr lvl="2"/>
            <a:r>
              <a:rPr lang="en-US" sz="2600" dirty="0"/>
              <a:t>As distinguished from a commitment</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119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33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Governmental Operations</a:t>
            </a:r>
          </a:p>
        </p:txBody>
      </p:sp>
      <p:sp>
        <p:nvSpPr>
          <p:cNvPr id="27651" name="Rectangle 3"/>
          <p:cNvSpPr>
            <a:spLocks noGrp="1" noChangeArrowheads="1"/>
          </p:cNvSpPr>
          <p:nvPr>
            <p:ph idx="1"/>
          </p:nvPr>
        </p:nvSpPr>
        <p:spPr/>
        <p:txBody>
          <a:bodyPr/>
          <a:lstStyle/>
          <a:p>
            <a:r>
              <a:rPr lang="en-US" sz="2600" dirty="0"/>
              <a:t>Model</a:t>
            </a:r>
          </a:p>
          <a:p>
            <a:pPr lvl="1"/>
            <a:r>
              <a:rPr lang="en-US" sz="2400" dirty="0"/>
              <a:t>Use taxing power to raise resources, as needed, to provide services</a:t>
            </a:r>
          </a:p>
          <a:p>
            <a:pPr lvl="1"/>
            <a:r>
              <a:rPr lang="en-US" sz="2400" dirty="0"/>
              <a:t>No relationship between what an individual pays and receives</a:t>
            </a:r>
          </a:p>
          <a:p>
            <a:pPr lvl="1"/>
            <a:r>
              <a:rPr lang="en-US" sz="2400" dirty="0"/>
              <a:t>Primarily supported by taxes, grants, and similar revenue sources</a:t>
            </a:r>
          </a:p>
          <a:p>
            <a:r>
              <a:rPr lang="en-US" sz="2600" dirty="0"/>
              <a:t>Key environmental factor</a:t>
            </a:r>
          </a:p>
          <a:p>
            <a:pPr lvl="1"/>
            <a:r>
              <a:rPr lang="en-US" sz="2400" dirty="0"/>
              <a:t>Resources can be generated through future taxes as well</a:t>
            </a:r>
          </a:p>
          <a:p>
            <a:r>
              <a:rPr lang="en-US" sz="2400" dirty="0"/>
              <a:t>Financial objective</a:t>
            </a:r>
          </a:p>
          <a:p>
            <a:pPr lvl="1"/>
            <a:r>
              <a:rPr lang="en-US" sz="2400" dirty="0"/>
              <a:t>Ensure that </a:t>
            </a:r>
            <a:r>
              <a:rPr lang="en-US" sz="2400" i="1" dirty="0"/>
              <a:t>revenues</a:t>
            </a:r>
            <a:r>
              <a:rPr lang="en-US" sz="2400" dirty="0"/>
              <a:t> are </a:t>
            </a:r>
            <a:r>
              <a:rPr lang="en-US" sz="2400" i="1" dirty="0"/>
              <a:t>sufficient to cover near-term outflows</a:t>
            </a:r>
          </a:p>
          <a:p>
            <a:pPr lvl="2"/>
            <a:r>
              <a:rPr lang="en-US" sz="2200" dirty="0"/>
              <a:t>Near-term outflows = </a:t>
            </a:r>
            <a:r>
              <a:rPr lang="en-US" sz="2200" i="1" dirty="0"/>
              <a:t>expenditures</a:t>
            </a:r>
          </a:p>
          <a:p>
            <a:pPr lvl="3"/>
            <a:r>
              <a:rPr lang="en-US" dirty="0"/>
              <a:t>Distinguish from actual cash outflows which are </a:t>
            </a:r>
            <a:r>
              <a:rPr lang="en-US" i="1" dirty="0"/>
              <a:t>disbursements</a:t>
            </a:r>
            <a:endParaRPr lang="en-US" dirty="0"/>
          </a:p>
          <a:p>
            <a:endParaRPr lang="en-US" sz="24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57983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“Little or No Discretion to Avoid”</a:t>
            </a:r>
          </a:p>
        </p:txBody>
      </p:sp>
      <p:sp>
        <p:nvSpPr>
          <p:cNvPr id="27651" name="Rectangle 3"/>
          <p:cNvSpPr>
            <a:spLocks noGrp="1" noChangeArrowheads="1"/>
          </p:cNvSpPr>
          <p:nvPr>
            <p:ph idx="1"/>
          </p:nvPr>
        </p:nvSpPr>
        <p:spPr/>
        <p:txBody>
          <a:bodyPr/>
          <a:lstStyle/>
          <a:p>
            <a:r>
              <a:rPr lang="en-US" dirty="0"/>
              <a:t>Legally enforceable (not essential)</a:t>
            </a:r>
          </a:p>
          <a:p>
            <a:r>
              <a:rPr lang="en-US" dirty="0"/>
              <a:t>Constructive </a:t>
            </a:r>
          </a:p>
          <a:p>
            <a:pPr lvl="1"/>
            <a:r>
              <a:rPr lang="en-US" dirty="0"/>
              <a:t>Social, moral, or economic consequences leave little or no discretion</a:t>
            </a:r>
          </a:p>
          <a:p>
            <a:r>
              <a:rPr lang="en-US" dirty="0"/>
              <a:t>Must involve an outside party</a:t>
            </a:r>
          </a:p>
          <a:p>
            <a:pPr lvl="1"/>
            <a:r>
              <a:rPr lang="en-US" dirty="0"/>
              <a:t>Identity may be unknown</a:t>
            </a:r>
          </a:p>
          <a:p>
            <a:pPr lvl="1"/>
            <a:r>
              <a:rPr lang="en-US" dirty="0"/>
              <a:t>Excludes items such as “deferred maintenance”</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07886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What is a Deferred Outflow of Resources?</a:t>
            </a:r>
            <a:endParaRPr lang="en-US" altLang="en-US" dirty="0"/>
          </a:p>
        </p:txBody>
      </p:sp>
      <p:sp>
        <p:nvSpPr>
          <p:cNvPr id="27651" name="Rectangle 3"/>
          <p:cNvSpPr>
            <a:spLocks noGrp="1" noChangeArrowheads="1"/>
          </p:cNvSpPr>
          <p:nvPr>
            <p:ph idx="1"/>
          </p:nvPr>
        </p:nvSpPr>
        <p:spPr/>
        <p:txBody>
          <a:bodyPr/>
          <a:lstStyle/>
          <a:p>
            <a:r>
              <a:rPr lang="en-US" dirty="0"/>
              <a:t>Outflow of resources</a:t>
            </a:r>
          </a:p>
          <a:p>
            <a:pPr lvl="1"/>
            <a:r>
              <a:rPr lang="en-US" dirty="0"/>
              <a:t>Consumption of net assets* applicable to the current or earlier period</a:t>
            </a:r>
          </a:p>
          <a:p>
            <a:pPr lvl="2"/>
            <a:r>
              <a:rPr lang="en-US" dirty="0"/>
              <a:t>Assets = Total assets minus total liabilities </a:t>
            </a:r>
          </a:p>
          <a:p>
            <a:r>
              <a:rPr lang="en-US" dirty="0"/>
              <a:t>Deferred outflow of resources</a:t>
            </a:r>
          </a:p>
          <a:p>
            <a:pPr lvl="1"/>
            <a:r>
              <a:rPr lang="en-US" dirty="0"/>
              <a:t>Consumption of net assets applicable to a future period</a:t>
            </a:r>
          </a:p>
          <a:p>
            <a:pPr lvl="2"/>
            <a:r>
              <a:rPr lang="en-US" dirty="0"/>
              <a:t>Example: Grant payments where only the time requirement is not met</a:t>
            </a:r>
          </a:p>
          <a:p>
            <a:pPr lvl="2"/>
            <a:endParaRPr lang="en-US" dirty="0"/>
          </a:p>
          <a:p>
            <a:pPr lvl="2"/>
            <a:endParaRPr lang="en-US" dirty="0"/>
          </a:p>
          <a:p>
            <a:pPr marL="514350" lvl="1" indent="0">
              <a:buNone/>
            </a:pPr>
            <a:r>
              <a:rPr lang="en-US" dirty="0"/>
              <a:t>* </a:t>
            </a:r>
            <a:r>
              <a:rPr lang="en-US" sz="2200" dirty="0"/>
              <a:t>Net assets does </a:t>
            </a:r>
            <a:r>
              <a:rPr lang="en-US" sz="2200" i="1" dirty="0"/>
              <a:t>not</a:t>
            </a:r>
            <a:r>
              <a:rPr lang="en-US" sz="2200" dirty="0"/>
              <a:t> equal net position, as the latter includes the effects of deferred resource flows</a:t>
            </a:r>
          </a:p>
          <a:p>
            <a:endParaRPr lang="en-US" dirty="0"/>
          </a:p>
          <a:p>
            <a:endParaRPr lang="en-US" altLang="en-US" dirty="0"/>
          </a:p>
        </p:txBody>
      </p:sp>
      <p:sp>
        <p:nvSpPr>
          <p:cNvPr id="8" name="Slide Number Placeholder 3"/>
          <p:cNvSpPr txBox="1">
            <a:spLocks/>
          </p:cNvSpPr>
          <p:nvPr/>
        </p:nvSpPr>
        <p:spPr bwMode="auto">
          <a:xfrm>
            <a:off x="9220200" y="25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5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663850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Treatment</a:t>
            </a:r>
          </a:p>
        </p:txBody>
      </p:sp>
      <p:sp>
        <p:nvSpPr>
          <p:cNvPr id="27651" name="Rectangle 3"/>
          <p:cNvSpPr>
            <a:spLocks noGrp="1" noChangeArrowheads="1"/>
          </p:cNvSpPr>
          <p:nvPr>
            <p:ph idx="1"/>
          </p:nvPr>
        </p:nvSpPr>
        <p:spPr/>
        <p:txBody>
          <a:bodyPr/>
          <a:lstStyle/>
          <a:p>
            <a:r>
              <a:rPr lang="en-US" dirty="0"/>
              <a:t>Debit on statement of financial position rather than debit on statement of resource flows</a:t>
            </a:r>
          </a:p>
          <a:p>
            <a:pPr lvl="1"/>
            <a:r>
              <a:rPr lang="en-US" dirty="0"/>
              <a:t>Delays recognition of outflow</a:t>
            </a:r>
          </a:p>
          <a:p>
            <a:pPr lvl="2"/>
            <a:r>
              <a:rPr lang="en-US" sz="2600" dirty="0"/>
              <a:t>Practical effect equivalent to reporting an asset</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0776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What is a Deferred Inflow of Resources?</a:t>
            </a:r>
          </a:p>
        </p:txBody>
      </p:sp>
      <p:sp>
        <p:nvSpPr>
          <p:cNvPr id="27651" name="Rectangle 3"/>
          <p:cNvSpPr>
            <a:spLocks noGrp="1" noChangeArrowheads="1"/>
          </p:cNvSpPr>
          <p:nvPr>
            <p:ph idx="1"/>
          </p:nvPr>
        </p:nvSpPr>
        <p:spPr/>
        <p:txBody>
          <a:bodyPr/>
          <a:lstStyle/>
          <a:p>
            <a:r>
              <a:rPr lang="en-US" dirty="0"/>
              <a:t>Inflow of resources</a:t>
            </a:r>
          </a:p>
          <a:p>
            <a:pPr lvl="1"/>
            <a:r>
              <a:rPr lang="en-US" dirty="0"/>
              <a:t>Acquisition of net assets applicable to the current or earlier period</a:t>
            </a:r>
          </a:p>
          <a:p>
            <a:r>
              <a:rPr lang="en-US" dirty="0"/>
              <a:t>Deferred inflow of resources</a:t>
            </a:r>
          </a:p>
          <a:p>
            <a:pPr lvl="1"/>
            <a:r>
              <a:rPr lang="en-US" dirty="0"/>
              <a:t>Acquisition of net assets applicable to a future period</a:t>
            </a:r>
          </a:p>
          <a:p>
            <a:pPr lvl="2"/>
            <a:r>
              <a:rPr lang="en-US" dirty="0"/>
              <a:t>Example: Grant receipts where only the time requirement is not met</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2925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Treatment</a:t>
            </a:r>
          </a:p>
        </p:txBody>
      </p:sp>
      <p:sp>
        <p:nvSpPr>
          <p:cNvPr id="27651" name="Rectangle 3"/>
          <p:cNvSpPr>
            <a:spLocks noGrp="1" noChangeArrowheads="1"/>
          </p:cNvSpPr>
          <p:nvPr>
            <p:ph idx="1"/>
          </p:nvPr>
        </p:nvSpPr>
        <p:spPr/>
        <p:txBody>
          <a:bodyPr/>
          <a:lstStyle/>
          <a:p>
            <a:r>
              <a:rPr lang="en-US" dirty="0"/>
              <a:t>Credit on statement of financial position rather than credit on statement of resource flows</a:t>
            </a:r>
          </a:p>
          <a:p>
            <a:pPr lvl="1"/>
            <a:r>
              <a:rPr lang="en-US" dirty="0"/>
              <a:t>Delays recognition of inflow</a:t>
            </a:r>
          </a:p>
          <a:p>
            <a:pPr lvl="2"/>
            <a:r>
              <a:rPr lang="en-US" sz="2800" dirty="0"/>
              <a:t>Practical effect equivalent to reporting a liability</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249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What if Neither?</a:t>
            </a:r>
          </a:p>
        </p:txBody>
      </p:sp>
      <p:sp>
        <p:nvSpPr>
          <p:cNvPr id="27651" name="Rectangle 3"/>
          <p:cNvSpPr>
            <a:spLocks noGrp="1" noChangeArrowheads="1"/>
          </p:cNvSpPr>
          <p:nvPr>
            <p:ph idx="1"/>
          </p:nvPr>
        </p:nvSpPr>
        <p:spPr/>
        <p:txBody>
          <a:bodyPr/>
          <a:lstStyle/>
          <a:p>
            <a:r>
              <a:rPr lang="en-US" dirty="0"/>
              <a:t>Neither an asset nor a deferred outflow of resources?</a:t>
            </a:r>
          </a:p>
          <a:p>
            <a:pPr lvl="1"/>
            <a:r>
              <a:rPr lang="en-US" dirty="0"/>
              <a:t>Outflow of resources</a:t>
            </a:r>
          </a:p>
          <a:p>
            <a:r>
              <a:rPr lang="en-US" dirty="0"/>
              <a:t>Neither a liability nor a deferred inflow of resources?</a:t>
            </a:r>
          </a:p>
          <a:p>
            <a:pPr lvl="1"/>
            <a:r>
              <a:rPr lang="en-US" dirty="0"/>
              <a:t>Inflow of resources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4067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Summary</a:t>
            </a:r>
            <a:endParaRPr lang="en-US" altLang="en-US" dirty="0"/>
          </a:p>
        </p:txBody>
      </p:sp>
      <p:sp>
        <p:nvSpPr>
          <p:cNvPr id="5" name="Content Placeholder 4"/>
          <p:cNvSpPr>
            <a:spLocks noGrp="1"/>
          </p:cNvSpPr>
          <p:nvPr>
            <p:ph idx="1"/>
          </p:nvPr>
        </p:nvSpPr>
        <p:spPr>
          <a:xfrm>
            <a:off x="917448" y="1257300"/>
            <a:ext cx="11198579" cy="5410200"/>
          </a:xfrm>
        </p:spPr>
        <p:txBody>
          <a:bodyPr>
            <a:normAutofit lnSpcReduction="10000"/>
          </a:bodyPr>
          <a:lstStyle/>
          <a:p>
            <a:r>
              <a:rPr lang="en-US" dirty="0"/>
              <a:t>New “accounting equation”</a:t>
            </a:r>
          </a:p>
          <a:p>
            <a:endParaRPr lang="en-US" dirty="0"/>
          </a:p>
          <a:p>
            <a:pPr marL="0" indent="0">
              <a:buNone/>
            </a:pPr>
            <a:r>
              <a:rPr lang="en-US" dirty="0"/>
              <a:t>     Assets				  Liabilities		       </a:t>
            </a:r>
            <a:r>
              <a:rPr lang="en-US" dirty="0">
                <a:solidFill>
                  <a:prstClr val="black"/>
                </a:solidFill>
              </a:rPr>
              <a:t>   Net Position or</a:t>
            </a:r>
            <a:endParaRPr lang="en-US" dirty="0"/>
          </a:p>
          <a:p>
            <a:pPr marL="0" lvl="0" indent="0">
              <a:buNone/>
            </a:pPr>
            <a:r>
              <a:rPr lang="en-US" dirty="0"/>
              <a:t>     Deferred Outflows             Deferred Inflows 	 </a:t>
            </a:r>
            <a:r>
              <a:rPr lang="en-US" dirty="0">
                <a:solidFill>
                  <a:prstClr val="black"/>
                </a:solidFill>
              </a:rPr>
              <a:t>Fund Balance</a:t>
            </a:r>
            <a:r>
              <a:rPr lang="en-US" dirty="0"/>
              <a:t> </a:t>
            </a:r>
          </a:p>
          <a:p>
            <a:pPr marL="0" lvl="0" indent="0">
              <a:buNone/>
            </a:pPr>
            <a:r>
              <a:rPr lang="en-US" dirty="0"/>
              <a:t>                                                                                        </a:t>
            </a:r>
          </a:p>
          <a:p>
            <a:pPr marL="0" indent="0">
              <a:buNone/>
            </a:pPr>
            <a:endParaRPr lang="en-US" dirty="0"/>
          </a:p>
          <a:p>
            <a:endParaRPr lang="en-US" dirty="0"/>
          </a:p>
          <a:p>
            <a:pPr marL="0" indent="0">
              <a:buNone/>
            </a:pPr>
            <a:r>
              <a:rPr lang="en-US" dirty="0"/>
              <a:t>				</a:t>
            </a:r>
          </a:p>
        </p:txBody>
      </p:sp>
      <p:sp>
        <p:nvSpPr>
          <p:cNvPr id="9" name="Left Brace 8"/>
          <p:cNvSpPr/>
          <p:nvPr/>
        </p:nvSpPr>
        <p:spPr>
          <a:xfrm>
            <a:off x="1295400" y="2362200"/>
            <a:ext cx="155448" cy="1295400"/>
          </a:xfrm>
          <a:prstGeom prst="lef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Left Brace 9"/>
          <p:cNvSpPr/>
          <p:nvPr/>
        </p:nvSpPr>
        <p:spPr>
          <a:xfrm>
            <a:off x="5562600" y="2438400"/>
            <a:ext cx="155448" cy="1295400"/>
          </a:xfrm>
          <a:prstGeom prst="lef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ight Brace 10"/>
          <p:cNvSpPr/>
          <p:nvPr/>
        </p:nvSpPr>
        <p:spPr>
          <a:xfrm>
            <a:off x="4495800" y="2438400"/>
            <a:ext cx="155448" cy="1295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ight Brace 11"/>
          <p:cNvSpPr/>
          <p:nvPr/>
        </p:nvSpPr>
        <p:spPr>
          <a:xfrm>
            <a:off x="8389554" y="2438400"/>
            <a:ext cx="155448" cy="1295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Slide Number Placeholder 3"/>
          <p:cNvSpPr txBox="1">
            <a:spLocks/>
          </p:cNvSpPr>
          <p:nvPr/>
        </p:nvSpPr>
        <p:spPr bwMode="auto">
          <a:xfrm>
            <a:off x="9220200" y="25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5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Minus 1"/>
          <p:cNvSpPr/>
          <p:nvPr/>
        </p:nvSpPr>
        <p:spPr>
          <a:xfrm>
            <a:off x="4960327" y="2933700"/>
            <a:ext cx="3810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Equal 2"/>
          <p:cNvSpPr/>
          <p:nvPr/>
        </p:nvSpPr>
        <p:spPr>
          <a:xfrm>
            <a:off x="8686800" y="28956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4150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GASB’s Approach to Classification - Hierarchy</a:t>
            </a:r>
          </a:p>
        </p:txBody>
      </p:sp>
      <p:sp>
        <p:nvSpPr>
          <p:cNvPr id="27651" name="Rectangle 3"/>
          <p:cNvSpPr>
            <a:spLocks noGrp="1" noChangeArrowheads="1"/>
          </p:cNvSpPr>
          <p:nvPr>
            <p:ph idx="1"/>
          </p:nvPr>
        </p:nvSpPr>
        <p:spPr/>
        <p:txBody>
          <a:bodyPr/>
          <a:lstStyle/>
          <a:p>
            <a:pPr eaLnBrk="1" hangingPunct="1">
              <a:defRPr/>
            </a:pPr>
            <a:r>
              <a:rPr lang="en-US" dirty="0"/>
              <a:t>Test 1:</a:t>
            </a:r>
          </a:p>
          <a:p>
            <a:pPr lvl="1" eaLnBrk="1" hangingPunct="1">
              <a:defRPr/>
            </a:pPr>
            <a:r>
              <a:rPr lang="en-US" dirty="0"/>
              <a:t>Does it meet the definition of an asset or a liability?</a:t>
            </a:r>
          </a:p>
          <a:p>
            <a:pPr lvl="2" eaLnBrk="1" hangingPunct="1">
              <a:defRPr/>
            </a:pPr>
            <a:r>
              <a:rPr lang="en-US" dirty="0"/>
              <a:t>Yes -  report as asset or liability</a:t>
            </a:r>
          </a:p>
          <a:p>
            <a:pPr eaLnBrk="1" hangingPunct="1">
              <a:defRPr/>
            </a:pPr>
            <a:r>
              <a:rPr lang="en-US" dirty="0"/>
              <a:t>Test 2:</a:t>
            </a:r>
          </a:p>
          <a:p>
            <a:pPr lvl="1" eaLnBrk="1" hangingPunct="1">
              <a:defRPr/>
            </a:pPr>
            <a:r>
              <a:rPr lang="en-US" dirty="0"/>
              <a:t>Does it meet the definition of a deferred outflow/inflow of resources?</a:t>
            </a:r>
          </a:p>
          <a:p>
            <a:pPr lvl="2" eaLnBrk="1" hangingPunct="1">
              <a:defRPr/>
            </a:pPr>
            <a:r>
              <a:rPr lang="en-US" dirty="0"/>
              <a:t>Yes - report as deferred outflow/inflow of resources</a:t>
            </a:r>
          </a:p>
          <a:p>
            <a:pPr eaLnBrk="1" hangingPunct="1">
              <a:defRPr/>
            </a:pPr>
            <a:r>
              <a:rPr lang="en-US" dirty="0"/>
              <a:t>Default:</a:t>
            </a:r>
          </a:p>
          <a:p>
            <a:pPr lvl="1" eaLnBrk="1" hangingPunct="1">
              <a:defRPr/>
            </a:pPr>
            <a:r>
              <a:rPr lang="en-US" dirty="0"/>
              <a:t>Outflow/inflow of the current period</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87329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Deferred Outflow of Resources</a:t>
            </a:r>
          </a:p>
        </p:txBody>
      </p:sp>
      <p:sp>
        <p:nvSpPr>
          <p:cNvPr id="27651" name="Rectangle 3"/>
          <p:cNvSpPr>
            <a:spLocks noGrp="1" noChangeArrowheads="1"/>
          </p:cNvSpPr>
          <p:nvPr>
            <p:ph idx="1"/>
          </p:nvPr>
        </p:nvSpPr>
        <p:spPr/>
        <p:txBody>
          <a:bodyPr/>
          <a:lstStyle/>
          <a:p>
            <a:r>
              <a:rPr lang="en-US" sz="2800" dirty="0"/>
              <a:t>Grant payments made by the reporting government to a recipient when only the time requirement has not been met</a:t>
            </a:r>
          </a:p>
          <a:p>
            <a:pPr marL="114300" indent="0">
              <a:buNone/>
            </a:pPr>
            <a:endParaRPr lang="en-US" sz="800" dirty="0"/>
          </a:p>
          <a:p>
            <a:r>
              <a:rPr lang="en-US" sz="2800" dirty="0"/>
              <a:t>Excess of the reacquisition price of refunded debt over its net carrying amount</a:t>
            </a:r>
          </a:p>
          <a:p>
            <a:pPr lvl="1"/>
            <a:r>
              <a:rPr lang="en-US" dirty="0"/>
              <a:t>“Loss” on refunding</a:t>
            </a:r>
          </a:p>
          <a:p>
            <a:pPr marL="411480" lvl="1" indent="0">
              <a:buNone/>
            </a:pPr>
            <a:endParaRPr lang="en-US" sz="800" dirty="0"/>
          </a:p>
          <a:p>
            <a:r>
              <a:rPr lang="en-US" sz="2800" dirty="0"/>
              <a:t>Payment made by a transferee government to buy a future revenue stream from another government in the same reporting entity</a:t>
            </a:r>
          </a:p>
          <a:p>
            <a:pPr marL="109728" indent="0">
              <a:buNone/>
            </a:pPr>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4295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Outflow of Resources</a:t>
            </a:r>
          </a:p>
        </p:txBody>
      </p:sp>
      <p:sp>
        <p:nvSpPr>
          <p:cNvPr id="27651" name="Rectangle 3"/>
          <p:cNvSpPr>
            <a:spLocks noGrp="1" noChangeArrowheads="1"/>
          </p:cNvSpPr>
          <p:nvPr>
            <p:ph idx="1"/>
          </p:nvPr>
        </p:nvSpPr>
        <p:spPr/>
        <p:txBody>
          <a:bodyPr/>
          <a:lstStyle/>
          <a:p>
            <a:pPr eaLnBrk="1" hangingPunct="1"/>
            <a:r>
              <a:rPr lang="en-US" dirty="0"/>
              <a:t>Debt </a:t>
            </a:r>
            <a:r>
              <a:rPr lang="en-US" i="1" u="sng" dirty="0"/>
              <a:t>issuance</a:t>
            </a:r>
            <a:r>
              <a:rPr lang="en-US" dirty="0"/>
              <a:t> costs (other than insurance)</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129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0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Compare and Contrast</a:t>
            </a:r>
          </a:p>
        </p:txBody>
      </p:sp>
      <p:sp>
        <p:nvSpPr>
          <p:cNvPr id="27651" name="Rectangle 3"/>
          <p:cNvSpPr>
            <a:spLocks noGrp="1" noChangeArrowheads="1"/>
          </p:cNvSpPr>
          <p:nvPr>
            <p:ph idx="1"/>
          </p:nvPr>
        </p:nvSpPr>
        <p:spPr/>
        <p:txBody>
          <a:bodyPr/>
          <a:lstStyle/>
          <a:p>
            <a:r>
              <a:rPr lang="en-US" dirty="0"/>
              <a:t>Business-type operations</a:t>
            </a:r>
          </a:p>
          <a:p>
            <a:pPr lvl="1"/>
            <a:r>
              <a:rPr lang="en-US" sz="2600" dirty="0"/>
              <a:t>Objective: </a:t>
            </a:r>
            <a:r>
              <a:rPr lang="en-US" sz="2600" i="1" dirty="0"/>
              <a:t>Cover cost </a:t>
            </a:r>
            <a:r>
              <a:rPr lang="en-US" sz="2600" dirty="0"/>
              <a:t>(</a:t>
            </a:r>
            <a:r>
              <a:rPr lang="en-US" sz="2600" i="1" dirty="0"/>
              <a:t>expense</a:t>
            </a:r>
            <a:r>
              <a:rPr lang="en-US" sz="2600" dirty="0"/>
              <a:t>)</a:t>
            </a:r>
          </a:p>
          <a:p>
            <a:pPr lvl="1"/>
            <a:r>
              <a:rPr lang="en-US" sz="2600" dirty="0"/>
              <a:t>Focus: U</a:t>
            </a:r>
            <a:r>
              <a:rPr lang="en-US" sz="2600" i="1" dirty="0"/>
              <a:t>ltimate</a:t>
            </a:r>
            <a:r>
              <a:rPr lang="en-US" sz="2600" dirty="0"/>
              <a:t> impact</a:t>
            </a:r>
          </a:p>
          <a:p>
            <a:r>
              <a:rPr lang="en-US" dirty="0"/>
              <a:t>Governmental operations</a:t>
            </a:r>
          </a:p>
          <a:p>
            <a:pPr lvl="1"/>
            <a:r>
              <a:rPr lang="en-US" sz="2600" dirty="0"/>
              <a:t>Objective: </a:t>
            </a:r>
            <a:r>
              <a:rPr lang="en-US" sz="2600" i="1" dirty="0"/>
              <a:t>Cover near-term outlay</a:t>
            </a:r>
            <a:r>
              <a:rPr lang="en-US" sz="2600" dirty="0"/>
              <a:t> (</a:t>
            </a:r>
            <a:r>
              <a:rPr lang="en-US" sz="2600" i="1" dirty="0"/>
              <a:t>expenditure</a:t>
            </a:r>
            <a:r>
              <a:rPr lang="en-US" sz="2600" dirty="0"/>
              <a:t>)</a:t>
            </a:r>
          </a:p>
          <a:p>
            <a:pPr lvl="1"/>
            <a:r>
              <a:rPr lang="en-US" sz="2600" dirty="0"/>
              <a:t>Focus: N</a:t>
            </a:r>
            <a:r>
              <a:rPr lang="en-US" sz="2600" i="1" dirty="0"/>
              <a:t>ear-term</a:t>
            </a:r>
            <a:r>
              <a:rPr lang="en-US" sz="2600" dirty="0"/>
              <a:t> impact</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7185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Deferred Inflows of Resources</a:t>
            </a:r>
            <a:endParaRPr lang="en-US" altLang="en-US" dirty="0"/>
          </a:p>
        </p:txBody>
      </p:sp>
      <p:sp>
        <p:nvSpPr>
          <p:cNvPr id="27651" name="Rectangle 3"/>
          <p:cNvSpPr>
            <a:spLocks noGrp="1" noChangeArrowheads="1"/>
          </p:cNvSpPr>
          <p:nvPr>
            <p:ph idx="1"/>
          </p:nvPr>
        </p:nvSpPr>
        <p:spPr/>
        <p:txBody>
          <a:bodyPr>
            <a:normAutofit/>
          </a:bodyPr>
          <a:lstStyle/>
          <a:p>
            <a:r>
              <a:rPr lang="en-US" dirty="0"/>
              <a:t>Resources received from a grantor when only the time requirement has not been met</a:t>
            </a:r>
          </a:p>
          <a:p>
            <a:r>
              <a:rPr lang="en-US" dirty="0"/>
              <a:t>Imposed nonexchange revenues received or recognized as a receivable prior to the beginning of the applicable period</a:t>
            </a:r>
          </a:p>
          <a:p>
            <a:pPr lvl="1"/>
            <a:r>
              <a:rPr lang="en-US" dirty="0"/>
              <a:t>Period for which levied (property taxes)</a:t>
            </a:r>
          </a:p>
          <a:p>
            <a:pPr lvl="1"/>
            <a:r>
              <a:rPr lang="en-US" dirty="0"/>
              <a:t>Period when the use of the resources is either required or first permitted (other)</a:t>
            </a:r>
          </a:p>
          <a:p>
            <a:r>
              <a:rPr lang="en-US" dirty="0"/>
              <a:t>Governmental funds</a:t>
            </a:r>
          </a:p>
          <a:p>
            <a:pPr lvl="1"/>
            <a:r>
              <a:rPr lang="en-US" dirty="0"/>
              <a:t>Unavailable revenue</a:t>
            </a:r>
          </a:p>
          <a:p>
            <a:pPr lvl="2"/>
            <a:r>
              <a:rPr lang="en-US" dirty="0"/>
              <a:t>Contrast with unearned revenue</a:t>
            </a:r>
          </a:p>
          <a:p>
            <a:endParaRPr lang="en-US" altLang="en-US" dirty="0"/>
          </a:p>
        </p:txBody>
      </p:sp>
      <p:sp>
        <p:nvSpPr>
          <p:cNvPr id="8" name="Slide Number Placeholder 3"/>
          <p:cNvSpPr txBox="1">
            <a:spLocks/>
          </p:cNvSpPr>
          <p:nvPr/>
        </p:nvSpPr>
        <p:spPr bwMode="auto">
          <a:xfrm>
            <a:off x="9220200" y="25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5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545213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Financial Statement Elements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EXERCISE</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131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71558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955" y="42863"/>
            <a:ext cx="11198579" cy="838200"/>
          </a:xfrm>
        </p:spPr>
        <p:txBody>
          <a:bodyPr/>
          <a:lstStyle/>
          <a:p>
            <a:r>
              <a:rPr lang="en-US" dirty="0"/>
              <a:t>Financial Statement Elements – Answer Key   </a:t>
            </a:r>
            <a:r>
              <a:rPr lang="en-US" sz="3600" dirty="0"/>
              <a:t>Part 1</a:t>
            </a:r>
          </a:p>
        </p:txBody>
      </p:sp>
      <p:sp>
        <p:nvSpPr>
          <p:cNvPr id="4" name="Content Placeholder 3"/>
          <p:cNvSpPr>
            <a:spLocks noGrp="1"/>
          </p:cNvSpPr>
          <p:nvPr>
            <p:ph idx="1"/>
          </p:nvPr>
        </p:nvSpPr>
        <p:spPr/>
        <p:txBody>
          <a:bodyPr/>
          <a:lstStyle/>
          <a:p>
            <a:pPr marL="0" indent="0">
              <a:buNone/>
            </a:pPr>
            <a:r>
              <a:rPr lang="en-US" sz="2800" u="sng" dirty="0"/>
              <a:t>Term</a:t>
            </a:r>
            <a:r>
              <a:rPr lang="en-US" sz="2800" dirty="0"/>
              <a:t>						</a:t>
            </a:r>
            <a:r>
              <a:rPr lang="en-US" sz="2800" u="sng" dirty="0"/>
              <a:t>Definition</a:t>
            </a:r>
          </a:p>
          <a:p>
            <a:pPr marL="514350" indent="-514350">
              <a:buFont typeface="+mj-lt"/>
              <a:buAutoNum type="arabicPeriod"/>
            </a:pPr>
            <a:r>
              <a:rPr lang="en-US" sz="2800" dirty="0"/>
              <a:t>Noncurrent assets		  	  	H</a:t>
            </a:r>
          </a:p>
          <a:p>
            <a:pPr marL="514350" indent="-514350">
              <a:buFont typeface="+mj-lt"/>
              <a:buAutoNum type="arabicPeriod"/>
            </a:pPr>
            <a:r>
              <a:rPr lang="en-US" sz="2800" dirty="0"/>
              <a:t>Governmental funds		    		F  </a:t>
            </a:r>
          </a:p>
          <a:p>
            <a:pPr marL="514350" indent="-514350">
              <a:buFont typeface="+mj-lt"/>
              <a:buAutoNum type="arabicPeriod"/>
            </a:pPr>
            <a:r>
              <a:rPr lang="en-US" sz="2800" dirty="0"/>
              <a:t>Noncurrent liabilities				E</a:t>
            </a:r>
          </a:p>
          <a:p>
            <a:pPr marL="514350" indent="-514350">
              <a:buFont typeface="+mj-lt"/>
              <a:buAutoNum type="arabicPeriod"/>
            </a:pPr>
            <a:r>
              <a:rPr lang="en-US" sz="2800" dirty="0"/>
              <a:t>Net position					A</a:t>
            </a:r>
          </a:p>
          <a:p>
            <a:pPr marL="514350" indent="-514350">
              <a:buFont typeface="+mj-lt"/>
              <a:buAutoNum type="arabicPeriod"/>
            </a:pPr>
            <a:r>
              <a:rPr lang="en-US" sz="2800" dirty="0"/>
              <a:t>Fund accounting				 I</a:t>
            </a:r>
          </a:p>
          <a:p>
            <a:pPr marL="514350" indent="-514350">
              <a:buFont typeface="+mj-lt"/>
              <a:buAutoNum type="arabicPeriod"/>
            </a:pPr>
            <a:r>
              <a:rPr lang="en-US" sz="2800" dirty="0"/>
              <a:t>Proprietary funds				G</a:t>
            </a:r>
          </a:p>
          <a:p>
            <a:pPr marL="514350" indent="-514350">
              <a:buFont typeface="+mj-lt"/>
              <a:buAutoNum type="arabicPeriod"/>
            </a:pPr>
            <a:r>
              <a:rPr lang="en-US" sz="2800" dirty="0"/>
              <a:t>Current assets					C</a:t>
            </a:r>
          </a:p>
          <a:p>
            <a:pPr marL="514350" indent="-514350">
              <a:buFont typeface="+mj-lt"/>
              <a:buAutoNum type="arabicPeriod"/>
            </a:pPr>
            <a:r>
              <a:rPr lang="en-US" sz="2800" dirty="0"/>
              <a:t>Fund balance					B</a:t>
            </a:r>
          </a:p>
          <a:p>
            <a:pPr marL="514350" indent="-514350">
              <a:buFont typeface="+mj-lt"/>
              <a:buAutoNum type="arabicPeriod"/>
            </a:pPr>
            <a:r>
              <a:rPr lang="en-US" sz="2800" dirty="0"/>
              <a:t>Current liabilities				D</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132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2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Financial Statement Elements – Answer Key   </a:t>
            </a:r>
            <a:r>
              <a:rPr lang="en-US" sz="3600" dirty="0"/>
              <a:t>Part 2</a:t>
            </a:r>
          </a:p>
        </p:txBody>
      </p:sp>
      <p:sp>
        <p:nvSpPr>
          <p:cNvPr id="4" name="Content Placeholder 3"/>
          <p:cNvSpPr>
            <a:spLocks noGrp="1"/>
          </p:cNvSpPr>
          <p:nvPr>
            <p:ph idx="1"/>
          </p:nvPr>
        </p:nvSpPr>
        <p:spPr/>
        <p:txBody>
          <a:bodyPr/>
          <a:lstStyle/>
          <a:p>
            <a:pPr marL="0" indent="0">
              <a:buNone/>
            </a:pPr>
            <a:r>
              <a:rPr lang="en-US" sz="2800" u="sng" dirty="0"/>
              <a:t>Normally a debit balance or credit balance?</a:t>
            </a:r>
          </a:p>
          <a:p>
            <a:pPr marL="0" indent="0">
              <a:buNone/>
            </a:pPr>
            <a:endParaRPr lang="en-US" sz="2000" u="sng" dirty="0"/>
          </a:p>
          <a:p>
            <a:pPr marL="514350" indent="-514350">
              <a:buFont typeface="+mj-lt"/>
              <a:buAutoNum type="arabicPeriod"/>
            </a:pPr>
            <a:r>
              <a:rPr lang="en-US" sz="2800" dirty="0"/>
              <a:t>Sales tax revenue					CR</a:t>
            </a:r>
          </a:p>
          <a:p>
            <a:pPr marL="514350" indent="-514350">
              <a:buFont typeface="+mj-lt"/>
              <a:buAutoNum type="arabicPeriod"/>
            </a:pPr>
            <a:r>
              <a:rPr lang="en-US" sz="2800" dirty="0"/>
              <a:t>Deferred inflow of resources for pensions	CR</a:t>
            </a:r>
          </a:p>
          <a:p>
            <a:pPr marL="514350" indent="-514350">
              <a:buFont typeface="+mj-lt"/>
              <a:buAutoNum type="arabicPeriod"/>
            </a:pPr>
            <a:r>
              <a:rPr lang="en-US" sz="2800" dirty="0"/>
              <a:t>Salaries and benefits expenditure			DR</a:t>
            </a:r>
          </a:p>
          <a:p>
            <a:pPr marL="514350" indent="-514350">
              <a:buFont typeface="+mj-lt"/>
              <a:buAutoNum type="arabicPeriod"/>
            </a:pPr>
            <a:r>
              <a:rPr lang="en-US" sz="2800" dirty="0"/>
              <a:t>Investment income					CR</a:t>
            </a:r>
          </a:p>
          <a:p>
            <a:pPr marL="514350" indent="-514350">
              <a:buFont typeface="+mj-lt"/>
              <a:buAutoNum type="arabicPeriod"/>
            </a:pPr>
            <a:r>
              <a:rPr lang="en-US" sz="2800" dirty="0"/>
              <a:t>Transfer out to capital projects fund		DR</a:t>
            </a:r>
          </a:p>
          <a:p>
            <a:pPr marL="0" indent="0">
              <a:buNone/>
            </a:pPr>
            <a:r>
              <a:rPr lang="en-US" sz="2800" dirty="0"/>
              <a:t>	</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133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0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Financial Statement Elements – Answer Key   </a:t>
            </a:r>
            <a:r>
              <a:rPr lang="en-US" sz="3600" dirty="0"/>
              <a:t>Part 2</a:t>
            </a:r>
          </a:p>
        </p:txBody>
      </p:sp>
      <p:sp>
        <p:nvSpPr>
          <p:cNvPr id="4" name="Content Placeholder 3"/>
          <p:cNvSpPr>
            <a:spLocks noGrp="1"/>
          </p:cNvSpPr>
          <p:nvPr>
            <p:ph idx="1"/>
          </p:nvPr>
        </p:nvSpPr>
        <p:spPr/>
        <p:txBody>
          <a:bodyPr/>
          <a:lstStyle/>
          <a:p>
            <a:pPr marL="0" indent="0">
              <a:buNone/>
            </a:pPr>
            <a:r>
              <a:rPr lang="en-US" sz="2800" u="sng" dirty="0"/>
              <a:t>Normally a debit balance or credit balance?</a:t>
            </a:r>
          </a:p>
          <a:p>
            <a:pPr marL="0" indent="0">
              <a:buNone/>
            </a:pPr>
            <a:endParaRPr lang="en-US" sz="2000" u="sng" dirty="0"/>
          </a:p>
          <a:p>
            <a:pPr marL="514350" indent="-514350">
              <a:spcBef>
                <a:spcPts val="0"/>
              </a:spcBef>
              <a:buFont typeface="+mj-lt"/>
              <a:buAutoNum type="arabicPeriod" startAt="6"/>
            </a:pPr>
            <a:r>
              <a:rPr lang="en-US" sz="2800" dirty="0"/>
              <a:t>Deferred outflow of resources for loss </a:t>
            </a:r>
          </a:p>
          <a:p>
            <a:pPr marL="0" indent="0">
              <a:spcBef>
                <a:spcPts val="0"/>
              </a:spcBef>
              <a:buNone/>
            </a:pPr>
            <a:r>
              <a:rPr lang="en-US" sz="2800" dirty="0"/>
              <a:t>      on refunding of debt					DR</a:t>
            </a:r>
          </a:p>
          <a:p>
            <a:pPr marL="514350" indent="-514350">
              <a:buFont typeface="+mj-lt"/>
              <a:buAutoNum type="arabicPeriod" startAt="7"/>
            </a:pPr>
            <a:r>
              <a:rPr lang="en-US" sz="2800" dirty="0"/>
              <a:t>Accounts payable					CR</a:t>
            </a:r>
          </a:p>
          <a:p>
            <a:pPr marL="514350" indent="-514350">
              <a:buFont typeface="+mj-lt"/>
              <a:buAutoNum type="arabicPeriod" startAt="7"/>
            </a:pPr>
            <a:r>
              <a:rPr lang="en-US" sz="2800" dirty="0"/>
              <a:t>Fund balance				                   	CR </a:t>
            </a:r>
          </a:p>
          <a:p>
            <a:pPr marL="514350" indent="-514350">
              <a:buFont typeface="+mj-lt"/>
              <a:buAutoNum type="arabicPeriod" startAt="7"/>
            </a:pPr>
            <a:r>
              <a:rPr lang="en-US" sz="2800" dirty="0"/>
              <a:t>Due from other funds					DR</a:t>
            </a:r>
          </a:p>
          <a:p>
            <a:pPr marL="514350" indent="-514350">
              <a:buFont typeface="+mj-lt"/>
              <a:buAutoNum type="arabicPeriod" startAt="7"/>
            </a:pPr>
            <a:r>
              <a:rPr lang="en-US" sz="2800" dirty="0"/>
              <a:t>Capital outlay expenditure				DR	</a:t>
            </a:r>
          </a:p>
        </p:txBody>
      </p:sp>
      <p:sp>
        <p:nvSpPr>
          <p:cNvPr id="5" name="Slide Number Placeholder 1"/>
          <p:cNvSpPr>
            <a:spLocks noGrp="1"/>
          </p:cNvSpPr>
          <p:nvPr>
            <p:ph type="sldNum" sz="quarter" idx="4294967295"/>
          </p:nvPr>
        </p:nvSpPr>
        <p:spPr bwMode="auto">
          <a:xfrm>
            <a:off x="11506200" y="1524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134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53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Review</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135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41643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Often the number of funds reported in the financial statements may be less than the number of funds used in the accounting system.</a:t>
            </a:r>
          </a:p>
          <a:p>
            <a:pPr marL="651510" indent="-514350">
              <a:buAutoNum type="alphaUcPeriod"/>
            </a:pPr>
            <a:r>
              <a:rPr lang="en-US" sz="3000" dirty="0">
                <a:latin typeface="Calibri" panose="020F0502020204030204" pitchFamily="34" charset="0"/>
                <a:cs typeface="Calibri" panose="020F0502020204030204" pitchFamily="34" charset="0"/>
              </a:rPr>
              <a:t>True</a:t>
            </a:r>
          </a:p>
          <a:p>
            <a:pPr marL="651510" indent="-514350">
              <a:buAutoNum type="alphaUcPeriod"/>
            </a:pPr>
            <a:r>
              <a:rPr lang="en-US" sz="3000" dirty="0">
                <a:latin typeface="Calibri" panose="020F0502020204030204" pitchFamily="34" charset="0"/>
                <a:cs typeface="Calibri" panose="020F0502020204030204" pitchFamily="34" charset="0"/>
              </a:rPr>
              <a:t>False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136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7443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2</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The use of which fund type(s) presumes that costs will be completely recovered through fees and charges?</a:t>
            </a:r>
          </a:p>
          <a:p>
            <a:pPr marL="651510" indent="-514350">
              <a:buAutoNum type="alphaUcPeriod"/>
            </a:pPr>
            <a:r>
              <a:rPr lang="en-US" sz="3000" dirty="0">
                <a:latin typeface="Calibri" panose="020F0502020204030204" pitchFamily="34" charset="0"/>
                <a:cs typeface="Calibri" panose="020F0502020204030204" pitchFamily="34" charset="0"/>
              </a:rPr>
              <a:t>Enterprise funds</a:t>
            </a:r>
          </a:p>
          <a:p>
            <a:pPr marL="651510" indent="-514350">
              <a:buAutoNum type="alphaUcPeriod"/>
            </a:pPr>
            <a:r>
              <a:rPr lang="en-US" sz="3000" dirty="0">
                <a:latin typeface="Calibri" panose="020F0502020204030204" pitchFamily="34" charset="0"/>
                <a:cs typeface="Calibri" panose="020F0502020204030204" pitchFamily="34" charset="0"/>
              </a:rPr>
              <a:t>Internal service funds</a:t>
            </a:r>
          </a:p>
          <a:p>
            <a:pPr marL="651510" indent="-514350">
              <a:buAutoNum type="alphaUcPeriod"/>
            </a:pPr>
            <a:r>
              <a:rPr lang="en-US" sz="3000" dirty="0">
                <a:latin typeface="Calibri" panose="020F0502020204030204" pitchFamily="34" charset="0"/>
                <a:cs typeface="Calibri" panose="020F0502020204030204" pitchFamily="34" charset="0"/>
              </a:rPr>
              <a:t>Both A and B</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137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9275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3</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Formal trust agreements normally are characteristic of </a:t>
            </a:r>
          </a:p>
          <a:p>
            <a:pPr marL="651510" indent="-514350">
              <a:buAutoNum type="alphaUcPeriod"/>
            </a:pPr>
            <a:r>
              <a:rPr lang="en-US" sz="3000" dirty="0">
                <a:latin typeface="Calibri" panose="020F0502020204030204" pitchFamily="34" charset="0"/>
                <a:cs typeface="Calibri" panose="020F0502020204030204" pitchFamily="34" charset="0"/>
              </a:rPr>
              <a:t>Trust funds</a:t>
            </a:r>
          </a:p>
          <a:p>
            <a:pPr marL="651510" indent="-514350">
              <a:buAutoNum type="alphaUcPeriod"/>
            </a:pPr>
            <a:r>
              <a:rPr lang="en-US" sz="3000" dirty="0">
                <a:latin typeface="Calibri" panose="020F0502020204030204" pitchFamily="34" charset="0"/>
                <a:cs typeface="Calibri" panose="020F0502020204030204" pitchFamily="34" charset="0"/>
              </a:rPr>
              <a:t>Custodial funds</a:t>
            </a:r>
          </a:p>
          <a:p>
            <a:pPr marL="651510" indent="-514350">
              <a:buAutoNum type="alphaUcPeriod"/>
            </a:pPr>
            <a:r>
              <a:rPr lang="en-US" sz="3000" dirty="0">
                <a:latin typeface="Calibri" panose="020F0502020204030204" pitchFamily="34" charset="0"/>
                <a:cs typeface="Calibri" panose="020F0502020204030204" pitchFamily="34" charset="0"/>
              </a:rPr>
              <a:t>Both A and B</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138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8078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4</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could serve as a basis for a special revenue fund?</a:t>
            </a:r>
          </a:p>
          <a:p>
            <a:pPr marL="651510" indent="-514350">
              <a:buAutoNum type="alphaUcPeriod"/>
            </a:pPr>
            <a:r>
              <a:rPr lang="en-US" sz="3000" dirty="0">
                <a:latin typeface="Calibri" panose="020F0502020204030204" pitchFamily="34" charset="0"/>
                <a:cs typeface="Calibri" panose="020F0502020204030204" pitchFamily="34" charset="0"/>
              </a:rPr>
              <a:t>Grant proceeds</a:t>
            </a:r>
          </a:p>
          <a:p>
            <a:pPr marL="651510" indent="-514350">
              <a:buAutoNum type="alphaUcPeriod"/>
            </a:pPr>
            <a:r>
              <a:rPr lang="en-US" sz="3000" dirty="0">
                <a:latin typeface="Calibri" panose="020F0502020204030204" pitchFamily="34" charset="0"/>
                <a:cs typeface="Calibri" panose="020F0502020204030204" pitchFamily="34" charset="0"/>
              </a:rPr>
              <a:t>Dedicated tax increment</a:t>
            </a:r>
          </a:p>
          <a:p>
            <a:pPr marL="651510" indent="-514350">
              <a:buAutoNum type="alphaUcPeriod"/>
            </a:pPr>
            <a:r>
              <a:rPr lang="en-US" sz="3000" dirty="0">
                <a:latin typeface="Calibri" panose="020F0502020204030204" pitchFamily="34" charset="0"/>
                <a:cs typeface="Calibri" panose="020F0502020204030204" pitchFamily="34" charset="0"/>
              </a:rPr>
              <a:t>Service fees and charges</a:t>
            </a:r>
          </a:p>
          <a:p>
            <a:pPr marL="651510" indent="-514350">
              <a:buAutoNum type="alphaUcPeriod"/>
            </a:pPr>
            <a:r>
              <a:rPr lang="en-US" sz="3000" dirty="0">
                <a:latin typeface="Calibri" panose="020F0502020204030204" pitchFamily="34" charset="0"/>
                <a:cs typeface="Calibri" panose="020F0502020204030204" pitchFamily="34" charset="0"/>
              </a:rPr>
              <a:t>All of the above</a:t>
            </a:r>
          </a:p>
          <a:p>
            <a:pPr marL="651510" indent="-514350">
              <a:buAutoNum type="alphaUcPeriod"/>
            </a:pPr>
            <a:r>
              <a:rPr lang="en-US" sz="3000" dirty="0">
                <a:latin typeface="Calibri" panose="020F0502020204030204" pitchFamily="34" charset="0"/>
                <a:cs typeface="Calibri" panose="020F0502020204030204" pitchFamily="34" charset="0"/>
              </a:rPr>
              <a:t>Both A and B</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139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80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Special Emphasis on Accountability</a:t>
            </a:r>
          </a:p>
        </p:txBody>
      </p:sp>
      <p:sp>
        <p:nvSpPr>
          <p:cNvPr id="27651" name="Rectangle 3"/>
          <p:cNvSpPr>
            <a:spLocks noGrp="1" noChangeArrowheads="1"/>
          </p:cNvSpPr>
          <p:nvPr>
            <p:ph idx="1"/>
          </p:nvPr>
        </p:nvSpPr>
        <p:spPr/>
        <p:txBody>
          <a:bodyPr/>
          <a:lstStyle/>
          <a:p>
            <a:r>
              <a:rPr lang="en-US" dirty="0"/>
              <a:t>Limitations on use of resources come from</a:t>
            </a:r>
          </a:p>
          <a:p>
            <a:pPr lvl="1"/>
            <a:r>
              <a:rPr lang="en-US" dirty="0"/>
              <a:t>Higher levels of government </a:t>
            </a:r>
          </a:p>
          <a:p>
            <a:pPr lvl="2"/>
            <a:r>
              <a:rPr lang="en-US" dirty="0"/>
              <a:t>Grants</a:t>
            </a:r>
          </a:p>
          <a:p>
            <a:pPr lvl="1"/>
            <a:r>
              <a:rPr lang="en-US" dirty="0"/>
              <a:t>Other resource providers</a:t>
            </a:r>
          </a:p>
          <a:p>
            <a:pPr lvl="2"/>
            <a:r>
              <a:rPr lang="en-US" dirty="0"/>
              <a:t>Bondholders</a:t>
            </a:r>
          </a:p>
          <a:p>
            <a:pPr lvl="1"/>
            <a:r>
              <a:rPr lang="en-US" dirty="0"/>
              <a:t> Legislative body</a:t>
            </a:r>
          </a:p>
          <a:p>
            <a:pPr lvl="2"/>
            <a:r>
              <a:rPr lang="en-US" dirty="0"/>
              <a:t>Appropriated budget</a:t>
            </a:r>
          </a:p>
          <a:p>
            <a:r>
              <a:rPr lang="en-US" dirty="0"/>
              <a:t>Challenge</a:t>
            </a:r>
          </a:p>
          <a:p>
            <a:pPr lvl="1"/>
            <a:r>
              <a:rPr lang="en-US" dirty="0"/>
              <a:t>How to ensure and demonstrate compliance</a:t>
            </a:r>
          </a:p>
          <a:p>
            <a:endParaRPr lang="en-US" dirty="0"/>
          </a:p>
          <a:p>
            <a:pPr marL="0" indent="0" eaLnBrk="1" hangingPunct="1">
              <a:buNone/>
            </a:pPr>
            <a:endParaRPr lang="en-US" altLang="en-US" dirty="0"/>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493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5</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could be used to report resources that are available to support the government’s own programs?</a:t>
            </a:r>
          </a:p>
          <a:p>
            <a:pPr marL="651510" indent="-514350">
              <a:buAutoNum type="alphaUcPeriod"/>
            </a:pPr>
            <a:r>
              <a:rPr lang="en-US" sz="3000" dirty="0">
                <a:latin typeface="Calibri" panose="020F0502020204030204" pitchFamily="34" charset="0"/>
                <a:cs typeface="Calibri" panose="020F0502020204030204" pitchFamily="34" charset="0"/>
              </a:rPr>
              <a:t>Permanent funds</a:t>
            </a:r>
          </a:p>
          <a:p>
            <a:pPr marL="651510" indent="-514350">
              <a:buAutoNum type="alphaUcPeriod"/>
            </a:pPr>
            <a:r>
              <a:rPr lang="en-US" sz="3000" dirty="0">
                <a:latin typeface="Calibri" panose="020F0502020204030204" pitchFamily="34" charset="0"/>
                <a:cs typeface="Calibri" panose="020F0502020204030204" pitchFamily="34" charset="0"/>
              </a:rPr>
              <a:t>Private-purpose trust funds</a:t>
            </a:r>
          </a:p>
          <a:p>
            <a:pPr marL="651510" indent="-514350">
              <a:buAutoNum type="alphaUcPeriod"/>
            </a:pPr>
            <a:r>
              <a:rPr lang="en-US" sz="3000" dirty="0">
                <a:latin typeface="Calibri" panose="020F0502020204030204" pitchFamily="34" charset="0"/>
                <a:cs typeface="Calibri" panose="020F0502020204030204" pitchFamily="34" charset="0"/>
              </a:rPr>
              <a:t>Custodial funds</a:t>
            </a:r>
          </a:p>
          <a:p>
            <a:pPr marL="651510" indent="-514350">
              <a:buAutoNum type="alphaUcPeriod"/>
            </a:pPr>
            <a:r>
              <a:rPr lang="en-US" sz="3000" dirty="0">
                <a:latin typeface="Calibri" panose="020F0502020204030204" pitchFamily="34" charset="0"/>
                <a:cs typeface="Calibri" panose="020F0502020204030204" pitchFamily="34" charset="0"/>
              </a:rPr>
              <a:t>All of the above </a:t>
            </a:r>
          </a:p>
          <a:p>
            <a:pPr marL="651510" indent="-514350">
              <a:buAutoNum type="alphaUcPeriod"/>
            </a:pPr>
            <a:r>
              <a:rPr lang="en-US" sz="3000" dirty="0">
                <a:latin typeface="Calibri" panose="020F0502020204030204" pitchFamily="34" charset="0"/>
                <a:cs typeface="Calibri" panose="020F0502020204030204" pitchFamily="34" charset="0"/>
              </a:rPr>
              <a:t>Both A and B</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879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6</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The only real difference between an enterprise fund and an internal service fund is the identity of the customers (enterprise fund = external customers; internal service funds = internal customers).</a:t>
            </a:r>
          </a:p>
          <a:p>
            <a:pPr marL="651510" indent="-514350">
              <a:buAutoNum type="alphaUcPeriod"/>
            </a:pPr>
            <a:r>
              <a:rPr lang="en-US" sz="3000" dirty="0">
                <a:latin typeface="Calibri" panose="020F0502020204030204" pitchFamily="34" charset="0"/>
                <a:cs typeface="Calibri" panose="020F0502020204030204" pitchFamily="34" charset="0"/>
              </a:rPr>
              <a:t>True</a:t>
            </a:r>
          </a:p>
          <a:p>
            <a:pPr marL="651510" indent="-514350">
              <a:buAutoNum type="alphaUcPeriod"/>
            </a:pPr>
            <a:r>
              <a:rPr lang="en-US" sz="3000" dirty="0">
                <a:latin typeface="Calibri" panose="020F0502020204030204" pitchFamily="34" charset="0"/>
                <a:cs typeface="Calibri" panose="020F0502020204030204" pitchFamily="34" charset="0"/>
              </a:rPr>
              <a:t>False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70147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7</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How should a county, that sponsors a local government investment pool trust fund, account for that pool in its financial statements if the county itself participates in the pool?</a:t>
            </a:r>
          </a:p>
          <a:p>
            <a:pPr marL="651510" indent="-514350">
              <a:buAutoNum type="alphaUcPeriod"/>
            </a:pPr>
            <a:r>
              <a:rPr lang="en-US" sz="3000" dirty="0">
                <a:latin typeface="Calibri" panose="020F0502020204030204" pitchFamily="34" charset="0"/>
                <a:cs typeface="Calibri" panose="020F0502020204030204" pitchFamily="34" charset="0"/>
              </a:rPr>
              <a:t>Investment trust fund</a:t>
            </a:r>
          </a:p>
          <a:p>
            <a:pPr marL="651510" indent="-514350">
              <a:buAutoNum type="alphaUcPeriod"/>
            </a:pPr>
            <a:r>
              <a:rPr lang="en-US" sz="3000" dirty="0">
                <a:latin typeface="Calibri" panose="020F0502020204030204" pitchFamily="34" charset="0"/>
                <a:cs typeface="Calibri" panose="020F0502020204030204" pitchFamily="34" charset="0"/>
              </a:rPr>
              <a:t>Line item</a:t>
            </a:r>
          </a:p>
          <a:p>
            <a:pPr marL="651510" indent="-514350">
              <a:buAutoNum type="alphaUcPeriod"/>
            </a:pPr>
            <a:r>
              <a:rPr lang="en-US" sz="3000" dirty="0">
                <a:latin typeface="Calibri" panose="020F0502020204030204" pitchFamily="34" charset="0"/>
                <a:cs typeface="Calibri" panose="020F0502020204030204" pitchFamily="34" charset="0"/>
              </a:rPr>
              <a:t>Either A or B</a:t>
            </a:r>
          </a:p>
          <a:p>
            <a:pPr marL="651510" indent="-514350">
              <a:buAutoNum type="alphaUcPeriod"/>
            </a:pPr>
            <a:r>
              <a:rPr lang="en-US" sz="3000" dirty="0">
                <a:latin typeface="Calibri" panose="020F0502020204030204" pitchFamily="34" charset="0"/>
                <a:cs typeface="Calibri" panose="020F0502020204030204" pitchFamily="34" charset="0"/>
              </a:rPr>
              <a:t>Both A and B</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698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8</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would most likely be reported in a proprietary fund?</a:t>
            </a:r>
          </a:p>
          <a:p>
            <a:pPr marL="651510" indent="-514350">
              <a:buAutoNum type="alphaUcPeriod"/>
            </a:pPr>
            <a:r>
              <a:rPr lang="en-US" sz="3000" dirty="0">
                <a:latin typeface="Calibri" panose="020F0502020204030204" pitchFamily="34" charset="0"/>
                <a:cs typeface="Calibri" panose="020F0502020204030204" pitchFamily="34" charset="0"/>
              </a:rPr>
              <a:t>Taxes</a:t>
            </a:r>
          </a:p>
          <a:p>
            <a:pPr marL="651510" indent="-514350">
              <a:buAutoNum type="alphaUcPeriod"/>
            </a:pPr>
            <a:r>
              <a:rPr lang="en-US" sz="3000" dirty="0">
                <a:latin typeface="Calibri" panose="020F0502020204030204" pitchFamily="34" charset="0"/>
                <a:cs typeface="Calibri" panose="020F0502020204030204" pitchFamily="34" charset="0"/>
              </a:rPr>
              <a:t>Grants</a:t>
            </a:r>
          </a:p>
          <a:p>
            <a:pPr marL="651510" indent="-514350">
              <a:buAutoNum type="alphaUcPeriod"/>
            </a:pPr>
            <a:r>
              <a:rPr lang="en-US" sz="3000" dirty="0">
                <a:latin typeface="Calibri" panose="020F0502020204030204" pitchFamily="34" charset="0"/>
                <a:cs typeface="Calibri" panose="020F0502020204030204" pitchFamily="34" charset="0"/>
              </a:rPr>
              <a:t>Fees and charges</a:t>
            </a:r>
          </a:p>
          <a:p>
            <a:pPr marL="651510" indent="-514350">
              <a:buAutoNum type="alphaUcPeriod"/>
            </a:pPr>
            <a:r>
              <a:rPr lang="en-US" sz="3000" dirty="0">
                <a:latin typeface="Calibri" panose="020F0502020204030204" pitchFamily="34" charset="0"/>
                <a:cs typeface="Calibri" panose="020F0502020204030204" pitchFamily="34" charset="0"/>
              </a:rPr>
              <a:t>Resources held in trust</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2060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9</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For which of the following fund types, if any, is there a specific limit on the number of individual funds that may be reported?</a:t>
            </a:r>
          </a:p>
          <a:p>
            <a:pPr marL="651510" indent="-514350">
              <a:buAutoNum type="alphaUcPeriod"/>
            </a:pPr>
            <a:r>
              <a:rPr lang="en-US" sz="3000" dirty="0">
                <a:latin typeface="Calibri" panose="020F0502020204030204" pitchFamily="34" charset="0"/>
                <a:cs typeface="Calibri" panose="020F0502020204030204" pitchFamily="34" charset="0"/>
              </a:rPr>
              <a:t>Special revenue funds</a:t>
            </a:r>
          </a:p>
          <a:p>
            <a:pPr marL="651510" indent="-514350">
              <a:buAutoNum type="alphaUcPeriod"/>
            </a:pPr>
            <a:r>
              <a:rPr lang="en-US" sz="3000" dirty="0">
                <a:latin typeface="Calibri" panose="020F0502020204030204" pitchFamily="34" charset="0"/>
                <a:cs typeface="Calibri" panose="020F0502020204030204" pitchFamily="34" charset="0"/>
              </a:rPr>
              <a:t>Internal service funds</a:t>
            </a:r>
          </a:p>
          <a:p>
            <a:pPr marL="651510" indent="-514350">
              <a:buAutoNum type="alphaUcPeriod"/>
            </a:pPr>
            <a:r>
              <a:rPr lang="en-US" sz="3000" dirty="0">
                <a:latin typeface="Calibri" panose="020F0502020204030204" pitchFamily="34" charset="0"/>
                <a:cs typeface="Calibri" panose="020F0502020204030204" pitchFamily="34" charset="0"/>
              </a:rPr>
              <a:t>Enterprise funds</a:t>
            </a:r>
          </a:p>
          <a:p>
            <a:pPr marL="651510" indent="-514350">
              <a:buAutoNum type="alphaUcPeriod"/>
            </a:pPr>
            <a:r>
              <a:rPr lang="en-US" sz="3000" dirty="0">
                <a:latin typeface="Calibri" panose="020F0502020204030204" pitchFamily="34" charset="0"/>
                <a:cs typeface="Calibri" panose="020F0502020204030204" pitchFamily="34" charset="0"/>
              </a:rPr>
              <a:t>Custodial funds</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9154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10</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Measurement focus determines </a:t>
            </a:r>
            <a:r>
              <a:rPr lang="en-US" sz="3000" i="1" dirty="0">
                <a:latin typeface="Calibri" panose="020F0502020204030204" pitchFamily="34" charset="0"/>
                <a:cs typeface="Calibri" panose="020F0502020204030204" pitchFamily="34" charset="0"/>
              </a:rPr>
              <a:t>what</a:t>
            </a:r>
            <a:r>
              <a:rPr lang="en-US" sz="3000" dirty="0">
                <a:latin typeface="Calibri" panose="020F0502020204030204" pitchFamily="34" charset="0"/>
                <a:cs typeface="Calibri" panose="020F0502020204030204" pitchFamily="34" charset="0"/>
              </a:rPr>
              <a:t> is measured, while basis of accounting determines </a:t>
            </a:r>
            <a:r>
              <a:rPr lang="en-US" sz="3000" i="1" dirty="0">
                <a:latin typeface="Calibri" panose="020F0502020204030204" pitchFamily="34" charset="0"/>
                <a:cs typeface="Calibri" panose="020F0502020204030204" pitchFamily="34" charset="0"/>
              </a:rPr>
              <a:t>when</a:t>
            </a:r>
            <a:r>
              <a:rPr lang="en-US" sz="3000" dirty="0">
                <a:latin typeface="Calibri" panose="020F0502020204030204" pitchFamily="34" charset="0"/>
                <a:cs typeface="Calibri" panose="020F0502020204030204" pitchFamily="34" charset="0"/>
              </a:rPr>
              <a:t> recognition should occur.</a:t>
            </a:r>
          </a:p>
          <a:p>
            <a:pPr marL="594360">
              <a:buFont typeface="+mj-lt"/>
              <a:buAutoNum type="alphaUcPeriod"/>
            </a:pPr>
            <a:r>
              <a:rPr lang="en-US" sz="3000" dirty="0">
                <a:latin typeface="Calibri" panose="020F0502020204030204" pitchFamily="34" charset="0"/>
                <a:cs typeface="Calibri" panose="020F0502020204030204" pitchFamily="34" charset="0"/>
              </a:rPr>
              <a:t>True</a:t>
            </a:r>
          </a:p>
          <a:p>
            <a:pPr marL="594360">
              <a:buFont typeface="+mj-lt"/>
              <a:buAutoNum type="alphaUcPeriod"/>
            </a:pPr>
            <a:r>
              <a:rPr lang="en-US" sz="3000" dirty="0">
                <a:latin typeface="Calibri" panose="020F0502020204030204" pitchFamily="34" charset="0"/>
                <a:cs typeface="Calibri" panose="020F0502020204030204" pitchFamily="34" charset="0"/>
              </a:rPr>
              <a:t>False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284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11</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would </a:t>
            </a:r>
            <a:r>
              <a:rPr lang="en-US" sz="3000" i="1" dirty="0">
                <a:latin typeface="Calibri" panose="020F0502020204030204" pitchFamily="34" charset="0"/>
                <a:cs typeface="Calibri" panose="020F0502020204030204" pitchFamily="34" charset="0"/>
              </a:rPr>
              <a:t>not</a:t>
            </a:r>
            <a:r>
              <a:rPr lang="en-US" sz="3000" dirty="0">
                <a:latin typeface="Calibri" panose="020F0502020204030204" pitchFamily="34" charset="0"/>
                <a:cs typeface="Calibri" panose="020F0502020204030204" pitchFamily="34" charset="0"/>
              </a:rPr>
              <a:t> appear in a statement of resource flows prepared using the economic resources measurement focus?</a:t>
            </a:r>
          </a:p>
          <a:p>
            <a:pPr marL="594360">
              <a:buFont typeface="+mj-lt"/>
              <a:buAutoNum type="alphaUcPeriod"/>
            </a:pPr>
            <a:r>
              <a:rPr lang="en-US" sz="3000" dirty="0">
                <a:latin typeface="Calibri" panose="020F0502020204030204" pitchFamily="34" charset="0"/>
                <a:cs typeface="Calibri" panose="020F0502020204030204" pitchFamily="34" charset="0"/>
              </a:rPr>
              <a:t>Revenues</a:t>
            </a:r>
          </a:p>
          <a:p>
            <a:pPr marL="594360">
              <a:buFont typeface="+mj-lt"/>
              <a:buAutoNum type="alphaUcPeriod"/>
            </a:pPr>
            <a:r>
              <a:rPr lang="en-US" sz="3000" dirty="0">
                <a:latin typeface="Calibri" panose="020F0502020204030204" pitchFamily="34" charset="0"/>
                <a:cs typeface="Calibri" panose="020F0502020204030204" pitchFamily="34" charset="0"/>
              </a:rPr>
              <a:t>Expenses</a:t>
            </a:r>
          </a:p>
          <a:p>
            <a:pPr marL="594360">
              <a:buFont typeface="+mj-lt"/>
              <a:buAutoNum type="alphaUcPeriod"/>
            </a:pPr>
            <a:r>
              <a:rPr lang="en-US" sz="3000" dirty="0">
                <a:latin typeface="Calibri" panose="020F0502020204030204" pitchFamily="34" charset="0"/>
                <a:cs typeface="Calibri" panose="020F0502020204030204" pitchFamily="34" charset="0"/>
              </a:rPr>
              <a:t>Expenditures</a:t>
            </a:r>
          </a:p>
          <a:p>
            <a:pPr marL="594360">
              <a:buFont typeface="+mj-lt"/>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9954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12</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Which of the following terms could be used in a statement of resource flows prepared using the current financial resources measurement focus?</a:t>
            </a:r>
          </a:p>
          <a:p>
            <a:pPr marL="571500">
              <a:buFont typeface="+mj-lt"/>
              <a:buAutoNum type="alphaUcPeriod"/>
            </a:pPr>
            <a:r>
              <a:rPr lang="en-US" sz="3000" dirty="0">
                <a:latin typeface="Calibri" panose="020F0502020204030204" pitchFamily="34" charset="0"/>
                <a:cs typeface="Calibri" panose="020F0502020204030204" pitchFamily="34" charset="0"/>
              </a:rPr>
              <a:t>Revenue</a:t>
            </a:r>
          </a:p>
          <a:p>
            <a:pPr marL="571500">
              <a:buFont typeface="+mj-lt"/>
              <a:buAutoNum type="alphaUcPeriod"/>
            </a:pPr>
            <a:r>
              <a:rPr lang="en-US" sz="3000" dirty="0">
                <a:latin typeface="Calibri" panose="020F0502020204030204" pitchFamily="34" charset="0"/>
                <a:cs typeface="Calibri" panose="020F0502020204030204" pitchFamily="34" charset="0"/>
              </a:rPr>
              <a:t>Gain</a:t>
            </a:r>
          </a:p>
          <a:p>
            <a:pPr marL="571500">
              <a:buFont typeface="+mj-lt"/>
              <a:buAutoNum type="alphaUcPeriod"/>
            </a:pPr>
            <a:r>
              <a:rPr lang="en-US" sz="3000" dirty="0">
                <a:latin typeface="Calibri" panose="020F0502020204030204" pitchFamily="34" charset="0"/>
                <a:cs typeface="Calibri" panose="020F0502020204030204" pitchFamily="34" charset="0"/>
              </a:rPr>
              <a:t>Expense</a:t>
            </a:r>
          </a:p>
          <a:p>
            <a:pPr marL="571500">
              <a:buFont typeface="+mj-lt"/>
              <a:buAutoNum type="alphaUcPeriod"/>
            </a:pPr>
            <a:r>
              <a:rPr lang="en-US" sz="3000" dirty="0">
                <a:latin typeface="Calibri" panose="020F0502020204030204" pitchFamily="34" charset="0"/>
                <a:cs typeface="Calibri" panose="020F0502020204030204" pitchFamily="34" charset="0"/>
              </a:rPr>
              <a:t>Loss</a:t>
            </a:r>
          </a:p>
          <a:p>
            <a:pPr marL="571500">
              <a:buFont typeface="+mj-lt"/>
              <a:buAutoNum type="alphaUcPeriod"/>
            </a:pPr>
            <a:r>
              <a:rPr lang="en-US" sz="3000" dirty="0">
                <a:latin typeface="Calibri" panose="020F0502020204030204" pitchFamily="34" charset="0"/>
                <a:cs typeface="Calibri" panose="020F0502020204030204" pitchFamily="34" charset="0"/>
              </a:rPr>
              <a:t>All the above</a:t>
            </a:r>
          </a:p>
          <a:p>
            <a:pPr marL="57150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eaLnBrk="1" hangingPunct="1">
              <a:buNone/>
            </a:pPr>
            <a:endParaRPr lang="en-US" altLang="en-US" dirty="0"/>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841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13</a:t>
            </a:r>
          </a:p>
        </p:txBody>
      </p:sp>
      <p:sp>
        <p:nvSpPr>
          <p:cNvPr id="4" name="Content Placeholder 3"/>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basis of accounting is consistent with the economic resources measurement focus?</a:t>
            </a:r>
          </a:p>
          <a:p>
            <a:pPr marL="651510" indent="-514350">
              <a:buFont typeface="+mj-lt"/>
              <a:buAutoNum type="alphaUcPeriod"/>
            </a:pPr>
            <a:r>
              <a:rPr lang="en-US" sz="3000" dirty="0">
                <a:latin typeface="Calibri" panose="020F0502020204030204" pitchFamily="34" charset="0"/>
                <a:cs typeface="Calibri" panose="020F0502020204030204" pitchFamily="34" charset="0"/>
              </a:rPr>
              <a:t>Cash</a:t>
            </a:r>
          </a:p>
          <a:p>
            <a:pPr marL="651510" indent="-514350">
              <a:buFont typeface="+mj-lt"/>
              <a:buAutoNum type="alphaUcPeriod"/>
            </a:pPr>
            <a:r>
              <a:rPr lang="en-US" sz="3000" dirty="0">
                <a:latin typeface="Calibri" panose="020F0502020204030204" pitchFamily="34" charset="0"/>
                <a:cs typeface="Calibri" panose="020F0502020204030204" pitchFamily="34" charset="0"/>
              </a:rPr>
              <a:t>Modified accrual</a:t>
            </a:r>
          </a:p>
          <a:p>
            <a:pPr marL="651510" indent="-514350">
              <a:buFont typeface="+mj-lt"/>
              <a:buAutoNum type="alphaUcPeriod"/>
            </a:pPr>
            <a:r>
              <a:rPr lang="en-US" sz="3000" dirty="0">
                <a:latin typeface="Calibri" panose="020F0502020204030204" pitchFamily="34" charset="0"/>
                <a:cs typeface="Calibri" panose="020F0502020204030204" pitchFamily="34" charset="0"/>
              </a:rPr>
              <a:t>Accrual</a:t>
            </a:r>
          </a:p>
          <a:p>
            <a:pPr marL="651510" indent="-514350">
              <a:buFont typeface="+mj-lt"/>
              <a:buAutoNum type="alphaUcPeriod"/>
            </a:pPr>
            <a:r>
              <a:rPr lang="en-US" sz="3000" dirty="0">
                <a:latin typeface="Calibri" panose="020F0502020204030204" pitchFamily="34" charset="0"/>
                <a:cs typeface="Calibri" panose="020F0502020204030204" pitchFamily="34" charset="0"/>
              </a:rPr>
              <a:t>All of the above</a:t>
            </a:r>
          </a:p>
          <a:p>
            <a:pPr marL="651510" indent="-514350">
              <a:buFont typeface="+mj-lt"/>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36515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14</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Revenue could never be recognized earlier in a governmental fund than in the government-wide financial statements.</a:t>
            </a:r>
          </a:p>
          <a:p>
            <a:pPr marL="571500">
              <a:buFont typeface="+mj-lt"/>
              <a:buAutoNum type="alphaUcPeriod"/>
            </a:pPr>
            <a:r>
              <a:rPr lang="en-US" sz="3000" dirty="0">
                <a:latin typeface="Calibri" panose="020F0502020204030204" pitchFamily="34" charset="0"/>
                <a:cs typeface="Calibri" panose="020F0502020204030204" pitchFamily="34" charset="0"/>
              </a:rPr>
              <a:t>True</a:t>
            </a:r>
          </a:p>
          <a:p>
            <a:pPr marL="571500">
              <a:buFont typeface="+mj-lt"/>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149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14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Unique Features of Governmental Accounting</a:t>
            </a:r>
          </a:p>
        </p:txBody>
      </p:sp>
      <p:sp>
        <p:nvSpPr>
          <p:cNvPr id="27651" name="Rectangle 3"/>
          <p:cNvSpPr>
            <a:spLocks noGrp="1" noChangeArrowheads="1"/>
          </p:cNvSpPr>
          <p:nvPr>
            <p:ph idx="1"/>
          </p:nvPr>
        </p:nvSpPr>
        <p:spPr/>
        <p:txBody>
          <a:bodyPr/>
          <a:lstStyle/>
          <a:p>
            <a:r>
              <a:rPr lang="en-US" dirty="0"/>
              <a:t>Fund accounting</a:t>
            </a:r>
          </a:p>
          <a:p>
            <a:pPr lvl="1"/>
            <a:r>
              <a:rPr lang="en-US" dirty="0"/>
              <a:t>Focus on accountability over dedicated resources</a:t>
            </a:r>
          </a:p>
          <a:p>
            <a:r>
              <a:rPr lang="en-US" dirty="0"/>
              <a:t>More than one measurement focus</a:t>
            </a:r>
          </a:p>
          <a:p>
            <a:pPr lvl="1"/>
            <a:r>
              <a:rPr lang="en-US" dirty="0"/>
              <a:t>Business-type operations</a:t>
            </a:r>
          </a:p>
          <a:p>
            <a:pPr lvl="1"/>
            <a:r>
              <a:rPr lang="en-US" dirty="0"/>
              <a:t>Governmental operations</a:t>
            </a:r>
          </a:p>
          <a:p>
            <a:r>
              <a:rPr lang="en-US" dirty="0"/>
              <a:t>Budgetary reporting</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0630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15</a:t>
            </a:r>
          </a:p>
        </p:txBody>
      </p:sp>
      <p:sp>
        <p:nvSpPr>
          <p:cNvPr id="27651" name="Rectangle 3"/>
          <p:cNvSpPr>
            <a:spLocks noGrp="1" noChangeArrowheads="1"/>
          </p:cNvSpPr>
          <p:nvPr>
            <p:ph idx="1"/>
          </p:nvPr>
        </p:nvSpPr>
        <p:spPr/>
        <p:txBody>
          <a:bodyPr/>
          <a:lstStyle/>
          <a:p>
            <a:pPr marL="109728" indent="0">
              <a:buNone/>
            </a:pPr>
            <a:r>
              <a:rPr lang="en-US" sz="3000" dirty="0">
                <a:latin typeface="Calibri" panose="020F0502020204030204" pitchFamily="34" charset="0"/>
                <a:cs typeface="Calibri" panose="020F0502020204030204" pitchFamily="34" charset="0"/>
              </a:rPr>
              <a:t>The key factor that differentiates </a:t>
            </a:r>
            <a:r>
              <a:rPr lang="en-US" sz="3000" i="1" dirty="0">
                <a:latin typeface="Calibri" panose="020F0502020204030204" pitchFamily="34" charset="0"/>
                <a:cs typeface="Calibri" panose="020F0502020204030204" pitchFamily="34" charset="0"/>
              </a:rPr>
              <a:t>deferred </a:t>
            </a:r>
            <a:r>
              <a:rPr lang="en-US" sz="3000" dirty="0">
                <a:latin typeface="Calibri" panose="020F0502020204030204" pitchFamily="34" charset="0"/>
                <a:cs typeface="Calibri" panose="020F0502020204030204" pitchFamily="34" charset="0"/>
              </a:rPr>
              <a:t>outflows of resources from outflows, and </a:t>
            </a:r>
            <a:r>
              <a:rPr lang="en-US" sz="3000" i="1" dirty="0">
                <a:latin typeface="Calibri" panose="020F0502020204030204" pitchFamily="34" charset="0"/>
                <a:cs typeface="Calibri" panose="020F0502020204030204" pitchFamily="34" charset="0"/>
              </a:rPr>
              <a:t>deferred</a:t>
            </a:r>
            <a:r>
              <a:rPr lang="en-US" sz="3000" dirty="0">
                <a:latin typeface="Calibri" panose="020F0502020204030204" pitchFamily="34" charset="0"/>
                <a:cs typeface="Calibri" panose="020F0502020204030204" pitchFamily="34" charset="0"/>
              </a:rPr>
              <a:t> inflows of resources from inflows, is timing.</a:t>
            </a:r>
          </a:p>
          <a:p>
            <a:pPr marL="624078" indent="-514350">
              <a:buAutoNum type="alphaUcPeriod"/>
            </a:pPr>
            <a:r>
              <a:rPr lang="en-US" sz="3000" dirty="0">
                <a:latin typeface="Calibri" panose="020F0502020204030204" pitchFamily="34" charset="0"/>
                <a:cs typeface="Calibri" panose="020F0502020204030204" pitchFamily="34" charset="0"/>
              </a:rPr>
              <a:t>True</a:t>
            </a:r>
          </a:p>
          <a:p>
            <a:pPr marL="624078" indent="-514350">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150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95514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16</a:t>
            </a:r>
          </a:p>
        </p:txBody>
      </p:sp>
      <p:sp>
        <p:nvSpPr>
          <p:cNvPr id="27651" name="Rectangle 3"/>
          <p:cNvSpPr>
            <a:spLocks noGrp="1" noChangeArrowheads="1"/>
          </p:cNvSpPr>
          <p:nvPr>
            <p:ph idx="1"/>
          </p:nvPr>
        </p:nvSpPr>
        <p:spPr/>
        <p:txBody>
          <a:bodyPr/>
          <a:lstStyle/>
          <a:p>
            <a:pPr marL="109728" indent="0">
              <a:buNone/>
            </a:pPr>
            <a:r>
              <a:rPr lang="en-US" sz="3000" dirty="0">
                <a:latin typeface="Calibri" panose="020F0502020204030204" pitchFamily="34" charset="0"/>
                <a:cs typeface="Calibri" panose="020F0502020204030204" pitchFamily="34" charset="0"/>
              </a:rPr>
              <a:t>An earned grant payment that is received prior to the start of the period for which it may be used should be reported as a</a:t>
            </a:r>
          </a:p>
          <a:p>
            <a:pPr marL="624078" indent="-514350">
              <a:buFont typeface="+mj-lt"/>
              <a:buAutoNum type="alphaUcPeriod"/>
            </a:pPr>
            <a:r>
              <a:rPr lang="en-US" sz="3000" dirty="0">
                <a:latin typeface="Calibri" panose="020F0502020204030204" pitchFamily="34" charset="0"/>
                <a:cs typeface="Calibri" panose="020F0502020204030204" pitchFamily="34" charset="0"/>
              </a:rPr>
              <a:t>Liability</a:t>
            </a:r>
          </a:p>
          <a:p>
            <a:pPr marL="624078" indent="-514350">
              <a:buFont typeface="+mj-lt"/>
              <a:buAutoNum type="alphaUcPeriod"/>
            </a:pPr>
            <a:r>
              <a:rPr lang="en-US" sz="3000" dirty="0">
                <a:latin typeface="Calibri" panose="020F0502020204030204" pitchFamily="34" charset="0"/>
                <a:cs typeface="Calibri" panose="020F0502020204030204" pitchFamily="34" charset="0"/>
              </a:rPr>
              <a:t>Deferred inflow of resources</a:t>
            </a:r>
          </a:p>
          <a:p>
            <a:pPr marL="624078" indent="-514350">
              <a:buFont typeface="+mj-lt"/>
              <a:buAutoNum type="alphaUcPeriod"/>
            </a:pPr>
            <a:r>
              <a:rPr lang="en-US" sz="3000" dirty="0">
                <a:latin typeface="Calibri" panose="020F0502020204030204" pitchFamily="34" charset="0"/>
                <a:cs typeface="Calibri" panose="020F0502020204030204" pitchFamily="34" charset="0"/>
              </a:rPr>
              <a:t>Either A or B</a:t>
            </a:r>
          </a:p>
          <a:p>
            <a:pPr marL="0" indent="0" eaLnBrk="1" hangingPunct="1">
              <a:buNone/>
            </a:pPr>
            <a:endParaRPr lang="en-US" altLang="en-US" sz="3000" dirty="0">
              <a:latin typeface="Calibri" panose="020F0502020204030204" pitchFamily="34" charset="0"/>
              <a:cs typeface="Calibri" panose="020F0502020204030204" pitchFamily="34" charset="0"/>
            </a:endParaRPr>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151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0290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17</a:t>
            </a:r>
          </a:p>
        </p:txBody>
      </p:sp>
      <p:sp>
        <p:nvSpPr>
          <p:cNvPr id="27651" name="Rectangle 3"/>
          <p:cNvSpPr>
            <a:spLocks noGrp="1" noChangeArrowheads="1"/>
          </p:cNvSpPr>
          <p:nvPr>
            <p:ph idx="1"/>
          </p:nvPr>
        </p:nvSpPr>
        <p:spPr/>
        <p:txBody>
          <a:bodyPr/>
          <a:lstStyle/>
          <a:p>
            <a:pPr marL="109728" indent="0">
              <a:buNone/>
            </a:pPr>
            <a:r>
              <a:rPr lang="en-US" sz="3000" dirty="0">
                <a:latin typeface="Calibri" panose="020F0502020204030204" pitchFamily="34" charset="0"/>
                <a:cs typeface="Calibri" panose="020F0502020204030204" pitchFamily="34" charset="0"/>
              </a:rPr>
              <a:t>How should property taxes collected in advance of the year for which levied be classified?</a:t>
            </a:r>
          </a:p>
          <a:p>
            <a:pPr marL="624078" indent="-514350">
              <a:buAutoNum type="alphaUcPeriod"/>
            </a:pPr>
            <a:r>
              <a:rPr lang="en-US" sz="3000" dirty="0">
                <a:latin typeface="Calibri" panose="020F0502020204030204" pitchFamily="34" charset="0"/>
                <a:cs typeface="Calibri" panose="020F0502020204030204" pitchFamily="34" charset="0"/>
              </a:rPr>
              <a:t>Liability</a:t>
            </a:r>
          </a:p>
          <a:p>
            <a:pPr marL="624078" indent="-514350">
              <a:buFont typeface="Wingdings" panose="05000000000000000000" pitchFamily="2" charset="2"/>
              <a:buAutoNum type="alphaUcPeriod"/>
            </a:pPr>
            <a:r>
              <a:rPr lang="en-US" sz="3000" dirty="0">
                <a:latin typeface="Calibri" panose="020F0502020204030204" pitchFamily="34" charset="0"/>
                <a:cs typeface="Calibri" panose="020F0502020204030204" pitchFamily="34" charset="0"/>
              </a:rPr>
              <a:t>Inflow of resources</a:t>
            </a:r>
          </a:p>
          <a:p>
            <a:pPr marL="624078" indent="-514350">
              <a:buAutoNum type="alphaUcPeriod"/>
            </a:pPr>
            <a:r>
              <a:rPr lang="en-US" sz="3000" dirty="0">
                <a:latin typeface="Calibri" panose="020F0502020204030204" pitchFamily="34" charset="0"/>
                <a:cs typeface="Calibri" panose="020F0502020204030204" pitchFamily="34" charset="0"/>
              </a:rPr>
              <a:t>Deferred inflow of resources</a:t>
            </a:r>
          </a:p>
          <a:p>
            <a:pPr marL="624078" indent="-514350">
              <a:buAutoNum type="alphaUcPeriod"/>
            </a:pPr>
            <a:r>
              <a:rPr lang="en-US" sz="3000" dirty="0">
                <a:latin typeface="Calibri" panose="020F0502020204030204" pitchFamily="34" charset="0"/>
                <a:cs typeface="Calibri" panose="020F0502020204030204" pitchFamily="34" charset="0"/>
              </a:rPr>
              <a:t>Either A or B</a:t>
            </a:r>
          </a:p>
          <a:p>
            <a:pPr marL="0" indent="0" eaLnBrk="1" hangingPunct="1">
              <a:buNone/>
            </a:pPr>
            <a:endParaRPr lang="en-US" altLang="en-US" dirty="0"/>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152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5889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18</a:t>
            </a:r>
          </a:p>
        </p:txBody>
      </p:sp>
      <p:sp>
        <p:nvSpPr>
          <p:cNvPr id="27651" name="Rectangle 3"/>
          <p:cNvSpPr>
            <a:spLocks noGrp="1" noChangeArrowheads="1"/>
          </p:cNvSpPr>
          <p:nvPr>
            <p:ph idx="1"/>
          </p:nvPr>
        </p:nvSpPr>
        <p:spPr/>
        <p:txBody>
          <a:bodyPr/>
          <a:lstStyle/>
          <a:p>
            <a:pPr marL="109728" indent="0">
              <a:buNone/>
            </a:pPr>
            <a:r>
              <a:rPr lang="en-US" sz="3000" dirty="0">
                <a:latin typeface="Calibri" panose="020F0502020204030204" pitchFamily="34" charset="0"/>
                <a:cs typeface="Calibri" panose="020F0502020204030204" pitchFamily="34" charset="0"/>
              </a:rPr>
              <a:t>A commitment should be classified as a liability.</a:t>
            </a:r>
          </a:p>
          <a:p>
            <a:pPr marL="624078" indent="-514350">
              <a:buAutoNum type="alphaUcPeriod"/>
            </a:pPr>
            <a:r>
              <a:rPr lang="en-US" sz="3000" dirty="0">
                <a:latin typeface="Calibri" panose="020F0502020204030204" pitchFamily="34" charset="0"/>
                <a:cs typeface="Calibri" panose="020F0502020204030204" pitchFamily="34" charset="0"/>
              </a:rPr>
              <a:t>True</a:t>
            </a:r>
          </a:p>
          <a:p>
            <a:pPr marL="624078" indent="-514350">
              <a:buFont typeface="Wingdings" panose="05000000000000000000" pitchFamily="2" charset="2"/>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153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9902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19</a:t>
            </a:r>
          </a:p>
        </p:txBody>
      </p:sp>
      <p:sp>
        <p:nvSpPr>
          <p:cNvPr id="27651" name="Rectangle 3"/>
          <p:cNvSpPr>
            <a:spLocks noGrp="1" noChangeArrowheads="1"/>
          </p:cNvSpPr>
          <p:nvPr>
            <p:ph idx="1"/>
          </p:nvPr>
        </p:nvSpPr>
        <p:spPr/>
        <p:txBody>
          <a:bodyPr/>
          <a:lstStyle/>
          <a:p>
            <a:pPr marL="109728" indent="0">
              <a:buNone/>
            </a:pPr>
            <a:r>
              <a:rPr lang="en-US" sz="3000" dirty="0">
                <a:latin typeface="Calibri" panose="020F0502020204030204" pitchFamily="34" charset="0"/>
                <a:cs typeface="Calibri" panose="020F0502020204030204" pitchFamily="34" charset="0"/>
              </a:rPr>
              <a:t>A liability, by definition, </a:t>
            </a:r>
            <a:r>
              <a:rPr lang="en-US" sz="3000" i="1" dirty="0">
                <a:latin typeface="Calibri" panose="020F0502020204030204" pitchFamily="34" charset="0"/>
                <a:cs typeface="Calibri" panose="020F0502020204030204" pitchFamily="34" charset="0"/>
              </a:rPr>
              <a:t>must be </a:t>
            </a:r>
            <a:r>
              <a:rPr lang="en-US" sz="3000" dirty="0">
                <a:latin typeface="Calibri" panose="020F0502020204030204" pitchFamily="34" charset="0"/>
                <a:cs typeface="Calibri" panose="020F0502020204030204" pitchFamily="34" charset="0"/>
              </a:rPr>
              <a:t>legally enforceable.</a:t>
            </a:r>
          </a:p>
          <a:p>
            <a:pPr marL="624078" indent="-514350">
              <a:buAutoNum type="alphaUcPeriod"/>
            </a:pPr>
            <a:r>
              <a:rPr lang="en-US" sz="3000" dirty="0">
                <a:latin typeface="Calibri" panose="020F0502020204030204" pitchFamily="34" charset="0"/>
                <a:cs typeface="Calibri" panose="020F0502020204030204" pitchFamily="34" charset="0"/>
              </a:rPr>
              <a:t>True</a:t>
            </a:r>
          </a:p>
          <a:p>
            <a:pPr marL="624078" indent="-514350">
              <a:buFont typeface="Wingdings" panose="05000000000000000000" pitchFamily="2" charset="2"/>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01400" y="152400"/>
            <a:ext cx="6858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154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99864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7250" y="0"/>
            <a:ext cx="11199813" cy="838200"/>
          </a:xfrm>
        </p:spPr>
        <p:txBody>
          <a:bodyPr/>
          <a:lstStyle/>
          <a:p>
            <a:r>
              <a:rPr lang="en-US" altLang="en-US" dirty="0"/>
              <a:t>Claim CPE for the Session</a:t>
            </a:r>
          </a:p>
        </p:txBody>
      </p:sp>
      <p:sp>
        <p:nvSpPr>
          <p:cNvPr id="12291" name="Content Placeholder 2"/>
          <p:cNvSpPr>
            <a:spLocks noGrp="1"/>
          </p:cNvSpPr>
          <p:nvPr>
            <p:ph idx="1"/>
          </p:nvPr>
        </p:nvSpPr>
        <p:spPr>
          <a:xfrm>
            <a:off x="857250" y="1244600"/>
            <a:ext cx="11199813" cy="5410200"/>
          </a:xfrm>
        </p:spPr>
        <p:txBody>
          <a:bodyPr/>
          <a:lstStyle/>
          <a:p>
            <a:pPr marL="0" indent="0" algn="ctr">
              <a:buNone/>
            </a:pPr>
            <a:r>
              <a:rPr lang="en-US" altLang="en-US" sz="3600" b="1" dirty="0">
                <a:solidFill>
                  <a:schemeClr val="tx2"/>
                </a:solidFill>
                <a:ea typeface="+mj-ea"/>
                <a:cs typeface="+mj-cs"/>
              </a:rPr>
              <a:t>Thank you for attending!</a:t>
            </a:r>
          </a:p>
          <a:p>
            <a:pPr marL="0" indent="0">
              <a:buNone/>
            </a:pPr>
            <a:endParaRPr lang="en-US" altLang="en-US" sz="3600" b="1" dirty="0">
              <a:solidFill>
                <a:schemeClr val="tx2"/>
              </a:solidFill>
              <a:ea typeface="+mj-ea"/>
              <a:cs typeface="+mj-cs"/>
            </a:endParaRPr>
          </a:p>
          <a:p>
            <a:pPr marL="0" indent="0">
              <a:buNone/>
            </a:pPr>
            <a:r>
              <a:rPr lang="en-US" altLang="en-US" dirty="0"/>
              <a:t>Next steps:</a:t>
            </a:r>
          </a:p>
          <a:p>
            <a:pPr marL="514350" indent="-514350">
              <a:buFont typeface="+mj-lt"/>
              <a:buAutoNum type="arabicPeriod"/>
            </a:pPr>
            <a:r>
              <a:rPr lang="en-US" altLang="en-US" dirty="0"/>
              <a:t>Enter this verification code </a:t>
            </a:r>
            <a:r>
              <a:rPr lang="en-US" altLang="en-US"/>
              <a:t>– </a:t>
            </a:r>
            <a:r>
              <a:rPr lang="en-US" altLang="en-US" sz="3600" b="1" dirty="0">
                <a:solidFill>
                  <a:schemeClr val="tx2"/>
                </a:solidFill>
                <a:ea typeface="+mj-ea"/>
                <a:cs typeface="+mj-cs"/>
              </a:rPr>
              <a:t>[</a:t>
            </a:r>
            <a:r>
              <a:rPr lang="en-US" altLang="en-US" sz="3600" b="1">
                <a:solidFill>
                  <a:schemeClr val="tx2"/>
                </a:solidFill>
                <a:ea typeface="+mj-ea"/>
                <a:cs typeface="+mj-cs"/>
              </a:rPr>
              <a:t>verification code goes here] </a:t>
            </a:r>
            <a:endParaRPr lang="en-US" altLang="en-US" sz="3600" b="1" dirty="0">
              <a:solidFill>
                <a:schemeClr val="tx2"/>
              </a:solidFill>
              <a:ea typeface="+mj-ea"/>
              <a:cs typeface="+mj-cs"/>
            </a:endParaRPr>
          </a:p>
          <a:p>
            <a:pPr marL="514350" indent="-514350">
              <a:buFont typeface="+mj-lt"/>
              <a:buAutoNum type="arabicPeriod"/>
            </a:pPr>
            <a:r>
              <a:rPr lang="en-US" altLang="en-US" dirty="0"/>
              <a:t>Complete the evaluation and give us your feedback on this session.</a:t>
            </a:r>
          </a:p>
          <a:p>
            <a:pPr marL="514350" indent="-514350">
              <a:buFont typeface="+mj-lt"/>
              <a:buAutoNum type="arabicPeriod"/>
            </a:pPr>
            <a:r>
              <a:rPr lang="en-US" altLang="en-US" dirty="0"/>
              <a:t>Return to the agenda page to enter the next session.</a:t>
            </a:r>
          </a:p>
          <a:p>
            <a:endParaRPr lang="en-US" altLang="en-US" dirty="0"/>
          </a:p>
        </p:txBody>
      </p:sp>
    </p:spTree>
    <p:extLst>
      <p:ext uri="{BB962C8B-B14F-4D97-AF65-F5344CB8AC3E}">
        <p14:creationId xmlns:p14="http://schemas.microsoft.com/office/powerpoint/2010/main" val="25434332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045" y="2096061"/>
            <a:ext cx="10058400" cy="4733364"/>
          </a:xfrm>
          <a:prstGeom prst="rect">
            <a:avLst/>
          </a:prstGeom>
        </p:spPr>
      </p:pic>
      <p:sp>
        <p:nvSpPr>
          <p:cNvPr id="10" name="TextBox 9"/>
          <p:cNvSpPr txBox="1"/>
          <p:nvPr/>
        </p:nvSpPr>
        <p:spPr>
          <a:xfrm>
            <a:off x="1243805" y="1371600"/>
            <a:ext cx="1025498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Stay connected to GFOA’s social media platforms for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on upcoming educational opportunities, new research, best practices, and more!</a:t>
            </a:r>
          </a:p>
        </p:txBody>
      </p:sp>
    </p:spTree>
    <p:extLst>
      <p:ext uri="{BB962C8B-B14F-4D97-AF65-F5344CB8AC3E}">
        <p14:creationId xmlns:p14="http://schemas.microsoft.com/office/powerpoint/2010/main" val="24054189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5400" y="181766"/>
            <a:ext cx="991810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Have you joined GFOA’s Member Community?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736" y="2242268"/>
            <a:ext cx="5250855" cy="2593253"/>
          </a:xfrm>
          <a:prstGeom prst="rect">
            <a:avLst/>
          </a:prstGeom>
        </p:spPr>
      </p:pic>
      <p:sp>
        <p:nvSpPr>
          <p:cNvPr id="3" name="TextBox 2"/>
          <p:cNvSpPr txBox="1"/>
          <p:nvPr/>
        </p:nvSpPr>
        <p:spPr>
          <a:xfrm>
            <a:off x="6718852" y="1948069"/>
            <a:ext cx="495366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Want to talk about key public finance issues facing local governments? Have a question you’d like input 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Every day members are visiting GFOA’s Member Community to ask questions, offer insights, and share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Ready to join? Visit community.gfoa.org and log in using your GFOA username and password.  </a:t>
            </a:r>
          </a:p>
        </p:txBody>
      </p:sp>
      <p:sp>
        <p:nvSpPr>
          <p:cNvPr id="7" name="TextBox 6"/>
          <p:cNvSpPr txBox="1"/>
          <p:nvPr/>
        </p:nvSpPr>
        <p:spPr>
          <a:xfrm>
            <a:off x="2997724" y="5575189"/>
            <a:ext cx="674575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Need help joining? E-mail community@gfoa.org</a:t>
            </a:r>
          </a:p>
        </p:txBody>
      </p:sp>
    </p:spTree>
    <p:extLst>
      <p:ext uri="{BB962C8B-B14F-4D97-AF65-F5344CB8AC3E}">
        <p14:creationId xmlns:p14="http://schemas.microsoft.com/office/powerpoint/2010/main" val="40631075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800" dirty="0"/>
            </a:br>
            <a:r>
              <a:rPr lang="en-US" sz="4400" dirty="0"/>
              <a:t>For More Information…</a:t>
            </a:r>
            <a:br>
              <a:rPr lang="en-US" sz="4400" dirty="0"/>
            </a:br>
            <a:endParaRPr lang="en-US" sz="4400" dirty="0"/>
          </a:p>
        </p:txBody>
      </p:sp>
      <p:sp>
        <p:nvSpPr>
          <p:cNvPr id="3" name="Content Placeholder 2"/>
          <p:cNvSpPr>
            <a:spLocks noGrp="1"/>
          </p:cNvSpPr>
          <p:nvPr>
            <p:ph idx="1"/>
          </p:nvPr>
        </p:nvSpPr>
        <p:spPr>
          <a:xfrm>
            <a:off x="857955" y="1244600"/>
            <a:ext cx="4780845" cy="5036413"/>
          </a:xfrm>
        </p:spPr>
        <p:txBody>
          <a:bodyPr>
            <a:noAutofit/>
          </a:bodyPr>
          <a:lstStyle/>
          <a:p>
            <a:pPr marL="0" indent="0" algn="ctr">
              <a:buNone/>
            </a:pPr>
            <a:r>
              <a:rPr lang="en-US" sz="3600" dirty="0">
                <a:solidFill>
                  <a:srgbClr val="1A1462"/>
                </a:solidFill>
              </a:rPr>
              <a:t>Government Finance Officers Association</a:t>
            </a:r>
          </a:p>
          <a:p>
            <a:pPr marL="0" indent="0" algn="ctr">
              <a:buNone/>
            </a:pPr>
            <a:endParaRPr lang="en-US" sz="800" dirty="0">
              <a:solidFill>
                <a:srgbClr val="1A1462"/>
              </a:solidFill>
            </a:endParaRPr>
          </a:p>
          <a:p>
            <a:pPr marL="0" indent="0" algn="ctr">
              <a:buNone/>
            </a:pPr>
            <a:r>
              <a:rPr lang="en-US" sz="3600" dirty="0">
                <a:solidFill>
                  <a:srgbClr val="1A1462"/>
                </a:solidFill>
              </a:rPr>
              <a:t>Technical Services Center</a:t>
            </a:r>
          </a:p>
          <a:p>
            <a:pPr marL="0" indent="0" algn="ctr">
              <a:buNone/>
            </a:pPr>
            <a:endParaRPr lang="en-US" sz="800" dirty="0">
              <a:solidFill>
                <a:srgbClr val="1A1462"/>
              </a:solidFill>
            </a:endParaRPr>
          </a:p>
          <a:p>
            <a:pPr marL="0" indent="0" algn="ctr">
              <a:buNone/>
            </a:pPr>
            <a:r>
              <a:rPr lang="en-US" sz="3600" dirty="0">
                <a:solidFill>
                  <a:srgbClr val="1A1462"/>
                </a:solidFill>
              </a:rPr>
              <a:t>312.977.9700</a:t>
            </a:r>
          </a:p>
          <a:p>
            <a:pPr marL="0" indent="0" algn="ctr">
              <a:buNone/>
            </a:pPr>
            <a:endParaRPr lang="en-US" sz="800" dirty="0">
              <a:solidFill>
                <a:srgbClr val="1A1462"/>
              </a:solidFill>
            </a:endParaRPr>
          </a:p>
          <a:p>
            <a:pPr marL="0" indent="0" algn="ctr">
              <a:buNone/>
            </a:pPr>
            <a:r>
              <a:rPr lang="en-US" sz="3600" dirty="0">
                <a:solidFill>
                  <a:srgbClr val="1A1462"/>
                </a:solidFill>
              </a:rPr>
              <a:t>GFOA.org</a:t>
            </a:r>
          </a:p>
          <a:p>
            <a:pPr marL="0" indent="0">
              <a:buNone/>
            </a:pPr>
            <a:endParaRPr lang="en-US" sz="2000" dirty="0"/>
          </a:p>
        </p:txBody>
      </p:sp>
      <p:pic>
        <p:nvPicPr>
          <p:cNvPr id="7" name="Picture 6"/>
          <p:cNvPicPr>
            <a:picLocks noChangeAspect="1"/>
          </p:cNvPicPr>
          <p:nvPr/>
        </p:nvPicPr>
        <p:blipFill>
          <a:blip r:embed="rId4"/>
          <a:stretch>
            <a:fillRect/>
          </a:stretch>
        </p:blipFill>
        <p:spPr>
          <a:xfrm>
            <a:off x="6019800" y="1295400"/>
            <a:ext cx="4800600" cy="4985613"/>
          </a:xfrm>
          <a:prstGeom prst="rect">
            <a:avLst/>
          </a:prstGeom>
          <a:ln>
            <a:solidFill>
              <a:srgbClr val="4F81BD"/>
            </a:solidFill>
          </a:ln>
        </p:spPr>
      </p:pic>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555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Fund Accounting</a:t>
            </a:r>
          </a:p>
        </p:txBody>
      </p:sp>
      <p:sp>
        <p:nvSpPr>
          <p:cNvPr id="27651" name="Rectangle 3"/>
          <p:cNvSpPr>
            <a:spLocks noGrp="1" noChangeArrowheads="1"/>
          </p:cNvSpPr>
          <p:nvPr>
            <p:ph idx="1"/>
          </p:nvPr>
        </p:nvSpPr>
        <p:spPr/>
        <p:txBody>
          <a:bodyPr/>
          <a:lstStyle/>
          <a:p>
            <a:r>
              <a:rPr lang="en-US" dirty="0"/>
              <a:t>Accounting entity with a set of self-balancing accounts that record cash and other financial resources together with their related liabilities and residual balances, and their changes. They are segregated for the purpose of carrying on specific activities or attaining certain objectives.  (NCGA Statement 1)</a:t>
            </a:r>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979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Fund Accounting</a:t>
            </a:r>
          </a:p>
        </p:txBody>
      </p:sp>
      <p:sp>
        <p:nvSpPr>
          <p:cNvPr id="27651" name="Rectangle 3"/>
          <p:cNvSpPr>
            <a:spLocks noGrp="1" noChangeArrowheads="1"/>
          </p:cNvSpPr>
          <p:nvPr>
            <p:ph idx="1"/>
          </p:nvPr>
        </p:nvSpPr>
        <p:spPr/>
        <p:txBody>
          <a:bodyPr/>
          <a:lstStyle/>
          <a:p>
            <a:r>
              <a:rPr lang="en-US" dirty="0"/>
              <a:t>Limitations on resource use</a:t>
            </a:r>
          </a:p>
          <a:p>
            <a:pPr lvl="1"/>
            <a:r>
              <a:rPr lang="en-US" dirty="0"/>
              <a:t>Ensures compliance (accounting)</a:t>
            </a:r>
          </a:p>
          <a:p>
            <a:pPr lvl="1"/>
            <a:r>
              <a:rPr lang="en-US" dirty="0"/>
              <a:t>Demonstrates compliance (financial reporting)</a:t>
            </a:r>
          </a:p>
          <a:p>
            <a:r>
              <a:rPr lang="en-US" dirty="0"/>
              <a:t>Practical necessity to accommodate differences in measurement focus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964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Measurement Focus</a:t>
            </a:r>
          </a:p>
        </p:txBody>
      </p:sp>
      <p:sp>
        <p:nvSpPr>
          <p:cNvPr id="27651" name="Rectangle 3"/>
          <p:cNvSpPr>
            <a:spLocks noGrp="1" noChangeArrowheads="1"/>
          </p:cNvSpPr>
          <p:nvPr>
            <p:ph idx="1"/>
          </p:nvPr>
        </p:nvSpPr>
        <p:spPr/>
        <p:txBody>
          <a:bodyPr/>
          <a:lstStyle/>
          <a:p>
            <a:r>
              <a:rPr lang="en-US" dirty="0"/>
              <a:t>Business-type operations</a:t>
            </a:r>
          </a:p>
          <a:p>
            <a:pPr lvl="1"/>
            <a:r>
              <a:rPr lang="en-US" dirty="0"/>
              <a:t>Traditionally </a:t>
            </a:r>
            <a:r>
              <a:rPr lang="en-US" i="1" dirty="0"/>
              <a:t>all</a:t>
            </a:r>
            <a:r>
              <a:rPr lang="en-US" dirty="0"/>
              <a:t> permanent accounts</a:t>
            </a:r>
          </a:p>
          <a:p>
            <a:pPr lvl="2"/>
            <a:r>
              <a:rPr lang="en-US" dirty="0"/>
              <a:t>Difference = </a:t>
            </a:r>
            <a:r>
              <a:rPr lang="en-US" i="1" dirty="0"/>
              <a:t>net position</a:t>
            </a:r>
          </a:p>
          <a:p>
            <a:pPr lvl="1"/>
            <a:r>
              <a:rPr lang="en-US" i="1" dirty="0"/>
              <a:t>All</a:t>
            </a:r>
            <a:r>
              <a:rPr lang="en-US" dirty="0"/>
              <a:t> changes affecting </a:t>
            </a:r>
            <a:r>
              <a:rPr lang="en-US" i="1" dirty="0"/>
              <a:t>net position</a:t>
            </a:r>
          </a:p>
          <a:p>
            <a:r>
              <a:rPr lang="en-US" dirty="0"/>
              <a:t>Governmental operations</a:t>
            </a:r>
          </a:p>
          <a:p>
            <a:pPr lvl="1"/>
            <a:r>
              <a:rPr lang="en-US" i="1" dirty="0"/>
              <a:t>Only</a:t>
            </a:r>
            <a:r>
              <a:rPr lang="en-US" dirty="0"/>
              <a:t> permanent accounts relevant to near-term liquidity</a:t>
            </a:r>
          </a:p>
          <a:p>
            <a:pPr lvl="2"/>
            <a:r>
              <a:rPr lang="en-US" dirty="0"/>
              <a:t>Difference = </a:t>
            </a:r>
            <a:r>
              <a:rPr lang="en-US" i="1" dirty="0"/>
              <a:t>fund balance</a:t>
            </a:r>
          </a:p>
          <a:p>
            <a:pPr lvl="1"/>
            <a:r>
              <a:rPr lang="en-US" i="1" dirty="0"/>
              <a:t>Only</a:t>
            </a:r>
            <a:r>
              <a:rPr lang="en-US" dirty="0"/>
              <a:t> changes affecting </a:t>
            </a:r>
            <a:r>
              <a:rPr lang="en-US" i="1" dirty="0"/>
              <a:t>fund balance</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72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Budgetary Reporting for Governments</a:t>
            </a:r>
          </a:p>
        </p:txBody>
      </p:sp>
      <p:sp>
        <p:nvSpPr>
          <p:cNvPr id="27651" name="Rectangle 3"/>
          <p:cNvSpPr>
            <a:spLocks noGrp="1" noChangeArrowheads="1"/>
          </p:cNvSpPr>
          <p:nvPr>
            <p:ph idx="1"/>
          </p:nvPr>
        </p:nvSpPr>
        <p:spPr/>
        <p:txBody>
          <a:bodyPr/>
          <a:lstStyle/>
          <a:p>
            <a:r>
              <a:rPr lang="en-US" sz="2800" i="1" dirty="0"/>
              <a:t>Always required </a:t>
            </a:r>
            <a:r>
              <a:rPr lang="en-US" sz="2800" dirty="0"/>
              <a:t>in conjunction with basic financial statements</a:t>
            </a:r>
          </a:p>
          <a:p>
            <a:pPr lvl="1"/>
            <a:r>
              <a:rPr lang="en-US" sz="2400" dirty="0"/>
              <a:t>General fund</a:t>
            </a:r>
          </a:p>
          <a:p>
            <a:pPr lvl="1"/>
            <a:r>
              <a:rPr lang="en-US" sz="2400" dirty="0"/>
              <a:t>Major special revenue funds</a:t>
            </a:r>
          </a:p>
          <a:p>
            <a:r>
              <a:rPr lang="en-US" sz="2800" i="1" dirty="0"/>
              <a:t>Additional requirements </a:t>
            </a:r>
            <a:r>
              <a:rPr lang="en-US" sz="2800" dirty="0"/>
              <a:t>for governments that prepare an annual comprehensive financial report (ACFR) </a:t>
            </a:r>
          </a:p>
          <a:p>
            <a:pPr lvl="1"/>
            <a:r>
              <a:rPr lang="en-US" sz="2400" dirty="0"/>
              <a:t>All governmental funds with an annual (or biennial) appropriated budget</a:t>
            </a:r>
          </a:p>
          <a:p>
            <a:pPr marL="0" indent="0" eaLnBrk="1" hangingPunct="1">
              <a:buNone/>
            </a:pPr>
            <a:endParaRPr lang="en-US" altLang="en-US" sz="24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19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85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Introduction and Overview</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709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Which of the following is a true statement about the public-sector environment as it relates to accounting and financial reporting?</a:t>
            </a:r>
          </a:p>
          <a:p>
            <a:pPr marL="571500">
              <a:buFont typeface="+mj-lt"/>
              <a:buAutoNum type="alphaUcPeriod"/>
            </a:pPr>
            <a:r>
              <a:rPr lang="en-US" sz="3000" dirty="0">
                <a:latin typeface="Calibri" panose="020F0502020204030204" pitchFamily="34" charset="0"/>
                <a:cs typeface="Calibri" panose="020F0502020204030204" pitchFamily="34" charset="0"/>
              </a:rPr>
              <a:t>Different operations of a government may have different financial objectives</a:t>
            </a:r>
          </a:p>
          <a:p>
            <a:pPr marL="571500">
              <a:buFont typeface="+mj-lt"/>
              <a:buAutoNum type="alphaUcPeriod"/>
            </a:pPr>
            <a:r>
              <a:rPr lang="en-US" sz="3000" dirty="0">
                <a:latin typeface="Calibri" panose="020F0502020204030204" pitchFamily="34" charset="0"/>
                <a:cs typeface="Calibri" panose="020F0502020204030204" pitchFamily="34" charset="0"/>
              </a:rPr>
              <a:t>There is a heightened focus on accountability </a:t>
            </a:r>
          </a:p>
          <a:p>
            <a:pPr marL="571500">
              <a:buFont typeface="+mj-lt"/>
              <a:buAutoNum type="alphaUcPeriod"/>
            </a:pPr>
            <a:r>
              <a:rPr lang="en-US" sz="3000" dirty="0">
                <a:latin typeface="Calibri" panose="020F0502020204030204" pitchFamily="34" charset="0"/>
                <a:cs typeface="Calibri" panose="020F0502020204030204" pitchFamily="34" charset="0"/>
              </a:rPr>
              <a:t>Both A and B</a:t>
            </a:r>
          </a:p>
          <a:p>
            <a:pPr marL="57150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20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35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2</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Which of the following is a measure of </a:t>
            </a:r>
            <a:r>
              <a:rPr lang="en-US" sz="3000" i="1" dirty="0">
                <a:latin typeface="Calibri" panose="020F0502020204030204" pitchFamily="34" charset="0"/>
                <a:cs typeface="Calibri" panose="020F0502020204030204" pitchFamily="34" charset="0"/>
              </a:rPr>
              <a:t>cost</a:t>
            </a:r>
            <a:r>
              <a:rPr lang="en-US" sz="3000" dirty="0">
                <a:latin typeface="Calibri" panose="020F0502020204030204" pitchFamily="34" charset="0"/>
                <a:cs typeface="Calibri" panose="020F0502020204030204" pitchFamily="34" charset="0"/>
              </a:rPr>
              <a:t>?</a:t>
            </a:r>
          </a:p>
          <a:p>
            <a:pPr marL="571500">
              <a:buFont typeface="+mj-lt"/>
              <a:buAutoNum type="alphaUcPeriod"/>
            </a:pPr>
            <a:r>
              <a:rPr lang="en-US" sz="3000" dirty="0">
                <a:latin typeface="Calibri" panose="020F0502020204030204" pitchFamily="34" charset="0"/>
                <a:cs typeface="Calibri" panose="020F0502020204030204" pitchFamily="34" charset="0"/>
              </a:rPr>
              <a:t>Expense</a:t>
            </a:r>
          </a:p>
          <a:p>
            <a:pPr marL="571500">
              <a:buFont typeface="+mj-lt"/>
              <a:buAutoNum type="alphaUcPeriod"/>
            </a:pPr>
            <a:r>
              <a:rPr lang="en-US" sz="3000" dirty="0">
                <a:latin typeface="Calibri" panose="020F0502020204030204" pitchFamily="34" charset="0"/>
                <a:cs typeface="Calibri" panose="020F0502020204030204" pitchFamily="34" charset="0"/>
              </a:rPr>
              <a:t>Expenditure</a:t>
            </a:r>
          </a:p>
          <a:p>
            <a:pPr marL="571500">
              <a:buFont typeface="+mj-lt"/>
              <a:buAutoNum type="alphaUcPeriod"/>
            </a:pPr>
            <a:r>
              <a:rPr lang="en-US" sz="3000" dirty="0">
                <a:latin typeface="Calibri" panose="020F0502020204030204" pitchFamily="34" charset="0"/>
                <a:cs typeface="Calibri" panose="020F0502020204030204" pitchFamily="34" charset="0"/>
              </a:rPr>
              <a:t>Both A and B</a:t>
            </a:r>
          </a:p>
          <a:p>
            <a:pPr marL="57150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21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49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3</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In which of the following situations would individuals normally pay based upon what they individually receive?</a:t>
            </a:r>
          </a:p>
          <a:p>
            <a:pPr marL="571500">
              <a:buFont typeface="+mj-lt"/>
              <a:buAutoNum type="alphaUcPeriod"/>
            </a:pPr>
            <a:r>
              <a:rPr lang="en-US" sz="3000" dirty="0">
                <a:latin typeface="Calibri" panose="020F0502020204030204" pitchFamily="34" charset="0"/>
                <a:cs typeface="Calibri" panose="020F0502020204030204" pitchFamily="34" charset="0"/>
              </a:rPr>
              <a:t>Governmental operations</a:t>
            </a:r>
          </a:p>
          <a:p>
            <a:pPr marL="571500">
              <a:buFont typeface="+mj-lt"/>
              <a:buAutoNum type="alphaUcPeriod"/>
            </a:pPr>
            <a:r>
              <a:rPr lang="en-US" sz="3000" dirty="0">
                <a:latin typeface="Calibri" panose="020F0502020204030204" pitchFamily="34" charset="0"/>
                <a:cs typeface="Calibri" panose="020F0502020204030204" pitchFamily="34" charset="0"/>
              </a:rPr>
              <a:t>Business-type operations</a:t>
            </a:r>
          </a:p>
          <a:p>
            <a:pPr marL="571500">
              <a:buFont typeface="+mj-lt"/>
              <a:buAutoNum type="alphaUcPeriod"/>
            </a:pPr>
            <a:r>
              <a:rPr lang="en-US" sz="3000" dirty="0">
                <a:latin typeface="Calibri" panose="020F0502020204030204" pitchFamily="34" charset="0"/>
                <a:cs typeface="Calibri" panose="020F0502020204030204" pitchFamily="34" charset="0"/>
              </a:rPr>
              <a:t>Both A and B</a:t>
            </a:r>
          </a:p>
          <a:p>
            <a:pPr marL="57150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eaLnBrk="1" hangingPunct="1">
              <a:buNone/>
            </a:pPr>
            <a:endParaRPr lang="en-US" altLang="en-US" sz="3000" dirty="0">
              <a:latin typeface="Calibri" panose="020F0502020204030204" pitchFamily="34" charset="0"/>
              <a:cs typeface="Calibri" panose="020F0502020204030204" pitchFamily="34" charset="0"/>
            </a:endParaRP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22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911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4</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Which of the following is concerned primarily with the </a:t>
            </a:r>
            <a:r>
              <a:rPr lang="en-US" sz="3000" i="1" dirty="0">
                <a:latin typeface="Calibri" panose="020F0502020204030204" pitchFamily="34" charset="0"/>
                <a:cs typeface="Calibri" panose="020F0502020204030204" pitchFamily="34" charset="0"/>
              </a:rPr>
              <a:t>near-term</a:t>
            </a:r>
            <a:r>
              <a:rPr lang="en-US" sz="3000" dirty="0">
                <a:latin typeface="Calibri" panose="020F0502020204030204" pitchFamily="34" charset="0"/>
                <a:cs typeface="Calibri" panose="020F0502020204030204" pitchFamily="34" charset="0"/>
              </a:rPr>
              <a:t> impact of events and transactions?</a:t>
            </a:r>
          </a:p>
          <a:p>
            <a:pPr marL="571500">
              <a:buFont typeface="+mj-lt"/>
              <a:buAutoNum type="alphaUcPeriod"/>
            </a:pPr>
            <a:r>
              <a:rPr lang="en-US" sz="3000" dirty="0">
                <a:latin typeface="Calibri" panose="020F0502020204030204" pitchFamily="34" charset="0"/>
                <a:cs typeface="Calibri" panose="020F0502020204030204" pitchFamily="34" charset="0"/>
              </a:rPr>
              <a:t>Governmental operations</a:t>
            </a:r>
          </a:p>
          <a:p>
            <a:pPr marL="571500">
              <a:buFont typeface="+mj-lt"/>
              <a:buAutoNum type="alphaUcPeriod"/>
            </a:pPr>
            <a:r>
              <a:rPr lang="en-US" sz="3000" dirty="0">
                <a:latin typeface="Calibri" panose="020F0502020204030204" pitchFamily="34" charset="0"/>
                <a:cs typeface="Calibri" panose="020F0502020204030204" pitchFamily="34" charset="0"/>
              </a:rPr>
              <a:t>Business-type operations</a:t>
            </a:r>
          </a:p>
          <a:p>
            <a:pPr marL="571500">
              <a:buFont typeface="+mj-lt"/>
              <a:buAutoNum type="alphaUcPeriod"/>
            </a:pPr>
            <a:r>
              <a:rPr lang="en-US" sz="3000" dirty="0">
                <a:latin typeface="Calibri" panose="020F0502020204030204" pitchFamily="34" charset="0"/>
                <a:cs typeface="Calibri" panose="020F0502020204030204" pitchFamily="34" charset="0"/>
              </a:rPr>
              <a:t>Both A and B</a:t>
            </a:r>
          </a:p>
          <a:p>
            <a:pPr marL="57150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eaLnBrk="1" hangingPunct="1">
              <a:buNone/>
            </a:pPr>
            <a:endParaRPr lang="en-US" altLang="en-US" sz="3000" dirty="0">
              <a:latin typeface="Calibri" panose="020F0502020204030204" pitchFamily="34" charset="0"/>
              <a:cs typeface="Calibri" panose="020F0502020204030204" pitchFamily="34" charset="0"/>
            </a:endParaRP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23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83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5</a:t>
            </a:r>
          </a:p>
        </p:txBody>
      </p:sp>
      <p:sp>
        <p:nvSpPr>
          <p:cNvPr id="27651" name="Rectangle 3"/>
          <p:cNvSpPr>
            <a:spLocks noGrp="1" noChangeArrowheads="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Budgetary reporting would always be required for which of the following? </a:t>
            </a:r>
          </a:p>
          <a:p>
            <a:pPr marL="571500">
              <a:buFont typeface="+mj-lt"/>
              <a:buAutoNum type="alphaUcPeriod"/>
            </a:pPr>
            <a:r>
              <a:rPr lang="en-US" sz="3000" dirty="0">
                <a:latin typeface="Calibri" panose="020F0502020204030204" pitchFamily="34" charset="0"/>
                <a:cs typeface="Calibri" panose="020F0502020204030204" pitchFamily="34" charset="0"/>
              </a:rPr>
              <a:t>The general fund</a:t>
            </a:r>
          </a:p>
          <a:p>
            <a:pPr marL="571500">
              <a:buFont typeface="+mj-lt"/>
              <a:buAutoNum type="alphaUcPeriod"/>
            </a:pPr>
            <a:r>
              <a:rPr lang="en-US" sz="3000" dirty="0">
                <a:latin typeface="Calibri" panose="020F0502020204030204" pitchFamily="34" charset="0"/>
                <a:cs typeface="Calibri" panose="020F0502020204030204" pitchFamily="34" charset="0"/>
              </a:rPr>
              <a:t>Any governmental fund</a:t>
            </a:r>
          </a:p>
          <a:p>
            <a:pPr marL="571500">
              <a:buFont typeface="+mj-lt"/>
              <a:buAutoNum type="alphaUcPeriod"/>
            </a:pPr>
            <a:r>
              <a:rPr lang="en-US" sz="3000" dirty="0">
                <a:latin typeface="Calibri" panose="020F0502020204030204" pitchFamily="34" charset="0"/>
                <a:cs typeface="Calibri" panose="020F0502020204030204" pitchFamily="34" charset="0"/>
              </a:rPr>
              <a:t>Both A and B</a:t>
            </a:r>
          </a:p>
          <a:p>
            <a:pPr marL="57150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24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94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Generally Accepted Accounting Principles (GAAP) for State and Local Governments</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25</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96062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What is GAAP?</a:t>
            </a:r>
          </a:p>
        </p:txBody>
      </p:sp>
      <p:sp>
        <p:nvSpPr>
          <p:cNvPr id="27651" name="Rectangle 3"/>
          <p:cNvSpPr>
            <a:spLocks noGrp="1" noChangeArrowheads="1"/>
          </p:cNvSpPr>
          <p:nvPr>
            <p:ph idx="1"/>
          </p:nvPr>
        </p:nvSpPr>
        <p:spPr/>
        <p:txBody>
          <a:bodyPr/>
          <a:lstStyle/>
          <a:p>
            <a:r>
              <a:rPr lang="en-US" sz="3400" dirty="0"/>
              <a:t>Generally accepted accounting principles (GAAP) </a:t>
            </a:r>
          </a:p>
          <a:p>
            <a:pPr lvl="1"/>
            <a:r>
              <a:rPr lang="en-US" sz="3200" dirty="0"/>
              <a:t>Nationally recognized standards that govern </a:t>
            </a:r>
            <a:r>
              <a:rPr lang="en-US" sz="3200" i="1" dirty="0"/>
              <a:t>general purpose external </a:t>
            </a:r>
            <a:r>
              <a:rPr lang="en-US" sz="3200" dirty="0"/>
              <a:t>financial reporting</a:t>
            </a:r>
          </a:p>
          <a:p>
            <a:pPr lvl="2"/>
            <a:r>
              <a:rPr lang="en-US" sz="2800" dirty="0"/>
              <a:t>Users include:</a:t>
            </a:r>
          </a:p>
          <a:p>
            <a:pPr lvl="3"/>
            <a:r>
              <a:rPr lang="en-US" sz="2400" dirty="0"/>
              <a:t>Citizens</a:t>
            </a:r>
          </a:p>
          <a:p>
            <a:pPr lvl="3"/>
            <a:r>
              <a:rPr lang="en-US" sz="2400" dirty="0"/>
              <a:t>Legislative and oversight bodies</a:t>
            </a:r>
          </a:p>
          <a:p>
            <a:pPr lvl="3"/>
            <a:r>
              <a:rPr lang="en-US" sz="2400" dirty="0"/>
              <a:t>Investors and creditors</a:t>
            </a:r>
          </a:p>
          <a:p>
            <a:pPr lvl="1"/>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26</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88847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Legal Authority to Set Financial Reporting Standards</a:t>
            </a:r>
          </a:p>
        </p:txBody>
      </p:sp>
      <p:sp>
        <p:nvSpPr>
          <p:cNvPr id="27651" name="Rectangle 3"/>
          <p:cNvSpPr>
            <a:spLocks noGrp="1" noChangeArrowheads="1"/>
          </p:cNvSpPr>
          <p:nvPr>
            <p:ph idx="1"/>
          </p:nvPr>
        </p:nvSpPr>
        <p:spPr/>
        <p:txBody>
          <a:bodyPr/>
          <a:lstStyle/>
          <a:p>
            <a:r>
              <a:rPr lang="en-US" sz="2800" dirty="0"/>
              <a:t>Securities and Exchange Commission (SEC) has authority to set financial reporting standards for publicly traded companies</a:t>
            </a:r>
          </a:p>
          <a:p>
            <a:pPr lvl="1"/>
            <a:r>
              <a:rPr lang="en-US" sz="2600" dirty="0"/>
              <a:t>Only state and local governments that issue municipal bonds are subject to SEC authority, and even then only to its anti-fraud provisions</a:t>
            </a:r>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27</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6642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Legal Authority to Set Financial Reporting Standards (cont.)</a:t>
            </a:r>
          </a:p>
        </p:txBody>
      </p:sp>
      <p:sp>
        <p:nvSpPr>
          <p:cNvPr id="27651" name="Rectangle 3"/>
          <p:cNvSpPr>
            <a:spLocks noGrp="1" noChangeArrowheads="1"/>
          </p:cNvSpPr>
          <p:nvPr>
            <p:ph idx="1"/>
          </p:nvPr>
        </p:nvSpPr>
        <p:spPr/>
        <p:txBody>
          <a:bodyPr/>
          <a:lstStyle/>
          <a:p>
            <a:r>
              <a:rPr lang="en-US" sz="2400" dirty="0"/>
              <a:t>American Institute of Certified Public Accountants’ </a:t>
            </a:r>
            <a:r>
              <a:rPr lang="en-US" sz="2400" i="1" dirty="0"/>
              <a:t>Code of Professional Conduct </a:t>
            </a:r>
            <a:r>
              <a:rPr lang="en-US" sz="2400" dirty="0"/>
              <a:t>(AICPA Code) prevents auditors from giving an unmodified (“clean”) opinion if financial statements materially depart from standards set by the appropriate authoritative standard-setting body: </a:t>
            </a:r>
          </a:p>
          <a:p>
            <a:pPr lvl="1"/>
            <a:r>
              <a:rPr lang="en-US" sz="2200" dirty="0"/>
              <a:t>Private-sector businesses and not-for-profit organizations – Financial Accounting Standards Board (FASB); </a:t>
            </a:r>
          </a:p>
          <a:p>
            <a:pPr lvl="1"/>
            <a:r>
              <a:rPr lang="en-US" sz="2200" dirty="0"/>
              <a:t>State and local governments – Governmental Accounting Standards Board (GASB); and</a:t>
            </a:r>
          </a:p>
          <a:p>
            <a:pPr lvl="1"/>
            <a:r>
              <a:rPr lang="en-US" sz="2200" dirty="0"/>
              <a:t>Federal government – Federal Accounting Standards Advisory Board (FASAB</a:t>
            </a:r>
          </a:p>
          <a:p>
            <a:r>
              <a:rPr lang="en-US" sz="2400" dirty="0"/>
              <a:t>AICPA Code provisions often are enforceable as a matter of regulation by the state boards of accountancy, which license independent auditors</a:t>
            </a:r>
          </a:p>
          <a:p>
            <a:pPr marL="585216" lvl="1" indent="0">
              <a:buNone/>
            </a:pPr>
            <a:endParaRPr lang="en-US" sz="2000" i="1"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28</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7202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Development of GAAP</a:t>
            </a:r>
          </a:p>
        </p:txBody>
      </p:sp>
      <p:sp>
        <p:nvSpPr>
          <p:cNvPr id="27651" name="Rectangle 3"/>
          <p:cNvSpPr>
            <a:spLocks noGrp="1" noChangeArrowheads="1"/>
          </p:cNvSpPr>
          <p:nvPr>
            <p:ph idx="1"/>
          </p:nvPr>
        </p:nvSpPr>
        <p:spPr/>
        <p:txBody>
          <a:bodyPr/>
          <a:lstStyle/>
          <a:p>
            <a:r>
              <a:rPr lang="en-US" sz="3000" dirty="0"/>
              <a:t>Private sector (including not for profit)</a:t>
            </a:r>
          </a:p>
          <a:p>
            <a:pPr lvl="1"/>
            <a:r>
              <a:rPr lang="en-US" sz="2800" dirty="0"/>
              <a:t>Committee on Accounting Procedures</a:t>
            </a:r>
          </a:p>
          <a:p>
            <a:pPr lvl="1"/>
            <a:r>
              <a:rPr lang="en-US" sz="2800" dirty="0"/>
              <a:t>Accounting Principles Board</a:t>
            </a:r>
          </a:p>
          <a:p>
            <a:pPr lvl="1"/>
            <a:r>
              <a:rPr lang="en-US" sz="2800" dirty="0"/>
              <a:t>Financial Accounting Standards Board (FASB)</a:t>
            </a:r>
          </a:p>
          <a:p>
            <a:pPr lvl="2"/>
            <a:r>
              <a:rPr lang="en-US" sz="2400" dirty="0"/>
              <a:t>Assisted by advisory council</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29</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967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Program – Day 1</a:t>
            </a:r>
          </a:p>
        </p:txBody>
      </p:sp>
      <p:sp>
        <p:nvSpPr>
          <p:cNvPr id="27651" name="Rectangle 3"/>
          <p:cNvSpPr>
            <a:spLocks noGrp="1" noChangeArrowheads="1"/>
          </p:cNvSpPr>
          <p:nvPr>
            <p:ph idx="1"/>
          </p:nvPr>
        </p:nvSpPr>
        <p:spPr/>
        <p:txBody>
          <a:bodyPr/>
          <a:lstStyle/>
          <a:p>
            <a:r>
              <a:rPr lang="en-US" sz="2600" dirty="0">
                <a:solidFill>
                  <a:srgbClr val="000000"/>
                </a:solidFill>
              </a:rPr>
              <a:t>The governmental environment and its impact </a:t>
            </a:r>
          </a:p>
          <a:p>
            <a:r>
              <a:rPr lang="en-US" sz="2600" dirty="0"/>
              <a:t>Generally accepted accounting principles (GAAP) for state and local governments</a:t>
            </a:r>
          </a:p>
          <a:p>
            <a:r>
              <a:rPr lang="en-US" sz="2600" dirty="0"/>
              <a:t>Funds and fund types</a:t>
            </a:r>
          </a:p>
          <a:p>
            <a:r>
              <a:rPr lang="en-US" sz="2600" dirty="0"/>
              <a:t>Measurement focus and basis of accounting</a:t>
            </a:r>
          </a:p>
          <a:p>
            <a:r>
              <a:rPr lang="en-US" sz="2600" dirty="0"/>
              <a:t>Financial statement elements</a:t>
            </a:r>
          </a:p>
          <a:p>
            <a:pPr marL="0" indent="0" eaLnBrk="1" hangingPunct="1">
              <a:buNone/>
            </a:pPr>
            <a:endParaRPr lang="en-US" altLang="en-US" dirty="0"/>
          </a:p>
        </p:txBody>
      </p:sp>
      <p:sp>
        <p:nvSpPr>
          <p:cNvPr id="6"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3</a:t>
            </a:fld>
            <a:endParaRPr lang="en-US" altLang="en-US" sz="2400" b="0"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6057900" y="5262140"/>
            <a:ext cx="4152900" cy="392415"/>
          </a:xfrm>
          <a:prstGeom prst="rect">
            <a:avLst/>
          </a:prstGeom>
          <a:noFill/>
        </p:spPr>
        <p:txBody>
          <a:bodyPr wrap="square" rtlCol="0">
            <a:spAutoFit/>
          </a:bodyPr>
          <a:lstStyle/>
          <a:p>
            <a:pPr defTabSz="685800"/>
            <a:r>
              <a:rPr lang="en-US" sz="975" dirty="0">
                <a:solidFill>
                  <a:srgbClr val="000000"/>
                </a:solidFill>
                <a:latin typeface="Arial"/>
              </a:rPr>
              <a:t>Agenda is subject to change.</a:t>
            </a:r>
          </a:p>
          <a:p>
            <a:pPr defTabSz="685800"/>
            <a:r>
              <a:rPr lang="en-US" sz="975" dirty="0">
                <a:solidFill>
                  <a:srgbClr val="000000"/>
                </a:solidFill>
                <a:latin typeface="Arial"/>
              </a:rPr>
              <a:t>Copyright 2022 by the Government Finance Officers Association.</a:t>
            </a:r>
          </a:p>
        </p:txBody>
      </p:sp>
    </p:spTree>
    <p:extLst>
      <p:ext uri="{BB962C8B-B14F-4D97-AF65-F5344CB8AC3E}">
        <p14:creationId xmlns:p14="http://schemas.microsoft.com/office/powerpoint/2010/main" val="52280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Development of GAAP (cont.)</a:t>
            </a:r>
          </a:p>
        </p:txBody>
      </p:sp>
      <p:sp>
        <p:nvSpPr>
          <p:cNvPr id="27651" name="Rectangle 3"/>
          <p:cNvSpPr>
            <a:spLocks noGrp="1" noChangeArrowheads="1"/>
          </p:cNvSpPr>
          <p:nvPr>
            <p:ph idx="1"/>
          </p:nvPr>
        </p:nvSpPr>
        <p:spPr/>
        <p:txBody>
          <a:bodyPr/>
          <a:lstStyle/>
          <a:p>
            <a:r>
              <a:rPr lang="en-US" sz="2800" dirty="0"/>
              <a:t>State and local governments</a:t>
            </a:r>
          </a:p>
          <a:p>
            <a:pPr lvl="1"/>
            <a:r>
              <a:rPr lang="en-US" sz="2400" dirty="0"/>
              <a:t>National Committee on Municipal Accounting</a:t>
            </a:r>
          </a:p>
          <a:p>
            <a:pPr lvl="1"/>
            <a:r>
              <a:rPr lang="en-US" sz="2400" dirty="0"/>
              <a:t>National Committee on Governmental Accounting</a:t>
            </a:r>
          </a:p>
          <a:p>
            <a:pPr lvl="1"/>
            <a:r>
              <a:rPr lang="en-US" sz="2400" dirty="0"/>
              <a:t>National Council on Governmental Accounting</a:t>
            </a:r>
          </a:p>
          <a:p>
            <a:pPr lvl="1"/>
            <a:r>
              <a:rPr lang="en-US" sz="2400" b="1" dirty="0"/>
              <a:t>Governmental Accounting Standards Board (GASB)</a:t>
            </a:r>
          </a:p>
          <a:p>
            <a:pPr lvl="2"/>
            <a:r>
              <a:rPr lang="en-US" sz="2200" dirty="0"/>
              <a:t>Assisted by advisory council</a:t>
            </a:r>
          </a:p>
          <a:p>
            <a:r>
              <a:rPr lang="en-US" sz="2800" dirty="0"/>
              <a:t>Federal government</a:t>
            </a:r>
          </a:p>
          <a:p>
            <a:pPr lvl="1"/>
            <a:r>
              <a:rPr lang="en-US" sz="2400" dirty="0"/>
              <a:t>Federal Accounting Standards Advisory Board (FASAB)</a:t>
            </a:r>
            <a:endParaRPr lang="en-US" altLang="en-US" sz="24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30</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87067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Development of GAAP (cont.)</a:t>
            </a:r>
          </a:p>
        </p:txBody>
      </p:sp>
      <p:sp>
        <p:nvSpPr>
          <p:cNvPr id="27651" name="Rectangle 3"/>
          <p:cNvSpPr>
            <a:spLocks noGrp="1" noChangeArrowheads="1"/>
          </p:cNvSpPr>
          <p:nvPr>
            <p:ph idx="1"/>
          </p:nvPr>
        </p:nvSpPr>
        <p:spPr/>
        <p:txBody>
          <a:bodyPr/>
          <a:lstStyle/>
          <a:p>
            <a:r>
              <a:rPr lang="en-US" sz="2800" dirty="0"/>
              <a:t>Financial Accounting Foundation (FAF)</a:t>
            </a:r>
          </a:p>
          <a:p>
            <a:pPr lvl="1"/>
            <a:r>
              <a:rPr lang="en-US" sz="2400" dirty="0"/>
              <a:t>Oversight over GASB and FASB</a:t>
            </a:r>
          </a:p>
          <a:p>
            <a:pPr lvl="1"/>
            <a:r>
              <a:rPr lang="en-US" sz="2400" dirty="0"/>
              <a:t>Select and appoint board members for GASB and FASB (and advisory councils)</a:t>
            </a:r>
          </a:p>
          <a:p>
            <a:pPr marL="0" indent="0" eaLnBrk="1" hangingPunct="1">
              <a:buNone/>
            </a:pPr>
            <a:endParaRPr lang="en-US" altLang="en-US" dirty="0"/>
          </a:p>
        </p:txBody>
      </p:sp>
      <p:sp>
        <p:nvSpPr>
          <p:cNvPr id="6"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31</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362200" y="3048000"/>
            <a:ext cx="8382000" cy="3392373"/>
          </a:xfrm>
          <a:prstGeom prst="rect">
            <a:avLst/>
          </a:prstGeom>
        </p:spPr>
      </p:pic>
    </p:spTree>
    <p:extLst>
      <p:ext uri="{BB962C8B-B14F-4D97-AF65-F5344CB8AC3E}">
        <p14:creationId xmlns:p14="http://schemas.microsoft.com/office/powerpoint/2010/main" val="2699284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GAAP Hierarchy</a:t>
            </a:r>
          </a:p>
        </p:txBody>
      </p:sp>
      <p:sp>
        <p:nvSpPr>
          <p:cNvPr id="27651" name="Rectangle 3"/>
          <p:cNvSpPr>
            <a:spLocks noGrp="1" noChangeArrowheads="1"/>
          </p:cNvSpPr>
          <p:nvPr>
            <p:ph idx="1"/>
          </p:nvPr>
        </p:nvSpPr>
        <p:spPr/>
        <p:txBody>
          <a:bodyPr/>
          <a:lstStyle/>
          <a:p>
            <a:r>
              <a:rPr lang="en-US" dirty="0"/>
              <a:t>Authoritative</a:t>
            </a:r>
          </a:p>
          <a:p>
            <a:pPr lvl="1"/>
            <a:r>
              <a:rPr lang="en-US" sz="2400" dirty="0"/>
              <a:t>Category A</a:t>
            </a:r>
          </a:p>
          <a:p>
            <a:pPr lvl="2"/>
            <a:r>
              <a:rPr lang="en-US" sz="2000" dirty="0"/>
              <a:t>Fundamental guidance</a:t>
            </a:r>
          </a:p>
          <a:p>
            <a:pPr lvl="2"/>
            <a:r>
              <a:rPr lang="en-US" sz="2000" dirty="0"/>
              <a:t>Lengthy exposure</a:t>
            </a:r>
          </a:p>
          <a:p>
            <a:pPr lvl="2"/>
            <a:r>
              <a:rPr lang="en-US" sz="2000" dirty="0"/>
              <a:t>Majority of Board votes to approve</a:t>
            </a:r>
          </a:p>
          <a:p>
            <a:pPr lvl="1"/>
            <a:r>
              <a:rPr lang="en-US" sz="2400" dirty="0"/>
              <a:t>Category B</a:t>
            </a:r>
          </a:p>
          <a:p>
            <a:pPr lvl="2"/>
            <a:r>
              <a:rPr lang="en-US" sz="2000" dirty="0"/>
              <a:t>Application guidance</a:t>
            </a:r>
          </a:p>
          <a:p>
            <a:pPr lvl="2"/>
            <a:r>
              <a:rPr lang="en-US" sz="2000" dirty="0"/>
              <a:t>Shorter exposure for GASB documents vs. AICPA</a:t>
            </a:r>
          </a:p>
          <a:p>
            <a:pPr lvl="2"/>
            <a:r>
              <a:rPr lang="en-US" sz="2000" dirty="0"/>
              <a:t>“Clearance” by Board</a:t>
            </a:r>
          </a:p>
          <a:p>
            <a:pPr lvl="3"/>
            <a:r>
              <a:rPr lang="en-US" dirty="0"/>
              <a:t>Majority of Board does not object to guidance</a:t>
            </a:r>
          </a:p>
          <a:p>
            <a:r>
              <a:rPr lang="en-US" dirty="0"/>
              <a:t>Nonauthoritative</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32</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5604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GAAP Hierarchy (cont.)</a:t>
            </a:r>
          </a:p>
        </p:txBody>
      </p:sp>
      <p:pic>
        <p:nvPicPr>
          <p:cNvPr id="2" name="Content Placeholder 1"/>
          <p:cNvPicPr>
            <a:picLocks noGrp="1" noChangeAspect="1"/>
          </p:cNvPicPr>
          <p:nvPr>
            <p:ph idx="1"/>
          </p:nvPr>
        </p:nvPicPr>
        <p:blipFill>
          <a:blip r:embed="rId3"/>
          <a:stretch>
            <a:fillRect/>
          </a:stretch>
        </p:blipFill>
        <p:spPr>
          <a:xfrm>
            <a:off x="2096322" y="1981200"/>
            <a:ext cx="8114479" cy="2840982"/>
          </a:xfrm>
          <a:prstGeom prst="rect">
            <a:avLst/>
          </a:prstGeom>
        </p:spPr>
      </p:pic>
      <p:sp>
        <p:nvSpPr>
          <p:cNvPr id="6"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33</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2172522" y="5105400"/>
            <a:ext cx="80382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1" u="none" strike="noStrike" kern="1200" cap="none" spc="0" normalizeH="0" baseline="0" noProof="0" dirty="0">
                <a:ln>
                  <a:noFill/>
                </a:ln>
                <a:solidFill>
                  <a:srgbClr val="000000"/>
                </a:solidFill>
                <a:effectLst/>
                <a:uLnTx/>
                <a:uFillTx/>
                <a:latin typeface="Arial"/>
                <a:ea typeface="+mn-ea"/>
                <a:cs typeface="+mn-cs"/>
              </a:rPr>
              <a:t>Specifically applicable to state and local governments and “cleared” by the GASB</a:t>
            </a:r>
          </a:p>
        </p:txBody>
      </p:sp>
    </p:spTree>
    <p:extLst>
      <p:ext uri="{BB962C8B-B14F-4D97-AF65-F5344CB8AC3E}">
        <p14:creationId xmlns:p14="http://schemas.microsoft.com/office/powerpoint/2010/main" val="231724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Nonauthoritative Literature</a:t>
            </a:r>
          </a:p>
        </p:txBody>
      </p:sp>
      <p:sp>
        <p:nvSpPr>
          <p:cNvPr id="27651" name="Rectangle 3"/>
          <p:cNvSpPr>
            <a:spLocks noGrp="1" noChangeArrowheads="1"/>
          </p:cNvSpPr>
          <p:nvPr>
            <p:ph idx="1"/>
          </p:nvPr>
        </p:nvSpPr>
        <p:spPr/>
        <p:txBody>
          <a:bodyPr/>
          <a:lstStyle/>
          <a:p>
            <a:r>
              <a:rPr lang="en-US" sz="2800" dirty="0"/>
              <a:t>Sources include</a:t>
            </a:r>
          </a:p>
          <a:p>
            <a:pPr lvl="1"/>
            <a:r>
              <a:rPr lang="en-US" sz="2200" dirty="0"/>
              <a:t>GASB Concepts Statements</a:t>
            </a:r>
          </a:p>
          <a:p>
            <a:pPr lvl="1"/>
            <a:r>
              <a:rPr lang="en-US" sz="2200" dirty="0"/>
              <a:t>Pronouncements and other literature of the </a:t>
            </a:r>
          </a:p>
          <a:p>
            <a:pPr lvl="2"/>
            <a:r>
              <a:rPr lang="en-US" sz="1800" dirty="0"/>
              <a:t>Financial Accounting Standards Board</a:t>
            </a:r>
          </a:p>
          <a:p>
            <a:pPr lvl="2"/>
            <a:r>
              <a:rPr lang="en-US" sz="1800" dirty="0"/>
              <a:t>Federal Accounting Standards Advisory Board</a:t>
            </a:r>
          </a:p>
          <a:p>
            <a:pPr lvl="2"/>
            <a:r>
              <a:rPr lang="en-US" sz="1800" dirty="0"/>
              <a:t>International Public Sector Accounting Standards Board</a:t>
            </a:r>
          </a:p>
          <a:p>
            <a:pPr lvl="2"/>
            <a:r>
              <a:rPr lang="en-US" sz="1800" dirty="0"/>
              <a:t>International Accounting Standards Board</a:t>
            </a:r>
          </a:p>
          <a:p>
            <a:pPr lvl="2"/>
            <a:r>
              <a:rPr lang="en-US" sz="1800" dirty="0"/>
              <a:t>AICPA (if not cleared by the GASB)</a:t>
            </a:r>
          </a:p>
          <a:p>
            <a:pPr lvl="1"/>
            <a:r>
              <a:rPr lang="en-US" sz="2200" dirty="0"/>
              <a:t>Practices that are widely recognized and prevalent in state and local government</a:t>
            </a:r>
          </a:p>
          <a:p>
            <a:pPr lvl="1"/>
            <a:r>
              <a:rPr lang="en-US" sz="2200" dirty="0"/>
              <a:t>Literature of other professional associations or regulatory agencies</a:t>
            </a:r>
          </a:p>
          <a:p>
            <a:pPr lvl="1"/>
            <a:r>
              <a:rPr lang="en-US" sz="2200" dirty="0"/>
              <a:t>Accounting textbooks, handbooks, and articles </a:t>
            </a:r>
          </a:p>
          <a:p>
            <a:pPr marL="0" indent="0" eaLnBrk="1" hangingPunct="1">
              <a:buNone/>
            </a:pPr>
            <a:endParaRPr lang="en-US" altLang="en-US" sz="22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34</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2887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Use of Nonauthoritative Literature</a:t>
            </a:r>
          </a:p>
        </p:txBody>
      </p:sp>
      <p:sp>
        <p:nvSpPr>
          <p:cNvPr id="27651" name="Rectangle 3"/>
          <p:cNvSpPr>
            <a:spLocks noGrp="1" noChangeArrowheads="1"/>
          </p:cNvSpPr>
          <p:nvPr>
            <p:ph idx="1"/>
          </p:nvPr>
        </p:nvSpPr>
        <p:spPr/>
        <p:txBody>
          <a:bodyPr/>
          <a:lstStyle/>
          <a:p>
            <a:r>
              <a:rPr lang="en-US" sz="2800" dirty="0"/>
              <a:t>When evaluating the appropriateness of nonauthoritative literature, an entity should consider</a:t>
            </a:r>
          </a:p>
          <a:p>
            <a:pPr lvl="1"/>
            <a:r>
              <a:rPr lang="en-US" sz="2400" dirty="0"/>
              <a:t>Reason by analogy to existing GASB standard</a:t>
            </a:r>
          </a:p>
          <a:p>
            <a:pPr lvl="1"/>
            <a:r>
              <a:rPr lang="en-US" sz="2400" dirty="0"/>
              <a:t>Consistency with GASB Concepts Statements</a:t>
            </a:r>
          </a:p>
          <a:p>
            <a:pPr lvl="1"/>
            <a:r>
              <a:rPr lang="en-US" sz="2400" dirty="0"/>
              <a:t>Relevance to the particular circumstances</a:t>
            </a:r>
          </a:p>
          <a:p>
            <a:pPr lvl="1"/>
            <a:r>
              <a:rPr lang="en-US" sz="2400" dirty="0"/>
              <a:t>Specificity of the literature</a:t>
            </a:r>
          </a:p>
          <a:p>
            <a:pPr lvl="1"/>
            <a:r>
              <a:rPr lang="en-US" sz="2400" dirty="0"/>
              <a:t>General recognition of the issuer or author as an authority</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35</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659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Due Process for Setting GAAP</a:t>
            </a:r>
          </a:p>
        </p:txBody>
      </p:sp>
      <p:sp>
        <p:nvSpPr>
          <p:cNvPr id="27651" name="Rectangle 3"/>
          <p:cNvSpPr>
            <a:spLocks noGrp="1" noChangeArrowheads="1"/>
          </p:cNvSpPr>
          <p:nvPr>
            <p:ph idx="1"/>
          </p:nvPr>
        </p:nvSpPr>
        <p:spPr/>
        <p:txBody>
          <a:bodyPr/>
          <a:lstStyle/>
          <a:p>
            <a:r>
              <a:rPr lang="en-US" sz="2400" dirty="0"/>
              <a:t>Purpose = informed decision making</a:t>
            </a:r>
          </a:p>
          <a:p>
            <a:r>
              <a:rPr lang="en-US" sz="2400" dirty="0"/>
              <a:t>Steps</a:t>
            </a:r>
          </a:p>
          <a:p>
            <a:pPr lvl="1"/>
            <a:r>
              <a:rPr lang="en-US" sz="2200" dirty="0"/>
              <a:t>Identify issue</a:t>
            </a:r>
          </a:p>
          <a:p>
            <a:pPr lvl="1"/>
            <a:r>
              <a:rPr lang="en-US" sz="2200" dirty="0"/>
              <a:t>Pre-agenda research</a:t>
            </a:r>
          </a:p>
          <a:p>
            <a:pPr lvl="1"/>
            <a:r>
              <a:rPr lang="en-US" sz="2200" dirty="0"/>
              <a:t>Place issue on technical agenda</a:t>
            </a:r>
          </a:p>
          <a:p>
            <a:pPr lvl="1"/>
            <a:r>
              <a:rPr lang="en-US" sz="2200" dirty="0"/>
              <a:t>Deliberative process</a:t>
            </a:r>
          </a:p>
          <a:p>
            <a:pPr lvl="2"/>
            <a:r>
              <a:rPr lang="en-US" sz="2000" dirty="0"/>
              <a:t>Staff research</a:t>
            </a:r>
          </a:p>
          <a:p>
            <a:pPr lvl="2"/>
            <a:r>
              <a:rPr lang="en-US" sz="2000" dirty="0"/>
              <a:t>Taskforce or Advisory Group</a:t>
            </a:r>
          </a:p>
          <a:p>
            <a:pPr lvl="2"/>
            <a:r>
              <a:rPr lang="en-US" sz="2000" dirty="0"/>
              <a:t>Board discussions</a:t>
            </a:r>
          </a:p>
          <a:p>
            <a:pPr lvl="2"/>
            <a:r>
              <a:rPr lang="en-US" sz="2000" dirty="0"/>
              <a:t>Due process documents</a:t>
            </a:r>
          </a:p>
          <a:p>
            <a:pPr lvl="3"/>
            <a:r>
              <a:rPr lang="en-US" sz="1800" dirty="0"/>
              <a:t>Invitation to comment (ITC), Preliminary views (PV), Discussion memorandum (DM) - optional</a:t>
            </a:r>
          </a:p>
          <a:p>
            <a:pPr lvl="2"/>
            <a:r>
              <a:rPr lang="en-US" sz="2000" dirty="0"/>
              <a:t>Exposure draft (ED)</a:t>
            </a:r>
          </a:p>
          <a:p>
            <a:pPr lvl="1"/>
            <a:r>
              <a:rPr lang="en-US" sz="2200" dirty="0"/>
              <a:t>Final standard</a:t>
            </a:r>
          </a:p>
          <a:p>
            <a:pPr marL="585216" lvl="1" indent="0">
              <a:buNone/>
            </a:pPr>
            <a:endParaRPr lang="en-US" sz="2000" i="1"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36</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48831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Keeping Pace With An Evolving GAAP</a:t>
            </a:r>
          </a:p>
        </p:txBody>
      </p:sp>
      <p:sp>
        <p:nvSpPr>
          <p:cNvPr id="7" name="Content Placeholder 6"/>
          <p:cNvSpPr>
            <a:spLocks noGrp="1"/>
          </p:cNvSpPr>
          <p:nvPr>
            <p:ph idx="1"/>
          </p:nvPr>
        </p:nvSpPr>
        <p:spPr/>
        <p:txBody>
          <a:bodyPr>
            <a:normAutofit/>
          </a:bodyPr>
          <a:lstStyle/>
          <a:p>
            <a:r>
              <a:rPr lang="en-US" sz="2800" dirty="0"/>
              <a:t>GAAP is Changing Rapidly</a:t>
            </a:r>
          </a:p>
          <a:p>
            <a:pPr lvl="1"/>
            <a:r>
              <a:rPr lang="en-US" sz="2400" dirty="0"/>
              <a:t>Currently 101 statements</a:t>
            </a:r>
          </a:p>
          <a:p>
            <a:pPr lvl="1"/>
            <a:r>
              <a:rPr lang="en-US" sz="2400" dirty="0"/>
              <a:t>Implementation guides</a:t>
            </a:r>
          </a:p>
          <a:p>
            <a:r>
              <a:rPr lang="en-US" sz="2800" dirty="0"/>
              <a:t>The Nature of GAAP is Changing</a:t>
            </a:r>
          </a:p>
          <a:p>
            <a:pPr lvl="1"/>
            <a:r>
              <a:rPr lang="en-US" sz="2400" dirty="0"/>
              <a:t>GASB 76- GAAP Hierarchy has substantially elevated implementation guidance</a:t>
            </a:r>
          </a:p>
          <a:p>
            <a:pPr lvl="1"/>
            <a:r>
              <a:rPr lang="en-US" sz="2400" dirty="0"/>
              <a:t>Most new standards are replacements or amendments of previous standards</a:t>
            </a:r>
          </a:p>
          <a:p>
            <a:r>
              <a:rPr lang="en-US" sz="2800" dirty="0"/>
              <a:t>Reliance on the Statements/Original Pronouncements themselves can increase the risk of missing something</a:t>
            </a:r>
          </a:p>
        </p:txBody>
      </p:sp>
      <p:sp>
        <p:nvSpPr>
          <p:cNvPr id="4"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37</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3144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GASB Codification</a:t>
            </a:r>
          </a:p>
        </p:txBody>
      </p:sp>
      <p:sp>
        <p:nvSpPr>
          <p:cNvPr id="3" name="Content Placeholder 2"/>
          <p:cNvSpPr>
            <a:spLocks noGrp="1"/>
          </p:cNvSpPr>
          <p:nvPr>
            <p:ph idx="1"/>
          </p:nvPr>
        </p:nvSpPr>
        <p:spPr/>
        <p:txBody>
          <a:bodyPr>
            <a:normAutofit/>
          </a:bodyPr>
          <a:lstStyle/>
          <a:p>
            <a:r>
              <a:rPr lang="en-US" dirty="0"/>
              <a:t>GASB’s Codification is a comprehensive one-stop source for:</a:t>
            </a:r>
          </a:p>
          <a:p>
            <a:pPr lvl="1"/>
            <a:r>
              <a:rPr lang="en-US" sz="2400" dirty="0"/>
              <a:t>Applicable NCGA literature</a:t>
            </a:r>
          </a:p>
          <a:p>
            <a:pPr lvl="1"/>
            <a:r>
              <a:rPr lang="en-US" sz="2400" dirty="0"/>
              <a:t>Applicable AICPA accounting guidance </a:t>
            </a:r>
          </a:p>
          <a:p>
            <a:pPr lvl="1"/>
            <a:r>
              <a:rPr lang="en-US" sz="2400" dirty="0"/>
              <a:t>GASB: </a:t>
            </a:r>
          </a:p>
          <a:p>
            <a:pPr lvl="2"/>
            <a:r>
              <a:rPr lang="en-US" sz="2000" dirty="0"/>
              <a:t>Statements </a:t>
            </a:r>
          </a:p>
          <a:p>
            <a:pPr lvl="2"/>
            <a:r>
              <a:rPr lang="en-US" sz="2000" dirty="0"/>
              <a:t>Interpretations </a:t>
            </a:r>
          </a:p>
          <a:p>
            <a:pPr lvl="2"/>
            <a:r>
              <a:rPr lang="en-US" sz="2000" dirty="0"/>
              <a:t>Technical bulletins </a:t>
            </a:r>
            <a:endParaRPr lang="en-US" sz="2000" dirty="0">
              <a:solidFill>
                <a:srgbClr val="0070C0"/>
              </a:solidFill>
            </a:endParaRPr>
          </a:p>
          <a:p>
            <a:pPr lvl="2"/>
            <a:r>
              <a:rPr lang="en-US" sz="2000" dirty="0"/>
              <a:t>Implementation guides </a:t>
            </a:r>
            <a:endParaRPr lang="en-US" sz="2000" dirty="0">
              <a:solidFill>
                <a:srgbClr val="0070C0"/>
              </a:solidFill>
            </a:endParaRPr>
          </a:p>
          <a:p>
            <a:pPr lvl="2"/>
            <a:r>
              <a:rPr lang="en-US" sz="2000" dirty="0"/>
              <a:t>Concept statements</a:t>
            </a:r>
          </a:p>
          <a:p>
            <a:pPr lvl="2"/>
            <a:r>
              <a:rPr lang="en-US" sz="2000" dirty="0"/>
              <a:t>Illustrations and flowcharts</a:t>
            </a:r>
          </a:p>
        </p:txBody>
      </p:sp>
      <p:cxnSp>
        <p:nvCxnSpPr>
          <p:cNvPr id="8" name="Straight Connector 7"/>
          <p:cNvCxnSpPr/>
          <p:nvPr/>
        </p:nvCxnSpPr>
        <p:spPr>
          <a:xfrm flipV="1">
            <a:off x="1524000" y="4573527"/>
            <a:ext cx="8110728" cy="457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78558" y="3093520"/>
            <a:ext cx="2006166" cy="36933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Authoritative</a:t>
            </a:r>
          </a:p>
        </p:txBody>
      </p:sp>
      <p:sp>
        <p:nvSpPr>
          <p:cNvPr id="12" name="TextBox 11"/>
          <p:cNvSpPr txBox="1"/>
          <p:nvPr/>
        </p:nvSpPr>
        <p:spPr>
          <a:xfrm>
            <a:off x="7369996" y="4724400"/>
            <a:ext cx="2014728" cy="36933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Non-authoritative</a:t>
            </a:r>
          </a:p>
        </p:txBody>
      </p:sp>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247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GASB Codification Contents</a:t>
            </a:r>
          </a:p>
        </p:txBody>
      </p:sp>
      <p:sp>
        <p:nvSpPr>
          <p:cNvPr id="3" name="Content Placeholder 2"/>
          <p:cNvSpPr>
            <a:spLocks noGrp="1"/>
          </p:cNvSpPr>
          <p:nvPr>
            <p:ph idx="1"/>
          </p:nvPr>
        </p:nvSpPr>
        <p:spPr/>
        <p:txBody>
          <a:bodyPr>
            <a:normAutofit/>
          </a:bodyPr>
          <a:lstStyle/>
          <a:p>
            <a:r>
              <a:rPr lang="en-US" sz="3600" dirty="0"/>
              <a:t>Consists of five parts in two volumes:</a:t>
            </a:r>
          </a:p>
          <a:p>
            <a:pPr lvl="1"/>
            <a:r>
              <a:rPr lang="en-US" sz="2400" dirty="0"/>
              <a:t>Part 1 (1000 series) General Principles</a:t>
            </a:r>
          </a:p>
          <a:p>
            <a:pPr lvl="1"/>
            <a:r>
              <a:rPr lang="en-US" sz="2400" dirty="0"/>
              <a:t>Part 2 (2000 series) Financial Reporting	</a:t>
            </a:r>
          </a:p>
          <a:p>
            <a:pPr lvl="1"/>
            <a:r>
              <a:rPr lang="en-US" sz="2400" dirty="0"/>
              <a:t>Part 3 (3000 series) Measurement</a:t>
            </a:r>
          </a:p>
          <a:p>
            <a:pPr lvl="1"/>
            <a:r>
              <a:rPr lang="en-US" sz="2400" dirty="0"/>
              <a:t>Part 4 (Alpha-numeric) Specific Topics </a:t>
            </a:r>
          </a:p>
          <a:p>
            <a:pPr marL="457200" lvl="1" indent="0">
              <a:buNone/>
            </a:pPr>
            <a:r>
              <a:rPr lang="en-US" sz="2400" dirty="0"/>
              <a:t>	    Single letter i.e. Pensions=P20				</a:t>
            </a:r>
          </a:p>
          <a:p>
            <a:pPr lvl="1"/>
            <a:r>
              <a:rPr lang="en-US" sz="2400" dirty="0"/>
              <a:t>Part 5 (Alpha-numeric) Stand Alone Reporting-</a:t>
            </a:r>
          </a:p>
          <a:p>
            <a:pPr marL="457200" lvl="1" indent="0">
              <a:buNone/>
            </a:pPr>
            <a:r>
              <a:rPr lang="en-US" sz="2400" dirty="0"/>
              <a:t>          Special Units &amp; Activities</a:t>
            </a:r>
          </a:p>
          <a:p>
            <a:pPr marL="457200" lvl="1" indent="0">
              <a:buNone/>
            </a:pPr>
            <a:r>
              <a:rPr lang="en-US" sz="2400" dirty="0"/>
              <a:t>	      Two letters i.e. Pension plans (trusts)=Pe5</a:t>
            </a:r>
          </a:p>
        </p:txBody>
      </p:sp>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10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Program – Day 2</a:t>
            </a:r>
          </a:p>
        </p:txBody>
      </p:sp>
      <p:sp>
        <p:nvSpPr>
          <p:cNvPr id="27651" name="Rectangle 3"/>
          <p:cNvSpPr>
            <a:spLocks noGrp="1" noChangeArrowheads="1"/>
          </p:cNvSpPr>
          <p:nvPr>
            <p:ph idx="1"/>
          </p:nvPr>
        </p:nvSpPr>
        <p:spPr/>
        <p:txBody>
          <a:bodyPr/>
          <a:lstStyle/>
          <a:p>
            <a:r>
              <a:rPr lang="en-US" sz="2600" dirty="0"/>
              <a:t>Categories of transactions and events, and governmental fund revenues</a:t>
            </a:r>
          </a:p>
          <a:p>
            <a:r>
              <a:rPr lang="en-US" sz="2600" dirty="0"/>
              <a:t>Governmental fund expenditures</a:t>
            </a:r>
          </a:p>
          <a:p>
            <a:r>
              <a:rPr lang="en-US" sz="2600" dirty="0"/>
              <a:t>Other financing sources and uses</a:t>
            </a:r>
          </a:p>
          <a:p>
            <a:r>
              <a:rPr lang="en-US" sz="2600" dirty="0"/>
              <a:t>Governmental fund financial statements</a:t>
            </a:r>
          </a:p>
          <a:p>
            <a:r>
              <a:rPr lang="en-US" sz="2600" dirty="0"/>
              <a:t>Proprietary funds</a:t>
            </a:r>
          </a:p>
          <a:p>
            <a:pPr marL="0" indent="0" eaLnBrk="1" hangingPunct="1">
              <a:buNone/>
            </a:pPr>
            <a:endParaRPr lang="en-US" altLang="en-US" dirty="0"/>
          </a:p>
        </p:txBody>
      </p:sp>
      <p:sp>
        <p:nvSpPr>
          <p:cNvPr id="27652" name="Slide Number Placeholder 1"/>
          <p:cNvSpPr>
            <a:spLocks noGrp="1"/>
          </p:cNvSpPr>
          <p:nvPr>
            <p:ph type="sldNum" sz="quarter" idx="4294967295"/>
          </p:nvPr>
        </p:nvSpPr>
        <p:spPr bwMode="auto">
          <a:xfrm>
            <a:off x="10972800" y="152400"/>
            <a:ext cx="108373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algn="r" eaLnBrk="0" fontAlgn="base" hangingPunct="0">
              <a:spcBef>
                <a:spcPct val="0"/>
              </a:spcBef>
              <a:spcAft>
                <a:spcPct val="0"/>
              </a:spcAft>
              <a:buClrTx/>
              <a:buNone/>
              <a:defRPr/>
            </a:pPr>
            <a:r>
              <a:rPr lang="en-US" altLang="en-US" sz="2400" dirty="0">
                <a:solidFill>
                  <a:prstClr val="black"/>
                </a:solidFill>
                <a:latin typeface="Calibri" panose="020F0502020204030204" pitchFamily="34" charset="0"/>
                <a:cs typeface="Calibri" panose="020F0502020204030204" pitchFamily="34" charset="0"/>
              </a:rPr>
              <a:t>24</a:t>
            </a:r>
          </a:p>
          <a:p>
            <a:pPr eaLnBrk="0" fontAlgn="base" hangingPunct="0">
              <a:spcBef>
                <a:spcPct val="0"/>
              </a:spcBef>
              <a:spcAft>
                <a:spcPct val="0"/>
              </a:spcAft>
              <a:buClrTx/>
              <a:buNone/>
              <a:defRPr/>
            </a:pPr>
            <a:endParaRPr lang="en-US" altLang="en-US" sz="1200"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6057900" y="5262140"/>
            <a:ext cx="4152900" cy="392415"/>
          </a:xfrm>
          <a:prstGeom prst="rect">
            <a:avLst/>
          </a:prstGeom>
          <a:noFill/>
        </p:spPr>
        <p:txBody>
          <a:bodyPr wrap="square" rtlCol="0">
            <a:spAutoFit/>
          </a:bodyPr>
          <a:lstStyle/>
          <a:p>
            <a:pPr defTabSz="685800"/>
            <a:r>
              <a:rPr lang="en-US" sz="975" dirty="0">
                <a:solidFill>
                  <a:srgbClr val="000000"/>
                </a:solidFill>
                <a:latin typeface="Arial"/>
              </a:rPr>
              <a:t>Agenda is subject to change.</a:t>
            </a:r>
          </a:p>
          <a:p>
            <a:pPr defTabSz="685800"/>
            <a:r>
              <a:rPr lang="en-US" sz="975" dirty="0">
                <a:solidFill>
                  <a:srgbClr val="000000"/>
                </a:solidFill>
                <a:latin typeface="Arial"/>
              </a:rPr>
              <a:t>Copyright 2022 by the Government Finance Officers Association.</a:t>
            </a:r>
          </a:p>
        </p:txBody>
      </p:sp>
    </p:spTree>
    <p:extLst>
      <p:ext uri="{BB962C8B-B14F-4D97-AF65-F5344CB8AC3E}">
        <p14:creationId xmlns:p14="http://schemas.microsoft.com/office/powerpoint/2010/main" val="4178535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GASB Codification Contents (cont.)</a:t>
            </a:r>
          </a:p>
        </p:txBody>
      </p:sp>
      <p:sp>
        <p:nvSpPr>
          <p:cNvPr id="3" name="Content Placeholder 2"/>
          <p:cNvSpPr>
            <a:spLocks noGrp="1"/>
          </p:cNvSpPr>
          <p:nvPr>
            <p:ph idx="1"/>
          </p:nvPr>
        </p:nvSpPr>
        <p:spPr/>
        <p:txBody>
          <a:bodyPr>
            <a:normAutofit/>
          </a:bodyPr>
          <a:lstStyle/>
          <a:p>
            <a:r>
              <a:rPr lang="en-US" sz="3200" dirty="0"/>
              <a:t>Appendices:</a:t>
            </a:r>
          </a:p>
          <a:p>
            <a:pPr lvl="1"/>
            <a:r>
              <a:rPr lang="en-US" dirty="0"/>
              <a:t>GASB Pronouncements Not Yet in Effect – Including codification instructions</a:t>
            </a:r>
          </a:p>
          <a:p>
            <a:pPr lvl="1"/>
            <a:r>
              <a:rPr lang="en-US" dirty="0"/>
              <a:t>GASB Concepts Statements</a:t>
            </a:r>
          </a:p>
          <a:p>
            <a:pPr lvl="1"/>
            <a:r>
              <a:rPr lang="en-US" dirty="0"/>
              <a:t>NCGA Objectives of Accounting and Financial Reporting for Governmental Units</a:t>
            </a:r>
          </a:p>
          <a:p>
            <a:pPr lvl="1"/>
            <a:r>
              <a:rPr lang="en-US" dirty="0"/>
              <a:t>Effective Dates of Pronouncements</a:t>
            </a:r>
          </a:p>
          <a:p>
            <a:pPr lvl="1"/>
            <a:r>
              <a:rPr lang="en-US" b="1" dirty="0"/>
              <a:t>Finding List of Original Pronouncements</a:t>
            </a:r>
          </a:p>
        </p:txBody>
      </p:sp>
      <p:sp>
        <p:nvSpPr>
          <p:cNvPr id="4" name="Rectangle 3"/>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3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GASB Codification Contents (cont.)</a:t>
            </a:r>
          </a:p>
        </p:txBody>
      </p:sp>
      <p:sp>
        <p:nvSpPr>
          <p:cNvPr id="3" name="Content Placeholder 2"/>
          <p:cNvSpPr>
            <a:spLocks noGrp="1"/>
          </p:cNvSpPr>
          <p:nvPr>
            <p:ph idx="1"/>
          </p:nvPr>
        </p:nvSpPr>
        <p:spPr/>
        <p:txBody>
          <a:bodyPr>
            <a:normAutofit/>
          </a:bodyPr>
          <a:lstStyle/>
          <a:p>
            <a:r>
              <a:rPr lang="en-US" dirty="0"/>
              <a:t>Within each Section:</a:t>
            </a:r>
          </a:p>
          <a:p>
            <a:pPr lvl="1"/>
            <a:r>
              <a:rPr lang="en-US" dirty="0"/>
              <a:t>Paragraphs .101-.499-Standards </a:t>
            </a:r>
            <a:r>
              <a:rPr lang="en-US" baseline="30000" dirty="0"/>
              <a:t>A</a:t>
            </a:r>
          </a:p>
          <a:p>
            <a:pPr lvl="1"/>
            <a:r>
              <a:rPr lang="en-US" dirty="0"/>
              <a:t>Paragraphs .501-.599-Definitions </a:t>
            </a:r>
            <a:r>
              <a:rPr lang="en-US" baseline="30000" dirty="0"/>
              <a:t>A</a:t>
            </a:r>
            <a:endParaRPr lang="en-US" dirty="0"/>
          </a:p>
          <a:p>
            <a:pPr lvl="1"/>
            <a:r>
              <a:rPr lang="en-US" dirty="0"/>
              <a:t>Paragraphs .601-.699-GASB Technical Bulletins </a:t>
            </a:r>
            <a:r>
              <a:rPr lang="en-US" baseline="30000" dirty="0"/>
              <a:t>B</a:t>
            </a:r>
          </a:p>
          <a:p>
            <a:pPr lvl="1"/>
            <a:r>
              <a:rPr lang="en-US" dirty="0"/>
              <a:t>Paragraphs .701-.799-GASB Implementation Guidance </a:t>
            </a:r>
            <a:r>
              <a:rPr lang="en-US" baseline="30000" dirty="0"/>
              <a:t>B </a:t>
            </a:r>
          </a:p>
          <a:p>
            <a:pPr lvl="1"/>
            <a:r>
              <a:rPr lang="en-US" dirty="0"/>
              <a:t>Paragraphs .801-.899-AICPA literature cleared by GASB </a:t>
            </a:r>
            <a:r>
              <a:rPr lang="en-US" baseline="30000" dirty="0"/>
              <a:t>B</a:t>
            </a:r>
            <a:endParaRPr lang="en-US" dirty="0"/>
          </a:p>
          <a:p>
            <a:pPr lvl="1"/>
            <a:r>
              <a:rPr lang="en-US" dirty="0"/>
              <a:t>Paragraphs .901-.999-Nonauthoritative materials, such as flowcharts and illustrations</a:t>
            </a:r>
          </a:p>
          <a:p>
            <a:pPr marL="457200" lvl="1" indent="0">
              <a:buNone/>
            </a:pPr>
            <a:endParaRPr lang="en-US" sz="1400" dirty="0"/>
          </a:p>
          <a:p>
            <a:pPr marL="457200" lvl="1" indent="0">
              <a:buNone/>
            </a:pPr>
            <a:endParaRPr lang="en-US" sz="1400" dirty="0"/>
          </a:p>
          <a:p>
            <a:pPr marL="457200" lvl="1" indent="0" algn="ctr">
              <a:buNone/>
            </a:pPr>
            <a:r>
              <a:rPr lang="en-US" sz="1800" baseline="30000" dirty="0"/>
              <a:t>A</a:t>
            </a:r>
            <a:r>
              <a:rPr lang="en-US" sz="1800" dirty="0"/>
              <a:t> Category A GAAP		</a:t>
            </a:r>
            <a:r>
              <a:rPr lang="en-US" sz="1800" baseline="30000" dirty="0"/>
              <a:t>B</a:t>
            </a:r>
            <a:r>
              <a:rPr lang="en-US" sz="1800" dirty="0"/>
              <a:t> Category B GAAP</a:t>
            </a:r>
          </a:p>
        </p:txBody>
      </p:sp>
      <p:sp>
        <p:nvSpPr>
          <p:cNvPr id="4" name="Rectangle 3"/>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65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GASB Codification</a:t>
            </a:r>
          </a:p>
        </p:txBody>
      </p:sp>
      <p:sp>
        <p:nvSpPr>
          <p:cNvPr id="3" name="Content Placeholder 2"/>
          <p:cNvSpPr>
            <a:spLocks noGrp="1"/>
          </p:cNvSpPr>
          <p:nvPr>
            <p:ph idx="1"/>
          </p:nvPr>
        </p:nvSpPr>
        <p:spPr/>
        <p:txBody>
          <a:bodyPr>
            <a:normAutofit/>
          </a:bodyPr>
          <a:lstStyle/>
          <a:p>
            <a:r>
              <a:rPr lang="en-US"/>
              <a:t>Q &amp; A immediately following standard being clarified</a:t>
            </a:r>
          </a:p>
          <a:p>
            <a:r>
              <a:rPr lang="en-US"/>
              <a:t>Illustrations have been </a:t>
            </a:r>
            <a:r>
              <a:rPr lang="en-US" i="1"/>
              <a:t>updated</a:t>
            </a:r>
            <a:r>
              <a:rPr lang="en-US"/>
              <a:t> to reflect changes to GAAP since the standards were originally issued</a:t>
            </a:r>
          </a:p>
          <a:p>
            <a:r>
              <a:rPr lang="en-US"/>
              <a:t>What’s missing from the Codification?</a:t>
            </a:r>
          </a:p>
          <a:p>
            <a:pPr lvl="1"/>
            <a:r>
              <a:rPr lang="en-US"/>
              <a:t>Statement introduction paragraphs</a:t>
            </a:r>
          </a:p>
          <a:p>
            <a:pPr lvl="1"/>
            <a:r>
              <a:rPr lang="en-US"/>
              <a:t>Statement backgrounds &amp; bases for conclusions</a:t>
            </a:r>
          </a:p>
          <a:p>
            <a:pPr lvl="1"/>
            <a:r>
              <a:rPr lang="en-US"/>
              <a:t>Most transition guidance</a:t>
            </a:r>
          </a:p>
          <a:p>
            <a:pPr lvl="1"/>
            <a:endParaRPr lang="en-US"/>
          </a:p>
          <a:p>
            <a:pPr lvl="1"/>
            <a:endParaRPr lang="en-US"/>
          </a:p>
          <a:p>
            <a:pPr marL="457200" lvl="1" indent="0">
              <a:buNone/>
            </a:pPr>
            <a:endParaRPr lang="en-US"/>
          </a:p>
          <a:p>
            <a:pPr marL="457200" lvl="1" indent="0">
              <a:buNone/>
            </a:pPr>
            <a:endParaRPr lang="en-US"/>
          </a:p>
        </p:txBody>
      </p:sp>
      <p:sp>
        <p:nvSpPr>
          <p:cNvPr id="4" name="Rectangle 3"/>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28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Governmental Accounting Research System</a:t>
            </a:r>
          </a:p>
        </p:txBody>
      </p:sp>
      <p:sp>
        <p:nvSpPr>
          <p:cNvPr id="11" name="Rectangle 10"/>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676400" y="1295400"/>
            <a:ext cx="7472363" cy="5112669"/>
          </a:xfrm>
          <a:prstGeom prst="rect">
            <a:avLst/>
          </a:prstGeom>
        </p:spPr>
      </p:pic>
      <p:sp>
        <p:nvSpPr>
          <p:cNvPr id="14" name="Oval 13"/>
          <p:cNvSpPr/>
          <p:nvPr/>
        </p:nvSpPr>
        <p:spPr>
          <a:xfrm>
            <a:off x="1524000" y="4191000"/>
            <a:ext cx="2667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p:cNvSpPr txBox="1"/>
          <p:nvPr/>
        </p:nvSpPr>
        <p:spPr>
          <a:xfrm>
            <a:off x="4419600" y="5638800"/>
            <a:ext cx="83101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https://gars.gasb.org</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Free access to all GASB Original Pronouncements and Codification</a:t>
            </a:r>
          </a:p>
        </p:txBody>
      </p:sp>
    </p:spTree>
    <p:extLst>
      <p:ext uri="{BB962C8B-B14F-4D97-AF65-F5344CB8AC3E}">
        <p14:creationId xmlns:p14="http://schemas.microsoft.com/office/powerpoint/2010/main" val="2517260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1</a:t>
            </a:r>
          </a:p>
        </p:txBody>
      </p:sp>
      <p:sp>
        <p:nvSpPr>
          <p:cNvPr id="27651" name="Rectangle 3"/>
          <p:cNvSpPr>
            <a:spLocks noGrp="1" noChangeArrowheads="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Every type of entity falls within the jurisdiction of an authoritative accounting and financial reporting standard-setting body.</a:t>
            </a: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44</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639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2</a:t>
            </a:r>
          </a:p>
        </p:txBody>
      </p:sp>
      <p:sp>
        <p:nvSpPr>
          <p:cNvPr id="27651" name="Rectangle 3"/>
          <p:cNvSpPr>
            <a:spLocks noGrp="1" noChangeArrowheads="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All three authoritative accounting and financial reporting standard-setting bodies operate under the oversight of the Financial Accounting Foundation.</a:t>
            </a: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45</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48368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3</a:t>
            </a:r>
          </a:p>
        </p:txBody>
      </p:sp>
      <p:sp>
        <p:nvSpPr>
          <p:cNvPr id="27651" name="Rectangle 3"/>
          <p:cNvSpPr>
            <a:spLocks noGrp="1" noChangeArrowheads="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The Financial Accounting Foundation approves all GASB Statements.</a:t>
            </a: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46</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9950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Question 4</a:t>
            </a:r>
          </a:p>
        </p:txBody>
      </p:sp>
      <p:sp>
        <p:nvSpPr>
          <p:cNvPr id="27651" name="Rectangle 3"/>
          <p:cNvSpPr>
            <a:spLocks noGrp="1" noChangeArrowheads="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All GASB documents are properly classified at the same level of the GAAP hierarchy.</a:t>
            </a: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a:p>
            <a:pPr marL="0" indent="0" eaLnBrk="1" hangingPunct="1">
              <a:buNone/>
            </a:pPr>
            <a:endParaRPr lang="en-US" alt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47</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528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Fund and Fund Types</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48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408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Nature and Purpose of Funds</a:t>
            </a:r>
          </a:p>
        </p:txBody>
      </p:sp>
      <p:sp>
        <p:nvSpPr>
          <p:cNvPr id="27651" name="Rectangle 3"/>
          <p:cNvSpPr>
            <a:spLocks noGrp="1" noChangeArrowheads="1"/>
          </p:cNvSpPr>
          <p:nvPr>
            <p:ph idx="1"/>
          </p:nvPr>
        </p:nvSpPr>
        <p:spPr/>
        <p:txBody>
          <a:bodyPr/>
          <a:lstStyle/>
          <a:p>
            <a:r>
              <a:rPr lang="en-US" dirty="0"/>
              <a:t>Preemption of management discretion</a:t>
            </a:r>
          </a:p>
          <a:p>
            <a:pPr lvl="1"/>
            <a:r>
              <a:rPr lang="en-US" dirty="0"/>
              <a:t>Outside resource providers</a:t>
            </a:r>
          </a:p>
          <a:p>
            <a:pPr lvl="1"/>
            <a:r>
              <a:rPr lang="en-US" dirty="0"/>
              <a:t>Legislative branch</a:t>
            </a:r>
          </a:p>
          <a:p>
            <a:r>
              <a:rPr lang="en-US" dirty="0"/>
              <a:t>Focus on accountability</a:t>
            </a:r>
          </a:p>
          <a:p>
            <a:r>
              <a:rPr lang="en-US" dirty="0"/>
              <a:t>Need to ensure and demonstrate compliance</a:t>
            </a:r>
          </a:p>
          <a:p>
            <a:pPr lvl="1"/>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49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93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Program – Day 3</a:t>
            </a:r>
          </a:p>
        </p:txBody>
      </p:sp>
      <p:sp>
        <p:nvSpPr>
          <p:cNvPr id="27651" name="Rectangle 3"/>
          <p:cNvSpPr>
            <a:spLocks noGrp="1" noChangeArrowheads="1"/>
          </p:cNvSpPr>
          <p:nvPr>
            <p:ph idx="1"/>
          </p:nvPr>
        </p:nvSpPr>
        <p:spPr/>
        <p:txBody>
          <a:bodyPr/>
          <a:lstStyle/>
          <a:p>
            <a:r>
              <a:rPr lang="en-US" sz="2600" dirty="0"/>
              <a:t>Proprietary fund financial statements</a:t>
            </a:r>
          </a:p>
          <a:p>
            <a:r>
              <a:rPr lang="en-US" sz="2600" dirty="0"/>
              <a:t>Fiduciary funds</a:t>
            </a:r>
          </a:p>
          <a:p>
            <a:r>
              <a:rPr lang="en-US" sz="2600" dirty="0"/>
              <a:t>Fiduciary fund financial statements</a:t>
            </a:r>
          </a:p>
          <a:p>
            <a:r>
              <a:rPr lang="en-US" sz="2600" dirty="0"/>
              <a:t>Component units</a:t>
            </a:r>
          </a:p>
          <a:p>
            <a:r>
              <a:rPr lang="en-US" sz="2600" dirty="0"/>
              <a:t>Funds, component units, and government-wide reporting</a:t>
            </a:r>
          </a:p>
          <a:p>
            <a:r>
              <a:rPr lang="en-US" sz="2600" dirty="0"/>
              <a:t>Interfund activity</a:t>
            </a:r>
          </a:p>
          <a:p>
            <a:r>
              <a:rPr lang="en-US" sz="2600" dirty="0"/>
              <a:t>Government-wide financial statements</a:t>
            </a:r>
          </a:p>
        </p:txBody>
      </p:sp>
      <p:sp>
        <p:nvSpPr>
          <p:cNvPr id="6"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a:t>
            </a:fld>
            <a:endParaRPr lang="en-US" altLang="en-US" sz="2400" b="0"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6057900" y="5262140"/>
            <a:ext cx="4152900" cy="392415"/>
          </a:xfrm>
          <a:prstGeom prst="rect">
            <a:avLst/>
          </a:prstGeom>
          <a:noFill/>
        </p:spPr>
        <p:txBody>
          <a:bodyPr wrap="square" rtlCol="0">
            <a:spAutoFit/>
          </a:bodyPr>
          <a:lstStyle/>
          <a:p>
            <a:pPr defTabSz="685800"/>
            <a:r>
              <a:rPr lang="en-US" sz="975" dirty="0">
                <a:solidFill>
                  <a:srgbClr val="000000"/>
                </a:solidFill>
                <a:latin typeface="Arial"/>
              </a:rPr>
              <a:t>Agenda is subject to change.</a:t>
            </a:r>
          </a:p>
          <a:p>
            <a:pPr defTabSz="685800"/>
            <a:r>
              <a:rPr lang="en-US" sz="975" dirty="0">
                <a:solidFill>
                  <a:srgbClr val="000000"/>
                </a:solidFill>
                <a:latin typeface="Arial"/>
              </a:rPr>
              <a:t>Copyright 2022 by the Government Finance Officers Association.</a:t>
            </a:r>
          </a:p>
        </p:txBody>
      </p:sp>
    </p:spTree>
    <p:extLst>
      <p:ext uri="{BB962C8B-B14F-4D97-AF65-F5344CB8AC3E}">
        <p14:creationId xmlns:p14="http://schemas.microsoft.com/office/powerpoint/2010/main" val="1784127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Origin of Fund Accounting</a:t>
            </a:r>
          </a:p>
        </p:txBody>
      </p:sp>
      <p:sp>
        <p:nvSpPr>
          <p:cNvPr id="27651" name="Rectangle 3"/>
          <p:cNvSpPr>
            <a:spLocks noGrp="1" noChangeArrowheads="1"/>
          </p:cNvSpPr>
          <p:nvPr>
            <p:ph idx="1"/>
          </p:nvPr>
        </p:nvSpPr>
        <p:spPr/>
        <p:txBody>
          <a:bodyPr/>
          <a:lstStyle/>
          <a:p>
            <a:r>
              <a:rPr lang="en-US" dirty="0"/>
              <a:t>Originally separate cash accounts</a:t>
            </a:r>
          </a:p>
          <a:p>
            <a:r>
              <a:rPr lang="en-US" dirty="0"/>
              <a:t>Evolved into accounting devices to demonstrate legal compliance</a:t>
            </a:r>
          </a:p>
          <a:p>
            <a:r>
              <a:rPr lang="en-US" dirty="0"/>
              <a:t>All governments and some not-for-profit entities use fund accounting</a:t>
            </a:r>
          </a:p>
          <a:p>
            <a:pPr lvl="1"/>
            <a:r>
              <a:rPr lang="en-US" dirty="0"/>
              <a:t>Only governments report by funds in GAAP financial statements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3167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“Number of Funds” Principle</a:t>
            </a:r>
          </a:p>
        </p:txBody>
      </p:sp>
      <p:sp>
        <p:nvSpPr>
          <p:cNvPr id="27651" name="Rectangle 3"/>
          <p:cNvSpPr>
            <a:spLocks noGrp="1" noChangeArrowheads="1"/>
          </p:cNvSpPr>
          <p:nvPr>
            <p:ph idx="1"/>
          </p:nvPr>
        </p:nvSpPr>
        <p:spPr/>
        <p:txBody>
          <a:bodyPr/>
          <a:lstStyle/>
          <a:p>
            <a:r>
              <a:rPr lang="en-US" dirty="0"/>
              <a:t>When should an individual fund be </a:t>
            </a:r>
            <a:r>
              <a:rPr lang="en-US" i="1" dirty="0"/>
              <a:t>reported</a:t>
            </a:r>
            <a:r>
              <a:rPr lang="en-US" dirty="0"/>
              <a:t>?</a:t>
            </a:r>
          </a:p>
          <a:p>
            <a:pPr lvl="1"/>
            <a:r>
              <a:rPr lang="en-US" i="1" dirty="0"/>
              <a:t>Only if </a:t>
            </a:r>
            <a:r>
              <a:rPr lang="en-US" dirty="0"/>
              <a:t>either:</a:t>
            </a:r>
          </a:p>
          <a:p>
            <a:pPr lvl="2"/>
            <a:r>
              <a:rPr lang="en-US" dirty="0"/>
              <a:t>Required by law, or</a:t>
            </a:r>
          </a:p>
          <a:p>
            <a:pPr lvl="2"/>
            <a:r>
              <a:rPr lang="en-US" dirty="0"/>
              <a:t>Needed for sound financial administration</a:t>
            </a:r>
          </a:p>
          <a:p>
            <a:pPr lvl="1"/>
            <a:r>
              <a:rPr lang="en-US" dirty="0"/>
              <a:t>Stated differently</a:t>
            </a:r>
          </a:p>
          <a:p>
            <a:pPr lvl="2"/>
            <a:r>
              <a:rPr lang="en-US" dirty="0"/>
              <a:t>Report </a:t>
            </a:r>
            <a:r>
              <a:rPr lang="en-US" i="1" dirty="0"/>
              <a:t>all</a:t>
            </a:r>
            <a:r>
              <a:rPr lang="en-US" dirty="0"/>
              <a:t> the individual funds needed</a:t>
            </a:r>
          </a:p>
          <a:p>
            <a:pPr lvl="2"/>
            <a:r>
              <a:rPr lang="en-US" dirty="0"/>
              <a:t>Report </a:t>
            </a:r>
            <a:r>
              <a:rPr lang="en-US" i="1" dirty="0"/>
              <a:t>only</a:t>
            </a:r>
            <a:r>
              <a:rPr lang="en-US" dirty="0"/>
              <a:t> the individual funds needed</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2135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Financial Reporting vs. Accounting System</a:t>
            </a:r>
          </a:p>
        </p:txBody>
      </p:sp>
      <p:sp>
        <p:nvSpPr>
          <p:cNvPr id="27651" name="Rectangle 3"/>
          <p:cNvSpPr>
            <a:spLocks noGrp="1" noChangeArrowheads="1"/>
          </p:cNvSpPr>
          <p:nvPr>
            <p:ph idx="1"/>
          </p:nvPr>
        </p:nvSpPr>
        <p:spPr/>
        <p:txBody>
          <a:bodyPr/>
          <a:lstStyle/>
          <a:p>
            <a:r>
              <a:rPr lang="en-US" dirty="0"/>
              <a:t>Number of funds principle applies only to </a:t>
            </a:r>
            <a:r>
              <a:rPr lang="en-US" i="1" dirty="0"/>
              <a:t>external financial reporting</a:t>
            </a:r>
          </a:p>
          <a:p>
            <a:pPr lvl="1"/>
            <a:r>
              <a:rPr lang="en-US" dirty="0"/>
              <a:t>Individual “funds” within the accounting system often are aggregated in external financial reports</a:t>
            </a:r>
          </a:p>
          <a:p>
            <a:pPr lvl="1"/>
            <a:r>
              <a:rPr lang="en-US" dirty="0"/>
              <a:t>Issue =  How much detail do </a:t>
            </a:r>
            <a:r>
              <a:rPr lang="en-US" i="1" dirty="0"/>
              <a:t>outside</a:t>
            </a:r>
            <a:r>
              <a:rPr lang="en-US" dirty="0"/>
              <a:t> parties need?</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9440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Categories of Funds (3)</a:t>
            </a:r>
          </a:p>
        </p:txBody>
      </p:sp>
      <p:sp>
        <p:nvSpPr>
          <p:cNvPr id="27651" name="Rectangle 3"/>
          <p:cNvSpPr>
            <a:spLocks noGrp="1" noChangeArrowheads="1"/>
          </p:cNvSpPr>
          <p:nvPr>
            <p:ph idx="1"/>
          </p:nvPr>
        </p:nvSpPr>
        <p:spPr/>
        <p:txBody>
          <a:bodyPr/>
          <a:lstStyle/>
          <a:p>
            <a:r>
              <a:rPr lang="en-US" dirty="0"/>
              <a:t>Governmental funds</a:t>
            </a:r>
          </a:p>
          <a:p>
            <a:pPr lvl="1"/>
            <a:r>
              <a:rPr lang="en-US" sz="2600" dirty="0"/>
              <a:t>Account for general operations of the government; activities whose support comes primarily from sources other than exchange-type transactions</a:t>
            </a:r>
          </a:p>
          <a:p>
            <a:pPr lvl="1"/>
            <a:r>
              <a:rPr lang="en-US" sz="2600" dirty="0"/>
              <a:t>Primary sources of income:</a:t>
            </a:r>
          </a:p>
          <a:p>
            <a:pPr lvl="2"/>
            <a:r>
              <a:rPr lang="en-US" dirty="0"/>
              <a:t>Taxes</a:t>
            </a:r>
          </a:p>
          <a:p>
            <a:pPr lvl="2"/>
            <a:r>
              <a:rPr lang="en-US" dirty="0"/>
              <a:t>Grants</a:t>
            </a:r>
          </a:p>
          <a:p>
            <a:r>
              <a:rPr lang="en-US" dirty="0"/>
              <a:t>Proprietary funds</a:t>
            </a:r>
          </a:p>
          <a:p>
            <a:pPr lvl="1"/>
            <a:r>
              <a:rPr lang="en-US" sz="2600" dirty="0"/>
              <a:t>Used for activities that are primarily supported by user fees and charges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306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Categories of Funds (cont.)</a:t>
            </a:r>
          </a:p>
        </p:txBody>
      </p:sp>
      <p:sp>
        <p:nvSpPr>
          <p:cNvPr id="27651" name="Rectangle 3"/>
          <p:cNvSpPr>
            <a:spLocks noGrp="1" noChangeArrowheads="1"/>
          </p:cNvSpPr>
          <p:nvPr>
            <p:ph idx="1"/>
          </p:nvPr>
        </p:nvSpPr>
        <p:spPr/>
        <p:txBody>
          <a:bodyPr/>
          <a:lstStyle/>
          <a:p>
            <a:r>
              <a:rPr lang="en-US" dirty="0"/>
              <a:t>Fiduciary funds</a:t>
            </a:r>
          </a:p>
          <a:p>
            <a:pPr lvl="1"/>
            <a:r>
              <a:rPr lang="en-US" sz="2600" dirty="0"/>
              <a:t>Used for resources held by government in a trustee or custodial capacity for outside parties. These resources are </a:t>
            </a:r>
            <a:r>
              <a:rPr lang="en-US" sz="2600" i="1" dirty="0"/>
              <a:t>not </a:t>
            </a:r>
            <a:r>
              <a:rPr lang="en-US" sz="2600" dirty="0"/>
              <a:t>available to support the government’s own programs</a:t>
            </a:r>
          </a:p>
          <a:p>
            <a:r>
              <a:rPr lang="en-US" sz="3400" dirty="0"/>
              <a:t>Total of 11 fund types allocated to the 3 categories</a:t>
            </a:r>
          </a:p>
          <a:p>
            <a:pPr marL="0" indent="0" eaLnBrk="1" hangingPunct="1">
              <a:buNone/>
            </a:pPr>
            <a:endParaRPr lang="en-US" altLang="en-US" sz="26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0296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Categorizing Fund Types</a:t>
            </a:r>
          </a:p>
        </p:txBody>
      </p:sp>
      <p:sp>
        <p:nvSpPr>
          <p:cNvPr id="27651" name="Rectangle 3"/>
          <p:cNvSpPr>
            <a:spLocks noGrp="1" noChangeArrowheads="1"/>
          </p:cNvSpPr>
          <p:nvPr>
            <p:ph idx="1"/>
          </p:nvPr>
        </p:nvSpPr>
        <p:spPr/>
        <p:txBody>
          <a:bodyPr/>
          <a:lstStyle/>
          <a:p>
            <a:r>
              <a:rPr lang="en-US" dirty="0"/>
              <a:t>Governmental funds</a:t>
            </a:r>
          </a:p>
          <a:p>
            <a:pPr lvl="1"/>
            <a:r>
              <a:rPr lang="en-US" dirty="0"/>
              <a:t>General fund</a:t>
            </a:r>
          </a:p>
          <a:p>
            <a:pPr lvl="1"/>
            <a:r>
              <a:rPr lang="en-US" dirty="0"/>
              <a:t>Special revenue funds</a:t>
            </a:r>
          </a:p>
          <a:p>
            <a:pPr lvl="1"/>
            <a:r>
              <a:rPr lang="en-US" dirty="0"/>
              <a:t>Debt service funds</a:t>
            </a:r>
          </a:p>
          <a:p>
            <a:pPr lvl="1"/>
            <a:r>
              <a:rPr lang="en-US" dirty="0"/>
              <a:t>Capital projects funds</a:t>
            </a:r>
          </a:p>
          <a:p>
            <a:pPr lvl="1"/>
            <a:r>
              <a:rPr lang="en-US" dirty="0"/>
              <a:t>Permanent funds</a:t>
            </a:r>
          </a:p>
          <a:p>
            <a:r>
              <a:rPr lang="en-US" dirty="0"/>
              <a:t>Proprietary funds</a:t>
            </a:r>
          </a:p>
          <a:p>
            <a:pPr lvl="1"/>
            <a:r>
              <a:rPr lang="en-US" dirty="0"/>
              <a:t>Enterprise funds</a:t>
            </a:r>
          </a:p>
          <a:p>
            <a:pPr lvl="1"/>
            <a:r>
              <a:rPr lang="en-US" dirty="0"/>
              <a:t>Internal service funds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2270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Categorizing Fund Types (cont.)</a:t>
            </a:r>
          </a:p>
        </p:txBody>
      </p:sp>
      <p:sp>
        <p:nvSpPr>
          <p:cNvPr id="27651" name="Rectangle 3"/>
          <p:cNvSpPr>
            <a:spLocks noGrp="1" noChangeArrowheads="1"/>
          </p:cNvSpPr>
          <p:nvPr>
            <p:ph idx="1"/>
          </p:nvPr>
        </p:nvSpPr>
        <p:spPr/>
        <p:txBody>
          <a:bodyPr/>
          <a:lstStyle/>
          <a:p>
            <a:r>
              <a:rPr lang="en-US" dirty="0"/>
              <a:t>Fiduciary funds</a:t>
            </a:r>
          </a:p>
          <a:p>
            <a:pPr lvl="1"/>
            <a:r>
              <a:rPr lang="en-US" dirty="0"/>
              <a:t>Private-purpose trust funds</a:t>
            </a:r>
          </a:p>
          <a:p>
            <a:pPr lvl="1"/>
            <a:r>
              <a:rPr lang="en-US" dirty="0"/>
              <a:t>Pension (and other employee benefit) trust funds</a:t>
            </a:r>
          </a:p>
          <a:p>
            <a:pPr lvl="1"/>
            <a:r>
              <a:rPr lang="en-US" dirty="0"/>
              <a:t>Investment trust funds</a:t>
            </a:r>
          </a:p>
          <a:p>
            <a:pPr lvl="1"/>
            <a:r>
              <a:rPr lang="en-US" dirty="0"/>
              <a:t>Custodial funds</a:t>
            </a: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978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Governmental Funds</a:t>
            </a:r>
          </a:p>
        </p:txBody>
      </p:sp>
      <p:pic>
        <p:nvPicPr>
          <p:cNvPr id="2" name="Content Placeholder 1"/>
          <p:cNvPicPr>
            <a:picLocks noGrp="1" noChangeAspect="1"/>
          </p:cNvPicPr>
          <p:nvPr>
            <p:ph idx="1"/>
          </p:nvPr>
        </p:nvPicPr>
        <p:blipFill>
          <a:blip r:embed="rId2"/>
          <a:stretch>
            <a:fillRect/>
          </a:stretch>
        </p:blipFill>
        <p:spPr>
          <a:xfrm>
            <a:off x="1752600" y="1371600"/>
            <a:ext cx="9067800" cy="4942420"/>
          </a:xfrm>
          <a:prstGeom prst="rect">
            <a:avLst/>
          </a:prstGeom>
        </p:spPr>
      </p:pic>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112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General Fund</a:t>
            </a:r>
          </a:p>
        </p:txBody>
      </p:sp>
      <p:sp>
        <p:nvSpPr>
          <p:cNvPr id="27651" name="Rectangle 3"/>
          <p:cNvSpPr>
            <a:spLocks noGrp="1" noChangeArrowheads="1"/>
          </p:cNvSpPr>
          <p:nvPr>
            <p:ph idx="1"/>
          </p:nvPr>
        </p:nvSpPr>
        <p:spPr/>
        <p:txBody>
          <a:bodyPr/>
          <a:lstStyle/>
          <a:p>
            <a:r>
              <a:rPr lang="en-US" dirty="0"/>
              <a:t>Chief operating fund</a:t>
            </a:r>
          </a:p>
          <a:p>
            <a:r>
              <a:rPr lang="en-US" dirty="0"/>
              <a:t>Used for all activities by default, unless</a:t>
            </a:r>
          </a:p>
          <a:p>
            <a:pPr lvl="1"/>
            <a:r>
              <a:rPr lang="en-US" dirty="0"/>
              <a:t>GAAP requires the use of another fund type</a:t>
            </a:r>
          </a:p>
          <a:p>
            <a:pPr lvl="1"/>
            <a:r>
              <a:rPr lang="en-US" dirty="0"/>
              <a:t>A legal requirement to use another fund type</a:t>
            </a:r>
          </a:p>
          <a:p>
            <a:pPr lvl="1"/>
            <a:r>
              <a:rPr lang="en-US" dirty="0"/>
              <a:t>Sound financial administration requires use of another fund type</a:t>
            </a:r>
          </a:p>
          <a:p>
            <a:r>
              <a:rPr lang="en-US" dirty="0"/>
              <a:t>Most transactions are reported in this fund</a:t>
            </a:r>
          </a:p>
          <a:p>
            <a:r>
              <a:rPr lang="en-US" dirty="0"/>
              <a:t>Only one general fund is permitted for reporting purposes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7579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Special Revenue Funds</a:t>
            </a:r>
          </a:p>
        </p:txBody>
      </p:sp>
      <p:sp>
        <p:nvSpPr>
          <p:cNvPr id="27651" name="Rectangle 3"/>
          <p:cNvSpPr>
            <a:spLocks noGrp="1" noChangeArrowheads="1"/>
          </p:cNvSpPr>
          <p:nvPr>
            <p:ph idx="1"/>
          </p:nvPr>
        </p:nvSpPr>
        <p:spPr/>
        <p:txBody>
          <a:bodyPr/>
          <a:lstStyle/>
          <a:p>
            <a:r>
              <a:rPr lang="en-US" sz="2600" dirty="0"/>
              <a:t>Account for </a:t>
            </a:r>
            <a:r>
              <a:rPr lang="en-US" sz="2600" i="1" dirty="0"/>
              <a:t>specific</a:t>
            </a:r>
            <a:r>
              <a:rPr lang="en-US" sz="2600" dirty="0"/>
              <a:t> revenue sources that are restricted or committed for a </a:t>
            </a:r>
            <a:r>
              <a:rPr lang="en-US" sz="2600" i="1" dirty="0"/>
              <a:t>specific</a:t>
            </a:r>
            <a:r>
              <a:rPr lang="en-US" sz="2600" dirty="0"/>
              <a:t> purpose (other than debt service or capital projects)</a:t>
            </a:r>
          </a:p>
          <a:p>
            <a:r>
              <a:rPr lang="en-US" sz="2600" i="1" dirty="0"/>
              <a:t>May be used </a:t>
            </a:r>
            <a:r>
              <a:rPr lang="en-US" sz="2600" dirty="0"/>
              <a:t>if two criteria are met:</a:t>
            </a:r>
          </a:p>
          <a:p>
            <a:pPr marL="914400" lvl="1" indent="-457200">
              <a:buFont typeface="+mj-lt"/>
              <a:buAutoNum type="arabicPeriod"/>
            </a:pPr>
            <a:r>
              <a:rPr lang="en-US" sz="2400" dirty="0"/>
              <a:t>Resources = Proceeds of specific restricted or committed revenue source(s)</a:t>
            </a:r>
          </a:p>
          <a:p>
            <a:pPr lvl="2"/>
            <a:r>
              <a:rPr lang="en-US" sz="2200" dirty="0"/>
              <a:t>Additional resources may be added, but proceeds of specific revenue source(s) must remain a substantial portion of total resource inflows</a:t>
            </a:r>
          </a:p>
          <a:p>
            <a:pPr marL="914400" lvl="1" indent="-457200">
              <a:buFont typeface="+mj-lt"/>
              <a:buAutoNum type="arabicPeriod"/>
            </a:pPr>
            <a:r>
              <a:rPr lang="en-US" sz="2400" dirty="0"/>
              <a:t>Use limited to a specific purpose, other than debt service or capital projects</a:t>
            </a:r>
          </a:p>
          <a:p>
            <a:pPr lvl="2"/>
            <a:r>
              <a:rPr lang="en-US" sz="2200" dirty="0"/>
              <a:t>Restricted (external legal limitations)</a:t>
            </a:r>
          </a:p>
          <a:p>
            <a:pPr lvl="2"/>
            <a:r>
              <a:rPr lang="en-US" sz="2200" dirty="0"/>
              <a:t>Committed (self-imposed legal limitations)</a:t>
            </a:r>
          </a:p>
          <a:p>
            <a:pPr lvl="2"/>
            <a:r>
              <a:rPr lang="en-US" sz="2200" dirty="0"/>
              <a:t>Assigned resources may supplement core resources</a:t>
            </a:r>
          </a:p>
          <a:p>
            <a:pPr marL="914400" lvl="2" indent="0">
              <a:buNone/>
            </a:pPr>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59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141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Program – Day 4</a:t>
            </a:r>
          </a:p>
        </p:txBody>
      </p:sp>
      <p:sp>
        <p:nvSpPr>
          <p:cNvPr id="27651" name="Rectangle 3"/>
          <p:cNvSpPr>
            <a:spLocks noGrp="1" noChangeArrowheads="1"/>
          </p:cNvSpPr>
          <p:nvPr>
            <p:ph idx="1"/>
          </p:nvPr>
        </p:nvSpPr>
        <p:spPr/>
        <p:txBody>
          <a:bodyPr/>
          <a:lstStyle/>
          <a:p>
            <a:r>
              <a:rPr lang="en-US" sz="2600" dirty="0"/>
              <a:t>Government-wide financial statements (continued)</a:t>
            </a:r>
          </a:p>
          <a:p>
            <a:r>
              <a:rPr lang="en-US" sz="2600" dirty="0"/>
              <a:t>The Annual Comprehensive Financial Report (ACFR)</a:t>
            </a:r>
          </a:p>
          <a:p>
            <a:pPr lvl="1"/>
            <a:r>
              <a:rPr lang="en-US" sz="2400" dirty="0"/>
              <a:t>Overview </a:t>
            </a:r>
          </a:p>
          <a:p>
            <a:pPr lvl="1"/>
            <a:r>
              <a:rPr lang="en-US" sz="2400" dirty="0"/>
              <a:t>Introductory section, including the letter of transmittal (LOT)</a:t>
            </a:r>
          </a:p>
          <a:p>
            <a:pPr lvl="1"/>
            <a:r>
              <a:rPr lang="en-US" sz="2400" dirty="0"/>
              <a:t>Management’s discussion and analysis (MD&amp;A)</a:t>
            </a:r>
          </a:p>
          <a:p>
            <a:pPr lvl="1"/>
            <a:r>
              <a:rPr lang="en-US" sz="2400" dirty="0"/>
              <a:t>Summary of significant accounting policies and notes to the financial statements</a:t>
            </a:r>
          </a:p>
          <a:p>
            <a:pPr lvl="1"/>
            <a:r>
              <a:rPr lang="en-US" sz="2400" dirty="0"/>
              <a:t>Combining and individual fund statements</a:t>
            </a:r>
          </a:p>
          <a:p>
            <a:pPr lvl="1"/>
            <a:r>
              <a:rPr lang="en-US" sz="2400" dirty="0"/>
              <a:t>Budgetary reporting</a:t>
            </a:r>
          </a:p>
          <a:p>
            <a:pPr lvl="1"/>
            <a:r>
              <a:rPr lang="en-US" sz="2400" dirty="0"/>
              <a:t>Required supplementary information (RSI)</a:t>
            </a:r>
          </a:p>
          <a:p>
            <a:pPr lvl="1"/>
            <a:r>
              <a:rPr lang="en-US" sz="2400" dirty="0"/>
              <a:t>Statistical section</a:t>
            </a:r>
          </a:p>
          <a:p>
            <a:pPr marL="0" indent="0" eaLnBrk="1" hangingPunct="1">
              <a:buNone/>
            </a:pPr>
            <a:endParaRPr lang="en-US" altLang="en-US" dirty="0"/>
          </a:p>
        </p:txBody>
      </p:sp>
      <p:sp>
        <p:nvSpPr>
          <p:cNvPr id="27652"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a:t>
            </a:fld>
            <a:endParaRPr lang="en-US" altLang="en-US" sz="2400" b="0"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6934200" y="6038554"/>
            <a:ext cx="4152900" cy="392415"/>
          </a:xfrm>
          <a:prstGeom prst="rect">
            <a:avLst/>
          </a:prstGeom>
          <a:noFill/>
        </p:spPr>
        <p:txBody>
          <a:bodyPr wrap="square" rtlCol="0">
            <a:spAutoFit/>
          </a:bodyPr>
          <a:lstStyle/>
          <a:p>
            <a:pPr defTabSz="685800"/>
            <a:r>
              <a:rPr lang="en-US" sz="975" dirty="0">
                <a:solidFill>
                  <a:srgbClr val="000000"/>
                </a:solidFill>
                <a:latin typeface="Arial"/>
              </a:rPr>
              <a:t>Agenda is subject to change.</a:t>
            </a:r>
          </a:p>
          <a:p>
            <a:pPr defTabSz="685800"/>
            <a:r>
              <a:rPr lang="en-US" sz="975" dirty="0">
                <a:solidFill>
                  <a:srgbClr val="000000"/>
                </a:solidFill>
                <a:latin typeface="Arial"/>
              </a:rPr>
              <a:t>Copyright 2022 by the Government Finance Officers Association.</a:t>
            </a:r>
          </a:p>
        </p:txBody>
      </p:sp>
    </p:spTree>
    <p:extLst>
      <p:ext uri="{BB962C8B-B14F-4D97-AF65-F5344CB8AC3E}">
        <p14:creationId xmlns:p14="http://schemas.microsoft.com/office/powerpoint/2010/main" val="1278012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Special Revenue Funds (cont.)</a:t>
            </a:r>
          </a:p>
        </p:txBody>
      </p:sp>
      <p:sp>
        <p:nvSpPr>
          <p:cNvPr id="27651" name="Rectangle 3"/>
          <p:cNvSpPr>
            <a:spLocks noGrp="1" noChangeArrowheads="1"/>
          </p:cNvSpPr>
          <p:nvPr>
            <p:ph idx="1"/>
          </p:nvPr>
        </p:nvSpPr>
        <p:spPr/>
        <p:txBody>
          <a:bodyPr/>
          <a:lstStyle/>
          <a:p>
            <a:r>
              <a:rPr lang="en-US" i="1" dirty="0"/>
              <a:t>Must be used </a:t>
            </a:r>
            <a:r>
              <a:rPr lang="en-US" dirty="0"/>
              <a:t>for:</a:t>
            </a:r>
            <a:endParaRPr lang="en-US" u="sng" dirty="0"/>
          </a:p>
          <a:p>
            <a:pPr lvl="1"/>
            <a:r>
              <a:rPr lang="en-US" dirty="0"/>
              <a:t>General funds of any blended component units</a:t>
            </a:r>
          </a:p>
          <a:p>
            <a:pPr marL="457200" lvl="1" indent="0">
              <a:buNone/>
            </a:pPr>
            <a:endParaRPr lang="en-US" sz="2400" dirty="0"/>
          </a:p>
          <a:p>
            <a:r>
              <a:rPr lang="en-US" i="1" dirty="0"/>
              <a:t>May not be used </a:t>
            </a:r>
            <a:r>
              <a:rPr lang="en-US" dirty="0"/>
              <a:t>for: </a:t>
            </a:r>
          </a:p>
          <a:p>
            <a:pPr lvl="1"/>
            <a:r>
              <a:rPr lang="en-US" dirty="0"/>
              <a:t>Debt service</a:t>
            </a:r>
          </a:p>
          <a:p>
            <a:pPr lvl="1"/>
            <a:r>
              <a:rPr lang="en-US" dirty="0"/>
              <a:t>Capital Projects</a:t>
            </a:r>
          </a:p>
          <a:p>
            <a:pPr marL="411480" lvl="1" indent="0">
              <a:buNone/>
            </a:pPr>
            <a:endParaRPr lang="en-US" dirty="0"/>
          </a:p>
          <a:p>
            <a:pPr marL="0" indent="0" eaLnBrk="1" hangingPunct="1">
              <a:buNone/>
            </a:pPr>
            <a:endParaRPr lang="en-US" altLang="en-US" sz="28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544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Debt Service Funds</a:t>
            </a:r>
          </a:p>
        </p:txBody>
      </p:sp>
      <p:sp>
        <p:nvSpPr>
          <p:cNvPr id="27651" name="Rectangle 3"/>
          <p:cNvSpPr>
            <a:spLocks noGrp="1" noChangeArrowheads="1"/>
          </p:cNvSpPr>
          <p:nvPr>
            <p:ph idx="1"/>
          </p:nvPr>
        </p:nvSpPr>
        <p:spPr/>
        <p:txBody>
          <a:bodyPr/>
          <a:lstStyle/>
          <a:p>
            <a:r>
              <a:rPr lang="en-US" dirty="0"/>
              <a:t>Accounts for resources accumulated for the repayment of debt principal and interest on general long-term debt.</a:t>
            </a:r>
          </a:p>
          <a:p>
            <a:pPr lvl="1"/>
            <a:r>
              <a:rPr lang="en-US" dirty="0"/>
              <a:t>Restricted</a:t>
            </a:r>
          </a:p>
          <a:p>
            <a:pPr lvl="1"/>
            <a:r>
              <a:rPr lang="en-US" dirty="0"/>
              <a:t>Committed</a:t>
            </a:r>
          </a:p>
          <a:p>
            <a:pPr lvl="1"/>
            <a:r>
              <a:rPr lang="en-US" dirty="0"/>
              <a:t>Assigned (“earmarked”)</a:t>
            </a:r>
          </a:p>
          <a:p>
            <a:r>
              <a:rPr lang="en-US" dirty="0"/>
              <a:t>Use of fund type </a:t>
            </a:r>
            <a:r>
              <a:rPr lang="en-US" i="1" dirty="0"/>
              <a:t>required</a:t>
            </a:r>
            <a:r>
              <a:rPr lang="en-US" dirty="0"/>
              <a:t> only if:</a:t>
            </a:r>
          </a:p>
          <a:p>
            <a:pPr lvl="1"/>
            <a:r>
              <a:rPr lang="en-US" dirty="0"/>
              <a:t>Legally mandated</a:t>
            </a:r>
          </a:p>
          <a:p>
            <a:pPr lvl="1"/>
            <a:r>
              <a:rPr lang="en-US" dirty="0"/>
              <a:t>Resources have been accumulated for future years’ debt service</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70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Capital Projects Funds</a:t>
            </a:r>
          </a:p>
        </p:txBody>
      </p:sp>
      <p:sp>
        <p:nvSpPr>
          <p:cNvPr id="27651" name="Rectangle 3"/>
          <p:cNvSpPr>
            <a:spLocks noGrp="1" noChangeArrowheads="1"/>
          </p:cNvSpPr>
          <p:nvPr>
            <p:ph idx="1"/>
          </p:nvPr>
        </p:nvSpPr>
        <p:spPr/>
        <p:txBody>
          <a:bodyPr/>
          <a:lstStyle/>
          <a:p>
            <a:r>
              <a:rPr lang="en-US" dirty="0"/>
              <a:t>Resources accumulated for major capital outlays, unrelated to proprietary funds or fiduciary funds</a:t>
            </a:r>
          </a:p>
          <a:p>
            <a:pPr lvl="1"/>
            <a:r>
              <a:rPr lang="en-US" dirty="0"/>
              <a:t>Restricted</a:t>
            </a:r>
          </a:p>
          <a:p>
            <a:pPr lvl="1"/>
            <a:r>
              <a:rPr lang="en-US" dirty="0"/>
              <a:t>Committed</a:t>
            </a:r>
          </a:p>
          <a:p>
            <a:pPr lvl="1"/>
            <a:r>
              <a:rPr lang="en-US" dirty="0"/>
              <a:t>Assigned</a:t>
            </a:r>
          </a:p>
          <a:p>
            <a:r>
              <a:rPr lang="en-US" dirty="0"/>
              <a:t>Use of fund type </a:t>
            </a:r>
            <a:r>
              <a:rPr lang="en-US" i="1" dirty="0"/>
              <a:t>normally</a:t>
            </a:r>
            <a:r>
              <a:rPr lang="en-US" dirty="0"/>
              <a:t> permitted rather than required </a:t>
            </a:r>
          </a:p>
          <a:p>
            <a:pPr lvl="1"/>
            <a:r>
              <a:rPr lang="en-US" sz="2600" dirty="0"/>
              <a:t>Some debt covenants or grants may require their use</a:t>
            </a:r>
            <a:endParaRPr lang="en-US" altLang="en-US" sz="26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504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Permanent Funds</a:t>
            </a:r>
          </a:p>
        </p:txBody>
      </p:sp>
      <p:sp>
        <p:nvSpPr>
          <p:cNvPr id="27651" name="Rectangle 3"/>
          <p:cNvSpPr>
            <a:spLocks noGrp="1" noChangeArrowheads="1"/>
          </p:cNvSpPr>
          <p:nvPr>
            <p:ph idx="1"/>
          </p:nvPr>
        </p:nvSpPr>
        <p:spPr/>
        <p:txBody>
          <a:bodyPr/>
          <a:lstStyle/>
          <a:p>
            <a:r>
              <a:rPr lang="en-US" dirty="0"/>
              <a:t>Resources legally restricted to the extent that only the earnings, not the principal, may be used to support the government’s own programs</a:t>
            </a:r>
          </a:p>
          <a:p>
            <a:r>
              <a:rPr lang="en-US" dirty="0"/>
              <a:t>Examples</a:t>
            </a:r>
          </a:p>
          <a:p>
            <a:pPr lvl="1"/>
            <a:r>
              <a:rPr lang="en-US" dirty="0"/>
              <a:t>Endowments</a:t>
            </a:r>
          </a:p>
          <a:p>
            <a:pPr lvl="1"/>
            <a:r>
              <a:rPr lang="en-US" dirty="0"/>
              <a:t>Municipal cemetery perpetual care fund</a:t>
            </a:r>
          </a:p>
          <a:p>
            <a:pPr lvl="1"/>
            <a:r>
              <a:rPr lang="en-US" dirty="0"/>
              <a:t>Revolving loan fund</a:t>
            </a: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929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Proprietary Funds</a:t>
            </a:r>
          </a:p>
        </p:txBody>
      </p:sp>
      <p:pic>
        <p:nvPicPr>
          <p:cNvPr id="2" name="Content Placeholder 1"/>
          <p:cNvPicPr>
            <a:picLocks noGrp="1" noChangeAspect="1"/>
          </p:cNvPicPr>
          <p:nvPr>
            <p:ph idx="1"/>
          </p:nvPr>
        </p:nvPicPr>
        <p:blipFill>
          <a:blip r:embed="rId2"/>
          <a:stretch>
            <a:fillRect/>
          </a:stretch>
        </p:blipFill>
        <p:spPr>
          <a:xfrm>
            <a:off x="2488316" y="1882977"/>
            <a:ext cx="7937680" cy="4133446"/>
          </a:xfrm>
          <a:prstGeom prst="rect">
            <a:avLst/>
          </a:prstGeom>
        </p:spPr>
      </p:pic>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341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Enterprise Funds</a:t>
            </a:r>
          </a:p>
        </p:txBody>
      </p:sp>
      <p:sp>
        <p:nvSpPr>
          <p:cNvPr id="27651" name="Rectangle 3"/>
          <p:cNvSpPr>
            <a:spLocks noGrp="1" noChangeArrowheads="1"/>
          </p:cNvSpPr>
          <p:nvPr>
            <p:ph idx="1"/>
          </p:nvPr>
        </p:nvSpPr>
        <p:spPr/>
        <p:txBody>
          <a:bodyPr/>
          <a:lstStyle/>
          <a:p>
            <a:r>
              <a:rPr lang="en-US" sz="2800" dirty="0"/>
              <a:t>Account for activities that operate like a business</a:t>
            </a:r>
          </a:p>
          <a:p>
            <a:r>
              <a:rPr lang="en-US" sz="2800" dirty="0"/>
              <a:t>General rules</a:t>
            </a:r>
          </a:p>
          <a:p>
            <a:pPr lvl="1"/>
            <a:r>
              <a:rPr lang="en-US" sz="2400" dirty="0"/>
              <a:t>Use of fund type </a:t>
            </a:r>
            <a:r>
              <a:rPr lang="en-US" sz="2400" i="1" dirty="0"/>
              <a:t>permitted</a:t>
            </a:r>
          </a:p>
          <a:p>
            <a:pPr lvl="2"/>
            <a:r>
              <a:rPr lang="en-US" sz="2200" dirty="0"/>
              <a:t>Fee charged to external users, even if only partial recovery is intended</a:t>
            </a:r>
          </a:p>
          <a:p>
            <a:pPr lvl="1"/>
            <a:r>
              <a:rPr lang="en-US" sz="2400" dirty="0"/>
              <a:t>Use of fund type </a:t>
            </a:r>
            <a:r>
              <a:rPr lang="en-US" sz="2400" i="1" dirty="0"/>
              <a:t>required</a:t>
            </a:r>
          </a:p>
          <a:p>
            <a:pPr lvl="2"/>
            <a:r>
              <a:rPr lang="en-US" sz="2200" dirty="0"/>
              <a:t>Debt backed </a:t>
            </a:r>
            <a:r>
              <a:rPr lang="en-US" sz="2200" i="1" dirty="0"/>
              <a:t>solely</a:t>
            </a:r>
            <a:r>
              <a:rPr lang="en-US" sz="2200" dirty="0"/>
              <a:t> by fees and charges</a:t>
            </a:r>
          </a:p>
          <a:p>
            <a:pPr lvl="2"/>
            <a:r>
              <a:rPr lang="en-US" sz="2200" dirty="0"/>
              <a:t>Legal requirement to </a:t>
            </a:r>
            <a:r>
              <a:rPr lang="en-US" sz="2200" i="1" dirty="0"/>
              <a:t>fully</a:t>
            </a:r>
            <a:r>
              <a:rPr lang="en-US" sz="2200" dirty="0"/>
              <a:t> recover direct costs</a:t>
            </a:r>
          </a:p>
          <a:p>
            <a:pPr lvl="2"/>
            <a:r>
              <a:rPr lang="en-US" sz="2200" dirty="0"/>
              <a:t>Management intent to </a:t>
            </a:r>
            <a:r>
              <a:rPr lang="en-US" sz="2200" i="1" dirty="0"/>
              <a:t>fully</a:t>
            </a:r>
            <a:r>
              <a:rPr lang="en-US" sz="2200" dirty="0"/>
              <a:t> recover direct costs</a:t>
            </a:r>
          </a:p>
          <a:p>
            <a:r>
              <a:rPr lang="en-US" sz="2800" dirty="0"/>
              <a:t>Use of fund type required in certain specific situations</a:t>
            </a:r>
          </a:p>
          <a:p>
            <a:pPr lvl="1"/>
            <a:r>
              <a:rPr lang="en-US" sz="2400" dirty="0"/>
              <a:t>Public-entity risk pools or unemployment compensation benefit plans</a:t>
            </a:r>
          </a:p>
          <a:p>
            <a:pPr lvl="1"/>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7369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Internal Service Funds</a:t>
            </a:r>
          </a:p>
        </p:txBody>
      </p:sp>
      <p:sp>
        <p:nvSpPr>
          <p:cNvPr id="27651" name="Rectangle 3"/>
          <p:cNvSpPr>
            <a:spLocks noGrp="1" noChangeArrowheads="1"/>
          </p:cNvSpPr>
          <p:nvPr>
            <p:ph idx="1"/>
          </p:nvPr>
        </p:nvSpPr>
        <p:spPr/>
        <p:txBody>
          <a:bodyPr/>
          <a:lstStyle/>
          <a:p>
            <a:r>
              <a:rPr lang="en-US" sz="2800" dirty="0"/>
              <a:t>Account for goods or services provided on a cost-reimbursement basis to other departments of the government</a:t>
            </a:r>
          </a:p>
          <a:p>
            <a:pPr lvl="1"/>
            <a:r>
              <a:rPr lang="en-US" sz="2400" dirty="0"/>
              <a:t>Customer charges must include a capital component</a:t>
            </a:r>
          </a:p>
          <a:p>
            <a:pPr lvl="2">
              <a:lnSpc>
                <a:spcPct val="90000"/>
              </a:lnSpc>
            </a:pPr>
            <a:r>
              <a:rPr lang="en-US" sz="2200" dirty="0"/>
              <a:t>Depreciation expense</a:t>
            </a:r>
          </a:p>
          <a:p>
            <a:pPr lvl="2">
              <a:lnSpc>
                <a:spcPct val="90000"/>
              </a:lnSpc>
            </a:pPr>
            <a:r>
              <a:rPr lang="en-US" sz="2200" dirty="0"/>
              <a:t>Debt service</a:t>
            </a:r>
          </a:p>
          <a:p>
            <a:pPr lvl="2">
              <a:lnSpc>
                <a:spcPct val="90000"/>
              </a:lnSpc>
            </a:pPr>
            <a:r>
              <a:rPr lang="en-US" sz="2200" dirty="0"/>
              <a:t>Replacement cost</a:t>
            </a:r>
          </a:p>
          <a:p>
            <a:r>
              <a:rPr lang="en-US" sz="2800" dirty="0"/>
              <a:t>Use of fund type required (if separate fund used)</a:t>
            </a:r>
          </a:p>
          <a:p>
            <a:pPr lvl="1"/>
            <a:r>
              <a:rPr lang="en-US" sz="2400" dirty="0"/>
              <a:t>Activities that would be reported as enterprise funds except that the primary government itself is the predominant participant</a:t>
            </a:r>
          </a:p>
          <a:p>
            <a:r>
              <a:rPr lang="en-US" sz="2800" dirty="0"/>
              <a:t>General rule:  “Break-even” over time</a:t>
            </a:r>
          </a:p>
          <a:p>
            <a:pPr lvl="1"/>
            <a:endParaRPr lang="en-US" sz="2400" dirty="0"/>
          </a:p>
          <a:p>
            <a:pPr marL="0" indent="0" eaLnBrk="1" hangingPunct="1">
              <a:buNone/>
            </a:pPr>
            <a:endParaRPr lang="en-US" altLang="en-US" sz="24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0151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 Funds</a:t>
            </a:r>
          </a:p>
        </p:txBody>
      </p:sp>
      <p:sp>
        <p:nvSpPr>
          <p:cNvPr id="18"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67</a:t>
            </a:fld>
            <a:endParaRPr lang="en-US" altLang="en-US" sz="2400" b="0" dirty="0">
              <a:solidFill>
                <a:prstClr val="black"/>
              </a:solidFill>
              <a:latin typeface="Calibri" panose="020F0502020204030204" pitchFamily="34" charset="0"/>
              <a:cs typeface="Calibri" panose="020F0502020204030204" pitchFamily="34" charset="0"/>
            </a:endParaRPr>
          </a:p>
        </p:txBody>
      </p:sp>
      <p:sp>
        <p:nvSpPr>
          <p:cNvPr id="5" name="Oval 4"/>
          <p:cNvSpPr/>
          <p:nvPr/>
        </p:nvSpPr>
        <p:spPr>
          <a:xfrm>
            <a:off x="4648200" y="4278442"/>
            <a:ext cx="1828800" cy="990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Private-purpose</a:t>
            </a:r>
          </a:p>
        </p:txBody>
      </p:sp>
      <p:sp>
        <p:nvSpPr>
          <p:cNvPr id="7" name="Oval 6"/>
          <p:cNvSpPr/>
          <p:nvPr/>
        </p:nvSpPr>
        <p:spPr>
          <a:xfrm>
            <a:off x="2296391" y="3733800"/>
            <a:ext cx="1752600" cy="990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Pension (and Other Employee Benefits)</a:t>
            </a:r>
          </a:p>
        </p:txBody>
      </p:sp>
      <p:sp>
        <p:nvSpPr>
          <p:cNvPr id="8" name="Oval 7"/>
          <p:cNvSpPr/>
          <p:nvPr/>
        </p:nvSpPr>
        <p:spPr>
          <a:xfrm>
            <a:off x="2232660" y="5090319"/>
            <a:ext cx="1828800" cy="10207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Investment</a:t>
            </a:r>
          </a:p>
        </p:txBody>
      </p:sp>
      <p:sp>
        <p:nvSpPr>
          <p:cNvPr id="9" name="Rectangle 8"/>
          <p:cNvSpPr/>
          <p:nvPr/>
        </p:nvSpPr>
        <p:spPr>
          <a:xfrm>
            <a:off x="5029200" y="1447800"/>
            <a:ext cx="2209800" cy="685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Fiduciary Funds</a:t>
            </a:r>
          </a:p>
        </p:txBody>
      </p:sp>
      <p:sp>
        <p:nvSpPr>
          <p:cNvPr id="10" name="Rectangle 9"/>
          <p:cNvSpPr/>
          <p:nvPr/>
        </p:nvSpPr>
        <p:spPr>
          <a:xfrm>
            <a:off x="3352800" y="2590800"/>
            <a:ext cx="1828800" cy="685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Trust Funds</a:t>
            </a:r>
          </a:p>
        </p:txBody>
      </p:sp>
      <p:sp>
        <p:nvSpPr>
          <p:cNvPr id="11" name="Rectangle 10"/>
          <p:cNvSpPr/>
          <p:nvPr/>
        </p:nvSpPr>
        <p:spPr>
          <a:xfrm>
            <a:off x="7543800" y="2667000"/>
            <a:ext cx="1828800" cy="685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Custodial Funds</a:t>
            </a:r>
          </a:p>
        </p:txBody>
      </p:sp>
      <p:cxnSp>
        <p:nvCxnSpPr>
          <p:cNvPr id="15" name="Straight Connector 14"/>
          <p:cNvCxnSpPr/>
          <p:nvPr/>
        </p:nvCxnSpPr>
        <p:spPr>
          <a:xfrm>
            <a:off x="4258888" y="3276601"/>
            <a:ext cx="8313" cy="2324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5" idx="2"/>
          </p:cNvCxnSpPr>
          <p:nvPr/>
        </p:nvCxnSpPr>
        <p:spPr>
          <a:xfrm>
            <a:off x="4267200" y="4773742"/>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61460" y="4229100"/>
            <a:ext cx="205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8" idx="6"/>
          </p:cNvCxnSpPr>
          <p:nvPr/>
        </p:nvCxnSpPr>
        <p:spPr>
          <a:xfrm flipH="1">
            <a:off x="4061460" y="5600700"/>
            <a:ext cx="2057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34100" y="21336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181600" y="2819400"/>
            <a:ext cx="952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34100" y="2819400"/>
            <a:ext cx="1333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076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Fiduciary Funds</a:t>
            </a:r>
          </a:p>
        </p:txBody>
      </p:sp>
      <p:sp>
        <p:nvSpPr>
          <p:cNvPr id="27651" name="Rectangle 3"/>
          <p:cNvSpPr>
            <a:spLocks noGrp="1" noChangeArrowheads="1"/>
          </p:cNvSpPr>
          <p:nvPr>
            <p:ph idx="1"/>
          </p:nvPr>
        </p:nvSpPr>
        <p:spPr/>
        <p:txBody>
          <a:bodyPr/>
          <a:lstStyle/>
          <a:p>
            <a:r>
              <a:rPr lang="en-US" dirty="0"/>
              <a:t>Account for resources that government holds in a trustee or custodial capacity on behalf of an outside party</a:t>
            </a:r>
          </a:p>
          <a:p>
            <a:r>
              <a:rPr lang="en-US" dirty="0"/>
              <a:t>Resources cannot be used to support a government’s own programs</a:t>
            </a:r>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508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Fiduciary Funds</a:t>
            </a:r>
          </a:p>
        </p:txBody>
      </p:sp>
      <p:sp>
        <p:nvSpPr>
          <p:cNvPr id="27651" name="Rectangle 3"/>
          <p:cNvSpPr>
            <a:spLocks noGrp="1" noChangeArrowheads="1"/>
          </p:cNvSpPr>
          <p:nvPr>
            <p:ph idx="1"/>
          </p:nvPr>
        </p:nvSpPr>
        <p:spPr/>
        <p:txBody>
          <a:bodyPr/>
          <a:lstStyle/>
          <a:p>
            <a:r>
              <a:rPr lang="en-US" dirty="0"/>
              <a:t>Trust funds vs. custodial funds</a:t>
            </a:r>
          </a:p>
          <a:p>
            <a:pPr lvl="1"/>
            <a:r>
              <a:rPr lang="en-US" dirty="0"/>
              <a:t>Trust funds </a:t>
            </a:r>
          </a:p>
          <a:p>
            <a:pPr lvl="2"/>
            <a:r>
              <a:rPr lang="en-US" dirty="0"/>
              <a:t>Ongoing responsibility </a:t>
            </a:r>
          </a:p>
          <a:p>
            <a:pPr lvl="2"/>
            <a:r>
              <a:rPr lang="en-US" dirty="0"/>
              <a:t>Some degree of active management</a:t>
            </a:r>
          </a:p>
          <a:p>
            <a:pPr lvl="2"/>
            <a:r>
              <a:rPr lang="en-US" dirty="0"/>
              <a:t>Formal trust agreement </a:t>
            </a:r>
          </a:p>
          <a:p>
            <a:pPr lvl="1"/>
            <a:r>
              <a:rPr lang="en-US" dirty="0"/>
              <a:t>Custodial funds </a:t>
            </a:r>
          </a:p>
          <a:p>
            <a:pPr lvl="2"/>
            <a:r>
              <a:rPr lang="en-US" dirty="0"/>
              <a:t>All other fiduciary activities carried out using assets that are not held in a trust or equivalent arrangement</a:t>
            </a:r>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69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83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The Government Environment and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Its Impact</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222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Pension (and Other Employee Benefit) Trust Funds</a:t>
            </a:r>
          </a:p>
        </p:txBody>
      </p:sp>
      <p:sp>
        <p:nvSpPr>
          <p:cNvPr id="27651" name="Rectangle 3"/>
          <p:cNvSpPr>
            <a:spLocks noGrp="1" noChangeArrowheads="1"/>
          </p:cNvSpPr>
          <p:nvPr>
            <p:ph idx="1"/>
          </p:nvPr>
        </p:nvSpPr>
        <p:spPr/>
        <p:txBody>
          <a:bodyPr/>
          <a:lstStyle/>
          <a:p>
            <a:r>
              <a:rPr lang="en-US" dirty="0"/>
              <a:t>Account for activities in:</a:t>
            </a:r>
          </a:p>
          <a:p>
            <a:pPr lvl="1"/>
            <a:r>
              <a:rPr lang="en-US" dirty="0"/>
              <a:t>Defined benefit pension plans</a:t>
            </a:r>
          </a:p>
          <a:p>
            <a:pPr lvl="1"/>
            <a:r>
              <a:rPr lang="en-US" dirty="0"/>
              <a:t>Defined contribution pension plans</a:t>
            </a:r>
          </a:p>
          <a:p>
            <a:pPr lvl="1"/>
            <a:r>
              <a:rPr lang="en-US" dirty="0"/>
              <a:t>Other postemployment benefit (OPEB) plans (457 plans funded only by employees)</a:t>
            </a:r>
          </a:p>
          <a:p>
            <a:pPr lvl="1"/>
            <a:r>
              <a:rPr lang="en-US" dirty="0"/>
              <a:t>Other employee benefit plans</a:t>
            </a:r>
          </a:p>
          <a:p>
            <a:r>
              <a:rPr lang="en-US" dirty="0"/>
              <a:t>Used for resources that are </a:t>
            </a:r>
            <a:r>
              <a:rPr lang="en-US" i="1" dirty="0"/>
              <a:t>held </a:t>
            </a:r>
            <a:r>
              <a:rPr lang="en-US" dirty="0"/>
              <a:t>by the government</a:t>
            </a:r>
          </a:p>
          <a:p>
            <a:pPr lvl="1"/>
            <a:r>
              <a:rPr lang="en-US" dirty="0"/>
              <a:t>Not just remitted to a third party</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70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529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Investment Trust Funds</a:t>
            </a:r>
          </a:p>
        </p:txBody>
      </p:sp>
      <p:sp>
        <p:nvSpPr>
          <p:cNvPr id="27651" name="Rectangle 3"/>
          <p:cNvSpPr>
            <a:spLocks noGrp="1" noChangeArrowheads="1"/>
          </p:cNvSpPr>
          <p:nvPr>
            <p:ph idx="1"/>
          </p:nvPr>
        </p:nvSpPr>
        <p:spPr/>
        <p:txBody>
          <a:bodyPr/>
          <a:lstStyle/>
          <a:p>
            <a:pPr>
              <a:lnSpc>
                <a:spcPct val="90000"/>
              </a:lnSpc>
            </a:pPr>
            <a:r>
              <a:rPr lang="en-US" dirty="0"/>
              <a:t>Account for: </a:t>
            </a:r>
          </a:p>
          <a:p>
            <a:pPr lvl="1">
              <a:lnSpc>
                <a:spcPct val="90000"/>
              </a:lnSpc>
            </a:pPr>
            <a:r>
              <a:rPr lang="en-US" dirty="0"/>
              <a:t>External portion of a government-sponsored investment pool</a:t>
            </a:r>
          </a:p>
          <a:p>
            <a:pPr lvl="2">
              <a:lnSpc>
                <a:spcPct val="90000"/>
              </a:lnSpc>
            </a:pPr>
            <a:r>
              <a:rPr lang="en-US" dirty="0"/>
              <a:t> Exclude the portion of pooled resources belonging to governments in the same financial reporting entity</a:t>
            </a:r>
          </a:p>
          <a:p>
            <a:pPr lvl="3">
              <a:lnSpc>
                <a:spcPct val="90000"/>
              </a:lnSpc>
            </a:pPr>
            <a:r>
              <a:rPr lang="en-US" sz="2200" dirty="0"/>
              <a:t>Report instead as a line item in sponsor’s own financial statements</a:t>
            </a:r>
          </a:p>
          <a:p>
            <a:pPr lvl="1">
              <a:lnSpc>
                <a:spcPct val="90000"/>
              </a:lnSpc>
            </a:pPr>
            <a:r>
              <a:rPr lang="en-US" dirty="0"/>
              <a:t>Investment accounts</a:t>
            </a:r>
          </a:p>
          <a:p>
            <a:pPr lvl="2">
              <a:lnSpc>
                <a:spcPct val="90000"/>
              </a:lnSpc>
            </a:pPr>
            <a:r>
              <a:rPr lang="en-US" dirty="0"/>
              <a:t>Individual investments held on behalf of others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71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7032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Private-Purpose Trust Funds</a:t>
            </a:r>
          </a:p>
        </p:txBody>
      </p:sp>
      <p:sp>
        <p:nvSpPr>
          <p:cNvPr id="27651" name="Rectangle 3"/>
          <p:cNvSpPr>
            <a:spLocks noGrp="1" noChangeArrowheads="1"/>
          </p:cNvSpPr>
          <p:nvPr>
            <p:ph idx="1"/>
          </p:nvPr>
        </p:nvSpPr>
        <p:spPr/>
        <p:txBody>
          <a:bodyPr/>
          <a:lstStyle/>
          <a:p>
            <a:r>
              <a:rPr lang="en-US" dirty="0"/>
              <a:t>Account for resources that are held and administered by the government in a trustee capacity</a:t>
            </a:r>
          </a:p>
          <a:p>
            <a:pPr lvl="1"/>
            <a:r>
              <a:rPr lang="en-US" dirty="0"/>
              <a:t>Benefit </a:t>
            </a:r>
            <a:r>
              <a:rPr lang="en-US" i="1" dirty="0"/>
              <a:t>individual</a:t>
            </a:r>
            <a:r>
              <a:rPr lang="en-US" dirty="0"/>
              <a:t> outside parties (vs. classes of individuals)</a:t>
            </a:r>
          </a:p>
          <a:p>
            <a:pPr lvl="2"/>
            <a:r>
              <a:rPr lang="en-US" dirty="0"/>
              <a:t>Trustee government has little or no discretion on amount assigned to an individual</a:t>
            </a:r>
          </a:p>
          <a:p>
            <a:r>
              <a:rPr lang="en-US" dirty="0"/>
              <a:t>Examples</a:t>
            </a:r>
          </a:p>
          <a:p>
            <a:pPr lvl="1"/>
            <a:r>
              <a:rPr lang="en-US" dirty="0"/>
              <a:t>Escheat property (if formal trust agreement in place)</a:t>
            </a:r>
          </a:p>
          <a:p>
            <a:pPr lvl="1"/>
            <a:r>
              <a:rPr lang="en-US" dirty="0"/>
              <a:t>Private scholarship programs for high schools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72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734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Custodial Funds</a:t>
            </a:r>
          </a:p>
        </p:txBody>
      </p:sp>
      <p:sp>
        <p:nvSpPr>
          <p:cNvPr id="27651" name="Rectangle 3"/>
          <p:cNvSpPr>
            <a:spLocks noGrp="1" noChangeArrowheads="1"/>
          </p:cNvSpPr>
          <p:nvPr>
            <p:ph idx="1"/>
          </p:nvPr>
        </p:nvSpPr>
        <p:spPr/>
        <p:txBody>
          <a:bodyPr/>
          <a:lstStyle/>
          <a:p>
            <a:pPr marL="457200" lvl="2" indent="-457200">
              <a:buFont typeface="Wingdings" panose="05000000000000000000" pitchFamily="2" charset="2"/>
              <a:buChar char="§"/>
            </a:pPr>
            <a:r>
              <a:rPr lang="en-US" sz="2800" dirty="0"/>
              <a:t>All other fiduciary activities </a:t>
            </a:r>
            <a:r>
              <a:rPr lang="en-US" sz="2800" i="1" dirty="0"/>
              <a:t>not</a:t>
            </a:r>
            <a:r>
              <a:rPr lang="en-US" sz="2800" dirty="0"/>
              <a:t> in a trust fund</a:t>
            </a:r>
          </a:p>
          <a:p>
            <a:pPr marL="914400" lvl="3" indent="-457200">
              <a:buFont typeface="Wingdings" panose="05000000000000000000" pitchFamily="2" charset="2"/>
              <a:buChar char="§"/>
            </a:pPr>
            <a:r>
              <a:rPr lang="en-US" sz="2400" dirty="0"/>
              <a:t>Amounts held for others for other postemployment benefits in the absence of a trust or equivalent arrangement</a:t>
            </a:r>
          </a:p>
          <a:p>
            <a:pPr marL="914400" lvl="3" indent="-457200">
              <a:buFont typeface="Wingdings" panose="05000000000000000000" pitchFamily="2" charset="2"/>
              <a:buChar char="§"/>
            </a:pPr>
            <a:r>
              <a:rPr lang="en-US" altLang="en-US" sz="2400" dirty="0"/>
              <a:t>External portion of a government-sponsored investment pool not in a trust</a:t>
            </a:r>
          </a:p>
          <a:p>
            <a:r>
              <a:rPr lang="en-US" sz="2800" dirty="0"/>
              <a:t>Used for resources held in a purely custodial capacity, and government does </a:t>
            </a:r>
            <a:r>
              <a:rPr lang="en-US" sz="2800" i="1" dirty="0"/>
              <a:t>not</a:t>
            </a:r>
            <a:r>
              <a:rPr lang="en-US" sz="2800" dirty="0"/>
              <a:t> have direct financial or administrative involvement with assets</a:t>
            </a:r>
          </a:p>
          <a:p>
            <a:pPr lvl="1"/>
            <a:r>
              <a:rPr lang="en-US" sz="2200" dirty="0"/>
              <a:t>Example:  Property taxes collected on behalf of other governments (Receipt, temporary investment, remittance)</a:t>
            </a:r>
          </a:p>
          <a:p>
            <a:r>
              <a:rPr lang="en-US" sz="2800" dirty="0"/>
              <a:t>No formal trust agreement</a:t>
            </a:r>
          </a:p>
          <a:p>
            <a:pPr marL="0" indent="0" eaLnBrk="1" hangingPunct="1">
              <a:buNone/>
            </a:pPr>
            <a:endParaRPr lang="en-US" altLang="en-US" sz="22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73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1787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Often the number of funds reported in the financial statements may be less than the number of funds used in the accounting system.</a:t>
            </a:r>
          </a:p>
          <a:p>
            <a:pPr marL="137160" indent="0">
              <a:buNone/>
            </a:pPr>
            <a:endParaRPr lang="en-US" sz="3000" dirty="0">
              <a:latin typeface="Calibri" panose="020F0502020204030204" pitchFamily="34" charset="0"/>
              <a:cs typeface="Calibri" panose="020F0502020204030204" pitchFamily="34" charset="0"/>
            </a:endParaRPr>
          </a:p>
          <a:p>
            <a:pPr marL="651510" indent="-514350">
              <a:buAutoNum type="alphaUcPeriod"/>
            </a:pPr>
            <a:r>
              <a:rPr lang="en-US" sz="3000" dirty="0">
                <a:latin typeface="Calibri" panose="020F0502020204030204" pitchFamily="34" charset="0"/>
                <a:cs typeface="Calibri" panose="020F0502020204030204" pitchFamily="34" charset="0"/>
              </a:rPr>
              <a:t>True</a:t>
            </a:r>
          </a:p>
          <a:p>
            <a:pPr marL="651510" indent="-514350">
              <a:buAutoNum type="alphaUcPeriod"/>
            </a:pPr>
            <a:r>
              <a:rPr lang="en-US" sz="3000" dirty="0">
                <a:latin typeface="Calibri" panose="020F0502020204030204" pitchFamily="34" charset="0"/>
                <a:cs typeface="Calibri" panose="020F0502020204030204" pitchFamily="34" charset="0"/>
              </a:rPr>
              <a:t>False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840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2</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is a fund category?</a:t>
            </a:r>
          </a:p>
          <a:p>
            <a:pPr marL="651510" indent="-514350">
              <a:buAutoNum type="alphaUcPeriod"/>
            </a:pPr>
            <a:r>
              <a:rPr lang="en-US" sz="3000" dirty="0">
                <a:latin typeface="Calibri" panose="020F0502020204030204" pitchFamily="34" charset="0"/>
                <a:cs typeface="Calibri" panose="020F0502020204030204" pitchFamily="34" charset="0"/>
              </a:rPr>
              <a:t>Special revenue funds</a:t>
            </a:r>
          </a:p>
          <a:p>
            <a:pPr marL="651510" indent="-514350">
              <a:buAutoNum type="alphaUcPeriod"/>
            </a:pPr>
            <a:r>
              <a:rPr lang="en-US" sz="3000" dirty="0">
                <a:latin typeface="Calibri" panose="020F0502020204030204" pitchFamily="34" charset="0"/>
                <a:cs typeface="Calibri" panose="020F0502020204030204" pitchFamily="34" charset="0"/>
              </a:rPr>
              <a:t>Enterprise funds</a:t>
            </a:r>
          </a:p>
          <a:p>
            <a:pPr marL="651510" indent="-514350">
              <a:buAutoNum type="alphaUcPeriod"/>
            </a:pPr>
            <a:r>
              <a:rPr lang="en-US" sz="3000" dirty="0">
                <a:latin typeface="Calibri" panose="020F0502020204030204" pitchFamily="34" charset="0"/>
                <a:cs typeface="Calibri" panose="020F0502020204030204" pitchFamily="34" charset="0"/>
              </a:rPr>
              <a:t>Fiduciary funds</a:t>
            </a:r>
          </a:p>
          <a:p>
            <a:pPr marL="651510" indent="-514350">
              <a:buAutoNum type="alphaUcPeriod"/>
            </a:pPr>
            <a:r>
              <a:rPr lang="en-US" sz="3000" dirty="0">
                <a:latin typeface="Calibri" panose="020F0502020204030204" pitchFamily="34" charset="0"/>
                <a:cs typeface="Calibri" panose="020F0502020204030204" pitchFamily="34" charset="0"/>
              </a:rPr>
              <a:t>All of the above</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a:p>
            <a:pPr marL="651510" indent="-514350">
              <a:buAutoNum type="alphaUcPeriod"/>
            </a:pPr>
            <a:endParaRPr lang="en-US" dirty="0"/>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578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3</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The use of which fund type(s) presumes that costs will be completely recovered through fees and charges?</a:t>
            </a:r>
          </a:p>
          <a:p>
            <a:pPr marL="651510" indent="-514350">
              <a:buAutoNum type="alphaUcPeriod"/>
            </a:pPr>
            <a:r>
              <a:rPr lang="en-US" sz="3000" dirty="0">
                <a:latin typeface="Calibri" panose="020F0502020204030204" pitchFamily="34" charset="0"/>
                <a:cs typeface="Calibri" panose="020F0502020204030204" pitchFamily="34" charset="0"/>
              </a:rPr>
              <a:t>Enterprise funds</a:t>
            </a:r>
          </a:p>
          <a:p>
            <a:pPr marL="651510" indent="-514350">
              <a:buAutoNum type="alphaUcPeriod"/>
            </a:pPr>
            <a:r>
              <a:rPr lang="en-US" sz="3000" dirty="0">
                <a:latin typeface="Calibri" panose="020F0502020204030204" pitchFamily="34" charset="0"/>
                <a:cs typeface="Calibri" panose="020F0502020204030204" pitchFamily="34" charset="0"/>
              </a:rPr>
              <a:t>Internal service funds</a:t>
            </a:r>
          </a:p>
          <a:p>
            <a:pPr marL="651510" indent="-514350">
              <a:buAutoNum type="alphaUcPeriod"/>
            </a:pPr>
            <a:r>
              <a:rPr lang="en-US" sz="3000" dirty="0">
                <a:latin typeface="Calibri" panose="020F0502020204030204" pitchFamily="34" charset="0"/>
                <a:cs typeface="Calibri" panose="020F0502020204030204" pitchFamily="34" charset="0"/>
              </a:rPr>
              <a:t>Both A and B</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297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4</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Formal trust agreements normally are characteristic of: </a:t>
            </a:r>
          </a:p>
          <a:p>
            <a:pPr marL="651510" indent="-514350">
              <a:buAutoNum type="alphaUcPeriod"/>
            </a:pPr>
            <a:r>
              <a:rPr lang="en-US" sz="3000" dirty="0">
                <a:latin typeface="Calibri" panose="020F0502020204030204" pitchFamily="34" charset="0"/>
                <a:cs typeface="Calibri" panose="020F0502020204030204" pitchFamily="34" charset="0"/>
              </a:rPr>
              <a:t>Trust funds</a:t>
            </a:r>
          </a:p>
          <a:p>
            <a:pPr marL="651510" indent="-514350">
              <a:buAutoNum type="alphaUcPeriod"/>
            </a:pPr>
            <a:r>
              <a:rPr lang="en-US" sz="3000" dirty="0">
                <a:latin typeface="Calibri" panose="020F0502020204030204" pitchFamily="34" charset="0"/>
                <a:cs typeface="Calibri" panose="020F0502020204030204" pitchFamily="34" charset="0"/>
              </a:rPr>
              <a:t>Custodial funds</a:t>
            </a:r>
          </a:p>
          <a:p>
            <a:pPr marL="651510" indent="-514350">
              <a:buAutoNum type="alphaUcPeriod"/>
            </a:pPr>
            <a:r>
              <a:rPr lang="en-US" sz="3000" dirty="0">
                <a:latin typeface="Calibri" panose="020F0502020204030204" pitchFamily="34" charset="0"/>
                <a:cs typeface="Calibri" panose="020F0502020204030204" pitchFamily="34" charset="0"/>
              </a:rPr>
              <a:t>Both A and B</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7675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5</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could serve as a basis for a special revenue fund?</a:t>
            </a:r>
          </a:p>
          <a:p>
            <a:pPr marL="651510" indent="-514350">
              <a:buAutoNum type="alphaUcPeriod"/>
            </a:pPr>
            <a:r>
              <a:rPr lang="en-US" sz="3000" dirty="0">
                <a:latin typeface="Calibri" panose="020F0502020204030204" pitchFamily="34" charset="0"/>
                <a:cs typeface="Calibri" panose="020F0502020204030204" pitchFamily="34" charset="0"/>
              </a:rPr>
              <a:t>Grant proceeds</a:t>
            </a:r>
          </a:p>
          <a:p>
            <a:pPr marL="651510" indent="-514350">
              <a:buAutoNum type="alphaUcPeriod"/>
            </a:pPr>
            <a:r>
              <a:rPr lang="en-US" sz="3000" dirty="0">
                <a:latin typeface="Calibri" panose="020F0502020204030204" pitchFamily="34" charset="0"/>
                <a:cs typeface="Calibri" panose="020F0502020204030204" pitchFamily="34" charset="0"/>
              </a:rPr>
              <a:t>Dedicated tax increment</a:t>
            </a:r>
          </a:p>
          <a:p>
            <a:pPr marL="651510" indent="-514350">
              <a:buAutoNum type="alphaUcPeriod"/>
            </a:pPr>
            <a:r>
              <a:rPr lang="en-US" sz="3000" dirty="0">
                <a:latin typeface="Calibri" panose="020F0502020204030204" pitchFamily="34" charset="0"/>
                <a:cs typeface="Calibri" panose="020F0502020204030204" pitchFamily="34" charset="0"/>
              </a:rPr>
              <a:t>Earmarked fund balance from the general fund</a:t>
            </a:r>
          </a:p>
          <a:p>
            <a:pPr marL="651510" indent="-514350">
              <a:buAutoNum type="alphaUcPeriod"/>
            </a:pPr>
            <a:r>
              <a:rPr lang="en-US" sz="3000" dirty="0">
                <a:latin typeface="Calibri" panose="020F0502020204030204" pitchFamily="34" charset="0"/>
                <a:cs typeface="Calibri" panose="020F0502020204030204" pitchFamily="34" charset="0"/>
              </a:rPr>
              <a:t>All of the above</a:t>
            </a:r>
          </a:p>
          <a:p>
            <a:pPr marL="651510" indent="-514350">
              <a:buAutoNum type="alphaUcPeriod"/>
            </a:pPr>
            <a:r>
              <a:rPr lang="en-US" sz="3000" dirty="0">
                <a:latin typeface="Calibri" panose="020F0502020204030204" pitchFamily="34" charset="0"/>
                <a:cs typeface="Calibri" panose="020F0502020204030204" pitchFamily="34" charset="0"/>
              </a:rPr>
              <a:t>Both A and B</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48892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6</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could be used to report resources that are available to support the government’s own programs?</a:t>
            </a:r>
          </a:p>
          <a:p>
            <a:pPr marL="651510" indent="-514350">
              <a:buAutoNum type="alphaUcPeriod"/>
            </a:pPr>
            <a:r>
              <a:rPr lang="en-US" sz="3000" dirty="0">
                <a:latin typeface="Calibri" panose="020F0502020204030204" pitchFamily="34" charset="0"/>
                <a:cs typeface="Calibri" panose="020F0502020204030204" pitchFamily="34" charset="0"/>
              </a:rPr>
              <a:t>Permanent funds</a:t>
            </a:r>
          </a:p>
          <a:p>
            <a:pPr marL="651510" indent="-514350">
              <a:buAutoNum type="alphaUcPeriod"/>
            </a:pPr>
            <a:r>
              <a:rPr lang="en-US" sz="3000" dirty="0">
                <a:latin typeface="Calibri" panose="020F0502020204030204" pitchFamily="34" charset="0"/>
                <a:cs typeface="Calibri" panose="020F0502020204030204" pitchFamily="34" charset="0"/>
              </a:rPr>
              <a:t>Private-purpose trust funds</a:t>
            </a:r>
          </a:p>
          <a:p>
            <a:pPr marL="651510" indent="-514350">
              <a:buAutoNum type="alphaUcPeriod"/>
            </a:pPr>
            <a:r>
              <a:rPr lang="en-US" sz="3000" dirty="0">
                <a:latin typeface="Calibri" panose="020F0502020204030204" pitchFamily="34" charset="0"/>
                <a:cs typeface="Calibri" panose="020F0502020204030204" pitchFamily="34" charset="0"/>
              </a:rPr>
              <a:t>Custodial funds</a:t>
            </a:r>
          </a:p>
          <a:p>
            <a:pPr marL="651510" indent="-514350">
              <a:buAutoNum type="alphaUcPeriod"/>
            </a:pPr>
            <a:r>
              <a:rPr lang="en-US" sz="3000" dirty="0">
                <a:latin typeface="Calibri" panose="020F0502020204030204" pitchFamily="34" charset="0"/>
                <a:cs typeface="Calibri" panose="020F0502020204030204" pitchFamily="34" charset="0"/>
              </a:rPr>
              <a:t>All of the above </a:t>
            </a:r>
          </a:p>
          <a:p>
            <a:pPr marL="651510" indent="-514350">
              <a:buAutoNum type="alphaUcPeriod"/>
            </a:pPr>
            <a:r>
              <a:rPr lang="en-US" sz="3000" dirty="0">
                <a:latin typeface="Calibri" panose="020F0502020204030204" pitchFamily="34" charset="0"/>
                <a:cs typeface="Calibri" panose="020F0502020204030204" pitchFamily="34" charset="0"/>
              </a:rPr>
              <a:t>Both A and B</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79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32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Stewardship for a Government’s Financial Condition</a:t>
            </a:r>
          </a:p>
        </p:txBody>
      </p:sp>
      <p:sp>
        <p:nvSpPr>
          <p:cNvPr id="6" name="Content Placeholder 5"/>
          <p:cNvSpPr>
            <a:spLocks noGrp="1"/>
          </p:cNvSpPr>
          <p:nvPr>
            <p:ph idx="1"/>
          </p:nvPr>
        </p:nvSpPr>
        <p:spPr/>
        <p:txBody>
          <a:bodyPr/>
          <a:lstStyle/>
          <a:p>
            <a:r>
              <a:rPr lang="en-US" sz="2800" dirty="0"/>
              <a:t>Three parties responsible for assuring proper internal control over the use of public monies, and maintaining accurate and transparent financial report</a:t>
            </a:r>
            <a:r>
              <a:rPr lang="en-US" sz="2600" dirty="0"/>
              <a:t>ing</a:t>
            </a:r>
          </a:p>
          <a:p>
            <a:pPr lvl="1"/>
            <a:r>
              <a:rPr lang="en-US" sz="2600" dirty="0"/>
              <a:t>Management – </a:t>
            </a:r>
            <a:r>
              <a:rPr lang="en-US" sz="2600" i="1" dirty="0"/>
              <a:t>Primary</a:t>
            </a:r>
            <a:r>
              <a:rPr lang="en-US" sz="2600" dirty="0"/>
              <a:t> responsibility for producing the financial statements, and maintaining proper internal control within the organization</a:t>
            </a:r>
          </a:p>
          <a:p>
            <a:pPr lvl="1"/>
            <a:r>
              <a:rPr lang="en-US" sz="2600" dirty="0"/>
              <a:t>Independent external auditors – Provide reasonable assurance as to whether financial statements conform to GAAP in all materials respects, for the benefit of the external users of the financial statements</a:t>
            </a:r>
          </a:p>
          <a:p>
            <a:pPr lvl="1"/>
            <a:r>
              <a:rPr lang="en-US" sz="2600" dirty="0"/>
              <a:t>Governing body – </a:t>
            </a:r>
            <a:r>
              <a:rPr lang="en-US" sz="2600" i="1" dirty="0"/>
              <a:t>The ultimate steward</a:t>
            </a:r>
          </a:p>
          <a:p>
            <a:pPr lvl="2"/>
            <a:r>
              <a:rPr lang="en-US" dirty="0"/>
              <a:t>Ultimately responsible for assuring internal control and financial reporting</a:t>
            </a:r>
          </a:p>
          <a:p>
            <a:pPr marL="0" indent="0">
              <a:buNone/>
            </a:pPr>
            <a:endParaRPr lang="en-US" dirty="0"/>
          </a:p>
          <a:p>
            <a:pPr lvl="1"/>
            <a:endParaRPr lang="en-US" sz="2600" dirty="0"/>
          </a:p>
        </p:txBody>
      </p:sp>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5180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7</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The only real difference between an enterprise fund and an internal service fund is the identity of the customers (enterprise fund = external customers; internal service funds = internal customers).</a:t>
            </a:r>
          </a:p>
          <a:p>
            <a:pPr marL="651510" indent="-514350">
              <a:buAutoNum type="alphaUcPeriod"/>
            </a:pPr>
            <a:r>
              <a:rPr lang="en-US" sz="3000" dirty="0">
                <a:latin typeface="Calibri" panose="020F0502020204030204" pitchFamily="34" charset="0"/>
                <a:cs typeface="Calibri" panose="020F0502020204030204" pitchFamily="34" charset="0"/>
              </a:rPr>
              <a:t>True</a:t>
            </a:r>
          </a:p>
          <a:p>
            <a:pPr marL="651510" indent="-514350">
              <a:buAutoNum type="alphaUcPeriod"/>
            </a:pPr>
            <a:r>
              <a:rPr lang="en-US" sz="3000" dirty="0">
                <a:latin typeface="Calibri" panose="020F0502020204030204" pitchFamily="34" charset="0"/>
                <a:cs typeface="Calibri" panose="020F0502020204030204" pitchFamily="34" charset="0"/>
              </a:rPr>
              <a:t>False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8242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8</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In at least one instance, a fund of a blended component unit may need to be reclassified when that unit is included within the primary government.</a:t>
            </a:r>
          </a:p>
          <a:p>
            <a:pPr marL="651510" indent="-514350">
              <a:buAutoNum type="alphaUcPeriod"/>
            </a:pPr>
            <a:r>
              <a:rPr lang="en-US" sz="3000" dirty="0">
                <a:latin typeface="Calibri" panose="020F0502020204030204" pitchFamily="34" charset="0"/>
                <a:cs typeface="Calibri" panose="020F0502020204030204" pitchFamily="34" charset="0"/>
              </a:rPr>
              <a:t>True</a:t>
            </a:r>
          </a:p>
          <a:p>
            <a:pPr marL="651510" indent="-514350">
              <a:buAutoNum type="alphaUcPeriod"/>
            </a:pPr>
            <a:r>
              <a:rPr lang="en-US" sz="3000" dirty="0">
                <a:latin typeface="Calibri" panose="020F0502020204030204" pitchFamily="34" charset="0"/>
                <a:cs typeface="Calibri" panose="020F0502020204030204" pitchFamily="34" charset="0"/>
              </a:rPr>
              <a:t>False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81</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078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9</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How should a county that sponsors a local government investment pool account for that pool in its financial statements if the county itself participates in the pool?</a:t>
            </a:r>
          </a:p>
          <a:p>
            <a:pPr marL="651510" indent="-514350">
              <a:buAutoNum type="alphaUcPeriod"/>
            </a:pPr>
            <a:r>
              <a:rPr lang="en-US" sz="3000" dirty="0">
                <a:latin typeface="Calibri" panose="020F0502020204030204" pitchFamily="34" charset="0"/>
                <a:cs typeface="Calibri" panose="020F0502020204030204" pitchFamily="34" charset="0"/>
              </a:rPr>
              <a:t>Investment trust fund</a:t>
            </a:r>
          </a:p>
          <a:p>
            <a:pPr marL="651510" indent="-514350">
              <a:buAutoNum type="alphaUcPeriod"/>
            </a:pPr>
            <a:r>
              <a:rPr lang="en-US" sz="3000" dirty="0">
                <a:latin typeface="Calibri" panose="020F0502020204030204" pitchFamily="34" charset="0"/>
                <a:cs typeface="Calibri" panose="020F0502020204030204" pitchFamily="34" charset="0"/>
              </a:rPr>
              <a:t>Line item</a:t>
            </a:r>
          </a:p>
          <a:p>
            <a:pPr marL="651510" indent="-514350">
              <a:buAutoNum type="alphaUcPeriod"/>
            </a:pPr>
            <a:r>
              <a:rPr lang="en-US" sz="3000" dirty="0">
                <a:latin typeface="Calibri" panose="020F0502020204030204" pitchFamily="34" charset="0"/>
                <a:cs typeface="Calibri" panose="020F0502020204030204" pitchFamily="34" charset="0"/>
              </a:rPr>
              <a:t>Either A or B</a:t>
            </a:r>
          </a:p>
          <a:p>
            <a:pPr marL="651510" indent="-514350">
              <a:buAutoNum type="alphaUcPeriod"/>
            </a:pPr>
            <a:r>
              <a:rPr lang="en-US" sz="3000" dirty="0">
                <a:latin typeface="Calibri" panose="020F0502020204030204" pitchFamily="34" charset="0"/>
                <a:cs typeface="Calibri" panose="020F0502020204030204" pitchFamily="34" charset="0"/>
              </a:rPr>
              <a:t>Both A and B</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82</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51674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10</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would most likely be reported in a proprietary fund?</a:t>
            </a:r>
          </a:p>
          <a:p>
            <a:pPr marL="651510" indent="-514350">
              <a:buAutoNum type="alphaUcPeriod"/>
            </a:pPr>
            <a:r>
              <a:rPr lang="en-US" sz="3000" dirty="0">
                <a:latin typeface="Calibri" panose="020F0502020204030204" pitchFamily="34" charset="0"/>
                <a:cs typeface="Calibri" panose="020F0502020204030204" pitchFamily="34" charset="0"/>
              </a:rPr>
              <a:t>Taxes</a:t>
            </a:r>
          </a:p>
          <a:p>
            <a:pPr marL="651510" indent="-514350">
              <a:buAutoNum type="alphaUcPeriod"/>
            </a:pPr>
            <a:r>
              <a:rPr lang="en-US" sz="3000" dirty="0">
                <a:latin typeface="Calibri" panose="020F0502020204030204" pitchFamily="34" charset="0"/>
                <a:cs typeface="Calibri" panose="020F0502020204030204" pitchFamily="34" charset="0"/>
              </a:rPr>
              <a:t>Grants</a:t>
            </a:r>
          </a:p>
          <a:p>
            <a:pPr marL="651510" indent="-514350">
              <a:buAutoNum type="alphaUcPeriod"/>
            </a:pPr>
            <a:r>
              <a:rPr lang="en-US" sz="3000" dirty="0">
                <a:latin typeface="Calibri" panose="020F0502020204030204" pitchFamily="34" charset="0"/>
                <a:cs typeface="Calibri" panose="020F0502020204030204" pitchFamily="34" charset="0"/>
              </a:rPr>
              <a:t>Fees and charges</a:t>
            </a:r>
          </a:p>
          <a:p>
            <a:pPr marL="651510" indent="-514350">
              <a:buAutoNum type="alphaUcPeriod"/>
            </a:pPr>
            <a:r>
              <a:rPr lang="en-US" sz="3000" dirty="0">
                <a:latin typeface="Calibri" panose="020F0502020204030204" pitchFamily="34" charset="0"/>
                <a:cs typeface="Calibri" panose="020F0502020204030204" pitchFamily="34" charset="0"/>
              </a:rPr>
              <a:t>Resources held in trust</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83</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0846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11</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For which of the following fund types, if any, is there a specific limit on the number of individual funds that may be reported?</a:t>
            </a:r>
          </a:p>
          <a:p>
            <a:pPr marL="651510" indent="-514350">
              <a:buAutoNum type="alphaUcPeriod"/>
            </a:pPr>
            <a:r>
              <a:rPr lang="en-US" sz="3000" dirty="0">
                <a:latin typeface="Calibri" panose="020F0502020204030204" pitchFamily="34" charset="0"/>
                <a:cs typeface="Calibri" panose="020F0502020204030204" pitchFamily="34" charset="0"/>
              </a:rPr>
              <a:t>Special revenue funds</a:t>
            </a:r>
          </a:p>
          <a:p>
            <a:pPr marL="651510" indent="-514350">
              <a:buAutoNum type="alphaUcPeriod"/>
            </a:pPr>
            <a:r>
              <a:rPr lang="en-US" sz="3000" dirty="0">
                <a:latin typeface="Calibri" panose="020F0502020204030204" pitchFamily="34" charset="0"/>
                <a:cs typeface="Calibri" panose="020F0502020204030204" pitchFamily="34" charset="0"/>
              </a:rPr>
              <a:t>Internal service funds</a:t>
            </a:r>
          </a:p>
          <a:p>
            <a:pPr marL="651510" indent="-514350">
              <a:buAutoNum type="alphaUcPeriod"/>
            </a:pPr>
            <a:r>
              <a:rPr lang="en-US" sz="3000" dirty="0">
                <a:latin typeface="Calibri" panose="020F0502020204030204" pitchFamily="34" charset="0"/>
                <a:cs typeface="Calibri" panose="020F0502020204030204" pitchFamily="34" charset="0"/>
              </a:rPr>
              <a:t>Enterprise funds</a:t>
            </a:r>
          </a:p>
          <a:p>
            <a:pPr marL="651510" indent="-514350">
              <a:buAutoNum type="alphaUcPeriod"/>
            </a:pPr>
            <a:r>
              <a:rPr lang="en-US" sz="3000" dirty="0">
                <a:latin typeface="Calibri" panose="020F0502020204030204" pitchFamily="34" charset="0"/>
                <a:cs typeface="Calibri" panose="020F0502020204030204" pitchFamily="34" charset="0"/>
              </a:rPr>
              <a:t>Custodial funds</a:t>
            </a:r>
          </a:p>
          <a:p>
            <a:pPr marL="651510" indent="-514350">
              <a:buAutoNum type="alphaUcPeriod"/>
            </a:pPr>
            <a:r>
              <a:rPr lang="en-US" sz="3000" dirty="0">
                <a:latin typeface="Calibri" panose="020F0502020204030204" pitchFamily="34" charset="0"/>
                <a:cs typeface="Calibri" panose="020F0502020204030204" pitchFamily="34" charset="0"/>
              </a:rPr>
              <a:t>None of the above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84</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1280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12</a:t>
            </a:r>
          </a:p>
        </p:txBody>
      </p:sp>
      <p:sp>
        <p:nvSpPr>
          <p:cNvPr id="3" name="Content Placeholder 2"/>
          <p:cNvSpPr>
            <a:spLocks noGrp="1"/>
          </p:cNvSpPr>
          <p:nvPr>
            <p:ph idx="1"/>
          </p:nvPr>
        </p:nvSpPr>
        <p:spPr/>
        <p:txBody>
          <a:bodyPr/>
          <a:lstStyle/>
          <a:p>
            <a:pPr marL="137160" indent="0">
              <a:buNone/>
            </a:pPr>
            <a:r>
              <a:rPr lang="en-US" sz="3000" dirty="0">
                <a:latin typeface="Calibri" panose="020F0502020204030204" pitchFamily="34" charset="0"/>
                <a:cs typeface="Calibri" panose="020F0502020204030204" pitchFamily="34" charset="0"/>
              </a:rPr>
              <a:t>Which of the following is a precondition for reporting a special revenue fund?</a:t>
            </a:r>
          </a:p>
          <a:p>
            <a:pPr marL="651510" indent="-514350">
              <a:buAutoNum type="alphaUcPeriod"/>
            </a:pPr>
            <a:r>
              <a:rPr lang="en-US" sz="3000" dirty="0">
                <a:latin typeface="Calibri" panose="020F0502020204030204" pitchFamily="34" charset="0"/>
                <a:cs typeface="Calibri" panose="020F0502020204030204" pitchFamily="34" charset="0"/>
              </a:rPr>
              <a:t>Limitation on expenditure imposed by an external party</a:t>
            </a:r>
          </a:p>
          <a:p>
            <a:pPr marL="651510" indent="-514350">
              <a:buAutoNum type="alphaUcPeriod"/>
            </a:pPr>
            <a:r>
              <a:rPr lang="en-US" sz="3000" dirty="0">
                <a:latin typeface="Calibri" panose="020F0502020204030204" pitchFamily="34" charset="0"/>
                <a:cs typeface="Calibri" panose="020F0502020204030204" pitchFamily="34" charset="0"/>
              </a:rPr>
              <a:t>One or more specific revenue sources</a:t>
            </a:r>
          </a:p>
          <a:p>
            <a:pPr marL="651510" indent="-514350">
              <a:buAutoNum type="alphaUcPeriod"/>
            </a:pPr>
            <a:r>
              <a:rPr lang="en-US" sz="3000" dirty="0">
                <a:latin typeface="Calibri" panose="020F0502020204030204" pitchFamily="34" charset="0"/>
                <a:cs typeface="Calibri" panose="020F0502020204030204" pitchFamily="34" charset="0"/>
              </a:rPr>
              <a:t>All of the above</a:t>
            </a:r>
          </a:p>
        </p:txBody>
      </p:sp>
      <p:sp>
        <p:nvSpPr>
          <p:cNvPr id="5"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85</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8044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Measurement Focus and Basis of Accounting</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eaLnBrk="0" fontAlgn="base" hangingPunct="0">
              <a:spcBef>
                <a:spcPct val="0"/>
              </a:spcBef>
              <a:spcAft>
                <a:spcPct val="0"/>
              </a:spcAft>
              <a:buClrTx/>
              <a:buFont typeface="Wingdings" pitchFamily="2" charset="2"/>
              <a:buNone/>
              <a:defRPr/>
            </a:pPr>
            <a:fld id="{D8088FE8-FE49-4CA2-812A-DEEDB48CB0C7}" type="slidenum">
              <a:rPr lang="en-US" altLang="en-US" sz="2400" b="0" smtClean="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Font typeface="Wingdings" pitchFamily="2" charset="2"/>
                <a:buNone/>
                <a:defRPr/>
              </a:pPr>
              <a:t>86</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098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Measurement Focus and Basis of Accounting</a:t>
            </a:r>
          </a:p>
        </p:txBody>
      </p:sp>
      <p:sp>
        <p:nvSpPr>
          <p:cNvPr id="27651" name="Rectangle 3"/>
          <p:cNvSpPr>
            <a:spLocks noGrp="1" noChangeArrowheads="1"/>
          </p:cNvSpPr>
          <p:nvPr>
            <p:ph idx="1"/>
          </p:nvPr>
        </p:nvSpPr>
        <p:spPr/>
        <p:txBody>
          <a:bodyPr/>
          <a:lstStyle/>
          <a:p>
            <a:r>
              <a:rPr lang="en-US" dirty="0"/>
              <a:t>Measurement focus = </a:t>
            </a:r>
            <a:r>
              <a:rPr lang="en-US" i="1" dirty="0">
                <a:solidFill>
                  <a:srgbClr val="FF0000"/>
                </a:solidFill>
              </a:rPr>
              <a:t>What</a:t>
            </a:r>
            <a:r>
              <a:rPr lang="en-US" dirty="0"/>
              <a:t> to measure and report as elements of the financial statement</a:t>
            </a:r>
          </a:p>
          <a:p>
            <a:pPr lvl="1"/>
            <a:r>
              <a:rPr lang="en-US" sz="2400"/>
              <a:t>Changes </a:t>
            </a:r>
            <a:r>
              <a:rPr lang="en-US" sz="2400" dirty="0"/>
              <a:t>in net economic resources </a:t>
            </a:r>
          </a:p>
          <a:p>
            <a:pPr lvl="1"/>
            <a:r>
              <a:rPr lang="en-US" sz="2400" dirty="0"/>
              <a:t>Changes in net current financial resources</a:t>
            </a:r>
          </a:p>
          <a:p>
            <a:r>
              <a:rPr lang="en-US" dirty="0"/>
              <a:t>Basis of accounting = </a:t>
            </a:r>
            <a:r>
              <a:rPr lang="en-US" i="1" dirty="0">
                <a:solidFill>
                  <a:srgbClr val="FF0000"/>
                </a:solidFill>
              </a:rPr>
              <a:t>When</a:t>
            </a:r>
            <a:r>
              <a:rPr lang="en-US" dirty="0"/>
              <a:t> to measure and report the change</a:t>
            </a:r>
          </a:p>
          <a:p>
            <a:pPr lvl="1"/>
            <a:r>
              <a:rPr lang="en-US" sz="2400" dirty="0"/>
              <a:t>Two extremes</a:t>
            </a:r>
          </a:p>
          <a:p>
            <a:pPr lvl="2"/>
            <a:r>
              <a:rPr lang="en-US" dirty="0"/>
              <a:t>Accrual basis</a:t>
            </a:r>
          </a:p>
          <a:p>
            <a:pPr lvl="2"/>
            <a:r>
              <a:rPr lang="en-US" dirty="0"/>
              <a:t>Cash basis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87</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434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Measurement Focus</a:t>
            </a:r>
          </a:p>
        </p:txBody>
      </p:sp>
      <p:sp>
        <p:nvSpPr>
          <p:cNvPr id="27651" name="Rectangle 3"/>
          <p:cNvSpPr>
            <a:spLocks noGrp="1" noChangeArrowheads="1"/>
          </p:cNvSpPr>
          <p:nvPr>
            <p:ph idx="1"/>
          </p:nvPr>
        </p:nvSpPr>
        <p:spPr/>
        <p:txBody>
          <a:bodyPr/>
          <a:lstStyle/>
          <a:p>
            <a:r>
              <a:rPr lang="en-US" sz="3000" i="1" dirty="0">
                <a:solidFill>
                  <a:srgbClr val="FF0000"/>
                </a:solidFill>
              </a:rPr>
              <a:t>What</a:t>
            </a:r>
            <a:r>
              <a:rPr lang="en-US" sz="3000" dirty="0"/>
              <a:t> to measure</a:t>
            </a:r>
          </a:p>
          <a:p>
            <a:r>
              <a:rPr lang="en-US" sz="3000" i="1" dirty="0"/>
              <a:t>Economic</a:t>
            </a:r>
            <a:r>
              <a:rPr lang="en-US" sz="3000" dirty="0"/>
              <a:t> resources</a:t>
            </a:r>
          </a:p>
          <a:p>
            <a:pPr lvl="1"/>
            <a:r>
              <a:rPr lang="en-US" sz="2600" u="sng" dirty="0"/>
              <a:t>All</a:t>
            </a:r>
            <a:r>
              <a:rPr lang="en-US" sz="2600" dirty="0"/>
              <a:t> assets, liabilities, and deferred outflows/inflows of resources</a:t>
            </a:r>
          </a:p>
          <a:p>
            <a:pPr lvl="1"/>
            <a:r>
              <a:rPr lang="en-US" sz="2600" dirty="0"/>
              <a:t>Changes in economic position during the period </a:t>
            </a:r>
          </a:p>
          <a:p>
            <a:r>
              <a:rPr lang="en-US" sz="3000" i="1" dirty="0"/>
              <a:t>Current financial </a:t>
            </a:r>
            <a:r>
              <a:rPr lang="en-US" sz="3000" dirty="0"/>
              <a:t>resources</a:t>
            </a:r>
          </a:p>
          <a:p>
            <a:pPr lvl="1"/>
            <a:r>
              <a:rPr lang="en-US" sz="2600" dirty="0"/>
              <a:t>Only assets, liabilities, and deferred outflows/inflows of resources relevant to near-term liquidity</a:t>
            </a:r>
          </a:p>
          <a:p>
            <a:pPr lvl="2"/>
            <a:r>
              <a:rPr lang="en-US" dirty="0"/>
              <a:t>Cash vs. capital assets</a:t>
            </a:r>
          </a:p>
          <a:p>
            <a:pPr lvl="2"/>
            <a:r>
              <a:rPr lang="en-US" dirty="0"/>
              <a:t>Current debt service vs. future debt service</a:t>
            </a:r>
          </a:p>
          <a:p>
            <a:pPr lvl="1"/>
            <a:r>
              <a:rPr lang="en-US" sz="2600" dirty="0"/>
              <a:t>Changes in financial position during the period</a:t>
            </a:r>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88</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292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Terminology</a:t>
            </a:r>
          </a:p>
        </p:txBody>
      </p:sp>
      <p:sp>
        <p:nvSpPr>
          <p:cNvPr id="27651" name="Rectangle 3"/>
          <p:cNvSpPr>
            <a:spLocks noGrp="1" noChangeArrowheads="1"/>
          </p:cNvSpPr>
          <p:nvPr>
            <p:ph idx="1"/>
          </p:nvPr>
        </p:nvSpPr>
        <p:spPr/>
        <p:txBody>
          <a:bodyPr/>
          <a:lstStyle/>
          <a:p>
            <a:r>
              <a:rPr lang="en-US" sz="3000" dirty="0"/>
              <a:t>Increases in financial position</a:t>
            </a:r>
          </a:p>
          <a:p>
            <a:pPr lvl="1"/>
            <a:r>
              <a:rPr lang="en-US" sz="2600" dirty="0"/>
              <a:t>Economic resources</a:t>
            </a:r>
          </a:p>
          <a:p>
            <a:pPr lvl="2"/>
            <a:r>
              <a:rPr lang="en-US" dirty="0"/>
              <a:t>Revenues/gains</a:t>
            </a:r>
          </a:p>
          <a:p>
            <a:pPr lvl="1"/>
            <a:r>
              <a:rPr lang="en-US" sz="2600" dirty="0"/>
              <a:t>Current financial resources</a:t>
            </a:r>
          </a:p>
          <a:p>
            <a:pPr lvl="2"/>
            <a:r>
              <a:rPr lang="en-US" dirty="0"/>
              <a:t>Revenues/other financing sources</a:t>
            </a:r>
          </a:p>
          <a:p>
            <a:r>
              <a:rPr lang="en-US" sz="3000" dirty="0"/>
              <a:t>Decreases in financial position</a:t>
            </a:r>
          </a:p>
          <a:p>
            <a:pPr lvl="1"/>
            <a:r>
              <a:rPr lang="en-US" sz="2600" dirty="0"/>
              <a:t>Economic resources</a:t>
            </a:r>
          </a:p>
          <a:p>
            <a:pPr lvl="2"/>
            <a:r>
              <a:rPr lang="en-US" dirty="0"/>
              <a:t>Expenses/losses</a:t>
            </a:r>
          </a:p>
          <a:p>
            <a:pPr lvl="1"/>
            <a:r>
              <a:rPr lang="en-US" sz="2600" dirty="0"/>
              <a:t>Current financial resources</a:t>
            </a:r>
          </a:p>
          <a:p>
            <a:pPr lvl="2"/>
            <a:r>
              <a:rPr lang="en-US" dirty="0"/>
              <a:t>Expenditures/other financing uses</a:t>
            </a:r>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89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527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Unique Aspects of the Governmental Environment</a:t>
            </a:r>
          </a:p>
        </p:txBody>
      </p:sp>
      <p:sp>
        <p:nvSpPr>
          <p:cNvPr id="27651" name="Rectangle 3"/>
          <p:cNvSpPr>
            <a:spLocks noGrp="1" noChangeArrowheads="1"/>
          </p:cNvSpPr>
          <p:nvPr>
            <p:ph idx="1"/>
          </p:nvPr>
        </p:nvSpPr>
        <p:spPr/>
        <p:txBody>
          <a:bodyPr/>
          <a:lstStyle/>
          <a:p>
            <a:r>
              <a:rPr lang="en-US" dirty="0"/>
              <a:t>Different financial objectives for different types of operations</a:t>
            </a:r>
          </a:p>
          <a:p>
            <a:pPr lvl="1"/>
            <a:r>
              <a:rPr lang="en-US" dirty="0"/>
              <a:t>Business-type</a:t>
            </a:r>
          </a:p>
          <a:p>
            <a:pPr lvl="1"/>
            <a:r>
              <a:rPr lang="en-US" dirty="0"/>
              <a:t>Governmental (tax-supported)</a:t>
            </a:r>
          </a:p>
          <a:p>
            <a:r>
              <a:rPr lang="en-US" dirty="0"/>
              <a:t>Ultimate goal of accounting – demonstrate accountability</a:t>
            </a:r>
          </a:p>
          <a:p>
            <a:endParaRPr lang="en-US" dirty="0"/>
          </a:p>
          <a:p>
            <a:endParaRPr lang="en-US" dirty="0"/>
          </a:p>
          <a:p>
            <a:pPr marL="0" indent="0" eaLnBrk="1" hangingPunct="1">
              <a:buNone/>
            </a:pPr>
            <a:endParaRPr lang="en-US" altLang="en-US"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9</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1657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Key Differences</a:t>
            </a:r>
          </a:p>
        </p:txBody>
      </p:sp>
      <p:sp>
        <p:nvSpPr>
          <p:cNvPr id="27651" name="Rectangle 3"/>
          <p:cNvSpPr>
            <a:spLocks noGrp="1" noChangeArrowheads="1"/>
          </p:cNvSpPr>
          <p:nvPr>
            <p:ph idx="1"/>
          </p:nvPr>
        </p:nvSpPr>
        <p:spPr/>
        <p:txBody>
          <a:bodyPr/>
          <a:lstStyle/>
          <a:p>
            <a:r>
              <a:rPr lang="en-US" dirty="0"/>
              <a:t>Four major differences between a statement of resource flows presented using the economic resources measurement focus and a statement of resource flows presented using the current financial resources measurement focus that involve the way the following are reported:</a:t>
            </a:r>
          </a:p>
          <a:p>
            <a:pPr marL="914400" lvl="1" indent="-457200">
              <a:buFont typeface="+mj-lt"/>
              <a:buAutoNum type="arabicPeriod"/>
            </a:pPr>
            <a:r>
              <a:rPr lang="en-US" sz="2400" dirty="0"/>
              <a:t>Issuance of long-term debt</a:t>
            </a:r>
          </a:p>
          <a:p>
            <a:pPr marL="914400" lvl="1" indent="-457200">
              <a:buFont typeface="+mj-lt"/>
              <a:buAutoNum type="arabicPeriod"/>
            </a:pPr>
            <a:r>
              <a:rPr lang="en-US" sz="2400" dirty="0"/>
              <a:t>Repayment of principal of long-term debt</a:t>
            </a:r>
          </a:p>
          <a:p>
            <a:pPr marL="914400" lvl="1" indent="-457200">
              <a:buFont typeface="+mj-lt"/>
              <a:buAutoNum type="arabicPeriod"/>
            </a:pPr>
            <a:r>
              <a:rPr lang="en-US" sz="2400" dirty="0"/>
              <a:t>Capital outlay</a:t>
            </a:r>
          </a:p>
          <a:p>
            <a:pPr marL="914400" lvl="1" indent="-457200">
              <a:buFont typeface="+mj-lt"/>
              <a:buAutoNum type="arabicPeriod"/>
            </a:pPr>
            <a:r>
              <a:rPr lang="en-US" sz="2400" dirty="0"/>
              <a:t>Consumption of capital assets</a:t>
            </a:r>
            <a:endParaRPr lang="en-US" altLang="en-US" sz="2400" dirty="0"/>
          </a:p>
        </p:txBody>
      </p:sp>
      <p:sp>
        <p:nvSpPr>
          <p:cNvPr id="5" name="Slide Number Placeholder 1"/>
          <p:cNvSpPr>
            <a:spLocks noGrp="1"/>
          </p:cNvSpPr>
          <p:nvPr>
            <p:ph type="sldNum" sz="quarter" idx="4294967295"/>
          </p:nvPr>
        </p:nvSpPr>
        <p:spPr bwMode="auto">
          <a:xfrm>
            <a:off x="11582400" y="1524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004E95"/>
              </a:buClr>
              <a:buFont typeface="Wingdings" pitchFamily="2" charset="2"/>
              <a:buChar char="§"/>
              <a:defRPr sz="3200">
                <a:solidFill>
                  <a:schemeClr val="tx1"/>
                </a:solidFill>
                <a:latin typeface="Helvetica" pitchFamily="34" charset="0"/>
              </a:defRPr>
            </a:lvl1pPr>
            <a:lvl2pPr marL="742950" indent="-285750">
              <a:spcBef>
                <a:spcPct val="20000"/>
              </a:spcBef>
              <a:buClr>
                <a:srgbClr val="004E95"/>
              </a:buClr>
              <a:buFont typeface="Arial" charset="0"/>
              <a:buChar char="•"/>
              <a:defRPr sz="2800">
                <a:solidFill>
                  <a:schemeClr val="tx1"/>
                </a:solidFill>
                <a:latin typeface="Helvetica" pitchFamily="34" charset="0"/>
              </a:defRPr>
            </a:lvl2pPr>
            <a:lvl3pPr marL="1143000" indent="-228600">
              <a:spcBef>
                <a:spcPct val="20000"/>
              </a:spcBef>
              <a:buClr>
                <a:srgbClr val="004E95"/>
              </a:buClr>
              <a:buFont typeface="Courier New" pitchFamily="49" charset="0"/>
              <a:buChar char="o"/>
              <a:defRPr sz="2400">
                <a:solidFill>
                  <a:schemeClr val="tx1"/>
                </a:solidFill>
                <a:latin typeface="Helvetica" pitchFamily="34" charset="0"/>
              </a:defRPr>
            </a:lvl3pPr>
            <a:lvl4pPr marL="1600200" indent="-228600">
              <a:spcBef>
                <a:spcPct val="20000"/>
              </a:spcBef>
              <a:buClr>
                <a:srgbClr val="004E95"/>
              </a:buClr>
              <a:buFont typeface="Arial" charset="0"/>
              <a:buChar char="–"/>
              <a:defRPr sz="2000">
                <a:solidFill>
                  <a:schemeClr val="tx1"/>
                </a:solidFill>
                <a:latin typeface="Helvetica" pitchFamily="34" charset="0"/>
              </a:defRPr>
            </a:lvl4pPr>
            <a:lvl5pPr marL="2057400" indent="-228600">
              <a:spcBef>
                <a:spcPct val="20000"/>
              </a:spcBef>
              <a:buClr>
                <a:srgbClr val="004E95"/>
              </a:buClr>
              <a:buFont typeface="Arial" charset="0"/>
              <a:buChar char="»"/>
              <a:defRPr sz="2000">
                <a:solidFill>
                  <a:schemeClr val="tx1"/>
                </a:solidFill>
                <a:latin typeface="Helvetica" pitchFamily="34" charset="0"/>
              </a:defRPr>
            </a:lvl5pPr>
            <a:lvl6pPr marL="25146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6pPr>
            <a:lvl7pPr marL="29718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7pPr>
            <a:lvl8pPr marL="34290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8pPr>
            <a:lvl9pPr marL="3886200" indent="-228600" eaLnBrk="0" fontAlgn="base" hangingPunct="0">
              <a:spcBef>
                <a:spcPct val="20000"/>
              </a:spcBef>
              <a:spcAft>
                <a:spcPct val="0"/>
              </a:spcAft>
              <a:buClr>
                <a:srgbClr val="004E95"/>
              </a:buClr>
              <a:buFont typeface="Arial" charset="0"/>
              <a:buChar char="»"/>
              <a:defRPr sz="2000">
                <a:solidFill>
                  <a:schemeClr val="tx1"/>
                </a:solidFill>
                <a:latin typeface="Helvetica" pitchFamily="34" charset="0"/>
              </a:defRPr>
            </a:lvl9pPr>
          </a:lstStyle>
          <a:p>
            <a:pPr eaLnBrk="0" fontAlgn="base" hangingPunct="0">
              <a:spcBef>
                <a:spcPct val="0"/>
              </a:spcBef>
              <a:spcAft>
                <a:spcPct val="0"/>
              </a:spcAft>
              <a:buClrTx/>
              <a:buNone/>
              <a:defRPr/>
            </a:pPr>
            <a:fld id="{D8088FE8-FE49-4CA2-812A-DEEDB48CB0C7}" type="slidenum">
              <a:rPr lang="en-US" altLang="en-US" sz="2400" b="0">
                <a:solidFill>
                  <a:prstClr val="black"/>
                </a:solidFill>
                <a:latin typeface="Calibri" panose="020F0502020204030204" pitchFamily="34" charset="0"/>
                <a:cs typeface="Calibri" panose="020F0502020204030204" pitchFamily="34" charset="0"/>
              </a:rPr>
              <a:pPr eaLnBrk="0" fontAlgn="base" hangingPunct="0">
                <a:spcBef>
                  <a:spcPct val="0"/>
                </a:spcBef>
                <a:spcAft>
                  <a:spcPct val="0"/>
                </a:spcAft>
                <a:buClrTx/>
                <a:buNone/>
                <a:defRPr/>
              </a:pPr>
              <a:t>90</a:t>
            </a:fld>
            <a:endParaRPr lang="en-US" altLang="en-US" sz="24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0156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1.  Issuance of Long-Term Debt</a:t>
            </a:r>
          </a:p>
        </p:txBody>
      </p:sp>
      <p:sp>
        <p:nvSpPr>
          <p:cNvPr id="27651" name="Rectangle 3"/>
          <p:cNvSpPr>
            <a:spLocks noGrp="1" noChangeArrowheads="1"/>
          </p:cNvSpPr>
          <p:nvPr>
            <p:ph idx="1"/>
          </p:nvPr>
        </p:nvSpPr>
        <p:spPr/>
        <p:txBody>
          <a:bodyPr/>
          <a:lstStyle/>
          <a:p>
            <a:r>
              <a:rPr lang="en-US" sz="3000" dirty="0"/>
              <a:t>Net effect on statement of financial position?</a:t>
            </a:r>
          </a:p>
          <a:p>
            <a:pPr lvl="1"/>
            <a:r>
              <a:rPr lang="en-US" sz="2400" dirty="0"/>
              <a:t>Economic resources? No</a:t>
            </a:r>
          </a:p>
          <a:p>
            <a:endParaRPr lang="en-US" dirty="0"/>
          </a:p>
          <a:p>
            <a:endParaRPr lang="en-US" dirty="0"/>
          </a:p>
          <a:p>
            <a:endParaRPr lang="en-US" dirty="0"/>
          </a:p>
          <a:p>
            <a:pPr lvl="1"/>
            <a:r>
              <a:rPr lang="en-US" sz="2400" dirty="0"/>
              <a:t>Current financial resources?  Yes</a:t>
            </a:r>
          </a:p>
          <a:p>
            <a:endParaRPr lang="en-US" dirty="0"/>
          </a:p>
          <a:p>
            <a:pPr marL="0" indent="0" eaLnBrk="1" hangingPunct="1">
              <a:buNone/>
            </a:pPr>
            <a:endParaRPr lang="en-US" altLang="en-US" dirty="0"/>
          </a:p>
        </p:txBody>
      </p:sp>
      <p:pic>
        <p:nvPicPr>
          <p:cNvPr id="2" name="Picture 1"/>
          <p:cNvPicPr>
            <a:picLocks noChangeAspect="1"/>
          </p:cNvPicPr>
          <p:nvPr/>
        </p:nvPicPr>
        <p:blipFill>
          <a:blip r:embed="rId2"/>
          <a:stretch>
            <a:fillRect/>
          </a:stretch>
        </p:blipFill>
        <p:spPr>
          <a:xfrm>
            <a:off x="2362628" y="2209800"/>
            <a:ext cx="8801918" cy="1516929"/>
          </a:xfrm>
          <a:prstGeom prst="rect">
            <a:avLst/>
          </a:prstGeom>
        </p:spPr>
      </p:pic>
      <p:pic>
        <p:nvPicPr>
          <p:cNvPr id="5" name="Picture 4"/>
          <p:cNvPicPr>
            <a:picLocks noChangeAspect="1"/>
          </p:cNvPicPr>
          <p:nvPr/>
        </p:nvPicPr>
        <p:blipFill>
          <a:blip r:embed="rId3"/>
          <a:stretch>
            <a:fillRect/>
          </a:stretch>
        </p:blipFill>
        <p:spPr>
          <a:xfrm>
            <a:off x="2388312" y="4571999"/>
            <a:ext cx="8776233" cy="1576701"/>
          </a:xfrm>
          <a:prstGeom prst="rect">
            <a:avLst/>
          </a:prstGeom>
        </p:spPr>
      </p:pic>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72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2.  Repayment of Principal on Long-Term Debt</a:t>
            </a:r>
          </a:p>
        </p:txBody>
      </p:sp>
      <p:sp>
        <p:nvSpPr>
          <p:cNvPr id="27651" name="Rectangle 3"/>
          <p:cNvSpPr>
            <a:spLocks noGrp="1" noChangeArrowheads="1"/>
          </p:cNvSpPr>
          <p:nvPr>
            <p:ph idx="1"/>
          </p:nvPr>
        </p:nvSpPr>
        <p:spPr/>
        <p:txBody>
          <a:bodyPr/>
          <a:lstStyle/>
          <a:p>
            <a:r>
              <a:rPr lang="en-US" sz="3000" dirty="0"/>
              <a:t>Net effect on statement of financial position?</a:t>
            </a:r>
          </a:p>
          <a:p>
            <a:pPr lvl="1"/>
            <a:r>
              <a:rPr lang="en-US" sz="2400" dirty="0"/>
              <a:t>Economic resources? No</a:t>
            </a:r>
          </a:p>
          <a:p>
            <a:endParaRPr lang="en-US" dirty="0"/>
          </a:p>
          <a:p>
            <a:endParaRPr lang="en-US" dirty="0"/>
          </a:p>
          <a:p>
            <a:endParaRPr lang="en-US" dirty="0"/>
          </a:p>
          <a:p>
            <a:pPr lvl="1"/>
            <a:r>
              <a:rPr lang="en-US" sz="2400" dirty="0"/>
              <a:t>Current financial resources?  Yes</a:t>
            </a:r>
          </a:p>
          <a:p>
            <a:endParaRPr lang="en-US" dirty="0"/>
          </a:p>
          <a:p>
            <a:pPr marL="0" indent="0" eaLnBrk="1" hangingPunct="1">
              <a:buNone/>
            </a:pPr>
            <a:endParaRPr lang="en-US" altLang="en-US" dirty="0"/>
          </a:p>
        </p:txBody>
      </p:sp>
      <p:pic>
        <p:nvPicPr>
          <p:cNvPr id="2" name="Picture 1"/>
          <p:cNvPicPr>
            <a:picLocks noChangeAspect="1"/>
          </p:cNvPicPr>
          <p:nvPr/>
        </p:nvPicPr>
        <p:blipFill>
          <a:blip r:embed="rId2"/>
          <a:stretch>
            <a:fillRect/>
          </a:stretch>
        </p:blipFill>
        <p:spPr>
          <a:xfrm>
            <a:off x="2234564" y="2209800"/>
            <a:ext cx="8694506" cy="1544948"/>
          </a:xfrm>
          <a:prstGeom prst="rect">
            <a:avLst/>
          </a:prstGeom>
        </p:spPr>
      </p:pic>
      <p:pic>
        <p:nvPicPr>
          <p:cNvPr id="3" name="Picture 2"/>
          <p:cNvPicPr>
            <a:picLocks noChangeAspect="1"/>
          </p:cNvPicPr>
          <p:nvPr/>
        </p:nvPicPr>
        <p:blipFill>
          <a:blip r:embed="rId3"/>
          <a:stretch>
            <a:fillRect/>
          </a:stretch>
        </p:blipFill>
        <p:spPr>
          <a:xfrm>
            <a:off x="2211512" y="4724399"/>
            <a:ext cx="8717558" cy="1423275"/>
          </a:xfrm>
          <a:prstGeom prst="rect">
            <a:avLst/>
          </a:prstGeom>
        </p:spPr>
      </p:pic>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976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3.  Capital Outlay</a:t>
            </a:r>
          </a:p>
        </p:txBody>
      </p:sp>
      <p:sp>
        <p:nvSpPr>
          <p:cNvPr id="27651" name="Rectangle 3"/>
          <p:cNvSpPr>
            <a:spLocks noGrp="1" noChangeArrowheads="1"/>
          </p:cNvSpPr>
          <p:nvPr>
            <p:ph idx="1"/>
          </p:nvPr>
        </p:nvSpPr>
        <p:spPr/>
        <p:txBody>
          <a:bodyPr/>
          <a:lstStyle/>
          <a:p>
            <a:pPr eaLnBrk="1" hangingPunct="1"/>
            <a:r>
              <a:rPr lang="en-US" sz="3000" dirty="0"/>
              <a:t>Net effect on statement of financial position?</a:t>
            </a:r>
          </a:p>
          <a:p>
            <a:pPr lvl="1" eaLnBrk="1" hangingPunct="1"/>
            <a:r>
              <a:rPr lang="en-US" sz="2600" dirty="0"/>
              <a:t>Economic resources? No</a:t>
            </a:r>
          </a:p>
          <a:p>
            <a:pPr marL="0" indent="0" eaLnBrk="1" hangingPunct="1">
              <a:buNone/>
            </a:pPr>
            <a:endParaRPr lang="en-US" dirty="0"/>
          </a:p>
          <a:p>
            <a:pPr marL="0" indent="0" eaLnBrk="1" hangingPunct="1">
              <a:buNone/>
            </a:pPr>
            <a:endParaRPr lang="en-US" dirty="0"/>
          </a:p>
          <a:p>
            <a:pPr marL="0" indent="0" eaLnBrk="1" hangingPunct="1">
              <a:buNone/>
            </a:pPr>
            <a:endParaRPr lang="en-US" dirty="0"/>
          </a:p>
          <a:p>
            <a:pPr eaLnBrk="1" hangingPunct="1"/>
            <a:r>
              <a:rPr lang="en-US" sz="2600" dirty="0"/>
              <a:t>Current financial resources?  Yes</a:t>
            </a:r>
          </a:p>
          <a:p>
            <a:pPr marL="0" indent="0" eaLnBrk="1" hangingPunct="1">
              <a:buNone/>
            </a:pPr>
            <a:endParaRPr lang="en-US" altLang="en-US" dirty="0"/>
          </a:p>
        </p:txBody>
      </p:sp>
      <p:pic>
        <p:nvPicPr>
          <p:cNvPr id="2" name="Picture 1"/>
          <p:cNvPicPr>
            <a:picLocks noChangeAspect="1"/>
          </p:cNvPicPr>
          <p:nvPr/>
        </p:nvPicPr>
        <p:blipFill>
          <a:blip r:embed="rId2"/>
          <a:stretch>
            <a:fillRect/>
          </a:stretch>
        </p:blipFill>
        <p:spPr>
          <a:xfrm>
            <a:off x="2273300" y="2220178"/>
            <a:ext cx="9004300" cy="1517148"/>
          </a:xfrm>
          <a:prstGeom prst="rect">
            <a:avLst/>
          </a:prstGeom>
        </p:spPr>
      </p:pic>
      <p:pic>
        <p:nvPicPr>
          <p:cNvPr id="3" name="Picture 2"/>
          <p:cNvPicPr>
            <a:picLocks noChangeAspect="1"/>
          </p:cNvPicPr>
          <p:nvPr/>
        </p:nvPicPr>
        <p:blipFill>
          <a:blip r:embed="rId3"/>
          <a:stretch>
            <a:fillRect/>
          </a:stretch>
        </p:blipFill>
        <p:spPr>
          <a:xfrm>
            <a:off x="2362199" y="4572000"/>
            <a:ext cx="9072113" cy="1573734"/>
          </a:xfrm>
          <a:prstGeom prst="rect">
            <a:avLst/>
          </a:prstGeom>
        </p:spPr>
      </p:pic>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230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4.  Consumption of Capital Assets</a:t>
            </a:r>
          </a:p>
        </p:txBody>
      </p:sp>
      <p:sp>
        <p:nvSpPr>
          <p:cNvPr id="27651" name="Rectangle 3"/>
          <p:cNvSpPr>
            <a:spLocks noGrp="1" noChangeArrowheads="1"/>
          </p:cNvSpPr>
          <p:nvPr>
            <p:ph idx="1"/>
          </p:nvPr>
        </p:nvSpPr>
        <p:spPr/>
        <p:txBody>
          <a:bodyPr/>
          <a:lstStyle/>
          <a:p>
            <a:pPr eaLnBrk="1" hangingPunct="1"/>
            <a:r>
              <a:rPr lang="en-US" sz="3000" dirty="0"/>
              <a:t>Net effect on statement of financial position?</a:t>
            </a:r>
          </a:p>
          <a:p>
            <a:pPr lvl="1" eaLnBrk="1" hangingPunct="1"/>
            <a:r>
              <a:rPr lang="en-US" sz="2600" dirty="0"/>
              <a:t>Economic resources? Yes</a:t>
            </a:r>
          </a:p>
          <a:p>
            <a:pPr eaLnBrk="1" hangingPunct="1"/>
            <a:endParaRPr lang="en-US" dirty="0"/>
          </a:p>
          <a:p>
            <a:pPr eaLnBrk="1" hangingPunct="1"/>
            <a:endParaRPr lang="en-US" dirty="0"/>
          </a:p>
          <a:p>
            <a:pPr eaLnBrk="1" hangingPunct="1"/>
            <a:endParaRPr lang="en-US" sz="2600" dirty="0"/>
          </a:p>
          <a:p>
            <a:pPr lvl="1" eaLnBrk="1" hangingPunct="1"/>
            <a:r>
              <a:rPr lang="en-US" sz="2600" dirty="0"/>
              <a:t>Current financial resources?  No</a:t>
            </a:r>
          </a:p>
          <a:p>
            <a:pPr lvl="2" eaLnBrk="1" hangingPunct="1"/>
            <a:r>
              <a:rPr lang="en-US" dirty="0"/>
              <a:t>The outflow was recognized when the asset was purchased (prior slide, bottom entry)</a:t>
            </a:r>
          </a:p>
          <a:p>
            <a:pPr eaLnBrk="1" hangingPunct="1"/>
            <a:endParaRPr lang="en-US" dirty="0"/>
          </a:p>
          <a:p>
            <a:pPr marL="0" indent="0" eaLnBrk="1" hangingPunct="1">
              <a:buNone/>
            </a:pPr>
            <a:endParaRPr lang="en-US" altLang="en-US" dirty="0"/>
          </a:p>
        </p:txBody>
      </p:sp>
      <p:pic>
        <p:nvPicPr>
          <p:cNvPr id="2" name="Picture 1"/>
          <p:cNvPicPr>
            <a:picLocks noChangeAspect="1"/>
          </p:cNvPicPr>
          <p:nvPr/>
        </p:nvPicPr>
        <p:blipFill>
          <a:blip r:embed="rId2"/>
          <a:stretch>
            <a:fillRect/>
          </a:stretch>
        </p:blipFill>
        <p:spPr>
          <a:xfrm>
            <a:off x="2277565" y="2152596"/>
            <a:ext cx="8695235" cy="1580449"/>
          </a:xfrm>
          <a:prstGeom prst="rect">
            <a:avLst/>
          </a:prstGeom>
        </p:spPr>
      </p:pic>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6536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Summary</a:t>
            </a:r>
          </a:p>
        </p:txBody>
      </p:sp>
      <p:sp>
        <p:nvSpPr>
          <p:cNvPr id="27651" name="Rectangle 3"/>
          <p:cNvSpPr>
            <a:spLocks noGrp="1" noChangeArrowheads="1"/>
          </p:cNvSpPr>
          <p:nvPr>
            <p:ph idx="1"/>
          </p:nvPr>
        </p:nvSpPr>
        <p:spPr/>
        <p:txBody>
          <a:bodyPr/>
          <a:lstStyle/>
          <a:p>
            <a:pPr marL="0" indent="0" eaLnBrk="1" hangingPunct="1">
              <a:buNone/>
            </a:pPr>
            <a:r>
              <a:rPr lang="en-US" dirty="0"/>
              <a:t>Report on statement of resource flows?</a:t>
            </a:r>
          </a:p>
          <a:p>
            <a:pPr marL="0" indent="0" eaLnBrk="1" hangingPunct="1">
              <a:buNone/>
            </a:pPr>
            <a:endParaRPr lang="en-US" altLang="en-US" dirty="0"/>
          </a:p>
        </p:txBody>
      </p:sp>
      <p:pic>
        <p:nvPicPr>
          <p:cNvPr id="2" name="Picture 1"/>
          <p:cNvPicPr>
            <a:picLocks noChangeAspect="1"/>
          </p:cNvPicPr>
          <p:nvPr/>
        </p:nvPicPr>
        <p:blipFill>
          <a:blip r:embed="rId2"/>
          <a:stretch>
            <a:fillRect/>
          </a:stretch>
        </p:blipFill>
        <p:spPr>
          <a:xfrm>
            <a:off x="1146540" y="2286000"/>
            <a:ext cx="10662509" cy="3352800"/>
          </a:xfrm>
          <a:prstGeom prst="rect">
            <a:avLst/>
          </a:prstGeom>
        </p:spPr>
      </p:pic>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9277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Net Effect on Resource Flows Over Time</a:t>
            </a:r>
          </a:p>
        </p:txBody>
      </p:sp>
      <p:pic>
        <p:nvPicPr>
          <p:cNvPr id="2" name="Content Placeholder 1"/>
          <p:cNvPicPr>
            <a:picLocks noGrp="1" noChangeAspect="1"/>
          </p:cNvPicPr>
          <p:nvPr>
            <p:ph idx="1"/>
          </p:nvPr>
        </p:nvPicPr>
        <p:blipFill>
          <a:blip r:embed="rId2"/>
          <a:stretch>
            <a:fillRect/>
          </a:stretch>
        </p:blipFill>
        <p:spPr>
          <a:xfrm>
            <a:off x="1752600" y="1283256"/>
            <a:ext cx="9372600" cy="5353743"/>
          </a:xfrm>
          <a:prstGeom prst="rect">
            <a:avLst/>
          </a:prstGeom>
        </p:spPr>
      </p:pic>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2677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Accounting</a:t>
            </a:r>
          </a:p>
        </p:txBody>
      </p:sp>
      <p:sp>
        <p:nvSpPr>
          <p:cNvPr id="3" name="Content Placeholder 2"/>
          <p:cNvSpPr>
            <a:spLocks noGrp="1"/>
          </p:cNvSpPr>
          <p:nvPr>
            <p:ph idx="1"/>
          </p:nvPr>
        </p:nvSpPr>
        <p:spPr/>
        <p:txBody>
          <a:bodyPr/>
          <a:lstStyle/>
          <a:p>
            <a:r>
              <a:rPr lang="en-US" sz="3600" dirty="0"/>
              <a:t>Two extremes</a:t>
            </a:r>
          </a:p>
          <a:p>
            <a:pPr lvl="1"/>
            <a:r>
              <a:rPr lang="en-US" sz="3200" dirty="0"/>
              <a:t>Accrual basis</a:t>
            </a:r>
          </a:p>
          <a:p>
            <a:pPr lvl="2"/>
            <a:r>
              <a:rPr lang="en-US" dirty="0">
                <a:solidFill>
                  <a:srgbClr val="000000"/>
                </a:solidFill>
              </a:rPr>
              <a:t>Transactions and events are recognized when they occur, </a:t>
            </a:r>
            <a:r>
              <a:rPr lang="en-US" i="1" dirty="0">
                <a:solidFill>
                  <a:srgbClr val="000000"/>
                </a:solidFill>
              </a:rPr>
              <a:t>regardless of when cash is received or disbursed</a:t>
            </a:r>
          </a:p>
          <a:p>
            <a:pPr lvl="3"/>
            <a:r>
              <a:rPr lang="en-US" sz="2200" dirty="0">
                <a:solidFill>
                  <a:srgbClr val="000000"/>
                </a:solidFill>
              </a:rPr>
              <a:t>Recognize revenue when earned and measurable</a:t>
            </a:r>
          </a:p>
          <a:p>
            <a:pPr lvl="3"/>
            <a:r>
              <a:rPr lang="en-US" sz="2200" dirty="0">
                <a:solidFill>
                  <a:srgbClr val="000000"/>
                </a:solidFill>
              </a:rPr>
              <a:t>Recognize expense when liability is incurred</a:t>
            </a:r>
          </a:p>
          <a:p>
            <a:pPr lvl="1"/>
            <a:r>
              <a:rPr lang="en-US" sz="3200" dirty="0"/>
              <a:t>Cash basis </a:t>
            </a:r>
          </a:p>
          <a:p>
            <a:pPr lvl="2"/>
            <a:r>
              <a:rPr lang="en-US" dirty="0">
                <a:solidFill>
                  <a:srgbClr val="000000"/>
                </a:solidFill>
              </a:rPr>
              <a:t>Transactions and events recognized </a:t>
            </a:r>
            <a:r>
              <a:rPr lang="en-US" i="1" dirty="0">
                <a:solidFill>
                  <a:srgbClr val="000000"/>
                </a:solidFill>
              </a:rPr>
              <a:t>only when related cash flows occurs</a:t>
            </a:r>
          </a:p>
          <a:p>
            <a:pPr lvl="3"/>
            <a:r>
              <a:rPr lang="en-US" sz="2200" dirty="0">
                <a:solidFill>
                  <a:srgbClr val="000000"/>
                </a:solidFill>
              </a:rPr>
              <a:t>Recognize revenue when cash is received</a:t>
            </a:r>
          </a:p>
          <a:p>
            <a:pPr lvl="3"/>
            <a:r>
              <a:rPr lang="en-US" sz="2200" dirty="0">
                <a:solidFill>
                  <a:srgbClr val="000000"/>
                </a:solidFill>
              </a:rPr>
              <a:t>Recognize disbursements when cash is spent</a:t>
            </a:r>
          </a:p>
          <a:p>
            <a:pPr lvl="1"/>
            <a:endParaRPr lang="en-US" sz="3200" dirty="0"/>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1034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Middle Way:  Modified Accrual Basis</a:t>
            </a:r>
          </a:p>
        </p:txBody>
      </p:sp>
      <p:sp>
        <p:nvSpPr>
          <p:cNvPr id="27651" name="Rectangle 3"/>
          <p:cNvSpPr>
            <a:spLocks noGrp="1" noChangeArrowheads="1"/>
          </p:cNvSpPr>
          <p:nvPr>
            <p:ph idx="1"/>
          </p:nvPr>
        </p:nvSpPr>
        <p:spPr/>
        <p:txBody>
          <a:bodyPr/>
          <a:lstStyle/>
          <a:p>
            <a:r>
              <a:rPr lang="en-US" sz="2800" dirty="0"/>
              <a:t>Starting point = Accrual</a:t>
            </a:r>
          </a:p>
          <a:p>
            <a:pPr lvl="1"/>
            <a:r>
              <a:rPr lang="en-US" sz="2400" dirty="0"/>
              <a:t>When the underlying transaction or event occurs</a:t>
            </a:r>
          </a:p>
          <a:p>
            <a:r>
              <a:rPr lang="en-US" sz="2800" dirty="0"/>
              <a:t>Modify only to the extent that near-term liquidity is affected</a:t>
            </a:r>
          </a:p>
          <a:p>
            <a:pPr lvl="1"/>
            <a:r>
              <a:rPr lang="en-US" sz="2400" dirty="0"/>
              <a:t>Revenue recognized only if available to make payments soon after year-end</a:t>
            </a:r>
          </a:p>
          <a:p>
            <a:pPr lvl="1"/>
            <a:r>
              <a:rPr lang="en-US" sz="2400" dirty="0"/>
              <a:t>Expenditures recognized only if payments normally are made during the period or soon after year-end</a:t>
            </a:r>
          </a:p>
          <a:p>
            <a:r>
              <a:rPr lang="en-US" sz="2800" dirty="0"/>
              <a:t>Practical result</a:t>
            </a:r>
          </a:p>
          <a:p>
            <a:pPr lvl="1"/>
            <a:r>
              <a:rPr lang="en-US" sz="2400" dirty="0"/>
              <a:t>Less aggressive recognition than accrual basis</a:t>
            </a:r>
          </a:p>
          <a:p>
            <a:pPr lvl="1"/>
            <a:r>
              <a:rPr lang="en-US" sz="2400" dirty="0"/>
              <a:t>More aggressive recognition than cash basis</a:t>
            </a:r>
          </a:p>
          <a:p>
            <a:pPr marL="0" indent="0" eaLnBrk="1" hangingPunct="1">
              <a:buNone/>
            </a:pPr>
            <a:endParaRPr lang="en-US" altLang="en-US" sz="2400" dirty="0"/>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4581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600" dirty="0"/>
              <a:t>Summary – Revenue Recognition</a:t>
            </a:r>
          </a:p>
        </p:txBody>
      </p:sp>
      <p:pic>
        <p:nvPicPr>
          <p:cNvPr id="2" name="Content Placeholder 1"/>
          <p:cNvPicPr>
            <a:picLocks noGrp="1" noChangeAspect="1"/>
          </p:cNvPicPr>
          <p:nvPr>
            <p:ph idx="1"/>
          </p:nvPr>
        </p:nvPicPr>
        <p:blipFill>
          <a:blip r:embed="rId2"/>
          <a:stretch>
            <a:fillRect/>
          </a:stretch>
        </p:blipFill>
        <p:spPr>
          <a:xfrm>
            <a:off x="1295400" y="2235808"/>
            <a:ext cx="10439345" cy="2838702"/>
          </a:xfrm>
          <a:prstGeom prst="rect">
            <a:avLst/>
          </a:prstGeom>
        </p:spPr>
      </p:pic>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470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itle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2-3" id="{D77823A4-5DFF-424E-81DA-ED16414BDCAF}" vid="{31F711A6-0730-3E46-8112-8E1B695C1E0E}"/>
    </a:ext>
  </a:extLst>
</a:theme>
</file>

<file path=ppt/theme/theme6.xml><?xml version="1.0" encoding="utf-8"?>
<a:theme xmlns:a="http://schemas.openxmlformats.org/drawingml/2006/main" name="3_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ccounting and Financial Reporting for Leases - Session 2 ao 07292020">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FOA Presenation Template_2014.09.10">
  <a:themeElements>
    <a:clrScheme name="GFOA Website Colors">
      <a:dk1>
        <a:sysClr val="windowText" lastClr="000000"/>
      </a:dk1>
      <a:lt1>
        <a:sysClr val="window" lastClr="FFFFFF"/>
      </a:lt1>
      <a:dk2>
        <a:srgbClr val="1F497D"/>
      </a:dk2>
      <a:lt2>
        <a:srgbClr val="EEECE1"/>
      </a:lt2>
      <a:accent1>
        <a:srgbClr val="004E95"/>
      </a:accent1>
      <a:accent2>
        <a:srgbClr val="16E6B6"/>
      </a:accent2>
      <a:accent3>
        <a:srgbClr val="FFD800"/>
      </a:accent3>
      <a:accent4>
        <a:srgbClr val="EDEBE8"/>
      </a:accent4>
      <a:accent5>
        <a:srgbClr val="3ACDE8"/>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41778</TotalTime>
  <Words>9349</Words>
  <Application>Microsoft Office PowerPoint</Application>
  <PresentationFormat>Widescreen</PresentationFormat>
  <Paragraphs>1384</Paragraphs>
  <Slides>158</Slides>
  <Notes>110</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158</vt:i4>
      </vt:variant>
    </vt:vector>
  </HeadingPairs>
  <TitlesOfParts>
    <vt:vector size="178" baseType="lpstr">
      <vt:lpstr>Arial</vt:lpstr>
      <vt:lpstr>Book Antiqua</vt:lpstr>
      <vt:lpstr>Calibri</vt:lpstr>
      <vt:lpstr>Calibri Light</vt:lpstr>
      <vt:lpstr>Courier New</vt:lpstr>
      <vt:lpstr>Helvetica</vt:lpstr>
      <vt:lpstr>Lato</vt:lpstr>
      <vt:lpstr>Lato Black</vt:lpstr>
      <vt:lpstr>Tahoma</vt:lpstr>
      <vt:lpstr>Times New Roman</vt:lpstr>
      <vt:lpstr>Wingdings</vt:lpstr>
      <vt:lpstr>GFOA Training Powerpoint Template</vt:lpstr>
      <vt:lpstr>1_GFOA Training Powerpoint Template</vt:lpstr>
      <vt:lpstr>2_GFOA Training Powerpoint Template</vt:lpstr>
      <vt:lpstr>4_GFOA Training Powerpoint Template</vt:lpstr>
      <vt:lpstr>3_Title Screen</vt:lpstr>
      <vt:lpstr>3_GFOA Training Powerpoint Template</vt:lpstr>
      <vt:lpstr>Accounting and Financial Reporting for Leases - Session 2 ao 07292020</vt:lpstr>
      <vt:lpstr>GFOA Presenation Template_2014.09.10</vt:lpstr>
      <vt:lpstr>Worksheet</vt:lpstr>
      <vt:lpstr> ACCOUNTING ACADEMY </vt:lpstr>
      <vt:lpstr>Introduction and Overview</vt:lpstr>
      <vt:lpstr>Program – Day 1</vt:lpstr>
      <vt:lpstr>Program – Day 2</vt:lpstr>
      <vt:lpstr>Program – Day 3</vt:lpstr>
      <vt:lpstr>Program – Day 4</vt:lpstr>
      <vt:lpstr>The Government Environment and  Its Impact</vt:lpstr>
      <vt:lpstr>Stewardship for a Government’s Financial Condition</vt:lpstr>
      <vt:lpstr>Unique Aspects of the Governmental Environment</vt:lpstr>
      <vt:lpstr>Business-Type Operations</vt:lpstr>
      <vt:lpstr>Business-Type Operations vs. Private Sector Business</vt:lpstr>
      <vt:lpstr>Governmental Operations</vt:lpstr>
      <vt:lpstr>Compare and Contrast</vt:lpstr>
      <vt:lpstr>Special Emphasis on Accountability</vt:lpstr>
      <vt:lpstr>Unique Features of Governmental Accounting</vt:lpstr>
      <vt:lpstr>Fund Accounting</vt:lpstr>
      <vt:lpstr>Fund Accounting</vt:lpstr>
      <vt:lpstr>Measurement Focus</vt:lpstr>
      <vt:lpstr>Budgetary Reporting for Governments</vt:lpstr>
      <vt:lpstr>Question 1</vt:lpstr>
      <vt:lpstr>Question 2</vt:lpstr>
      <vt:lpstr>Question 3</vt:lpstr>
      <vt:lpstr>Question 4</vt:lpstr>
      <vt:lpstr>Question 5</vt:lpstr>
      <vt:lpstr>Generally Accepted Accounting Principles (GAAP) for State and Local Governments</vt:lpstr>
      <vt:lpstr>What is GAAP?</vt:lpstr>
      <vt:lpstr>Legal Authority to Set Financial Reporting Standards</vt:lpstr>
      <vt:lpstr>Legal Authority to Set Financial Reporting Standards (cont.)</vt:lpstr>
      <vt:lpstr>Development of GAAP</vt:lpstr>
      <vt:lpstr>Development of GAAP (cont.)</vt:lpstr>
      <vt:lpstr>Development of GAAP (cont.)</vt:lpstr>
      <vt:lpstr>GAAP Hierarchy</vt:lpstr>
      <vt:lpstr>GAAP Hierarchy (cont.)</vt:lpstr>
      <vt:lpstr>Nonauthoritative Literature</vt:lpstr>
      <vt:lpstr>Use of Nonauthoritative Literature</vt:lpstr>
      <vt:lpstr>Due Process for Setting GAAP</vt:lpstr>
      <vt:lpstr>Keeping Pace With An Evolving GAAP</vt:lpstr>
      <vt:lpstr>GASB Codification</vt:lpstr>
      <vt:lpstr>GASB Codification Contents</vt:lpstr>
      <vt:lpstr>GASB Codification Contents (cont.)</vt:lpstr>
      <vt:lpstr>GASB Codification Contents (cont.)</vt:lpstr>
      <vt:lpstr>GASB Codification</vt:lpstr>
      <vt:lpstr>Governmental Accounting Research System</vt:lpstr>
      <vt:lpstr>Question 1</vt:lpstr>
      <vt:lpstr>Question 2</vt:lpstr>
      <vt:lpstr>Question 3</vt:lpstr>
      <vt:lpstr>Question 4</vt:lpstr>
      <vt:lpstr>Fund and Fund Types</vt:lpstr>
      <vt:lpstr>Nature and Purpose of Funds</vt:lpstr>
      <vt:lpstr>Origin of Fund Accounting</vt:lpstr>
      <vt:lpstr>“Number of Funds” Principle</vt:lpstr>
      <vt:lpstr>Financial Reporting vs. Accounting System</vt:lpstr>
      <vt:lpstr>Categories of Funds (3)</vt:lpstr>
      <vt:lpstr>Categories of Funds (cont.)</vt:lpstr>
      <vt:lpstr>Categorizing Fund Types</vt:lpstr>
      <vt:lpstr>Categorizing Fund Types (cont.)</vt:lpstr>
      <vt:lpstr>Governmental Funds</vt:lpstr>
      <vt:lpstr>General Fund</vt:lpstr>
      <vt:lpstr>Special Revenue Funds</vt:lpstr>
      <vt:lpstr>Special Revenue Funds (cont.)</vt:lpstr>
      <vt:lpstr>Debt Service Funds</vt:lpstr>
      <vt:lpstr>Capital Projects Funds</vt:lpstr>
      <vt:lpstr>Permanent Funds</vt:lpstr>
      <vt:lpstr>Proprietary Funds</vt:lpstr>
      <vt:lpstr>Enterprise Funds</vt:lpstr>
      <vt:lpstr>Internal Service Funds</vt:lpstr>
      <vt:lpstr>Fiduciary Funds</vt:lpstr>
      <vt:lpstr>Fiduciary Funds</vt:lpstr>
      <vt:lpstr>Fiduciary Funds</vt:lpstr>
      <vt:lpstr>Pension (and Other Employee Benefit) Trust Funds</vt:lpstr>
      <vt:lpstr>Investment Trust Funds</vt:lpstr>
      <vt:lpstr>Private-Purpose Trust Funds</vt:lpstr>
      <vt:lpstr>Custodial Funds</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Measurement Focus and Basis of Accounting</vt:lpstr>
      <vt:lpstr>Measurement Focus and Basis of Accounting</vt:lpstr>
      <vt:lpstr>Measurement Focus</vt:lpstr>
      <vt:lpstr>Terminology</vt:lpstr>
      <vt:lpstr>Key Differences</vt:lpstr>
      <vt:lpstr>1.  Issuance of Long-Term Debt</vt:lpstr>
      <vt:lpstr>2.  Repayment of Principal on Long-Term Debt</vt:lpstr>
      <vt:lpstr>3.  Capital Outlay</vt:lpstr>
      <vt:lpstr>4.  Consumption of Capital Assets</vt:lpstr>
      <vt:lpstr>Summary</vt:lpstr>
      <vt:lpstr>Net Effect on Resource Flows Over Time</vt:lpstr>
      <vt:lpstr>Basis of Accounting</vt:lpstr>
      <vt:lpstr>Middle Way:  Modified Accrual Basis</vt:lpstr>
      <vt:lpstr>Summary – Revenue Recognition</vt:lpstr>
      <vt:lpstr>Summary – Expenditure/Expense Recognition</vt:lpstr>
      <vt:lpstr>Natural Pairing</vt:lpstr>
      <vt:lpstr>Application</vt:lpstr>
      <vt:lpstr>Application (cont.)</vt:lpstr>
      <vt:lpstr>Summary – Accrual vs. Modified Accrual Accounting</vt:lpstr>
      <vt:lpstr>Fund Types and Basis of Accounting EXERCISE</vt:lpstr>
      <vt:lpstr>Fund Types and Basis of Accounting- EXERCISE</vt:lpstr>
      <vt:lpstr>Fund Types and Basis of Accounting- EXERCISE</vt:lpstr>
      <vt:lpstr>Fund Types and Basis of Accounting- EXERCISE (cont.)</vt:lpstr>
      <vt:lpstr>Fund Types and Basis of Accounting- EXERCISE (cont.)</vt:lpstr>
      <vt:lpstr>Fund Types and Basis of Accounting- EXERCISE (cont.)</vt:lpstr>
      <vt:lpstr>Fund Types and Basis of Accounting- EXERCISE (cont.)</vt:lpstr>
      <vt:lpstr>Financial Statement Elements</vt:lpstr>
      <vt:lpstr>Traditional Components of Financial Position</vt:lpstr>
      <vt:lpstr>Development of Definitions for Public Sector</vt:lpstr>
      <vt:lpstr>Assets</vt:lpstr>
      <vt:lpstr>Control</vt:lpstr>
      <vt:lpstr>Source of Control</vt:lpstr>
      <vt:lpstr>Liabilities</vt:lpstr>
      <vt:lpstr>Present Obligation</vt:lpstr>
      <vt:lpstr>“Little or No Discretion to Avoid”</vt:lpstr>
      <vt:lpstr>What is a Deferred Outflow of Resources?</vt:lpstr>
      <vt:lpstr>Treatment</vt:lpstr>
      <vt:lpstr>What is a Deferred Inflow of Resources?</vt:lpstr>
      <vt:lpstr>Treatment</vt:lpstr>
      <vt:lpstr>What if Neither?</vt:lpstr>
      <vt:lpstr>Summary</vt:lpstr>
      <vt:lpstr>GASB’s Approach to Classification - Hierarchy</vt:lpstr>
      <vt:lpstr>Deferred Outflow of Resources</vt:lpstr>
      <vt:lpstr>Outflow of Resources</vt:lpstr>
      <vt:lpstr>Deferred Inflows of Resources</vt:lpstr>
      <vt:lpstr>Financial Statement Elements EXERCISE</vt:lpstr>
      <vt:lpstr>Financial Statement Elements – Answer Key   Part 1</vt:lpstr>
      <vt:lpstr>Financial Statement Elements – Answer Key   Part 2</vt:lpstr>
      <vt:lpstr>Financial Statement Elements – Answer Key   Part 2</vt:lpstr>
      <vt:lpstr>Review</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Question 18</vt:lpstr>
      <vt:lpstr>Question 19</vt:lpstr>
      <vt:lpstr>Claim CPE for the Session</vt:lpstr>
      <vt:lpstr>PowerPoint Presentation</vt:lpstr>
      <vt:lpstr>PowerPoint Presentation</vt:lpstr>
      <vt:lpstr> 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overview</dc:title>
  <dc:creator>gaut</dc:creator>
  <cp:lastModifiedBy>Bob Scott</cp:lastModifiedBy>
  <cp:revision>366</cp:revision>
  <cp:lastPrinted>2019-10-02T14:03:54Z</cp:lastPrinted>
  <dcterms:created xsi:type="dcterms:W3CDTF">2013-05-17T18:36:41Z</dcterms:created>
  <dcterms:modified xsi:type="dcterms:W3CDTF">2023-11-27T20:45:09Z</dcterms:modified>
</cp:coreProperties>
</file>