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presentation.xml" ContentType="application/vnd.openxmlformats-officedocument.presentationml.presentation.main+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7.xml" ContentType="application/vnd.openxmlformats-officedocument.theme+xml"/>
  <Override PartName="/ppt/media/image56.jpg" ContentType="image/jpeg"/>
  <Override PartName="/ppt/theme/theme9.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36.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37.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38.xml" ContentType="application/vnd.openxmlformats-officedocument.presentationml.tags+xml"/>
  <Override PartName="/ppt/tags/tag9.xml" ContentType="application/vnd.openxmlformats-officedocument.presentationml.tags+xml"/>
  <Override PartName="/ppt/tags/tag3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40.xml" ContentType="application/vnd.openxmlformats-officedocument.presentationml.tags+xml"/>
  <Override PartName="/ppt/tags/tag6.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56.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58.xml" ContentType="application/vnd.openxmlformats-officedocument.presentationml.tags+xml"/>
  <Override PartName="/ppt/tags/tag62.xml" ContentType="application/vnd.openxmlformats-officedocument.presentationml.tags+xml"/>
  <Override PartName="/ppt/tags/tag5.xml" ContentType="application/vnd.openxmlformats-officedocument.presentationml.tags+xml"/>
  <Override PartName="/ppt/tags/tag49.xml" ContentType="application/vnd.openxmlformats-officedocument.presentationml.tags+xml"/>
  <Override PartName="/ppt/tags/tag55.xml" ContentType="application/vnd.openxmlformats-officedocument.presentationml.tags+xml"/>
  <Override PartName="/ppt/tags/tag52.xml" ContentType="application/vnd.openxmlformats-officedocument.presentationml.tags+xml"/>
  <Override PartName="/ppt/tags/tag50.xml" ContentType="application/vnd.openxmlformats-officedocument.presentationml.tags+xml"/>
  <Override PartName="/ppt/tags/tag54.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51.xml" ContentType="application/vnd.openxmlformats-officedocument.presentationml.tags+xml"/>
  <Override PartName="/ppt/tags/tag53.xml" ContentType="application/vnd.openxmlformats-officedocument.presentationml.tags+xml"/>
  <Override PartName="/ppt/tags/tag27.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2.xml" ContentType="application/vnd.openxmlformats-officedocument.presentationml.tags+xml"/>
  <Override PartName="/ppt/tags/tag26.xml" ContentType="application/vnd.openxmlformats-officedocument.presentationml.tags+xml"/>
  <Override PartName="/ppt/tags/tag1.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3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701" r:id="rId3"/>
    <p:sldMasterId id="2147483767" r:id="rId4"/>
    <p:sldMasterId id="2147483782" r:id="rId5"/>
    <p:sldMasterId id="2147483798" r:id="rId6"/>
    <p:sldMasterId id="2147483812" r:id="rId7"/>
    <p:sldMasterId id="2147483823" r:id="rId8"/>
    <p:sldMasterId id="2147483831" r:id="rId9"/>
  </p:sldMasterIdLst>
  <p:notesMasterIdLst>
    <p:notesMasterId r:id="rId172"/>
  </p:notesMasterIdLst>
  <p:handoutMasterIdLst>
    <p:handoutMasterId r:id="rId173"/>
  </p:handoutMasterIdLst>
  <p:sldIdLst>
    <p:sldId id="682" r:id="rId10"/>
    <p:sldId id="661" r:id="rId11"/>
    <p:sldId id="662" r:id="rId12"/>
    <p:sldId id="541" r:id="rId13"/>
    <p:sldId id="663" r:id="rId14"/>
    <p:sldId id="668" r:id="rId15"/>
    <p:sldId id="669" r:id="rId16"/>
    <p:sldId id="670" r:id="rId17"/>
    <p:sldId id="671" r:id="rId18"/>
    <p:sldId id="672" r:id="rId19"/>
    <p:sldId id="673" r:id="rId20"/>
    <p:sldId id="674" r:id="rId21"/>
    <p:sldId id="521" r:id="rId22"/>
    <p:sldId id="664" r:id="rId23"/>
    <p:sldId id="542" r:id="rId24"/>
    <p:sldId id="543" r:id="rId25"/>
    <p:sldId id="462" r:id="rId26"/>
    <p:sldId id="545" r:id="rId27"/>
    <p:sldId id="546" r:id="rId28"/>
    <p:sldId id="544" r:id="rId29"/>
    <p:sldId id="465" r:id="rId30"/>
    <p:sldId id="555" r:id="rId31"/>
    <p:sldId id="548" r:id="rId32"/>
    <p:sldId id="549" r:id="rId33"/>
    <p:sldId id="550" r:id="rId34"/>
    <p:sldId id="551" r:id="rId35"/>
    <p:sldId id="552" r:id="rId36"/>
    <p:sldId id="553" r:id="rId37"/>
    <p:sldId id="554" r:id="rId38"/>
    <p:sldId id="481" r:id="rId39"/>
    <p:sldId id="556" r:id="rId40"/>
    <p:sldId id="557" r:id="rId41"/>
    <p:sldId id="564" r:id="rId42"/>
    <p:sldId id="565" r:id="rId43"/>
    <p:sldId id="574" r:id="rId44"/>
    <p:sldId id="566" r:id="rId45"/>
    <p:sldId id="567" r:id="rId46"/>
    <p:sldId id="568" r:id="rId47"/>
    <p:sldId id="559" r:id="rId48"/>
    <p:sldId id="569" r:id="rId49"/>
    <p:sldId id="265" r:id="rId50"/>
    <p:sldId id="570" r:id="rId51"/>
    <p:sldId id="561" r:id="rId52"/>
    <p:sldId id="562" r:id="rId53"/>
    <p:sldId id="563" r:id="rId54"/>
    <p:sldId id="573" r:id="rId55"/>
    <p:sldId id="571" r:id="rId56"/>
    <p:sldId id="572" r:id="rId57"/>
    <p:sldId id="575" r:id="rId58"/>
    <p:sldId id="576" r:id="rId59"/>
    <p:sldId id="577" r:id="rId60"/>
    <p:sldId id="578" r:id="rId61"/>
    <p:sldId id="579" r:id="rId62"/>
    <p:sldId id="580" r:id="rId63"/>
    <p:sldId id="581" r:id="rId64"/>
    <p:sldId id="582" r:id="rId65"/>
    <p:sldId id="583" r:id="rId66"/>
    <p:sldId id="584" r:id="rId67"/>
    <p:sldId id="585" r:id="rId68"/>
    <p:sldId id="586" r:id="rId69"/>
    <p:sldId id="587" r:id="rId70"/>
    <p:sldId id="588" r:id="rId71"/>
    <p:sldId id="589" r:id="rId72"/>
    <p:sldId id="689" r:id="rId73"/>
    <p:sldId id="690" r:id="rId74"/>
    <p:sldId id="691" r:id="rId75"/>
    <p:sldId id="692" r:id="rId76"/>
    <p:sldId id="590" r:id="rId77"/>
    <p:sldId id="591" r:id="rId78"/>
    <p:sldId id="592" r:id="rId79"/>
    <p:sldId id="593" r:id="rId80"/>
    <p:sldId id="594" r:id="rId81"/>
    <p:sldId id="595" r:id="rId82"/>
    <p:sldId id="596" r:id="rId83"/>
    <p:sldId id="597" r:id="rId84"/>
    <p:sldId id="598" r:id="rId85"/>
    <p:sldId id="599" r:id="rId86"/>
    <p:sldId id="600" r:id="rId87"/>
    <p:sldId id="601" r:id="rId88"/>
    <p:sldId id="332" r:id="rId89"/>
    <p:sldId id="602" r:id="rId90"/>
    <p:sldId id="693" r:id="rId91"/>
    <p:sldId id="604" r:id="rId92"/>
    <p:sldId id="605" r:id="rId93"/>
    <p:sldId id="606" r:id="rId94"/>
    <p:sldId id="607" r:id="rId95"/>
    <p:sldId id="694" r:id="rId96"/>
    <p:sldId id="609" r:id="rId97"/>
    <p:sldId id="525" r:id="rId98"/>
    <p:sldId id="610" r:id="rId99"/>
    <p:sldId id="649" r:id="rId100"/>
    <p:sldId id="650" r:id="rId101"/>
    <p:sldId id="651" r:id="rId102"/>
    <p:sldId id="652" r:id="rId103"/>
    <p:sldId id="653" r:id="rId104"/>
    <p:sldId id="654" r:id="rId105"/>
    <p:sldId id="655" r:id="rId106"/>
    <p:sldId id="656" r:id="rId107"/>
    <p:sldId id="657" r:id="rId108"/>
    <p:sldId id="658" r:id="rId109"/>
    <p:sldId id="659" r:id="rId110"/>
    <p:sldId id="371" r:id="rId111"/>
    <p:sldId id="372" r:id="rId112"/>
    <p:sldId id="373" r:id="rId113"/>
    <p:sldId id="374" r:id="rId114"/>
    <p:sldId id="640" r:id="rId115"/>
    <p:sldId id="695" r:id="rId116"/>
    <p:sldId id="696" r:id="rId117"/>
    <p:sldId id="697" r:id="rId118"/>
    <p:sldId id="698" r:id="rId119"/>
    <p:sldId id="699" r:id="rId120"/>
    <p:sldId id="700" r:id="rId121"/>
    <p:sldId id="701" r:id="rId122"/>
    <p:sldId id="702" r:id="rId123"/>
    <p:sldId id="538" r:id="rId124"/>
    <p:sldId id="385" r:id="rId125"/>
    <p:sldId id="539" r:id="rId126"/>
    <p:sldId id="387" r:id="rId127"/>
    <p:sldId id="388" r:id="rId128"/>
    <p:sldId id="389" r:id="rId129"/>
    <p:sldId id="639" r:id="rId130"/>
    <p:sldId id="622" r:id="rId131"/>
    <p:sldId id="703" r:id="rId132"/>
    <p:sldId id="624" r:id="rId133"/>
    <p:sldId id="625" r:id="rId134"/>
    <p:sldId id="626" r:id="rId135"/>
    <p:sldId id="627" r:id="rId136"/>
    <p:sldId id="704" r:id="rId137"/>
    <p:sldId id="629" r:id="rId138"/>
    <p:sldId id="630" r:id="rId139"/>
    <p:sldId id="631" r:id="rId140"/>
    <p:sldId id="632" r:id="rId141"/>
    <p:sldId id="633" r:id="rId142"/>
    <p:sldId id="634" r:id="rId143"/>
    <p:sldId id="705" r:id="rId144"/>
    <p:sldId id="706" r:id="rId145"/>
    <p:sldId id="637" r:id="rId146"/>
    <p:sldId id="638" r:id="rId147"/>
    <p:sldId id="618" r:id="rId148"/>
    <p:sldId id="408" r:id="rId149"/>
    <p:sldId id="409" r:id="rId150"/>
    <p:sldId id="611" r:id="rId151"/>
    <p:sldId id="612" r:id="rId152"/>
    <p:sldId id="613" r:id="rId153"/>
    <p:sldId id="614" r:id="rId154"/>
    <p:sldId id="615" r:id="rId155"/>
    <p:sldId id="616" r:id="rId156"/>
    <p:sldId id="617" r:id="rId157"/>
    <p:sldId id="619" r:id="rId158"/>
    <p:sldId id="526" r:id="rId159"/>
    <p:sldId id="620" r:id="rId160"/>
    <p:sldId id="490" r:id="rId161"/>
    <p:sldId id="491" r:id="rId162"/>
    <p:sldId id="487" r:id="rId163"/>
    <p:sldId id="498" r:id="rId164"/>
    <p:sldId id="496" r:id="rId165"/>
    <p:sldId id="497" r:id="rId166"/>
    <p:sldId id="501" r:id="rId167"/>
    <p:sldId id="489" r:id="rId168"/>
    <p:sldId id="683" r:id="rId169"/>
    <p:sldId id="684" r:id="rId170"/>
    <p:sldId id="685" r:id="rId17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5" autoAdjust="0"/>
    <p:restoredTop sz="65751" autoAdjust="0"/>
  </p:normalViewPr>
  <p:slideViewPr>
    <p:cSldViewPr snapToGrid="0">
      <p:cViewPr varScale="1">
        <p:scale>
          <a:sx n="72" d="100"/>
          <a:sy n="72" d="100"/>
        </p:scale>
        <p:origin x="1392"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2" d="100"/>
          <a:sy n="82" d="100"/>
        </p:scale>
        <p:origin x="3894" y="96"/>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5.xml"/><Relationship Id="rId95" Type="http://schemas.openxmlformats.org/officeDocument/2006/relationships/slide" Target="slides/slide86.xml"/><Relationship Id="rId160" Type="http://schemas.openxmlformats.org/officeDocument/2006/relationships/slide" Target="slides/slide151.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85" Type="http://schemas.openxmlformats.org/officeDocument/2006/relationships/slide" Target="slides/slide76.xml"/><Relationship Id="rId150" Type="http://schemas.openxmlformats.org/officeDocument/2006/relationships/slide" Target="slides/slide141.xml"/><Relationship Id="rId171" Type="http://schemas.openxmlformats.org/officeDocument/2006/relationships/slide" Target="slides/slide162.xml"/><Relationship Id="rId12" Type="http://schemas.openxmlformats.org/officeDocument/2006/relationships/slide" Target="slides/slide3.xml"/><Relationship Id="rId33" Type="http://schemas.openxmlformats.org/officeDocument/2006/relationships/slide" Target="slides/slide24.xml"/><Relationship Id="rId108" Type="http://schemas.openxmlformats.org/officeDocument/2006/relationships/slide" Target="slides/slide99.xml"/><Relationship Id="rId129" Type="http://schemas.openxmlformats.org/officeDocument/2006/relationships/slide" Target="slides/slide120.xml"/><Relationship Id="rId54" Type="http://schemas.openxmlformats.org/officeDocument/2006/relationships/slide" Target="slides/slide45.xml"/><Relationship Id="rId75" Type="http://schemas.openxmlformats.org/officeDocument/2006/relationships/slide" Target="slides/slide66.xml"/><Relationship Id="rId96" Type="http://schemas.openxmlformats.org/officeDocument/2006/relationships/slide" Target="slides/slide87.xml"/><Relationship Id="rId140" Type="http://schemas.openxmlformats.org/officeDocument/2006/relationships/slide" Target="slides/slide131.xml"/><Relationship Id="rId161" Type="http://schemas.openxmlformats.org/officeDocument/2006/relationships/slide" Target="slides/slide152.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tableStyles" Target="tableStyles.xml"/><Relationship Id="rId172" Type="http://schemas.openxmlformats.org/officeDocument/2006/relationships/notesMaster" Target="notesMasters/notesMaster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customXml" Target="../customXml/item1.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handoutMaster" Target="handoutMasters/handoutMaster1.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presProps" Target="presProps.xml"/><Relationship Id="rId179" Type="http://schemas.openxmlformats.org/officeDocument/2006/relationships/customXml" Target="../customXml/item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customXml" Target="../customXml/item3.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viewProps" Target="viewProps.xml"/><Relationship Id="rId16" Type="http://schemas.openxmlformats.org/officeDocument/2006/relationships/slide" Target="slides/slide7.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 Id="rId165" Type="http://schemas.openxmlformats.org/officeDocument/2006/relationships/slide" Target="slides/slide156.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 Id="rId80" Type="http://schemas.openxmlformats.org/officeDocument/2006/relationships/slide" Target="slides/slide71.xml"/><Relationship Id="rId155" Type="http://schemas.openxmlformats.org/officeDocument/2006/relationships/slide" Target="slides/slide146.xml"/><Relationship Id="rId176" Type="http://schemas.openxmlformats.org/officeDocument/2006/relationships/theme" Target="theme/theme1.xml"/><Relationship Id="rId17" Type="http://schemas.openxmlformats.org/officeDocument/2006/relationships/slide" Target="slides/slide8.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24" Type="http://schemas.openxmlformats.org/officeDocument/2006/relationships/slide" Target="slides/slide115.xml"/><Relationship Id="rId70" Type="http://schemas.openxmlformats.org/officeDocument/2006/relationships/slide" Target="slides/slide61.xml"/><Relationship Id="rId91" Type="http://schemas.openxmlformats.org/officeDocument/2006/relationships/slide" Target="slides/slide82.xml"/><Relationship Id="rId145" Type="http://schemas.openxmlformats.org/officeDocument/2006/relationships/slide" Target="slides/slide136.xml"/><Relationship Id="rId166" Type="http://schemas.openxmlformats.org/officeDocument/2006/relationships/slide" Target="slides/slide15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1580A93-C51A-412E-AD08-67563D51971B}" type="datetimeFigureOut">
              <a:rPr lang="en-US" smtClean="0"/>
              <a:t>11/27/2023</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A5AC703-2C4B-4D0A-B2B9-B1511D62670A}" type="slidenum">
              <a:rPr lang="en-US" smtClean="0"/>
              <a:t>‹#›</a:t>
            </a:fld>
            <a:endParaRPr lang="en-US"/>
          </a:p>
        </p:txBody>
      </p:sp>
    </p:spTree>
    <p:extLst>
      <p:ext uri="{BB962C8B-B14F-4D97-AF65-F5344CB8AC3E}">
        <p14:creationId xmlns:p14="http://schemas.microsoft.com/office/powerpoint/2010/main" val="24388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97716C2-911C-4748-956E-9A7180B52D83}" type="datetimeFigureOut">
              <a:rPr lang="en-US" smtClean="0"/>
              <a:t>11/27/2023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5CAFB1A-6219-4D3C-91B1-C67459D94887}" type="slidenum">
              <a:rPr lang="en-US" smtClean="0"/>
              <a:t>‹#›</a:t>
            </a:fld>
            <a:endParaRPr lang="en-US"/>
          </a:p>
        </p:txBody>
      </p:sp>
    </p:spTree>
    <p:extLst>
      <p:ext uri="{BB962C8B-B14F-4D97-AF65-F5344CB8AC3E}">
        <p14:creationId xmlns:p14="http://schemas.microsoft.com/office/powerpoint/2010/main" val="55727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10D4BEC-280A-4D9E-9200-AEE7D9D57E3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816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BOND ISSUE DETAIL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5C4E7-E088-43FB-B2B6-AAE68181BD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429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FORMAT FOR PRESENTING THE DISCRETELY PRESENTED COMPONENT UNITS IS </a:t>
            </a:r>
          </a:p>
          <a:p>
            <a:endParaRPr lang="en-US" sz="1200" dirty="0"/>
          </a:p>
          <a:p>
            <a:pPr eaLnBrk="1" hangingPunct="1">
              <a:defRPr/>
            </a:pPr>
            <a:r>
              <a:rPr lang="en-US" sz="1200" dirty="0"/>
              <a:t>Same approach as combining statements</a:t>
            </a:r>
          </a:p>
          <a:p>
            <a:pPr marL="628650" lvl="1" indent="-171450" eaLnBrk="1" hangingPunct="1">
              <a:buFont typeface="Wingdings" panose="05000000000000000000" pitchFamily="2" charset="2"/>
              <a:buChar char="Ø"/>
              <a:defRPr/>
            </a:pPr>
            <a:r>
              <a:rPr lang="en-US" sz="1200" dirty="0"/>
              <a:t>Complete sets of financial statements</a:t>
            </a:r>
          </a:p>
          <a:p>
            <a:pPr marL="628650" lvl="1" indent="-171450" eaLnBrk="1" hangingPunct="1">
              <a:buFont typeface="Wingdings" panose="05000000000000000000" pitchFamily="2" charset="2"/>
              <a:buChar char="Ø"/>
              <a:defRPr/>
            </a:pPr>
            <a:r>
              <a:rPr lang="en-US" sz="1200" dirty="0"/>
              <a:t>Cover page with a description of the nature and operations of the individual fund, if not readily discernable from its name</a:t>
            </a:r>
          </a:p>
          <a:p>
            <a:pPr marL="628650" lvl="1" indent="-171450" eaLnBrk="1" hangingPunct="1">
              <a:buFont typeface="Wingdings" panose="05000000000000000000" pitchFamily="2" charset="2"/>
              <a:buChar char="Ø"/>
              <a:defRPr/>
            </a:pPr>
            <a:r>
              <a:rPr lang="en-US" sz="1200" dirty="0"/>
              <a:t>No reference to the notes for individual fund statements that receive only </a:t>
            </a:r>
            <a:r>
              <a:rPr lang="en-US" sz="1200" i="1" dirty="0"/>
              <a:t>in-relation-to</a:t>
            </a:r>
            <a:r>
              <a:rPr lang="en-US" sz="1200" dirty="0"/>
              <a:t> audit coverage</a:t>
            </a:r>
          </a:p>
          <a:p>
            <a:endParaRPr lang="en-US" dirty="0"/>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100</a:t>
            </a:fld>
            <a:endParaRPr lang="en-US">
              <a:solidFill>
                <a:prstClr val="black"/>
              </a:solidFill>
              <a:latin typeface="Calibri" panose="020F0502020204030204"/>
            </a:endParaRPr>
          </a:p>
        </p:txBody>
      </p:sp>
    </p:spTree>
    <p:extLst>
      <p:ext uri="{BB962C8B-B14F-4D97-AF65-F5344CB8AC3E}">
        <p14:creationId xmlns:p14="http://schemas.microsoft.com/office/powerpoint/2010/main" val="40850993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SCHEDULES</a:t>
            </a:r>
          </a:p>
          <a:p>
            <a:endParaRPr lang="en-US" dirty="0"/>
          </a:p>
          <a:p>
            <a:pPr marL="171450" indent="-171450">
              <a:buFont typeface="Wingdings" panose="05000000000000000000" pitchFamily="2" charset="2"/>
              <a:buChar char="Ø"/>
            </a:pPr>
            <a:r>
              <a:rPr lang="en-US" dirty="0"/>
              <a:t>Often</a:t>
            </a:r>
            <a:r>
              <a:rPr lang="en-US" baseline="0" dirty="0"/>
              <a:t> times govts will present other schedules to demonstrate legal compliance, or to provide additional financial information that may be of benefit to their readers (i.e. schedule of cash receipts and disbursements-general fund we see quite often). </a:t>
            </a:r>
          </a:p>
          <a:p>
            <a:pPr marL="171450" indent="-171450">
              <a:buFont typeface="Wingdings" panose="05000000000000000000" pitchFamily="2" charset="2"/>
              <a:buChar char="Ø"/>
            </a:pPr>
            <a:r>
              <a:rPr lang="en-US" baseline="0" dirty="0"/>
              <a:t>Note, they are called “schedules” rather than “statements”.  </a:t>
            </a:r>
          </a:p>
          <a:p>
            <a:pPr marL="171450" indent="-171450">
              <a:buFont typeface="Wingdings" panose="05000000000000000000" pitchFamily="2" charset="2"/>
              <a:buChar char="Ø"/>
            </a:pPr>
            <a:r>
              <a:rPr lang="en-US" baseline="0" dirty="0"/>
              <a:t>If these schedules are related to a given set of FS, typically you could place them immediately following that given set of FS.  If not, you would place them in a separate section at the end of the financial section of the comprehensive report. </a:t>
            </a:r>
          </a:p>
          <a:p>
            <a:pPr marL="171450" indent="-171450">
              <a:buFont typeface="Wingdings" panose="05000000000000000000" pitchFamily="2" charset="2"/>
              <a:buChar char="Ø"/>
            </a:pPr>
            <a:endParaRPr lang="en-US" baseline="0" dirty="0"/>
          </a:p>
          <a:p>
            <a:pPr marL="0" indent="0">
              <a:buFont typeface="Wingdings" panose="05000000000000000000" pitchFamily="2" charset="2"/>
              <a:buNone/>
            </a:pPr>
            <a:r>
              <a:rPr lang="en-US" baseline="0" dirty="0"/>
              <a:t>AMARILLO PAGE 221</a:t>
            </a:r>
          </a:p>
          <a:p>
            <a:endParaRPr lang="en-US" baseline="0" dirty="0"/>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101</a:t>
            </a:fld>
            <a:endParaRPr lang="en-US">
              <a:solidFill>
                <a:prstClr val="black"/>
              </a:solidFill>
              <a:latin typeface="Calibri" panose="020F0502020204030204"/>
            </a:endParaRPr>
          </a:p>
        </p:txBody>
      </p:sp>
    </p:spTree>
    <p:extLst>
      <p:ext uri="{BB962C8B-B14F-4D97-AF65-F5344CB8AC3E}">
        <p14:creationId xmlns:p14="http://schemas.microsoft.com/office/powerpoint/2010/main" val="7686760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102</a:t>
            </a:fld>
            <a:endParaRPr lang="en-US"/>
          </a:p>
        </p:txBody>
      </p:sp>
    </p:spTree>
    <p:extLst>
      <p:ext uri="{BB962C8B-B14F-4D97-AF65-F5344CB8AC3E}">
        <p14:creationId xmlns:p14="http://schemas.microsoft.com/office/powerpoint/2010/main" val="228148394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103</a:t>
            </a:fld>
            <a:endParaRPr lang="en-US"/>
          </a:p>
        </p:txBody>
      </p:sp>
    </p:spTree>
    <p:extLst>
      <p:ext uri="{BB962C8B-B14F-4D97-AF65-F5344CB8AC3E}">
        <p14:creationId xmlns:p14="http://schemas.microsoft.com/office/powerpoint/2010/main" val="226874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104</a:t>
            </a:fld>
            <a:endParaRPr lang="en-US"/>
          </a:p>
        </p:txBody>
      </p:sp>
    </p:spTree>
    <p:extLst>
      <p:ext uri="{BB962C8B-B14F-4D97-AF65-F5344CB8AC3E}">
        <p14:creationId xmlns:p14="http://schemas.microsoft.com/office/powerpoint/2010/main" val="417202280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105</a:t>
            </a:fld>
            <a:endParaRPr lang="en-US"/>
          </a:p>
        </p:txBody>
      </p:sp>
    </p:spTree>
    <p:extLst>
      <p:ext uri="{BB962C8B-B14F-4D97-AF65-F5344CB8AC3E}">
        <p14:creationId xmlns:p14="http://schemas.microsoft.com/office/powerpoint/2010/main" val="21542930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SUPPLEMENTARY BUDGETARY REPORTING FOR INDIVIDUAL FUND STATEMENTS</a:t>
            </a:r>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106</a:t>
            </a:fld>
            <a:endParaRPr lang="en-US">
              <a:solidFill>
                <a:prstClr val="black"/>
              </a:solidFill>
              <a:latin typeface="Calibri"/>
            </a:endParaRPr>
          </a:p>
        </p:txBody>
      </p:sp>
    </p:spTree>
    <p:extLst>
      <p:ext uri="{BB962C8B-B14F-4D97-AF65-F5344CB8AC3E}">
        <p14:creationId xmlns:p14="http://schemas.microsoft.com/office/powerpoint/2010/main" val="39779447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TYPES OF BUDGETARY REPORTING</a:t>
            </a:r>
          </a:p>
          <a:p>
            <a:endParaRPr lang="en-US" sz="1200" dirty="0"/>
          </a:p>
          <a:p>
            <a:pPr marL="171450" indent="-171450">
              <a:buFont typeface="Wingdings" panose="05000000000000000000" pitchFamily="2" charset="2"/>
              <a:buChar char="Ø"/>
            </a:pPr>
            <a:r>
              <a:rPr lang="en-US" sz="1200" dirty="0"/>
              <a:t>Mandatory reporting</a:t>
            </a:r>
          </a:p>
          <a:p>
            <a:pPr marL="628650" lvl="1" indent="-171450">
              <a:buFont typeface="Wingdings" panose="05000000000000000000" pitchFamily="2" charset="2"/>
              <a:buChar char="Ø"/>
            </a:pPr>
            <a:r>
              <a:rPr lang="en-US" sz="1200" dirty="0"/>
              <a:t>Must always be presented in connection with the basic financial statements</a:t>
            </a:r>
          </a:p>
          <a:p>
            <a:pPr marL="1085850" lvl="2" indent="-171450">
              <a:buFont typeface="Wingdings" panose="05000000000000000000" pitchFamily="2" charset="2"/>
              <a:buChar char="Ø"/>
            </a:pPr>
            <a:r>
              <a:rPr lang="en-US" sz="1200" dirty="0"/>
              <a:t>Option 1: present as Basic Financial Statement </a:t>
            </a:r>
          </a:p>
          <a:p>
            <a:pPr marL="1543050" lvl="3" indent="-171450">
              <a:buFont typeface="Wingdings" panose="05000000000000000000" pitchFamily="2" charset="2"/>
              <a:buChar char="Ø"/>
            </a:pPr>
            <a:r>
              <a:rPr lang="en-US" sz="1200" dirty="0"/>
              <a:t>“Statement”</a:t>
            </a:r>
          </a:p>
          <a:p>
            <a:pPr marL="1543050" lvl="3" indent="-171450">
              <a:buFont typeface="Wingdings" panose="05000000000000000000" pitchFamily="2" charset="2"/>
              <a:buChar char="Ø"/>
            </a:pPr>
            <a:r>
              <a:rPr lang="en-US" sz="1200" dirty="0"/>
              <a:t>Audited</a:t>
            </a:r>
          </a:p>
          <a:p>
            <a:pPr marL="1085850" lvl="2" indent="-171450">
              <a:buFont typeface="Wingdings" panose="05000000000000000000" pitchFamily="2" charset="2"/>
              <a:buChar char="Ø"/>
            </a:pPr>
            <a:r>
              <a:rPr lang="en-US" sz="1200" dirty="0"/>
              <a:t>Option 2: present as Required Supplementary Information (RSI)</a:t>
            </a:r>
          </a:p>
          <a:p>
            <a:pPr marL="1543050" lvl="3" indent="-171450">
              <a:buFont typeface="Wingdings" panose="05000000000000000000" pitchFamily="2" charset="2"/>
              <a:buChar char="Ø"/>
            </a:pPr>
            <a:r>
              <a:rPr lang="en-US" sz="1200" dirty="0"/>
              <a:t>“Schedule”</a:t>
            </a:r>
          </a:p>
          <a:p>
            <a:pPr marL="1543050" lvl="3" indent="-171450">
              <a:buFont typeface="Wingdings" panose="05000000000000000000" pitchFamily="2" charset="2"/>
              <a:buChar char="Ø"/>
            </a:pPr>
            <a:r>
              <a:rPr lang="en-US" sz="1200" dirty="0"/>
              <a:t>Not audited</a:t>
            </a:r>
          </a:p>
          <a:p>
            <a:pPr marL="171450" indent="-171450">
              <a:buFont typeface="Wingdings" panose="05000000000000000000" pitchFamily="2" charset="2"/>
              <a:buChar char="Ø"/>
            </a:pPr>
            <a:r>
              <a:rPr lang="en-US" sz="1200" dirty="0"/>
              <a:t>Supplementary reporting</a:t>
            </a:r>
          </a:p>
          <a:p>
            <a:pPr marL="628650" lvl="1" indent="-171450">
              <a:buFont typeface="Wingdings" panose="05000000000000000000" pitchFamily="2" charset="2"/>
              <a:buChar char="Ø"/>
            </a:pPr>
            <a:r>
              <a:rPr lang="en-US" sz="1200" dirty="0"/>
              <a:t>Required in an Annual Comprehensive Financial Report</a:t>
            </a:r>
          </a:p>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107</a:t>
            </a:fld>
            <a:endParaRPr lang="en-US"/>
          </a:p>
        </p:txBody>
      </p:sp>
    </p:spTree>
    <p:extLst>
      <p:ext uri="{BB962C8B-B14F-4D97-AF65-F5344CB8AC3E}">
        <p14:creationId xmlns:p14="http://schemas.microsoft.com/office/powerpoint/2010/main" val="41064792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MANDAGTORY BUDGETARY REPORTING</a:t>
            </a:r>
          </a:p>
          <a:p>
            <a:endParaRPr lang="en-US" dirty="0"/>
          </a:p>
          <a:p>
            <a:pPr marL="171450" indent="-171450">
              <a:buFont typeface="Wingdings" panose="05000000000000000000" pitchFamily="2" charset="2"/>
              <a:buChar char="Ø"/>
            </a:pPr>
            <a:r>
              <a:rPr lang="en-US" dirty="0"/>
              <a:t>Required for the General Fund and major Special Revenue Funds</a:t>
            </a:r>
          </a:p>
          <a:p>
            <a:pPr marL="171450" indent="-171450">
              <a:buFont typeface="Wingdings" panose="05000000000000000000" pitchFamily="2" charset="2"/>
              <a:buChar char="Ø"/>
            </a:pPr>
            <a:r>
              <a:rPr lang="en-US" dirty="0"/>
              <a:t>“The minimum is the maximum”</a:t>
            </a:r>
          </a:p>
          <a:p>
            <a:pPr marL="628650" lvl="1" indent="-171450">
              <a:buFont typeface="Wingdings" panose="05000000000000000000" pitchFamily="2" charset="2"/>
              <a:buChar char="Ø"/>
            </a:pPr>
            <a:r>
              <a:rPr lang="en-US" dirty="0"/>
              <a:t>Exclude </a:t>
            </a:r>
          </a:p>
          <a:p>
            <a:pPr marL="1085850" lvl="2" indent="-171450">
              <a:buFont typeface="Wingdings" panose="05000000000000000000" pitchFamily="2" charset="2"/>
              <a:buChar char="Ø"/>
            </a:pPr>
            <a:r>
              <a:rPr lang="en-US" dirty="0"/>
              <a:t>Other fund types</a:t>
            </a:r>
          </a:p>
          <a:p>
            <a:pPr marL="1085850" lvl="2" indent="-171450">
              <a:buFont typeface="Wingdings" panose="05000000000000000000" pitchFamily="2" charset="2"/>
              <a:buChar char="Ø"/>
            </a:pPr>
            <a:r>
              <a:rPr lang="en-US" dirty="0"/>
              <a:t>Nonmajor Special Revenue Funds</a:t>
            </a:r>
          </a:p>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108</a:t>
            </a:fld>
            <a:endParaRPr lang="en-US"/>
          </a:p>
        </p:txBody>
      </p:sp>
    </p:spTree>
    <p:extLst>
      <p:ext uri="{BB962C8B-B14F-4D97-AF65-F5344CB8AC3E}">
        <p14:creationId xmlns:p14="http://schemas.microsoft.com/office/powerpoint/2010/main" val="28030051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SUPPLEMENTARY BUDGETARY REPORTING</a:t>
            </a:r>
          </a:p>
          <a:p>
            <a:endParaRPr lang="en-US" dirty="0"/>
          </a:p>
          <a:p>
            <a:pPr marL="171450" indent="-171450">
              <a:buFont typeface="Wingdings" panose="05000000000000000000" pitchFamily="2" charset="2"/>
              <a:buChar char="Ø"/>
            </a:pPr>
            <a:r>
              <a:rPr lang="en-US" dirty="0"/>
              <a:t>Required for funds that </a:t>
            </a:r>
            <a:r>
              <a:rPr lang="en-US" b="1" dirty="0"/>
              <a:t>meet each of the three criteria:</a:t>
            </a:r>
          </a:p>
          <a:p>
            <a:pPr marL="628650" lvl="1" indent="-171450">
              <a:buFont typeface="Wingdings" panose="05000000000000000000" pitchFamily="2" charset="2"/>
              <a:buChar char="Ø"/>
            </a:pPr>
            <a:r>
              <a:rPr lang="en-US" dirty="0"/>
              <a:t>Governmental Fund (v. Enterprise Fund)</a:t>
            </a:r>
          </a:p>
          <a:p>
            <a:pPr marL="628650" lvl="1" indent="-171450">
              <a:buFont typeface="Wingdings" panose="05000000000000000000" pitchFamily="2" charset="2"/>
              <a:buChar char="Ø"/>
            </a:pPr>
            <a:r>
              <a:rPr lang="en-US" dirty="0"/>
              <a:t>Appropriated budget (force of law) vs. “financial plan”</a:t>
            </a:r>
          </a:p>
          <a:p>
            <a:pPr marL="628650" lvl="1" indent="-171450">
              <a:buFont typeface="Wingdings" panose="05000000000000000000" pitchFamily="2" charset="2"/>
              <a:buChar char="Ø"/>
            </a:pPr>
            <a:r>
              <a:rPr lang="en-US" dirty="0"/>
              <a:t>Annual (or biennial) v. project-length</a:t>
            </a:r>
          </a:p>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109</a:t>
            </a:fld>
            <a:endParaRPr lang="en-US"/>
          </a:p>
        </p:txBody>
      </p:sp>
    </p:spTree>
    <p:extLst>
      <p:ext uri="{BB962C8B-B14F-4D97-AF65-F5344CB8AC3E}">
        <p14:creationId xmlns:p14="http://schemas.microsoft.com/office/powerpoint/2010/main" val="1531565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WE MUST REVIEW THE LONG-TERM DEBT SCHEDULE PROVIDED IN NOTE 5 TO SEE WHAT ALL IS INCLUDED</a:t>
            </a:r>
          </a:p>
          <a:p>
            <a:r>
              <a:rPr lang="en-US" sz="1100" dirty="0"/>
              <a:t>	THE FINANCIAL STATEMENT SHOWS LONG TERM LIABILITIES OF</a:t>
            </a:r>
          </a:p>
          <a:p>
            <a:r>
              <a:rPr lang="en-US" sz="1100" dirty="0"/>
              <a:t>		$396,503  	DUE WITHIN ONE YEAR</a:t>
            </a:r>
          </a:p>
          <a:p>
            <a:r>
              <a:rPr lang="en-US" sz="1100" dirty="0"/>
              <a:t>		$4,181,929	DUE IN MORE THAN ONE YEAR</a:t>
            </a:r>
          </a:p>
          <a:p>
            <a:r>
              <a:rPr lang="en-US" sz="1100" dirty="0"/>
              <a:t>		$4,578,432	TOTAL</a:t>
            </a:r>
          </a:p>
          <a:p>
            <a:endParaRPr lang="en-US" sz="1100" dirty="0"/>
          </a:p>
          <a:p>
            <a:r>
              <a:rPr lang="en-US" sz="1100" dirty="0"/>
              <a:t>WE MUST REVIEW THE DETAILS IN THE FOOTNOTES…</a:t>
            </a:r>
          </a:p>
          <a:p>
            <a:r>
              <a:rPr lang="en-US" sz="1100" dirty="0"/>
              <a:t>NOTE:  THE FIRST TWO ITEMS LISTED ARE NOT CAPITAL RELATED</a:t>
            </a:r>
          </a:p>
          <a:p>
            <a:r>
              <a:rPr lang="en-US" sz="1100" dirty="0"/>
              <a:t>	ACCRUED COMPENSATED ABSENCES</a:t>
            </a:r>
          </a:p>
          <a:p>
            <a:r>
              <a:rPr lang="en-US" sz="1100" dirty="0"/>
              <a:t>	NET PENSION OBLIGATION</a:t>
            </a:r>
          </a:p>
          <a:p>
            <a:endParaRPr lang="en-US" sz="1100" dirty="0"/>
          </a:p>
          <a:p>
            <a:r>
              <a:rPr lang="en-US" sz="1100" dirty="0"/>
              <a:t>ALL OTHER ITEMS - UNAMORTIZED PREMIUM AND DISCOUNT ON BONDS AND THE OUTSTANDING BOND ISSUES – ALL ARE RELATED TO CAPITAL</a:t>
            </a:r>
          </a:p>
          <a:p>
            <a:endParaRPr lang="en-US" sz="1100" dirty="0"/>
          </a:p>
          <a:p>
            <a:r>
              <a:rPr lang="en-US" sz="1100" dirty="0"/>
              <a:t>WE CAN THEN TAKE THE TOTAL FROM THE SCHEDULE, SUBTRACT THE FIRST TWO ITEMS THAT ARE NOT CAPITAL RELATED AND GET OUR AMOUNT FOR </a:t>
            </a:r>
            <a:r>
              <a:rPr lang="en-US" sz="1100" b="1" i="1" dirty="0"/>
              <a:t>CAPITAL RELATED BORROWINGS (EXCLUDE UNSPENT PROCEEDS)</a:t>
            </a:r>
          </a:p>
          <a:p>
            <a:endParaRPr lang="en-US" sz="1100" b="1" i="1" dirty="0"/>
          </a:p>
          <a:p>
            <a:r>
              <a:rPr lang="en-US" sz="1100" b="0" i="0" dirty="0"/>
              <a:t>NOTE – THE TOTAL WILL ALREADY INCLUDE </a:t>
            </a:r>
            <a:r>
              <a:rPr lang="en-US" sz="1100" b="1" i="1" dirty="0"/>
              <a:t>ORIGINAL ISSUE DISCOUNTS ON CAPITAL DEBT </a:t>
            </a:r>
            <a:r>
              <a:rPr lang="en-US" sz="1100" b="0" i="0" dirty="0"/>
              <a:t>AND </a:t>
            </a:r>
            <a:r>
              <a:rPr lang="en-US" sz="1100" b="1" i="1" dirty="0"/>
              <a:t>ORIGINAL ISSUE PREMIUMS ON CAPITAL DEBT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5C4E7-E088-43FB-B2B6-AAE68181BD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9724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CONTENT AND DETAIL OF BUDGETARY RERORTS</a:t>
            </a:r>
          </a:p>
          <a:p>
            <a:endParaRPr lang="en-US" sz="1200" dirty="0"/>
          </a:p>
          <a:p>
            <a:r>
              <a:rPr lang="en-US" sz="1200" dirty="0"/>
              <a:t>Mandatory reporting</a:t>
            </a:r>
          </a:p>
          <a:p>
            <a:pPr marL="628650" lvl="1" indent="-171450">
              <a:buFont typeface="Wingdings" panose="05000000000000000000" pitchFamily="2" charset="2"/>
              <a:buChar char="Ø"/>
            </a:pPr>
            <a:r>
              <a:rPr lang="en-US" sz="1200" dirty="0"/>
              <a:t>Original budget AND</a:t>
            </a:r>
          </a:p>
          <a:p>
            <a:pPr marL="628650" lvl="1" indent="-171450">
              <a:buFont typeface="Wingdings" panose="05000000000000000000" pitchFamily="2" charset="2"/>
              <a:buChar char="Ø"/>
            </a:pPr>
            <a:r>
              <a:rPr lang="en-US" sz="1200" dirty="0"/>
              <a:t>Final amended budget</a:t>
            </a:r>
          </a:p>
          <a:p>
            <a:pPr marL="628650" lvl="1" indent="-171450">
              <a:buFont typeface="Wingdings" panose="05000000000000000000" pitchFamily="2" charset="2"/>
              <a:buChar char="Ø"/>
            </a:pPr>
            <a:r>
              <a:rPr lang="en-US" sz="1200" dirty="0"/>
              <a:t>Actual (budgetary basis)</a:t>
            </a:r>
          </a:p>
          <a:p>
            <a:pPr marL="628650" lvl="1" indent="-171450">
              <a:buFont typeface="Wingdings" panose="05000000000000000000" pitchFamily="2" charset="2"/>
              <a:buChar char="Ø"/>
            </a:pPr>
            <a:r>
              <a:rPr lang="en-US" sz="1200" dirty="0"/>
              <a:t>Detail presented at function or program level</a:t>
            </a:r>
          </a:p>
          <a:p>
            <a:pPr marL="1085850" lvl="2" indent="-171450">
              <a:buFont typeface="Wingdings" panose="05000000000000000000" pitchFamily="2" charset="2"/>
              <a:buChar char="Ø"/>
            </a:pPr>
            <a:r>
              <a:rPr lang="en-US" sz="1200" dirty="0"/>
              <a:t>Same as in the Statement of Revenues, Expenditures, and Changes in Fund Balances</a:t>
            </a:r>
          </a:p>
          <a:p>
            <a:r>
              <a:rPr lang="en-US" sz="1200" dirty="0"/>
              <a:t>Supplementary reporting</a:t>
            </a:r>
          </a:p>
          <a:p>
            <a:pPr marL="628650" lvl="1" indent="-171450">
              <a:buFont typeface="Wingdings" panose="05000000000000000000" pitchFamily="2" charset="2"/>
              <a:buChar char="Ø"/>
            </a:pPr>
            <a:r>
              <a:rPr lang="en-US" sz="1200" dirty="0"/>
              <a:t>Final amended budget ONLY</a:t>
            </a:r>
          </a:p>
          <a:p>
            <a:pPr marL="628650" lvl="1" indent="-171450">
              <a:buFont typeface="Wingdings" panose="05000000000000000000" pitchFamily="2" charset="2"/>
              <a:buChar char="Ø"/>
            </a:pPr>
            <a:r>
              <a:rPr lang="en-US" sz="1200" dirty="0"/>
              <a:t>Actual (budgetary basis)</a:t>
            </a:r>
          </a:p>
          <a:p>
            <a:pPr marL="628650" lvl="1" indent="-171450">
              <a:buFont typeface="Wingdings" panose="05000000000000000000" pitchFamily="2" charset="2"/>
              <a:buChar char="Ø"/>
            </a:pPr>
            <a:r>
              <a:rPr lang="en-US" sz="1200" dirty="0"/>
              <a:t>Detail presented at legal level of control</a:t>
            </a:r>
          </a:p>
          <a:p>
            <a:pPr marL="1085850" lvl="2" indent="-171450">
              <a:buFont typeface="Wingdings" panose="05000000000000000000" pitchFamily="2" charset="2"/>
              <a:buChar char="Ø"/>
            </a:pPr>
            <a:r>
              <a:rPr lang="en-US" sz="1200" dirty="0"/>
              <a:t>The level at which resources cannot be reassigned without approval</a:t>
            </a:r>
          </a:p>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110</a:t>
            </a:fld>
            <a:endParaRPr lang="en-US"/>
          </a:p>
        </p:txBody>
      </p:sp>
    </p:spTree>
    <p:extLst>
      <p:ext uri="{BB962C8B-B14F-4D97-AF65-F5344CB8AC3E}">
        <p14:creationId xmlns:p14="http://schemas.microsoft.com/office/powerpoint/2010/main" val="2934883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ACCEPTED ACCOUTING PRINCIPALS (GAAP) BASIS vs BUDGET</a:t>
            </a:r>
          </a:p>
          <a:p>
            <a:endParaRPr lang="en-US" dirty="0"/>
          </a:p>
          <a:p>
            <a:r>
              <a:rPr lang="en-US" dirty="0"/>
              <a:t>Mandatory reporting</a:t>
            </a:r>
          </a:p>
          <a:p>
            <a:pPr lvl="1"/>
            <a:r>
              <a:rPr lang="en-US" dirty="0"/>
              <a:t>Reconcile the budgetary basis with GAAP, if different</a:t>
            </a:r>
          </a:p>
          <a:p>
            <a:pPr lvl="2"/>
            <a:r>
              <a:rPr lang="en-US" dirty="0"/>
              <a:t>Either on the face of the comparison or in the notes to the financial statements</a:t>
            </a:r>
          </a:p>
          <a:p>
            <a:r>
              <a:rPr lang="en-US" dirty="0"/>
              <a:t>Supplementary reporting</a:t>
            </a:r>
          </a:p>
          <a:p>
            <a:pPr lvl="1"/>
            <a:r>
              <a:rPr lang="en-US" dirty="0"/>
              <a:t>No reconciliation required</a:t>
            </a:r>
          </a:p>
          <a:p>
            <a:endParaRPr lang="en-US" dirty="0"/>
          </a:p>
          <a:p>
            <a:r>
              <a:rPr lang="en-US" dirty="0"/>
              <a:t>AMARILLO PAGE 176 -185</a:t>
            </a:r>
          </a:p>
        </p:txBody>
      </p:sp>
      <p:sp>
        <p:nvSpPr>
          <p:cNvPr id="4" name="Slide Number Placeholder 3"/>
          <p:cNvSpPr>
            <a:spLocks noGrp="1"/>
          </p:cNvSpPr>
          <p:nvPr>
            <p:ph type="sldNum" sz="quarter" idx="5"/>
          </p:nvPr>
        </p:nvSpPr>
        <p:spPr/>
        <p:txBody>
          <a:bodyPr/>
          <a:lstStyle/>
          <a:p>
            <a:fld id="{D5CAFB1A-6219-4D3C-91B1-C67459D94887}" type="slidenum">
              <a:rPr lang="en-US" smtClean="0"/>
              <a:t>111</a:t>
            </a:fld>
            <a:endParaRPr lang="en-US"/>
          </a:p>
        </p:txBody>
      </p:sp>
    </p:spTree>
    <p:extLst>
      <p:ext uri="{BB962C8B-B14F-4D97-AF65-F5344CB8AC3E}">
        <p14:creationId xmlns:p14="http://schemas.microsoft.com/office/powerpoint/2010/main" val="1616346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VARIANCE COLUMNS</a:t>
            </a:r>
          </a:p>
          <a:p>
            <a:endParaRPr lang="en-US" dirty="0"/>
          </a:p>
          <a:p>
            <a:pPr marL="171450" indent="-171450">
              <a:buFont typeface="Wingdings" panose="05000000000000000000" pitchFamily="2" charset="2"/>
              <a:buChar char="Ø"/>
            </a:pPr>
            <a:r>
              <a:rPr lang="en-US" dirty="0"/>
              <a:t>Presentation encouraged</a:t>
            </a:r>
          </a:p>
          <a:p>
            <a:pPr marL="628650" lvl="1" indent="-171450">
              <a:buFont typeface="Wingdings" panose="05000000000000000000" pitchFamily="2" charset="2"/>
              <a:buChar char="Ø"/>
            </a:pPr>
            <a:r>
              <a:rPr lang="en-US" dirty="0"/>
              <a:t>Difference between the final amended budget and actual amounts</a:t>
            </a:r>
          </a:p>
          <a:p>
            <a:pPr marL="1085850" lvl="2" indent="-171450">
              <a:buFont typeface="Wingdings" panose="05000000000000000000" pitchFamily="2" charset="2"/>
              <a:buChar char="Ø"/>
            </a:pPr>
            <a:r>
              <a:rPr lang="en-US" dirty="0"/>
              <a:t>Almost always presented</a:t>
            </a:r>
          </a:p>
          <a:p>
            <a:pPr marL="1085850" lvl="2"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Presentation permitted</a:t>
            </a:r>
          </a:p>
          <a:p>
            <a:pPr marL="628650" lvl="1" indent="-171450">
              <a:buFont typeface="Wingdings" panose="05000000000000000000" pitchFamily="2" charset="2"/>
              <a:buChar char="Ø"/>
            </a:pPr>
            <a:r>
              <a:rPr lang="en-US" dirty="0"/>
              <a:t>Difference between the original budget and the final amended budget (mandatory reporting only)</a:t>
            </a:r>
          </a:p>
          <a:p>
            <a:pPr marL="1085850" lvl="2" indent="-171450">
              <a:buFont typeface="Wingdings" panose="05000000000000000000" pitchFamily="2" charset="2"/>
              <a:buChar char="Ø"/>
            </a:pPr>
            <a:r>
              <a:rPr lang="en-US" dirty="0"/>
              <a:t>Rarely presented</a:t>
            </a:r>
          </a:p>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112</a:t>
            </a:fld>
            <a:endParaRPr lang="en-US"/>
          </a:p>
        </p:txBody>
      </p:sp>
    </p:spTree>
    <p:extLst>
      <p:ext uri="{BB962C8B-B14F-4D97-AF65-F5344CB8AC3E}">
        <p14:creationId xmlns:p14="http://schemas.microsoft.com/office/powerpoint/2010/main" val="55085814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LABELING VARIANCE COLUMNS</a:t>
            </a:r>
          </a:p>
          <a:p>
            <a:endParaRPr lang="en-US" dirty="0"/>
          </a:p>
          <a:p>
            <a:r>
              <a:rPr lang="en-US" dirty="0"/>
              <a:t>Managerial accounting</a:t>
            </a:r>
          </a:p>
          <a:p>
            <a:pPr marL="628650" lvl="1" indent="-171450">
              <a:buFont typeface="Wingdings" panose="05000000000000000000" pitchFamily="2" charset="2"/>
              <a:buChar char="Ø"/>
            </a:pPr>
            <a:r>
              <a:rPr lang="en-US" dirty="0"/>
              <a:t>Favorable  vs. unfavorable terminology</a:t>
            </a:r>
          </a:p>
          <a:p>
            <a:r>
              <a:rPr lang="en-US" dirty="0"/>
              <a:t>Problematical in the public sector</a:t>
            </a:r>
          </a:p>
          <a:p>
            <a:pPr marL="628650" lvl="1" indent="-171450">
              <a:buFont typeface="Wingdings" panose="05000000000000000000" pitchFamily="2" charset="2"/>
              <a:buChar char="Ø"/>
            </a:pPr>
            <a:r>
              <a:rPr lang="en-US" dirty="0"/>
              <a:t>Focus on providing services rather than generating revenue</a:t>
            </a:r>
          </a:p>
          <a:p>
            <a:pPr marL="1085850" lvl="2" indent="-171450">
              <a:buFont typeface="Wingdings" panose="05000000000000000000" pitchFamily="2" charset="2"/>
              <a:buChar char="Ø"/>
            </a:pPr>
            <a:r>
              <a:rPr lang="en-US" dirty="0"/>
              <a:t>Spending less money than planned is not necessarily a “good thing”, if services suffered as a result</a:t>
            </a:r>
          </a:p>
          <a:p>
            <a:pPr marL="1085850" lvl="2" indent="-171450">
              <a:buFont typeface="Wingdings" panose="05000000000000000000" pitchFamily="2" charset="2"/>
              <a:buChar char="Ø"/>
            </a:pPr>
            <a:r>
              <a:rPr lang="en-US" dirty="0"/>
              <a:t>Collecting more taxes than needed is not necessarily a “good thing”, from the point of view of taxpayers</a:t>
            </a:r>
          </a:p>
          <a:p>
            <a:r>
              <a:rPr lang="en-US" dirty="0"/>
              <a:t>Recommendation</a:t>
            </a:r>
          </a:p>
          <a:p>
            <a:pPr marL="628650" lvl="1" indent="-171450">
              <a:buFont typeface="Wingdings" panose="05000000000000000000" pitchFamily="2" charset="2"/>
              <a:buChar char="Ø"/>
            </a:pPr>
            <a:r>
              <a:rPr lang="en-US" dirty="0"/>
              <a:t>Neutral terminology (e.g., “variance” or “difference”)</a:t>
            </a:r>
          </a:p>
          <a:p>
            <a:endParaRPr lang="en-US" dirty="0"/>
          </a:p>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113</a:t>
            </a:fld>
            <a:endParaRPr lang="en-US"/>
          </a:p>
        </p:txBody>
      </p:sp>
    </p:spTree>
    <p:extLst>
      <p:ext uri="{BB962C8B-B14F-4D97-AF65-F5344CB8AC3E}">
        <p14:creationId xmlns:p14="http://schemas.microsoft.com/office/powerpoint/2010/main" val="34922746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TABLE SUMMARIZES THE BUDGETARY REPORTING REQUIREMENTS</a:t>
            </a:r>
          </a:p>
          <a:p>
            <a:endParaRPr lang="en-US" dirty="0"/>
          </a:p>
          <a:p>
            <a:r>
              <a:rPr lang="en-US" dirty="0"/>
              <a:t>REVIEW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01432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pPr defTabSz="471145">
              <a:defRPr/>
            </a:pPr>
            <a:fld id="{D5CAFB1A-6219-4D3C-91B1-C67459D94887}" type="slidenum">
              <a:rPr lang="en-US">
                <a:solidFill>
                  <a:prstClr val="black"/>
                </a:solidFill>
                <a:latin typeface="Calibri" panose="020F0502020204030204"/>
              </a:rPr>
              <a:pPr defTabSz="471145">
                <a:defRPr/>
              </a:pPr>
              <a:t>115</a:t>
            </a:fld>
            <a:endParaRPr lang="en-US">
              <a:solidFill>
                <a:prstClr val="black"/>
              </a:solidFill>
              <a:latin typeface="Calibri" panose="020F0502020204030204"/>
            </a:endParaRPr>
          </a:p>
        </p:txBody>
      </p:sp>
    </p:spTree>
    <p:extLst>
      <p:ext uri="{BB962C8B-B14F-4D97-AF65-F5344CB8AC3E}">
        <p14:creationId xmlns:p14="http://schemas.microsoft.com/office/powerpoint/2010/main" val="19061405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116</a:t>
            </a:fld>
            <a:endParaRPr lang="en-US"/>
          </a:p>
        </p:txBody>
      </p:sp>
    </p:spTree>
    <p:extLst>
      <p:ext uri="{BB962C8B-B14F-4D97-AF65-F5344CB8AC3E}">
        <p14:creationId xmlns:p14="http://schemas.microsoft.com/office/powerpoint/2010/main" val="1886632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D5CAFB1A-6219-4D3C-91B1-C67459D94887}" type="slidenum">
              <a:rPr lang="en-US">
                <a:solidFill>
                  <a:prstClr val="black"/>
                </a:solidFill>
                <a:latin typeface="Calibri" panose="020F0502020204030204"/>
              </a:rPr>
              <a:pPr defTabSz="471145">
                <a:defRPr/>
              </a:pPr>
              <a:t>117</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3556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118</a:t>
            </a:fld>
            <a:endParaRPr lang="en-US"/>
          </a:p>
        </p:txBody>
      </p:sp>
    </p:spTree>
    <p:extLst>
      <p:ext uri="{BB962C8B-B14F-4D97-AF65-F5344CB8AC3E}">
        <p14:creationId xmlns:p14="http://schemas.microsoft.com/office/powerpoint/2010/main" val="20900330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119</a:t>
            </a:fld>
            <a:endParaRPr lang="en-US"/>
          </a:p>
        </p:txBody>
      </p:sp>
    </p:spTree>
    <p:extLst>
      <p:ext uri="{BB962C8B-B14F-4D97-AF65-F5344CB8AC3E}">
        <p14:creationId xmlns:p14="http://schemas.microsoft.com/office/powerpoint/2010/main" val="24929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DROP OUR NUMBERS IN THE CALCULATION</a:t>
            </a:r>
          </a:p>
          <a:p>
            <a:endParaRPr lang="en-US" dirty="0"/>
          </a:p>
          <a:p>
            <a:r>
              <a:rPr lang="en-US" dirty="0"/>
              <a:t>REVIEW EACH NUMBER</a:t>
            </a:r>
          </a:p>
          <a:p>
            <a:endParaRPr lang="en-US" dirty="0"/>
          </a:p>
          <a:p>
            <a:r>
              <a:rPr lang="en-US" dirty="0"/>
              <a:t>NOTE</a:t>
            </a:r>
          </a:p>
          <a:p>
            <a:pPr marL="628650" lvl="1" indent="-171450">
              <a:buFont typeface="Arial" panose="020B0604020202020204" pitchFamily="34" charset="0"/>
              <a:buChar char="•"/>
            </a:pPr>
            <a:r>
              <a:rPr lang="en-US" dirty="0"/>
              <a:t>OUR CAPITAL ASSET NUMBER IS ALREADY NET OF DEPRECIATION</a:t>
            </a:r>
          </a:p>
          <a:p>
            <a:pPr marL="628650" lvl="1" indent="-171450">
              <a:buFont typeface="Arial" panose="020B0604020202020204" pitchFamily="34" charset="0"/>
              <a:buChar char="•"/>
            </a:pPr>
            <a:r>
              <a:rPr lang="en-US" dirty="0"/>
              <a:t>OUR CAPITAL RELATED BORROWINGS NUMBER ALREADY INCLUDES </a:t>
            </a:r>
          </a:p>
          <a:p>
            <a:pPr marL="1085850" lvl="2" indent="-171450">
              <a:buFont typeface="Arial" panose="020B0604020202020204" pitchFamily="34" charset="0"/>
              <a:buChar char="•"/>
            </a:pPr>
            <a:r>
              <a:rPr lang="en-US" dirty="0"/>
              <a:t>ORIGINAL ISSUE DISCOUNTS</a:t>
            </a:r>
          </a:p>
          <a:p>
            <a:pPr marL="1085850" lvl="2" indent="-171450">
              <a:buFont typeface="Arial" panose="020B0604020202020204" pitchFamily="34" charset="0"/>
              <a:buChar char="•"/>
            </a:pPr>
            <a:r>
              <a:rPr lang="en-US" dirty="0"/>
              <a:t>ORIGINAL ISSUE PREMIUMS</a:t>
            </a:r>
          </a:p>
          <a:p>
            <a:pPr marL="628650" lvl="1" indent="-171450">
              <a:buFont typeface="Arial" panose="020B0604020202020204" pitchFamily="34" charset="0"/>
              <a:buChar char="•"/>
            </a:pPr>
            <a:r>
              <a:rPr lang="en-US" dirty="0"/>
              <a:t>ON CAPITAL-RELATED BORROWINGS IS SAYS TO EXCLUDE UNSPEND PROCEEDS</a:t>
            </a:r>
          </a:p>
          <a:p>
            <a:pPr marL="628650" lvl="1" indent="-171450">
              <a:buFont typeface="Arial" panose="020B0604020202020204" pitchFamily="34" charset="0"/>
              <a:buChar char="•"/>
            </a:pPr>
            <a:r>
              <a:rPr lang="en-US" dirty="0"/>
              <a:t>WE KNOW ALL PROCEEDS HAVE BEEN SPENT SINCE THERE IS NO RESTRICTED CASH ON THE STATEMENTS (REVIEW ASSET SECTION OF STATEMENT – SLIDE 6)</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OUR NET INVESTMENT IN CAPITAL ASSETS IS $12,946,068</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NOW WE WILL GIVE YOU TIME TO WORK THROUGH EXAMPLE 2 AND 3 – REMEMBER WE ARE DOING GOVERNMENTAL ACTIVITIES ONLY - </a:t>
            </a:r>
            <a:r>
              <a:rPr lang="en-US" dirty="0"/>
              <a:t>LET US KNOW IF YOU HAVE ANY QUESTIONS</a:t>
            </a:r>
          </a:p>
        </p:txBody>
      </p:sp>
      <p:sp>
        <p:nvSpPr>
          <p:cNvPr id="4" name="Slide Number Placeholder 3"/>
          <p:cNvSpPr>
            <a:spLocks noGrp="1"/>
          </p:cNvSpPr>
          <p:nvPr>
            <p:ph type="sldNum" sz="quarter" idx="5"/>
          </p:nvPr>
        </p:nvSpPr>
        <p:spPr/>
        <p:txBody>
          <a:bodyPr/>
          <a:lstStyle/>
          <a:p>
            <a:fld id="{D5CAFB1A-6219-4D3C-91B1-C67459D94887}" type="slidenum">
              <a:rPr lang="en-US" smtClean="0"/>
              <a:t>12</a:t>
            </a:fld>
            <a:endParaRPr lang="en-US"/>
          </a:p>
        </p:txBody>
      </p:sp>
    </p:spTree>
    <p:extLst>
      <p:ext uri="{BB962C8B-B14F-4D97-AF65-F5344CB8AC3E}">
        <p14:creationId xmlns:p14="http://schemas.microsoft.com/office/powerpoint/2010/main" val="152161722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120</a:t>
            </a:fld>
            <a:endParaRPr lang="en-US"/>
          </a:p>
        </p:txBody>
      </p:sp>
    </p:spTree>
    <p:extLst>
      <p:ext uri="{BB962C8B-B14F-4D97-AF65-F5344CB8AC3E}">
        <p14:creationId xmlns:p14="http://schemas.microsoft.com/office/powerpoint/2010/main" val="19298946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121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265818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lnSpc>
                <a:spcPct val="107000"/>
              </a:lnSpc>
              <a:spcAft>
                <a:spcPts val="824"/>
              </a:spcAft>
              <a:buFont typeface="Arial" panose="020B0604020202020204" pitchFamily="34" charset="0"/>
              <a:buChar char="•"/>
              <a:tabLst>
                <a:tab pos="471145" algn="l"/>
              </a:tabLst>
            </a:pPr>
            <a:r>
              <a:rPr lang="en-US" dirty="0"/>
              <a:t>RSI is supplementary information that the GASB has concluded is essential to a reader’s understanding of the </a:t>
            </a:r>
            <a:r>
              <a:rPr lang="en-US" sz="1100" dirty="0">
                <a:latin typeface="Calibri" panose="020F0502020204030204" pitchFamily="34" charset="0"/>
                <a:cs typeface="Times New Roman" panose="02020603050405020304" pitchFamily="18" charset="0"/>
              </a:rPr>
              <a:t>BFS and the notes by providing a context for them.  The GASB has defined what types of information must be included in RSI, and only those types of information may be included.</a:t>
            </a:r>
          </a:p>
          <a:p>
            <a:pPr>
              <a:lnSpc>
                <a:spcPct val="107000"/>
              </a:lnSpc>
              <a:spcAft>
                <a:spcPts val="824"/>
              </a:spcAft>
              <a:tabLst>
                <a:tab pos="471145" algn="l"/>
              </a:tabLs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122</a:t>
            </a:fld>
            <a:endParaRPr lang="en-US">
              <a:solidFill>
                <a:prstClr val="black"/>
              </a:solidFill>
              <a:latin typeface="Calibri" panose="020F0502020204030204"/>
            </a:endParaRPr>
          </a:p>
        </p:txBody>
      </p:sp>
    </p:spTree>
    <p:extLst>
      <p:ext uri="{BB962C8B-B14F-4D97-AF65-F5344CB8AC3E}">
        <p14:creationId xmlns:p14="http://schemas.microsoft.com/office/powerpoint/2010/main" val="227796190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0" marR="0" lvl="0" indent="-174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Summarize.</a:t>
            </a:r>
          </a:p>
          <a:p>
            <a:pPr marL="174700" marR="0" lvl="0" indent="-174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GF and major SR funds with annual/biennial appropriated budgets.</a:t>
            </a:r>
          </a:p>
          <a:p>
            <a:pPr marL="174700" marR="0" lvl="0" indent="-174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Related disclosures- Describe budgetary basis if different than GAAP; an excess of budgetary expenditures over appropriations, if not visible on the face of the budgetary comparison.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5269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124</a:t>
            </a:fld>
            <a:endParaRPr lang="en-US">
              <a:solidFill>
                <a:prstClr val="black"/>
              </a:solidFill>
              <a:latin typeface="Calibri"/>
            </a:endParaRPr>
          </a:p>
        </p:txBody>
      </p:sp>
    </p:spTree>
    <p:extLst>
      <p:ext uri="{BB962C8B-B14F-4D97-AF65-F5344CB8AC3E}">
        <p14:creationId xmlns:p14="http://schemas.microsoft.com/office/powerpoint/2010/main" val="28160091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125</a:t>
            </a:fld>
            <a:endParaRPr lang="en-US">
              <a:solidFill>
                <a:prstClr val="black"/>
              </a:solidFill>
              <a:latin typeface="Calibri"/>
            </a:endParaRPr>
          </a:p>
        </p:txBody>
      </p:sp>
    </p:spTree>
    <p:extLst>
      <p:ext uri="{BB962C8B-B14F-4D97-AF65-F5344CB8AC3E}">
        <p14:creationId xmlns:p14="http://schemas.microsoft.com/office/powerpoint/2010/main" val="218465292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126</a:t>
            </a:fld>
            <a:endParaRPr lang="en-US">
              <a:solidFill>
                <a:prstClr val="black"/>
              </a:solidFill>
              <a:latin typeface="Calibri"/>
            </a:endParaRPr>
          </a:p>
        </p:txBody>
      </p:sp>
    </p:spTree>
    <p:extLst>
      <p:ext uri="{BB962C8B-B14F-4D97-AF65-F5344CB8AC3E}">
        <p14:creationId xmlns:p14="http://schemas.microsoft.com/office/powerpoint/2010/main" val="418312288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t>SAY</a:t>
            </a:r>
          </a:p>
          <a:p>
            <a:pPr marL="176679" indent="-176679">
              <a:buFont typeface="Arial" panose="020B0604020202020204" pitchFamily="34" charset="0"/>
              <a:buChar char="•"/>
            </a:pPr>
            <a:r>
              <a:rPr lang="en-US" altLang="en-US" dirty="0"/>
              <a:t>Different</a:t>
            </a:r>
            <a:r>
              <a:rPr lang="en-US" altLang="en-US" baseline="0" dirty="0"/>
              <a:t> RSI is mandated for employers in defined benefit pension and OPEB plans that offer benefits through the following types of plans:</a:t>
            </a:r>
          </a:p>
          <a:p>
            <a:pPr marL="647824" lvl="1" indent="-176679">
              <a:buFont typeface="Arial" panose="020B0604020202020204" pitchFamily="34" charset="0"/>
              <a:buChar char="•"/>
            </a:pPr>
            <a:r>
              <a:rPr lang="en-US" baseline="0" dirty="0"/>
              <a:t>Single-employer and agent multiple-employer plans;</a:t>
            </a:r>
          </a:p>
          <a:p>
            <a:pPr marL="647824" lvl="1" indent="-176679">
              <a:buFont typeface="Arial" panose="020B0604020202020204" pitchFamily="34" charset="0"/>
              <a:buChar char="•"/>
            </a:pPr>
            <a:r>
              <a:rPr lang="en-US" baseline="0" dirty="0"/>
              <a:t>Cost-sharing multiple-employer plans; and</a:t>
            </a:r>
          </a:p>
          <a:p>
            <a:pPr marL="647824" lvl="1" indent="-176679">
              <a:buFont typeface="Arial" panose="020B0604020202020204" pitchFamily="34" charset="0"/>
              <a:buChar char="•"/>
            </a:pPr>
            <a:r>
              <a:rPr lang="en-US" baseline="0" dirty="0"/>
              <a:t>For governmental nonemployer contributors in a special funding situation in which they make contributions directly to a defined benefit pension or OPEB plan.</a:t>
            </a:r>
          </a:p>
          <a:p>
            <a:pPr marL="647824" lvl="1" indent="-176679">
              <a:buFont typeface="Arial" panose="020B0604020202020204" pitchFamily="34" charset="0"/>
              <a:buChar char="•"/>
            </a:pPr>
            <a:endParaRPr lang="en-US" baseline="0" dirty="0"/>
          </a:p>
          <a:p>
            <a:pPr marL="647824" lvl="1" indent="-176679">
              <a:buFont typeface="Arial" panose="020B0604020202020204" pitchFamily="34" charset="0"/>
              <a:buChar char="•"/>
            </a:pPr>
            <a:endParaRPr lang="en-US" dirty="0"/>
          </a:p>
          <a:p>
            <a:endParaRPr lang="en-US" dirty="0"/>
          </a:p>
          <a:p>
            <a:r>
              <a:rPr lang="en-US" b="1" dirty="0"/>
              <a:t>TRANSITION</a:t>
            </a:r>
          </a:p>
          <a:p>
            <a:pPr marL="176679" indent="-176679">
              <a:buFont typeface="Arial" panose="020B0604020202020204" pitchFamily="34" charset="0"/>
              <a:buChar char="•"/>
            </a:pPr>
            <a:r>
              <a:rPr lang="en-US" altLang="en-US" dirty="0"/>
              <a:t>Let’s take a look at the mandated RSI for employers that offer pension or</a:t>
            </a:r>
            <a:r>
              <a:rPr lang="en-US" altLang="en-US" baseline="0" dirty="0"/>
              <a:t> OPEB benefits to their employees through a defined benefit single-employer or agent multiple-employer plan.</a:t>
            </a:r>
            <a:endParaRPr lang="en-US" altLang="en-US" dirty="0"/>
          </a:p>
          <a:p>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127</a:t>
            </a:fld>
            <a:endParaRPr lang="en-US">
              <a:solidFill>
                <a:prstClr val="black"/>
              </a:solidFill>
              <a:latin typeface="Calibri" panose="020F0502020204030204"/>
            </a:endParaRPr>
          </a:p>
        </p:txBody>
      </p:sp>
    </p:spTree>
    <p:extLst>
      <p:ext uri="{BB962C8B-B14F-4D97-AF65-F5344CB8AC3E}">
        <p14:creationId xmlns:p14="http://schemas.microsoft.com/office/powerpoint/2010/main" val="296550834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We’ll start with the mandated RSI for employers that offer pension or OPEB benefits to their employees through a defined benefit single-employer or agent multiple-employer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required schedules but in reality, the first 2 are normally presented together as 1 schedule.  READ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Also note: The second schedule only applies to PN/OPEB plans that are administered through a GASB-compliant trust.  If it’s a nontrusted plan, from a GAAP reporting perspective, the plan does NOT have any assets or contributions, so you will only be reporting the total PN/OPEB liability, not net.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BF200-AFB2-46CB-A4D5-5165776CC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7376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GASB 82 – covered payroll for pension</a:t>
            </a:r>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951C3044-67C0-4AD9-AECC-E83761A24D1D}" type="slidenum">
              <a:rPr lang="en-US" altLang="en-US">
                <a:solidFill>
                  <a:prstClr val="black"/>
                </a:solidFill>
                <a:latin typeface="Arial" charset="0"/>
              </a:rPr>
              <a:pPr defTabSz="942289" fontAlgn="base">
                <a:spcBef>
                  <a:spcPct val="0"/>
                </a:spcBef>
                <a:spcAft>
                  <a:spcPct val="0"/>
                </a:spcAft>
                <a:defRPr/>
              </a:pPr>
              <a:t>129</a:t>
            </a:fld>
            <a:endParaRPr lang="en-US" altLang="en-US" dirty="0">
              <a:solidFill>
                <a:prstClr val="black"/>
              </a:solidFill>
              <a:latin typeface="Arial" charset="0"/>
            </a:endParaRPr>
          </a:p>
        </p:txBody>
      </p:sp>
    </p:spTree>
    <p:extLst>
      <p:ext uri="{BB962C8B-B14F-4D97-AF65-F5344CB8AC3E}">
        <p14:creationId xmlns:p14="http://schemas.microsoft.com/office/powerpoint/2010/main" val="242416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USE MY HAND OUT NOTES TO REVIEW THE ANSWERS</a:t>
            </a:r>
          </a:p>
        </p:txBody>
      </p:sp>
      <p:sp>
        <p:nvSpPr>
          <p:cNvPr id="4" name="Slide Number Placeholder 3"/>
          <p:cNvSpPr>
            <a:spLocks noGrp="1"/>
          </p:cNvSpPr>
          <p:nvPr>
            <p:ph type="sldNum" sz="quarter" idx="5"/>
          </p:nvPr>
        </p:nvSpPr>
        <p:spPr/>
        <p:txBody>
          <a:bodyPr/>
          <a:lstStyle/>
          <a:p>
            <a:fld id="{D5CAFB1A-6219-4D3C-91B1-C67459D94887}" type="slidenum">
              <a:rPr lang="en-US" smtClean="0"/>
              <a:t>13</a:t>
            </a:fld>
            <a:endParaRPr lang="en-US"/>
          </a:p>
        </p:txBody>
      </p:sp>
    </p:spTree>
    <p:extLst>
      <p:ext uri="{BB962C8B-B14F-4D97-AF65-F5344CB8AC3E}">
        <p14:creationId xmlns:p14="http://schemas.microsoft.com/office/powerpoint/2010/main" val="425889545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072">
              <a:defRPr/>
            </a:pPr>
            <a:r>
              <a:rPr lang="en-US" dirty="0"/>
              <a:t>Generally, </a:t>
            </a:r>
            <a:r>
              <a:rPr lang="en-US"/>
              <a:t>covered employee payroll </a:t>
            </a:r>
            <a:r>
              <a:rPr lang="en-US" dirty="0"/>
              <a:t>used for</a:t>
            </a:r>
            <a:r>
              <a:rPr lang="en-US" baseline="0" dirty="0"/>
              <a:t> OPEB</a:t>
            </a:r>
            <a:endParaRPr lang="en-US" dirty="0"/>
          </a:p>
          <a:p>
            <a:endParaRPr lang="en-US"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951C3044-67C0-4AD9-AECC-E83761A24D1D}" type="slidenum">
              <a:rPr lang="en-US" altLang="en-US">
                <a:solidFill>
                  <a:prstClr val="black"/>
                </a:solidFill>
                <a:latin typeface="Arial" charset="0"/>
              </a:rPr>
              <a:pPr defTabSz="942289" fontAlgn="base">
                <a:spcBef>
                  <a:spcPct val="0"/>
                </a:spcBef>
                <a:spcAft>
                  <a:spcPct val="0"/>
                </a:spcAft>
                <a:defRPr/>
              </a:pPr>
              <a:t>130</a:t>
            </a:fld>
            <a:endParaRPr lang="en-US" altLang="en-US" dirty="0">
              <a:solidFill>
                <a:prstClr val="black"/>
              </a:solidFill>
              <a:latin typeface="Arial" charset="0"/>
            </a:endParaRPr>
          </a:p>
        </p:txBody>
      </p:sp>
    </p:spTree>
    <p:extLst>
      <p:ext uri="{BB962C8B-B14F-4D97-AF65-F5344CB8AC3E}">
        <p14:creationId xmlns:p14="http://schemas.microsoft.com/office/powerpoint/2010/main" val="6184875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306388"/>
            <a:ext cx="5632450" cy="3168650"/>
          </a:xfrm>
        </p:spPr>
      </p:sp>
      <p:sp>
        <p:nvSpPr>
          <p:cNvPr id="3" name="Notes Placeholder 2"/>
          <p:cNvSpPr>
            <a:spLocks noGrp="1"/>
          </p:cNvSpPr>
          <p:nvPr>
            <p:ph type="body" idx="1"/>
          </p:nvPr>
        </p:nvSpPr>
        <p:spPr>
          <a:xfrm>
            <a:off x="710248" y="3630586"/>
            <a:ext cx="5808246" cy="4335640"/>
          </a:xfrm>
        </p:spPr>
        <p:txBody>
          <a:bodyPr/>
          <a:lstStyle/>
          <a:p>
            <a:r>
              <a:rPr lang="en-US" dirty="0"/>
              <a:t>GASB 67 and GASB 68 included a subtle change to the definition of the payroll amounts to be used in pension calculations, from covered payroll to covered-employee payroll. While the change in name was subtle, the definition used for covered-employee payroll was significantly different and created several major issues. </a:t>
            </a:r>
          </a:p>
          <a:p>
            <a:endParaRPr lang="en-US" dirty="0"/>
          </a:p>
          <a:p>
            <a:r>
              <a:rPr lang="en-US" dirty="0"/>
              <a:t>Historically, employers only reported their covered payroll, which is the payroll amounts used to calculate an employee’s pension. The functional or even legal ability for employers to report their covered-employee, or gross, payroll was questionable. Further, many of the actuarial calculations used covered payroll, not covered-employee payroll, which would add confusion to the users of financial statements. In addition to these concerns, there would be a significant cost and time burden with no discernable benefit in terms of developing the data gathering and reporting systems needed to report covered-employee payroll.</a:t>
            </a:r>
          </a:p>
          <a:p>
            <a:endParaRPr lang="en-US" dirty="0"/>
          </a:p>
          <a:p>
            <a:r>
              <a:rPr lang="en-US" dirty="0"/>
              <a:t>As a result, GASB 82 eliminated the need to report covered-employee payroll for pensions applying the GASB 67 and GASB 68 requirements.</a:t>
            </a:r>
          </a:p>
          <a:p>
            <a:endParaRPr lang="en-US" dirty="0"/>
          </a:p>
          <a:p>
            <a:r>
              <a:rPr lang="en-US" dirty="0"/>
              <a:t>Covered-employee, or gross payroll, often includes amounts that are not used in calculating an employee’s pension. These may include certain limitations on the amount of overtime pay received, payments for vacation, sick, or other leave time not taken, or specific benefits such as pay received for uniforms or other personal clothing or equipment.</a:t>
            </a:r>
          </a:p>
          <a:p>
            <a:endParaRPr lang="en-US" dirty="0"/>
          </a:p>
          <a:p>
            <a:r>
              <a:rPr lang="en-US" b="1" dirty="0"/>
              <a:t>For plans, use covered</a:t>
            </a:r>
            <a:r>
              <a:rPr lang="en-US" b="1" baseline="0" dirty="0"/>
              <a:t> payroll unless, for OPEB only, the contributions are based on something other than payroll. Then use covered-employee payroll.  </a:t>
            </a:r>
          </a:p>
          <a:p>
            <a:r>
              <a:rPr lang="en-US" dirty="0"/>
              <a:t>For</a:t>
            </a:r>
            <a:r>
              <a:rPr lang="en-US" baseline="0" dirty="0"/>
              <a:t> employers with pension trusts, use covered payroll amount; </a:t>
            </a:r>
            <a:r>
              <a:rPr lang="en-US" baseline="0" dirty="0" err="1"/>
              <a:t>nontrusts</a:t>
            </a:r>
            <a:r>
              <a:rPr lang="en-US" baseline="0" dirty="0"/>
              <a:t> use covered employee payroll</a:t>
            </a:r>
          </a:p>
          <a:p>
            <a:r>
              <a:rPr lang="en-US" baseline="0" dirty="0"/>
              <a:t>For employers with OPEB, may be covered payroll or covered employee payroll; depending on how the contributions are calculated.</a:t>
            </a:r>
            <a:endParaRPr lang="en-US"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A32F0361-ED9E-4917-ADF5-7F261D253208}" type="slidenum">
              <a:rPr lang="en-US">
                <a:solidFill>
                  <a:srgbClr val="000000"/>
                </a:solidFill>
                <a:latin typeface="Arial" charset="0"/>
              </a:rPr>
              <a:pPr defTabSz="942289" fontAlgn="base">
                <a:spcBef>
                  <a:spcPct val="0"/>
                </a:spcBef>
                <a:spcAft>
                  <a:spcPct val="0"/>
                </a:spcAft>
                <a:defRPr/>
              </a:pPr>
              <a:t>131</a:t>
            </a:fld>
            <a:endParaRPr lang="en-US">
              <a:solidFill>
                <a:srgbClr val="000000"/>
              </a:solidFill>
              <a:latin typeface="Arial" charset="0"/>
            </a:endParaRPr>
          </a:p>
        </p:txBody>
      </p:sp>
    </p:spTree>
    <p:extLst>
      <p:ext uri="{BB962C8B-B14F-4D97-AF65-F5344CB8AC3E}">
        <p14:creationId xmlns:p14="http://schemas.microsoft.com/office/powerpoint/2010/main" val="278974292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132</a:t>
            </a:fld>
            <a:endParaRPr lang="en-US">
              <a:solidFill>
                <a:prstClr val="black"/>
              </a:solidFill>
              <a:latin typeface="Calibri"/>
            </a:endParaRPr>
          </a:p>
        </p:txBody>
      </p:sp>
    </p:spTree>
    <p:extLst>
      <p:ext uri="{BB962C8B-B14F-4D97-AF65-F5344CB8AC3E}">
        <p14:creationId xmlns:p14="http://schemas.microsoft.com/office/powerpoint/2010/main" val="88296371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2289">
              <a:defRPr/>
            </a:pPr>
            <a:fld id="{3BBBF200-AFB2-46CB-A4D5-5165776CC22F}" type="slidenum">
              <a:rPr lang="en-US">
                <a:solidFill>
                  <a:prstClr val="black"/>
                </a:solidFill>
                <a:latin typeface="Calibri" panose="020F0502020204030204"/>
              </a:rPr>
              <a:pPr defTabSz="942289">
                <a:defRPr/>
              </a:pPr>
              <a:t>133</a:t>
            </a:fld>
            <a:endParaRPr lang="en-US">
              <a:solidFill>
                <a:prstClr val="black"/>
              </a:solidFill>
              <a:latin typeface="Calibri" panose="020F0502020204030204"/>
            </a:endParaRPr>
          </a:p>
        </p:txBody>
      </p:sp>
    </p:spTree>
    <p:extLst>
      <p:ext uri="{BB962C8B-B14F-4D97-AF65-F5344CB8AC3E}">
        <p14:creationId xmlns:p14="http://schemas.microsoft.com/office/powerpoint/2010/main" val="234396560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1" dirty="0"/>
              <a:t>TRANSITION</a:t>
            </a:r>
          </a:p>
          <a:p>
            <a:pPr marL="176679" indent="-176679">
              <a:buFont typeface="Arial" panose="020B0604020202020204" pitchFamily="34" charset="0"/>
              <a:buChar char="•"/>
            </a:pPr>
            <a:r>
              <a:rPr lang="en-US" dirty="0"/>
              <a:t>Next, we’ll talk about pension/OPEB information for cost-sharing employers.</a:t>
            </a:r>
          </a:p>
        </p:txBody>
      </p:sp>
      <p:sp>
        <p:nvSpPr>
          <p:cNvPr id="4" name="Slide Number Placeholder 3"/>
          <p:cNvSpPr>
            <a:spLocks noGrp="1"/>
          </p:cNvSpPr>
          <p:nvPr>
            <p:ph type="sldNum" sz="quarter" idx="5"/>
          </p:nvPr>
        </p:nvSpPr>
        <p:spPr/>
        <p:txBody>
          <a:bodyPr/>
          <a:lstStyle/>
          <a:p>
            <a:pPr defTabSz="942289">
              <a:defRPr/>
            </a:pPr>
            <a:fld id="{3BBBF200-AFB2-46CB-A4D5-5165776CC22F}" type="slidenum">
              <a:rPr lang="en-US">
                <a:solidFill>
                  <a:prstClr val="black"/>
                </a:solidFill>
                <a:latin typeface="Calibri" panose="020F0502020204030204"/>
              </a:rPr>
              <a:pPr defTabSz="942289">
                <a:defRPr/>
              </a:pPr>
              <a:t>134</a:t>
            </a:fld>
            <a:endParaRPr lang="en-US">
              <a:solidFill>
                <a:prstClr val="black"/>
              </a:solidFill>
              <a:latin typeface="Calibri" panose="020F0502020204030204"/>
            </a:endParaRPr>
          </a:p>
        </p:txBody>
      </p:sp>
    </p:spTree>
    <p:extLst>
      <p:ext uri="{BB962C8B-B14F-4D97-AF65-F5344CB8AC3E}">
        <p14:creationId xmlns:p14="http://schemas.microsoft.com/office/powerpoint/2010/main" val="423077628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schedules required:  Schedule of funding progress- as of measurement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Schedule of ER contributions- as of fiscal </a:t>
            </a:r>
            <a:r>
              <a:rPr kumimoji="0" lang="en-US" sz="1200" b="0" i="0" u="none" strike="noStrike" kern="1200" cap="none" spc="0" normalizeH="0" baseline="0" noProof="0" dirty="0" err="1">
                <a:ln>
                  <a:noFill/>
                </a:ln>
                <a:solidFill>
                  <a:prstClr val="black"/>
                </a:solidFill>
                <a:effectLst/>
                <a:uLnTx/>
                <a:uFillTx/>
                <a:latin typeface="+mn-lt"/>
                <a:ea typeface="+mn-ea"/>
                <a:cs typeface="+mn-cs"/>
              </a:rPr>
              <a:t>yr</a:t>
            </a:r>
            <a:r>
              <a:rPr kumimoji="0" lang="en-US" sz="1200" b="0" i="0" u="none" strike="noStrike" kern="1200" cap="none" spc="0" normalizeH="0" baseline="0" noProof="0" dirty="0">
                <a:ln>
                  <a:noFill/>
                </a:ln>
                <a:solidFill>
                  <a:prstClr val="black"/>
                </a:solidFill>
                <a:effectLst/>
                <a:uLnTx/>
                <a:uFillTx/>
                <a:latin typeface="+mn-lt"/>
                <a:ea typeface="+mn-ea"/>
                <a:cs typeface="+mn-cs"/>
              </a:rPr>
              <a:t> 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Measure of pay used (covered PR or covered EE PR) – again, depends on how ER contributions are calculated.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01462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4700" marR="0" lvl="0" indent="-174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Govt </a:t>
            </a:r>
            <a:r>
              <a:rPr kumimoji="0" lang="en-US" sz="1200" b="0" i="0" u="none" strike="noStrike" kern="1200" cap="none" spc="0" normalizeH="0" baseline="0" noProof="0" dirty="0" err="1">
                <a:ln>
                  <a:noFill/>
                </a:ln>
                <a:solidFill>
                  <a:prstClr val="black"/>
                </a:solidFill>
                <a:effectLst/>
                <a:uLnTx/>
                <a:uFillTx/>
                <a:latin typeface="+mn-lt"/>
                <a:ea typeface="+mn-ea"/>
                <a:cs typeface="+mn-cs"/>
              </a:rPr>
              <a:t>nonER</a:t>
            </a:r>
            <a:r>
              <a:rPr kumimoji="0" lang="en-US" sz="1200" b="0" i="0" u="none" strike="noStrike" kern="1200" cap="none" spc="0" normalizeH="0" baseline="0" noProof="0" dirty="0">
                <a:ln>
                  <a:noFill/>
                </a:ln>
                <a:solidFill>
                  <a:prstClr val="black"/>
                </a:solidFill>
                <a:effectLst/>
                <a:uLnTx/>
                <a:uFillTx/>
                <a:latin typeface="+mn-lt"/>
                <a:ea typeface="+mn-ea"/>
                <a:cs typeface="+mn-cs"/>
              </a:rPr>
              <a:t> that contributes directly to a DB PN or OPEB plan that’s reported in a GASB trust, for the benefit of employees of another </a:t>
            </a:r>
            <a:r>
              <a:rPr kumimoji="0" lang="en-US" sz="1200" b="0" i="0" u="none" strike="noStrike" kern="1200" cap="none" spc="0" normalizeH="0" baseline="0" noProof="0" dirty="0" err="1">
                <a:ln>
                  <a:noFill/>
                </a:ln>
                <a:solidFill>
                  <a:prstClr val="black"/>
                </a:solidFill>
                <a:effectLst/>
                <a:uLnTx/>
                <a:uFillTx/>
                <a:latin typeface="+mn-lt"/>
                <a:ea typeface="+mn-ea"/>
                <a:cs typeface="+mn-cs"/>
              </a:rPr>
              <a:t>govt</a:t>
            </a:r>
            <a:r>
              <a:rPr kumimoji="0" lang="en-US" sz="1200" b="0" i="0" u="none" strike="noStrike" kern="1200" cap="none" spc="0" normalizeH="0" baseline="0" noProof="0" dirty="0">
                <a:ln>
                  <a:noFill/>
                </a:ln>
                <a:solidFill>
                  <a:prstClr val="black"/>
                </a:solidFill>
                <a:effectLst/>
                <a:uLnTx/>
                <a:uFillTx/>
                <a:latin typeface="+mn-lt"/>
                <a:ea typeface="+mn-ea"/>
                <a:cs typeface="+mn-cs"/>
              </a:rPr>
              <a:t>, and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nonER</a:t>
            </a:r>
            <a:r>
              <a:rPr kumimoji="0" lang="en-US" sz="1200" b="0" i="0" u="none" strike="noStrike" kern="1200" cap="none" spc="0" normalizeH="0" baseline="0" noProof="0" dirty="0">
                <a:ln>
                  <a:noFill/>
                </a:ln>
                <a:solidFill>
                  <a:prstClr val="black"/>
                </a:solidFill>
                <a:effectLst/>
                <a:uLnTx/>
                <a:uFillTx/>
                <a:latin typeface="+mn-lt"/>
                <a:ea typeface="+mn-ea"/>
                <a:cs typeface="+mn-cs"/>
              </a:rPr>
              <a:t> contributor recognizes </a:t>
            </a:r>
            <a:r>
              <a:rPr kumimoji="0" lang="en-US" sz="1200" b="0" i="1" u="none" strike="noStrike" kern="1200" cap="none" spc="0" normalizeH="0" baseline="0" noProof="0" dirty="0">
                <a:ln>
                  <a:noFill/>
                </a:ln>
                <a:solidFill>
                  <a:prstClr val="black"/>
                </a:solidFill>
                <a:effectLst/>
                <a:uLnTx/>
                <a:uFillTx/>
                <a:latin typeface="+mn-lt"/>
                <a:ea typeface="+mn-ea"/>
                <a:cs typeface="+mn-cs"/>
              </a:rPr>
              <a:t>substantial</a:t>
            </a:r>
            <a:r>
              <a:rPr kumimoji="0" lang="en-US" sz="1200" b="0" i="0" u="none" strike="noStrike" kern="1200" cap="none" spc="0" normalizeH="0" baseline="0" noProof="0" dirty="0">
                <a:ln>
                  <a:noFill/>
                </a:ln>
                <a:solidFill>
                  <a:prstClr val="black"/>
                </a:solidFill>
                <a:effectLst/>
                <a:uLnTx/>
                <a:uFillTx/>
                <a:latin typeface="+mn-lt"/>
                <a:ea typeface="+mn-ea"/>
                <a:cs typeface="+mn-cs"/>
              </a:rPr>
              <a:t> portion of collective NPL/NOL</a:t>
            </a:r>
          </a:p>
          <a:p>
            <a:pPr marL="174700" marR="0" lvl="0" indent="-1747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recognizes less than substantial portion of NPL/NOL, one 10-yr schedule that includes the non-ER’s share of collective NPL/NOL in dollars; and amount of non-ER’s contributions each year.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93706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137</a:t>
            </a:fld>
            <a:endParaRPr lang="en-US">
              <a:solidFill>
                <a:prstClr val="black"/>
              </a:solidFill>
              <a:latin typeface="Calibri"/>
            </a:endParaRPr>
          </a:p>
        </p:txBody>
      </p:sp>
    </p:spTree>
    <p:extLst>
      <p:ext uri="{BB962C8B-B14F-4D97-AF65-F5344CB8AC3E}">
        <p14:creationId xmlns:p14="http://schemas.microsoft.com/office/powerpoint/2010/main" val="32541240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3BBBF200-AFB2-46CB-A4D5-5165776CC22F}" type="slidenum">
              <a:rPr lang="en-US">
                <a:solidFill>
                  <a:prstClr val="black"/>
                </a:solidFill>
                <a:latin typeface="Calibri" panose="020F0502020204030204"/>
              </a:rPr>
              <a:pPr defTabSz="942289">
                <a:defRPr/>
              </a:pPr>
              <a:t>138</a:t>
            </a:fld>
            <a:endParaRPr lang="en-US">
              <a:solidFill>
                <a:prstClr val="black"/>
              </a:solidFill>
              <a:latin typeface="Calibri" panose="020F0502020204030204"/>
            </a:endParaRPr>
          </a:p>
        </p:txBody>
      </p:sp>
    </p:spTree>
    <p:extLst>
      <p:ext uri="{BB962C8B-B14F-4D97-AF65-F5344CB8AC3E}">
        <p14:creationId xmlns:p14="http://schemas.microsoft.com/office/powerpoint/2010/main" val="27071466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139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15072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USE MY HAND OUT NOTES TO REVIEW THE ANSWERS</a:t>
            </a:r>
          </a:p>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14</a:t>
            </a:fld>
            <a:endParaRPr lang="en-US"/>
          </a:p>
        </p:txBody>
      </p:sp>
    </p:spTree>
    <p:extLst>
      <p:ext uri="{BB962C8B-B14F-4D97-AF65-F5344CB8AC3E}">
        <p14:creationId xmlns:p14="http://schemas.microsoft.com/office/powerpoint/2010/main" val="227479277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140</a:t>
            </a:fld>
            <a:endParaRPr lang="en-US"/>
          </a:p>
        </p:txBody>
      </p:sp>
    </p:spTree>
    <p:extLst>
      <p:ext uri="{BB962C8B-B14F-4D97-AF65-F5344CB8AC3E}">
        <p14:creationId xmlns:p14="http://schemas.microsoft.com/office/powerpoint/2010/main" val="399468259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141</a:t>
            </a:fld>
            <a:endParaRPr lang="en-US"/>
          </a:p>
        </p:txBody>
      </p:sp>
    </p:spTree>
    <p:extLst>
      <p:ext uri="{BB962C8B-B14F-4D97-AF65-F5344CB8AC3E}">
        <p14:creationId xmlns:p14="http://schemas.microsoft.com/office/powerpoint/2010/main" val="13541884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142</a:t>
            </a:fld>
            <a:endParaRPr lang="en-US"/>
          </a:p>
        </p:txBody>
      </p:sp>
    </p:spTree>
    <p:extLst>
      <p:ext uri="{BB962C8B-B14F-4D97-AF65-F5344CB8AC3E}">
        <p14:creationId xmlns:p14="http://schemas.microsoft.com/office/powerpoint/2010/main" val="254992611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143</a:t>
            </a:fld>
            <a:endParaRPr lang="en-US"/>
          </a:p>
        </p:txBody>
      </p:sp>
    </p:spTree>
    <p:extLst>
      <p:ext uri="{BB962C8B-B14F-4D97-AF65-F5344CB8AC3E}">
        <p14:creationId xmlns:p14="http://schemas.microsoft.com/office/powerpoint/2010/main" val="270049901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144</a:t>
            </a:fld>
            <a:endParaRPr lang="en-US">
              <a:solidFill>
                <a:prstClr val="black"/>
              </a:solidFill>
              <a:latin typeface="Calibri" panose="020F0502020204030204"/>
            </a:endParaRPr>
          </a:p>
        </p:txBody>
      </p:sp>
    </p:spTree>
    <p:extLst>
      <p:ext uri="{BB962C8B-B14F-4D97-AF65-F5344CB8AC3E}">
        <p14:creationId xmlns:p14="http://schemas.microsoft.com/office/powerpoint/2010/main" val="297693225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the entity’s own-source revenues</a:t>
            </a:r>
          </a:p>
        </p:txBody>
      </p:sp>
      <p:sp>
        <p:nvSpPr>
          <p:cNvPr id="4" name="Slide Number Placeholder 3"/>
          <p:cNvSpPr>
            <a:spLocks noGrp="1"/>
          </p:cNvSpPr>
          <p:nvPr>
            <p:ph type="sldNum" sz="quarter" idx="5"/>
          </p:nvPr>
        </p:nvSpPr>
        <p:spPr/>
        <p:txBody>
          <a:bodyPr/>
          <a:lstStyle/>
          <a:p>
            <a:pPr defTabSz="942289">
              <a:defRPr/>
            </a:pPr>
            <a:fld id="{3BBBF200-AFB2-46CB-A4D5-5165776CC22F}" type="slidenum">
              <a:rPr lang="en-US">
                <a:solidFill>
                  <a:prstClr val="black"/>
                </a:solidFill>
                <a:latin typeface="Calibri" panose="020F0502020204030204"/>
              </a:rPr>
              <a:pPr defTabSz="942289">
                <a:defRPr/>
              </a:pPr>
              <a:t>145</a:t>
            </a:fld>
            <a:endParaRPr lang="en-US">
              <a:solidFill>
                <a:prstClr val="black"/>
              </a:solidFill>
              <a:latin typeface="Calibri" panose="020F0502020204030204"/>
            </a:endParaRPr>
          </a:p>
        </p:txBody>
      </p:sp>
    </p:spTree>
    <p:extLst>
      <p:ext uri="{BB962C8B-B14F-4D97-AF65-F5344CB8AC3E}">
        <p14:creationId xmlns:p14="http://schemas.microsoft.com/office/powerpoint/2010/main" val="337516376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has</a:t>
            </a:r>
            <a:r>
              <a:rPr lang="en-US" baseline="0" dirty="0"/>
              <a:t> been a change in how a particular item is being reported from year to year, or a significant anomaly, a note at the bottom of the schedule will provide the detail for the readers.</a:t>
            </a:r>
            <a:endParaRPr lang="en-US" dirty="0"/>
          </a:p>
          <a:p>
            <a:endParaRPr lang="en-US" dirty="0"/>
          </a:p>
        </p:txBody>
      </p:sp>
      <p:sp>
        <p:nvSpPr>
          <p:cNvPr id="4" name="Slide Number Placeholder 3"/>
          <p:cNvSpPr>
            <a:spLocks noGrp="1"/>
          </p:cNvSpPr>
          <p:nvPr>
            <p:ph type="sldNum" sz="quarter" idx="5"/>
          </p:nvPr>
        </p:nvSpPr>
        <p:spPr/>
        <p:txBody>
          <a:bodyPr/>
          <a:lstStyle/>
          <a:p>
            <a:pPr defTabSz="942289">
              <a:defRPr/>
            </a:pPr>
            <a:fld id="{3BBBF200-AFB2-46CB-A4D5-5165776CC22F}" type="slidenum">
              <a:rPr lang="en-US">
                <a:solidFill>
                  <a:prstClr val="black"/>
                </a:solidFill>
                <a:latin typeface="Calibri" panose="020F0502020204030204"/>
              </a:rPr>
              <a:pPr defTabSz="942289">
                <a:defRPr/>
              </a:pPr>
              <a:t>146</a:t>
            </a:fld>
            <a:endParaRPr lang="en-US">
              <a:solidFill>
                <a:prstClr val="black"/>
              </a:solidFill>
              <a:latin typeface="Calibri" panose="020F0502020204030204"/>
            </a:endParaRPr>
          </a:p>
        </p:txBody>
      </p:sp>
    </p:spTree>
    <p:extLst>
      <p:ext uri="{BB962C8B-B14F-4D97-AF65-F5344CB8AC3E}">
        <p14:creationId xmlns:p14="http://schemas.microsoft.com/office/powerpoint/2010/main" val="99692264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3BBBF200-AFB2-46CB-A4D5-5165776CC22F}" type="slidenum">
              <a:rPr lang="en-US">
                <a:solidFill>
                  <a:prstClr val="black"/>
                </a:solidFill>
                <a:latin typeface="Calibri" panose="020F0502020204030204"/>
              </a:rPr>
              <a:pPr defTabSz="942289">
                <a:defRPr/>
              </a:pPr>
              <a:t>147</a:t>
            </a:fld>
            <a:endParaRPr lang="en-US">
              <a:solidFill>
                <a:prstClr val="black"/>
              </a:solidFill>
              <a:latin typeface="Calibri" panose="020F0502020204030204"/>
            </a:endParaRPr>
          </a:p>
        </p:txBody>
      </p:sp>
    </p:spTree>
    <p:extLst>
      <p:ext uri="{BB962C8B-B14F-4D97-AF65-F5344CB8AC3E}">
        <p14:creationId xmlns:p14="http://schemas.microsoft.com/office/powerpoint/2010/main" val="76775247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3BBBF200-AFB2-46CB-A4D5-5165776CC22F}" type="slidenum">
              <a:rPr lang="en-US">
                <a:solidFill>
                  <a:prstClr val="black"/>
                </a:solidFill>
                <a:latin typeface="Calibri" panose="020F0502020204030204"/>
              </a:rPr>
              <a:pPr defTabSz="942289">
                <a:defRPr/>
              </a:pPr>
              <a:t>148</a:t>
            </a:fld>
            <a:endParaRPr lang="en-US">
              <a:solidFill>
                <a:prstClr val="black"/>
              </a:solidFill>
              <a:latin typeface="Calibri" panose="020F0502020204030204"/>
            </a:endParaRPr>
          </a:p>
        </p:txBody>
      </p:sp>
    </p:spTree>
    <p:extLst>
      <p:ext uri="{BB962C8B-B14F-4D97-AF65-F5344CB8AC3E}">
        <p14:creationId xmlns:p14="http://schemas.microsoft.com/office/powerpoint/2010/main" val="242926095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r>
              <a:rPr lang="en-US" dirty="0"/>
              <a:t>NOW WE WILL COMPLETE ANOTHER EXERCISE ON THE STATISTICAL SECTION</a:t>
            </a:r>
          </a:p>
          <a:p>
            <a:endParaRPr lang="en-US" dirty="0"/>
          </a:p>
          <a:p>
            <a:r>
              <a:rPr lang="en-US" dirty="0"/>
              <a:t>THIS IS EXERCISE #10 IN THE MATERIALS PROVIDED BEFORE CLASS</a:t>
            </a:r>
          </a:p>
          <a:p>
            <a:endParaRPr lang="en-US" dirty="0"/>
          </a:p>
          <a:p>
            <a:r>
              <a:rPr lang="en-US" dirty="0"/>
              <a:t>YOU NEED TO USE APPENDIX D OF THE 2020 GAAFR – PULL UP FILE FOR APPENDIX D</a:t>
            </a:r>
          </a:p>
          <a:p>
            <a:endParaRPr lang="en-US" dirty="0"/>
          </a:p>
          <a:p>
            <a:r>
              <a:rPr lang="en-US" dirty="0"/>
              <a:t>	www.gfoa.org/GAAFR/AppendixD </a:t>
            </a:r>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149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64137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6167301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150</a:t>
            </a:fld>
            <a:endParaRPr lang="en-US"/>
          </a:p>
        </p:txBody>
      </p:sp>
    </p:spTree>
    <p:extLst>
      <p:ext uri="{BB962C8B-B14F-4D97-AF65-F5344CB8AC3E}">
        <p14:creationId xmlns:p14="http://schemas.microsoft.com/office/powerpoint/2010/main" val="61448142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151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8387116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B7A62-AF3E-4B3E-888A-D000DCA31750}" type="slidenum">
              <a:rPr lang="en-US" smtClean="0"/>
              <a:t>152</a:t>
            </a:fld>
            <a:endParaRPr lang="en-US"/>
          </a:p>
        </p:txBody>
      </p:sp>
    </p:spTree>
    <p:extLst>
      <p:ext uri="{BB962C8B-B14F-4D97-AF65-F5344CB8AC3E}">
        <p14:creationId xmlns:p14="http://schemas.microsoft.com/office/powerpoint/2010/main" val="297202443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B7A62-AF3E-4B3E-888A-D000DCA31750}" type="slidenum">
              <a:rPr lang="en-US" smtClean="0"/>
              <a:t>153</a:t>
            </a:fld>
            <a:endParaRPr lang="en-US"/>
          </a:p>
        </p:txBody>
      </p:sp>
    </p:spTree>
    <p:extLst>
      <p:ext uri="{BB962C8B-B14F-4D97-AF65-F5344CB8AC3E}">
        <p14:creationId xmlns:p14="http://schemas.microsoft.com/office/powerpoint/2010/main" val="347904284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B7A62-AF3E-4B3E-888A-D000DCA31750}" type="slidenum">
              <a:rPr lang="en-US" smtClean="0"/>
              <a:t>154</a:t>
            </a:fld>
            <a:endParaRPr lang="en-US"/>
          </a:p>
        </p:txBody>
      </p:sp>
    </p:spTree>
    <p:extLst>
      <p:ext uri="{BB962C8B-B14F-4D97-AF65-F5344CB8AC3E}">
        <p14:creationId xmlns:p14="http://schemas.microsoft.com/office/powerpoint/2010/main" val="234729372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155</a:t>
            </a:fld>
            <a:endParaRPr lang="en-US"/>
          </a:p>
        </p:txBody>
      </p:sp>
    </p:spTree>
    <p:extLst>
      <p:ext uri="{BB962C8B-B14F-4D97-AF65-F5344CB8AC3E}">
        <p14:creationId xmlns:p14="http://schemas.microsoft.com/office/powerpoint/2010/main" val="428756672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156</a:t>
            </a:fld>
            <a:endParaRPr lang="en-US"/>
          </a:p>
        </p:txBody>
      </p:sp>
    </p:spTree>
    <p:extLst>
      <p:ext uri="{BB962C8B-B14F-4D97-AF65-F5344CB8AC3E}">
        <p14:creationId xmlns:p14="http://schemas.microsoft.com/office/powerpoint/2010/main" val="340908689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157</a:t>
            </a:fld>
            <a:endParaRPr lang="en-US"/>
          </a:p>
        </p:txBody>
      </p:sp>
    </p:spTree>
    <p:extLst>
      <p:ext uri="{BB962C8B-B14F-4D97-AF65-F5344CB8AC3E}">
        <p14:creationId xmlns:p14="http://schemas.microsoft.com/office/powerpoint/2010/main" val="46594323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158</a:t>
            </a:fld>
            <a:endParaRPr lang="en-US"/>
          </a:p>
        </p:txBody>
      </p:sp>
    </p:spTree>
    <p:extLst>
      <p:ext uri="{BB962C8B-B14F-4D97-AF65-F5344CB8AC3E}">
        <p14:creationId xmlns:p14="http://schemas.microsoft.com/office/powerpoint/2010/main" val="320404483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248" y="4518204"/>
            <a:ext cx="5681980" cy="4399218"/>
          </a:xfrm>
        </p:spPr>
        <p:txBody>
          <a:bodyPr/>
          <a:lstStyle/>
          <a:p>
            <a:endParaRPr lang="en-US" dirty="0"/>
          </a:p>
        </p:txBody>
      </p:sp>
      <p:sp>
        <p:nvSpPr>
          <p:cNvPr id="4" name="Slide Number Placeholder 3"/>
          <p:cNvSpPr>
            <a:spLocks noGrp="1"/>
          </p:cNvSpPr>
          <p:nvPr>
            <p:ph type="sldNum" sz="quarter" idx="10"/>
          </p:nvPr>
        </p:nvSpPr>
        <p:spPr/>
        <p:txBody>
          <a:bodyPr/>
          <a:lstStyle/>
          <a:p>
            <a:fld id="{3EAB7A62-AF3E-4B3E-888A-D000DCA31750}" type="slidenum">
              <a:rPr lang="en-US" smtClean="0"/>
              <a:t>159</a:t>
            </a:fld>
            <a:endParaRPr lang="en-US"/>
          </a:p>
        </p:txBody>
      </p:sp>
    </p:spTree>
    <p:extLst>
      <p:ext uri="{BB962C8B-B14F-4D97-AF65-F5344CB8AC3E}">
        <p14:creationId xmlns:p14="http://schemas.microsoft.com/office/powerpoint/2010/main" val="50433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16</a:t>
            </a:fld>
            <a:endParaRPr lang="en-US"/>
          </a:p>
        </p:txBody>
      </p:sp>
    </p:spTree>
    <p:extLst>
      <p:ext uri="{BB962C8B-B14F-4D97-AF65-F5344CB8AC3E}">
        <p14:creationId xmlns:p14="http://schemas.microsoft.com/office/powerpoint/2010/main" val="111870457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01D34F0B-68B3-4E50-92FC-875267FEC19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40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17</a:t>
            </a:fld>
            <a:endParaRPr lang="en-US"/>
          </a:p>
        </p:txBody>
      </p:sp>
    </p:spTree>
    <p:extLst>
      <p:ext uri="{BB962C8B-B14F-4D97-AF65-F5344CB8AC3E}">
        <p14:creationId xmlns:p14="http://schemas.microsoft.com/office/powerpoint/2010/main" val="1919642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18</a:t>
            </a:fld>
            <a:endParaRPr lang="en-US"/>
          </a:p>
        </p:txBody>
      </p:sp>
    </p:spTree>
    <p:extLst>
      <p:ext uri="{BB962C8B-B14F-4D97-AF65-F5344CB8AC3E}">
        <p14:creationId xmlns:p14="http://schemas.microsoft.com/office/powerpoint/2010/main" val="4252381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77234" indent="-297968">
              <a:defRPr>
                <a:solidFill>
                  <a:schemeClr val="tx1"/>
                </a:solidFill>
                <a:latin typeface="Tahoma" pitchFamily="34" charset="0"/>
              </a:defRPr>
            </a:lvl2pPr>
            <a:lvl3pPr marL="1198169" indent="-238059">
              <a:defRPr>
                <a:solidFill>
                  <a:schemeClr val="tx1"/>
                </a:solidFill>
                <a:latin typeface="Tahoma" pitchFamily="34" charset="0"/>
              </a:defRPr>
            </a:lvl3pPr>
            <a:lvl4pPr marL="1679014" indent="-238059">
              <a:defRPr>
                <a:solidFill>
                  <a:schemeClr val="tx1"/>
                </a:solidFill>
                <a:latin typeface="Tahoma" pitchFamily="34" charset="0"/>
              </a:defRPr>
            </a:lvl4pPr>
            <a:lvl5pPr marL="2158282" indent="-238059">
              <a:defRPr>
                <a:solidFill>
                  <a:schemeClr val="tx1"/>
                </a:solidFill>
                <a:latin typeface="Tahoma" pitchFamily="34" charset="0"/>
              </a:defRPr>
            </a:lvl5pPr>
            <a:lvl6pPr marL="2612325" indent="-238059" eaLnBrk="0" fontAlgn="base" hangingPunct="0">
              <a:spcBef>
                <a:spcPct val="0"/>
              </a:spcBef>
              <a:spcAft>
                <a:spcPct val="0"/>
              </a:spcAft>
              <a:defRPr>
                <a:solidFill>
                  <a:schemeClr val="tx1"/>
                </a:solidFill>
                <a:latin typeface="Tahoma" pitchFamily="34" charset="0"/>
              </a:defRPr>
            </a:lvl6pPr>
            <a:lvl7pPr marL="3066368" indent="-238059" eaLnBrk="0" fontAlgn="base" hangingPunct="0">
              <a:spcBef>
                <a:spcPct val="0"/>
              </a:spcBef>
              <a:spcAft>
                <a:spcPct val="0"/>
              </a:spcAft>
              <a:defRPr>
                <a:solidFill>
                  <a:schemeClr val="tx1"/>
                </a:solidFill>
                <a:latin typeface="Tahoma" pitchFamily="34" charset="0"/>
              </a:defRPr>
            </a:lvl7pPr>
            <a:lvl8pPr marL="3520413" indent="-238059" eaLnBrk="0" fontAlgn="base" hangingPunct="0">
              <a:spcBef>
                <a:spcPct val="0"/>
              </a:spcBef>
              <a:spcAft>
                <a:spcPct val="0"/>
              </a:spcAft>
              <a:defRPr>
                <a:solidFill>
                  <a:schemeClr val="tx1"/>
                </a:solidFill>
                <a:latin typeface="Tahoma" pitchFamily="34" charset="0"/>
              </a:defRPr>
            </a:lvl8pPr>
            <a:lvl9pPr marL="3974456" indent="-238059" eaLnBrk="0" fontAlgn="base" hangingPunct="0">
              <a:spcBef>
                <a:spcPct val="0"/>
              </a:spcBef>
              <a:spcAft>
                <a:spcPct val="0"/>
              </a:spcAft>
              <a:defRPr>
                <a:solidFill>
                  <a:schemeClr val="tx1"/>
                </a:solidFill>
                <a:latin typeface="Tahoma" pitchFamily="34" charset="0"/>
              </a:defRPr>
            </a:lvl9pPr>
          </a:lstStyle>
          <a:p>
            <a:pPr defTabSz="942289">
              <a:defRPr/>
            </a:pPr>
            <a:fld id="{0743A8DF-3154-437B-BDFF-37C8F6C48B6F}" type="slidenum">
              <a:rPr lang="en-US" altLang="en-US">
                <a:solidFill>
                  <a:prstClr val="black"/>
                </a:solidFill>
                <a:latin typeface="Arial" charset="0"/>
              </a:rPr>
              <a:pPr defTabSz="942289">
                <a:defRPr/>
              </a:pPr>
              <a:t>19</a:t>
            </a:fld>
            <a:endParaRPr lang="en-US" altLang="en-US" dirty="0">
              <a:solidFill>
                <a:prstClr val="black"/>
              </a:solidFill>
              <a:latin typeface="Arial" charset="0"/>
            </a:endParaRPr>
          </a:p>
        </p:txBody>
      </p:sp>
      <p:sp>
        <p:nvSpPr>
          <p:cNvPr id="691203" name="Rectangle 2"/>
          <p:cNvSpPr>
            <a:spLocks noGrp="1" noRot="1" noChangeAspect="1" noChangeArrowheads="1" noTextEdit="1"/>
          </p:cNvSpPr>
          <p:nvPr>
            <p:ph type="sldImg"/>
          </p:nvPr>
        </p:nvSpPr>
        <p:spPr>
          <a:xfrm>
            <a:off x="450850" y="715963"/>
            <a:ext cx="6361113" cy="3578225"/>
          </a:xfrm>
          <a:ln/>
        </p:spPr>
      </p:sp>
      <p:sp>
        <p:nvSpPr>
          <p:cNvPr id="691204" name="Rectangle 3"/>
          <p:cNvSpPr>
            <a:spLocks noGrp="1" noChangeArrowheads="1"/>
          </p:cNvSpPr>
          <p:nvPr>
            <p:ph type="body" idx="1"/>
          </p:nvPr>
        </p:nvSpPr>
        <p:spPr>
          <a:xfrm>
            <a:off x="968987" y="4534170"/>
            <a:ext cx="5322335" cy="4295859"/>
          </a:xfrm>
          <a:noFill/>
        </p:spPr>
        <p:txBody>
          <a:bodyPr/>
          <a:lstStyle/>
          <a:p>
            <a:pPr defTabSz="942289">
              <a:defRPr/>
            </a:pPr>
            <a:r>
              <a:rPr lang="en-US" altLang="en-US" b="1" dirty="0">
                <a:solidFill>
                  <a:prstClr val="black"/>
                </a:solidFill>
              </a:rPr>
              <a:t>SAY</a:t>
            </a:r>
          </a:p>
          <a:p>
            <a:pPr marL="176679" indent="-176679" defTabSz="942289">
              <a:buFont typeface="Arial" panose="020B0604020202020204" pitchFamily="34" charset="0"/>
              <a:buChar char="•"/>
              <a:defRPr/>
            </a:pPr>
            <a:r>
              <a:rPr lang="en-US" altLang="en-US" dirty="0">
                <a:solidFill>
                  <a:prstClr val="black"/>
                </a:solidFill>
              </a:rPr>
              <a:t>This graphic shows a summary of the elements within the main three sections.</a:t>
            </a:r>
          </a:p>
          <a:p>
            <a:pPr marL="176679" indent="-176679" defTabSz="942289">
              <a:buFont typeface="Arial" panose="020B0604020202020204" pitchFamily="34" charset="0"/>
              <a:buChar char="•"/>
              <a:defRPr/>
            </a:pPr>
            <a:r>
              <a:rPr lang="en-US" altLang="en-US" dirty="0">
                <a:solidFill>
                  <a:prstClr val="black"/>
                </a:solidFill>
              </a:rPr>
              <a:t>In the financial section, notice we have mandatory reporting and also some additional reporting.</a:t>
            </a:r>
          </a:p>
          <a:p>
            <a:pPr defTabSz="942289">
              <a:defRPr/>
            </a:pPr>
            <a:endParaRPr lang="en-US" altLang="en-US" dirty="0">
              <a:solidFill>
                <a:prstClr val="black"/>
              </a:solidFill>
            </a:endParaRPr>
          </a:p>
          <a:p>
            <a:pPr defTabSz="942289">
              <a:defRPr/>
            </a:pPr>
            <a:r>
              <a:rPr lang="en-US" altLang="en-US" b="1" dirty="0">
                <a:solidFill>
                  <a:prstClr val="black"/>
                </a:solidFill>
              </a:rPr>
              <a:t>TRANSITION</a:t>
            </a:r>
          </a:p>
          <a:p>
            <a:pPr marL="176679" indent="-176679" defTabSz="942289">
              <a:buFont typeface="Arial" panose="020B0604020202020204" pitchFamily="34" charset="0"/>
              <a:buChar char="•"/>
              <a:defRPr/>
            </a:pPr>
            <a:r>
              <a:rPr lang="en-US" altLang="en-US" dirty="0">
                <a:solidFill>
                  <a:prstClr val="black"/>
                </a:solidFill>
              </a:rPr>
              <a:t>Let’s see how the required supplementary reporting relates to the basic financial statements.</a:t>
            </a:r>
          </a:p>
          <a:p>
            <a:pPr eaLnBrk="1" hangingPunct="1"/>
            <a:endParaRPr lang="en-US" altLang="en-US" dirty="0"/>
          </a:p>
        </p:txBody>
      </p:sp>
    </p:spTree>
    <p:extLst>
      <p:ext uri="{BB962C8B-B14F-4D97-AF65-F5344CB8AC3E}">
        <p14:creationId xmlns:p14="http://schemas.microsoft.com/office/powerpoint/2010/main" val="231458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PREPARE TO DO AN EXERCISE ON CALCULATING NET INVESTMENT IN CAPITAL ASSSETS</a:t>
            </a:r>
          </a:p>
          <a:p>
            <a:endParaRPr lang="en-US" dirty="0"/>
          </a:p>
          <a:p>
            <a:r>
              <a:rPr lang="en-US" dirty="0"/>
              <a:t>LET’S REVIEW THE CALCULATION WE DISCUSSED BEFORE – REVIEW SLIDE</a:t>
            </a:r>
          </a:p>
        </p:txBody>
      </p:sp>
      <p:sp>
        <p:nvSpPr>
          <p:cNvPr id="4" name="Slide Number Placeholder 3"/>
          <p:cNvSpPr>
            <a:spLocks noGrp="1"/>
          </p:cNvSpPr>
          <p:nvPr>
            <p:ph type="sldNum" sz="quarter" idx="5"/>
          </p:nvPr>
        </p:nvSpPr>
        <p:spPr/>
        <p:txBody>
          <a:bodyPr/>
          <a:lstStyle/>
          <a:p>
            <a:fld id="{D5CAFB1A-6219-4D3C-91B1-C67459D94887}" type="slidenum">
              <a:rPr lang="en-US" smtClean="0"/>
              <a:t>2</a:t>
            </a:fld>
            <a:endParaRPr lang="en-US"/>
          </a:p>
        </p:txBody>
      </p:sp>
    </p:spTree>
    <p:extLst>
      <p:ext uri="{BB962C8B-B14F-4D97-AF65-F5344CB8AC3E}">
        <p14:creationId xmlns:p14="http://schemas.microsoft.com/office/powerpoint/2010/main" val="2835775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required sections for all governments.</a:t>
            </a:r>
          </a:p>
          <a:p>
            <a:endParaRPr lang="en-US" baseline="0" dirty="0"/>
          </a:p>
          <a:p>
            <a:r>
              <a:rPr lang="en-US" baseline="0" dirty="0"/>
              <a:t>Additional sections are required for postemployment benefit plans and for investment pools</a:t>
            </a:r>
          </a:p>
          <a:p>
            <a:endParaRPr lang="en-US" baseline="0" dirty="0"/>
          </a:p>
          <a:p>
            <a:r>
              <a:rPr lang="en-US" baseline="0" dirty="0"/>
              <a:t>Other sections are optional, such as for a federal funds Single Audit</a:t>
            </a:r>
          </a:p>
          <a:p>
            <a:endParaRPr lang="en-US" baseline="0" dirty="0"/>
          </a:p>
          <a:p>
            <a:r>
              <a:rPr lang="en-US" baseline="0" dirty="0"/>
              <a:t>We’re going to </a:t>
            </a:r>
          </a:p>
          <a:p>
            <a:pPr marL="176679" indent="-176679">
              <a:buFont typeface="Arial" panose="020B0604020202020204" pitchFamily="34" charset="0"/>
              <a:buChar char="•"/>
            </a:pPr>
            <a:r>
              <a:rPr lang="en-US" baseline="0" dirty="0"/>
              <a:t>look very quickly at the introductory section</a:t>
            </a:r>
          </a:p>
          <a:p>
            <a:pPr marL="176679" indent="-176679">
              <a:buFont typeface="Arial" panose="020B0604020202020204" pitchFamily="34" charset="0"/>
              <a:buChar char="•"/>
            </a:pPr>
            <a:r>
              <a:rPr lang="en-US" baseline="0" dirty="0"/>
              <a:t>Spend most of our time on the financial section</a:t>
            </a:r>
          </a:p>
          <a:p>
            <a:pPr marL="176679" indent="-176679">
              <a:buFont typeface="Arial" panose="020B0604020202020204" pitchFamily="34" charset="0"/>
              <a:buChar char="•"/>
            </a:pPr>
            <a:r>
              <a:rPr lang="en-US" baseline="0" dirty="0"/>
              <a:t>Just look at contents of the stat section (pretty much what’s here)</a:t>
            </a:r>
            <a:endParaRPr lang="en-US" dirty="0"/>
          </a:p>
        </p:txBody>
      </p:sp>
      <p:sp>
        <p:nvSpPr>
          <p:cNvPr id="4" name="Slide Number Placeholder 3"/>
          <p:cNvSpPr>
            <a:spLocks noGrp="1"/>
          </p:cNvSpPr>
          <p:nvPr>
            <p:ph type="sldNum" sz="quarter" idx="10"/>
          </p:nvPr>
        </p:nvSpPr>
        <p:spPr/>
        <p:txBody>
          <a:bodyPr/>
          <a:lstStyle/>
          <a:p>
            <a:pPr defTabSz="908272">
              <a:defRPr/>
            </a:pPr>
            <a:fld id="{7195C4E7-E088-43FB-B2B6-AAE68181BDBF}" type="slidenum">
              <a:rPr lang="en-US">
                <a:solidFill>
                  <a:prstClr val="black"/>
                </a:solidFill>
                <a:latin typeface="Calibri" panose="020F0502020204030204"/>
              </a:rPr>
              <a:pPr defTabSz="908272">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15314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21</a:t>
            </a:fld>
            <a:endParaRPr lang="en-US"/>
          </a:p>
        </p:txBody>
      </p:sp>
    </p:spTree>
    <p:extLst>
      <p:ext uri="{BB962C8B-B14F-4D97-AF65-F5344CB8AC3E}">
        <p14:creationId xmlns:p14="http://schemas.microsoft.com/office/powerpoint/2010/main" val="240109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76896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39946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56145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84738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54595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1460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10794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&lt;&lt;Add notes&gt;&gt;</a:t>
            </a:r>
          </a:p>
          <a:p>
            <a:endParaRPr lang="en-US" dirty="0"/>
          </a:p>
          <a:p>
            <a:r>
              <a:rPr lang="en-US" dirty="0"/>
              <a:t>&lt;&lt;Add brief recap of slides 77 - 83&gt;&gt;</a:t>
            </a:r>
          </a:p>
          <a:p>
            <a:endParaRPr lang="en-US" dirty="0"/>
          </a:p>
          <a:p>
            <a:r>
              <a:rPr lang="en-US" b="1" dirty="0"/>
              <a:t>TRANSITION</a:t>
            </a:r>
          </a:p>
          <a:p>
            <a:pPr marL="176679" indent="-176679">
              <a:buFont typeface="Arial" panose="020B0604020202020204" pitchFamily="34" charset="0"/>
              <a:buChar char="•"/>
            </a:pPr>
            <a:r>
              <a:rPr lang="en-US" dirty="0"/>
              <a:t>Next, we’ll look at MD&amp;A.</a:t>
            </a:r>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5004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 WHAT TO INCLUDE AND EXCLUDE</a:t>
            </a:r>
          </a:p>
          <a:p>
            <a:endParaRPr lang="en-US" dirty="0"/>
          </a:p>
          <a:p>
            <a:r>
              <a:rPr lang="en-US" dirty="0"/>
              <a:t>REVIEW SLIDE</a:t>
            </a:r>
          </a:p>
        </p:txBody>
      </p:sp>
      <p:sp>
        <p:nvSpPr>
          <p:cNvPr id="4" name="Slide Number Placeholder 3"/>
          <p:cNvSpPr>
            <a:spLocks noGrp="1"/>
          </p:cNvSpPr>
          <p:nvPr>
            <p:ph type="sldNum" sz="quarter" idx="5"/>
          </p:nvPr>
        </p:nvSpPr>
        <p:spPr/>
        <p:txBody>
          <a:bodyPr/>
          <a:lstStyle/>
          <a:p>
            <a:fld id="{D5CAFB1A-6219-4D3C-91B1-C67459D94887}" type="slidenum">
              <a:rPr lang="en-US" smtClean="0"/>
              <a:t>3</a:t>
            </a:fld>
            <a:endParaRPr lang="en-US"/>
          </a:p>
        </p:txBody>
      </p:sp>
    </p:spTree>
    <p:extLst>
      <p:ext uri="{BB962C8B-B14F-4D97-AF65-F5344CB8AC3E}">
        <p14:creationId xmlns:p14="http://schemas.microsoft.com/office/powerpoint/2010/main" val="3167634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30</a:t>
            </a:fld>
            <a:endParaRPr lang="en-US"/>
          </a:p>
        </p:txBody>
      </p:sp>
    </p:spTree>
    <p:extLst>
      <p:ext uri="{BB962C8B-B14F-4D97-AF65-F5344CB8AC3E}">
        <p14:creationId xmlns:p14="http://schemas.microsoft.com/office/powerpoint/2010/main" val="3544776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r>
              <a:rPr lang="en-US" dirty="0"/>
              <a:t>NOW WE WILL GET INTO THE OTHER SECTIONS LAUREN IDENTIFIED</a:t>
            </a:r>
          </a:p>
          <a:p>
            <a:endParaRPr lang="en-US" dirty="0"/>
          </a:p>
          <a:p>
            <a:r>
              <a:rPr lang="en-US" dirty="0"/>
              <a:t>I WILL SAY AGAIN</a:t>
            </a:r>
          </a:p>
          <a:p>
            <a:pPr marL="628650" lvl="1" indent="-171450">
              <a:buFont typeface="Wingdings" panose="05000000000000000000" pitchFamily="2" charset="2"/>
              <a:buChar char="Ø"/>
            </a:pPr>
            <a:r>
              <a:rPr lang="en-US" dirty="0"/>
              <a:t>HAVING QUALIFIED AUDITORS THAT SPECIALIZE IN LOCAL GOVERNMENT IS VITALLY IMPORTANT</a:t>
            </a:r>
          </a:p>
          <a:p>
            <a:pPr marL="628650" lvl="1" indent="-171450">
              <a:buFont typeface="Wingdings" panose="05000000000000000000" pitchFamily="2" charset="2"/>
              <a:buChar char="Ø"/>
            </a:pPr>
            <a:r>
              <a:rPr lang="en-US" dirty="0"/>
              <a:t>YOUR AUDITORS SHOULD BE A GREAT RESOURCE FOR YOU BEYOND THE AUDIT</a:t>
            </a:r>
          </a:p>
          <a:p>
            <a:pPr marL="628650" lvl="1" indent="-171450">
              <a:buFont typeface="Wingdings" panose="05000000000000000000" pitchFamily="2" charset="2"/>
              <a:buChar char="Ø"/>
            </a:pPr>
            <a:endParaRPr lang="en-US" dirty="0"/>
          </a:p>
          <a:p>
            <a:pPr marL="0" lvl="0" indent="0">
              <a:buFont typeface="Wingdings" panose="05000000000000000000" pitchFamily="2" charset="2"/>
              <a:buNone/>
            </a:pPr>
            <a:r>
              <a:rPr lang="en-US" dirty="0"/>
              <a:t>FIRST, WE WILL DISCUSS THE INTRODUCTORY SECTION</a:t>
            </a:r>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77376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OF GUIDANCE ON WHAT TO INCLUDE IN THE INTRODUCTORY SECTION</a:t>
            </a:r>
          </a:p>
          <a:p>
            <a:endParaRPr lang="en-US" sz="1200" dirty="0"/>
          </a:p>
          <a:p>
            <a:pPr marL="457200" indent="-457200">
              <a:buFont typeface="Wingdings" panose="05000000000000000000" pitchFamily="2" charset="2"/>
              <a:buChar char="Ø"/>
            </a:pPr>
            <a:r>
              <a:rPr lang="en-US" sz="1200" dirty="0"/>
              <a:t>Authoritative standards prescribe</a:t>
            </a:r>
          </a:p>
          <a:p>
            <a:pPr marL="800100" lvl="1" indent="-342900">
              <a:buFont typeface="Wingdings" panose="05000000000000000000" pitchFamily="2" charset="2"/>
              <a:buChar char="Ø"/>
            </a:pPr>
            <a:r>
              <a:rPr lang="en-US" sz="1200" dirty="0"/>
              <a:t>Table of contents</a:t>
            </a:r>
          </a:p>
          <a:p>
            <a:pPr marL="800100" lvl="1" indent="-342900">
              <a:buFont typeface="Wingdings" panose="05000000000000000000" pitchFamily="2" charset="2"/>
              <a:buChar char="Ø"/>
            </a:pPr>
            <a:r>
              <a:rPr lang="en-US" sz="1200" dirty="0"/>
              <a:t>Letter(s) of transmittal (no detail)</a:t>
            </a:r>
          </a:p>
          <a:p>
            <a:pPr marL="800100" lvl="1" indent="-342900">
              <a:buFont typeface="Wingdings" panose="05000000000000000000" pitchFamily="2" charset="2"/>
              <a:buChar char="Ø"/>
            </a:pPr>
            <a:r>
              <a:rPr lang="en-US" sz="1200" dirty="0"/>
              <a:t>“Other material deemed appropriate by management”</a:t>
            </a:r>
          </a:p>
          <a:p>
            <a:pPr marL="457200" indent="-457200">
              <a:buFont typeface="Wingdings" panose="05000000000000000000" pitchFamily="2" charset="2"/>
              <a:buChar char="Ø"/>
            </a:pPr>
            <a:r>
              <a:rPr lang="en-US" sz="1200" dirty="0"/>
              <a:t>Government Finance Officers Association (GFOA) recommends the inclusion of </a:t>
            </a:r>
          </a:p>
          <a:p>
            <a:pPr marL="800100" lvl="1" indent="-342900">
              <a:buFont typeface="Wingdings" panose="05000000000000000000" pitchFamily="2" charset="2"/>
              <a:buChar char="Ø"/>
            </a:pPr>
            <a:r>
              <a:rPr lang="en-US" sz="1200" dirty="0"/>
              <a:t>Organizational chart/list of principal officials</a:t>
            </a:r>
          </a:p>
          <a:p>
            <a:pPr marL="800100" lvl="1" indent="-342900">
              <a:buFont typeface="Wingdings" panose="05000000000000000000" pitchFamily="2" charset="2"/>
              <a:buChar char="Ø"/>
            </a:pPr>
            <a:r>
              <a:rPr lang="en-US" sz="1200" dirty="0"/>
              <a:t>Reproduction of the Certificate of Achievement for Excellence in Financial Reporting (if applicable)</a:t>
            </a:r>
          </a:p>
          <a:p>
            <a:pPr marL="457200" indent="-457200">
              <a:buFont typeface="Wingdings" panose="05000000000000000000" pitchFamily="2" charset="2"/>
              <a:buChar char="Ø"/>
            </a:pPr>
            <a:r>
              <a:rPr lang="en-US" sz="1200" dirty="0"/>
              <a:t>GFOA also offers guidance on the basic contents of the letter of transmittal</a:t>
            </a:r>
          </a:p>
          <a:p>
            <a:pPr marL="457200" indent="-457200">
              <a:buFont typeface="Wingdings" panose="05000000000000000000" pitchFamily="2" charset="2"/>
              <a:buChar char="Ø"/>
            </a:pPr>
            <a:endParaRPr lang="en-US" sz="1200" dirty="0"/>
          </a:p>
          <a:p>
            <a:pPr marL="0" indent="0">
              <a:buFont typeface="Wingdings" panose="05000000000000000000" pitchFamily="2" charset="2"/>
              <a:buNone/>
            </a:pPr>
            <a:r>
              <a:rPr lang="en-US" sz="1200" dirty="0"/>
              <a:t>Your GAAFR (Governmental Accounting, Auditing, and Financial Reporting; otherwise known as the Blue Book) is another great resource.</a:t>
            </a:r>
          </a:p>
          <a:p>
            <a:endParaRPr lang="en-US" dirty="0"/>
          </a:p>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32</a:t>
            </a:fld>
            <a:endParaRPr lang="en-US"/>
          </a:p>
        </p:txBody>
      </p:sp>
    </p:spTree>
    <p:extLst>
      <p:ext uri="{BB962C8B-B14F-4D97-AF65-F5344CB8AC3E}">
        <p14:creationId xmlns:p14="http://schemas.microsoft.com/office/powerpoint/2010/main" val="4053448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cap="all" baseline="0" dirty="0"/>
              <a:t>Here’s what makes UP the TABLE OF CONTENTS – REVIEW THE SLIDE</a:t>
            </a:r>
          </a:p>
          <a:p>
            <a:endParaRPr lang="en-US" baseline="0" dirty="0"/>
          </a:p>
          <a:p>
            <a:pPr marL="176679" indent="-176679">
              <a:buFont typeface="Arial" panose="020B0604020202020204" pitchFamily="34" charset="0"/>
              <a:buChar char="•"/>
            </a:pPr>
            <a:r>
              <a:rPr lang="en-US" baseline="0" dirty="0"/>
              <a:t>There should be a clear distinction between the basic sections of the report.</a:t>
            </a:r>
          </a:p>
          <a:p>
            <a:pPr marL="176679" indent="-176679">
              <a:buFont typeface="Arial" panose="020B0604020202020204" pitchFamily="34" charset="0"/>
              <a:buChar char="•"/>
            </a:pPr>
            <a:r>
              <a:rPr lang="en-US" baseline="0" dirty="0"/>
              <a:t>Also, clear distinctions for key subdivisions within section</a:t>
            </a:r>
          </a:p>
          <a:p>
            <a:pPr marL="176679" indent="-176679">
              <a:buFont typeface="Arial" panose="020B0604020202020204" pitchFamily="34" charset="0"/>
              <a:buChar char="•"/>
            </a:pPr>
            <a:r>
              <a:rPr lang="en-US" baseline="0" dirty="0"/>
              <a:t>Introductory sections are often numbered using lower roman numerals, rather than as part of numbering of rest of comprehensive ACFR; tradition, not required</a:t>
            </a:r>
          </a:p>
          <a:p>
            <a:pPr marL="176679" indent="-176679">
              <a:buFont typeface="Arial" panose="020B0604020202020204" pitchFamily="34" charset="0"/>
              <a:buChar char="•"/>
            </a:pPr>
            <a:r>
              <a:rPr lang="en-US" baseline="0" dirty="0"/>
              <a:t>For every financial report, notes to financial statements are part of the Basic Financial Statements; Reconciliations are part of fund financial statements</a:t>
            </a:r>
          </a:p>
          <a:p>
            <a:pPr marL="176679" indent="-176679">
              <a:buFont typeface="Arial" panose="020B0604020202020204" pitchFamily="34" charset="0"/>
              <a:buChar char="•"/>
            </a:pPr>
            <a:r>
              <a:rPr lang="en-US" baseline="0" dirty="0"/>
              <a:t>Statements and schedules should include full names, even if it takes up three lines to do it!</a:t>
            </a:r>
          </a:p>
          <a:p>
            <a:pPr marL="176679" indent="-176679">
              <a:buFont typeface="Arial" panose="020B0604020202020204" pitchFamily="34" charset="0"/>
              <a:buChar char="•"/>
            </a:pPr>
            <a:endParaRPr lang="en-US" baseline="0" dirty="0"/>
          </a:p>
          <a:p>
            <a:pPr marL="0" indent="0">
              <a:buFont typeface="Arial" panose="020B0604020202020204" pitchFamily="34" charset="0"/>
              <a:buNone/>
            </a:pPr>
            <a:r>
              <a:rPr lang="en-US" baseline="0" dirty="0"/>
              <a:t>REFER TO THE TABLE OF CONTENTS IN YOUR ACFR</a:t>
            </a:r>
            <a:endParaRPr lang="en-US" dirty="0"/>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44155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INTRODUCTORY SECTION OF THE TABLE OF CONTENTS</a:t>
            </a:r>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70582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r>
              <a:rPr lang="en-US" dirty="0"/>
              <a:t>NOW WE WILL DISCUSS THE LETTER OF TRANSMITTAL</a:t>
            </a:r>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62545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PURPOSE OF THE LETTER OF TRANSMITTAL?</a:t>
            </a:r>
          </a:p>
          <a:p>
            <a:endParaRPr lang="en-US" dirty="0"/>
          </a:p>
          <a:p>
            <a:pPr marL="171450" indent="-171450">
              <a:buFont typeface="Wingdings" panose="05000000000000000000" pitchFamily="2" charset="2"/>
              <a:buChar char="Ø"/>
            </a:pPr>
            <a:r>
              <a:rPr lang="en-US" dirty="0"/>
              <a:t>Letter of transmittal is essentially the cover letter for the ACFR  </a:t>
            </a:r>
          </a:p>
          <a:p>
            <a:pPr marL="171450" indent="-171450">
              <a:buFont typeface="Wingdings" panose="05000000000000000000" pitchFamily="2" charset="2"/>
              <a:buChar char="Ø"/>
            </a:pPr>
            <a:r>
              <a:rPr lang="en-US" dirty="0"/>
              <a:t>There is wide</a:t>
            </a:r>
            <a:r>
              <a:rPr lang="en-US" baseline="0" dirty="0"/>
              <a:t> latitude on content &amp; arrangement</a:t>
            </a:r>
          </a:p>
          <a:p>
            <a:pPr marL="171450" indent="-171450">
              <a:buFont typeface="Wingdings" panose="05000000000000000000" pitchFamily="2" charset="2"/>
              <a:buChar char="Ø"/>
            </a:pPr>
            <a:r>
              <a:rPr lang="en-US" baseline="0" dirty="0"/>
              <a:t>Highlights about government, finances and economy</a:t>
            </a:r>
          </a:p>
          <a:p>
            <a:pPr marL="171450" indent="-171450">
              <a:buFont typeface="Wingdings" panose="05000000000000000000" pitchFamily="2" charset="2"/>
              <a:buChar char="Ø"/>
            </a:pPr>
            <a:r>
              <a:rPr lang="en-US" baseline="0" dirty="0"/>
              <a:t>Really try to avoid repetition.  </a:t>
            </a:r>
          </a:p>
          <a:p>
            <a:pPr marL="628650" lvl="1" indent="-171450">
              <a:buFont typeface="Wingdings" panose="05000000000000000000" pitchFamily="2" charset="2"/>
              <a:buChar char="Ø"/>
            </a:pPr>
            <a:r>
              <a:rPr lang="en-US" baseline="0" dirty="0"/>
              <a:t>NYC – Had descriptions of each of their CUs in the LOT, MD&amp;A, and note disclosures</a:t>
            </a:r>
          </a:p>
          <a:p>
            <a:pPr marL="171450" indent="-171450">
              <a:buFont typeface="Wingdings" panose="05000000000000000000" pitchFamily="2" charset="2"/>
              <a:buChar char="Ø"/>
            </a:pPr>
            <a:r>
              <a:rPr lang="en-US" baseline="0" dirty="0"/>
              <a:t>This is the Only place for any substantive subjectivity.  Brag away, so long as it doesn’t conflict.</a:t>
            </a:r>
          </a:p>
          <a:p>
            <a:pPr marL="171450" indent="-171450">
              <a:buFont typeface="Wingdings" panose="05000000000000000000" pitchFamily="2" charset="2"/>
              <a:buChar char="Ø"/>
            </a:pPr>
            <a:r>
              <a:rPr lang="en-US" baseline="0" dirty="0"/>
              <a:t>Not subject to audit</a:t>
            </a:r>
            <a:endParaRPr lang="en-US" dirty="0"/>
          </a:p>
        </p:txBody>
      </p:sp>
      <p:sp>
        <p:nvSpPr>
          <p:cNvPr id="4" name="Slide Number Placeholder 3"/>
          <p:cNvSpPr>
            <a:spLocks noGrp="1"/>
          </p:cNvSpPr>
          <p:nvPr>
            <p:ph type="sldNum" sz="quarter" idx="10"/>
          </p:nvPr>
        </p:nvSpPr>
        <p:spPr/>
        <p:txBody>
          <a:bodyPr/>
          <a:lstStyle/>
          <a:p>
            <a:pPr defTabSz="908272">
              <a:defRPr/>
            </a:pPr>
            <a:fld id="{7195C4E7-E088-43FB-B2B6-AAE68181BDBF}" type="slidenum">
              <a:rPr lang="en-US">
                <a:solidFill>
                  <a:prstClr val="black"/>
                </a:solidFill>
                <a:latin typeface="Calibri" panose="020F0502020204030204"/>
              </a:rPr>
              <a:pPr defTabSz="908272">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58100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FORMAT</a:t>
            </a:r>
          </a:p>
          <a:p>
            <a:pPr marL="0" indent="0">
              <a:buFont typeface="Arial" panose="020B0604020202020204" pitchFamily="34" charset="0"/>
              <a:buNone/>
            </a:pPr>
            <a:endParaRPr lang="en-US" sz="1200" dirty="0"/>
          </a:p>
          <a:p>
            <a:pPr marL="457200" indent="-457200">
              <a:buFont typeface="Wingdings" panose="05000000000000000000" pitchFamily="2" charset="2"/>
              <a:buChar char="Ø"/>
              <a:defRPr/>
            </a:pPr>
            <a:r>
              <a:rPr lang="en-US" sz="1200" dirty="0"/>
              <a:t>Presented on government’s letterhead</a:t>
            </a:r>
          </a:p>
          <a:p>
            <a:pPr marL="457200" indent="-457200">
              <a:buFont typeface="Wingdings" panose="05000000000000000000" pitchFamily="2" charset="2"/>
              <a:buChar char="Ø"/>
              <a:defRPr/>
            </a:pPr>
            <a:r>
              <a:rPr lang="en-US" sz="1200" dirty="0"/>
              <a:t>Dated (no earlier than date of independent auditor’s report)</a:t>
            </a:r>
          </a:p>
          <a:p>
            <a:pPr marL="457200" indent="-457200">
              <a:buFont typeface="Wingdings" panose="05000000000000000000" pitchFamily="2" charset="2"/>
              <a:buChar char="Ø"/>
              <a:defRPr/>
            </a:pPr>
            <a:r>
              <a:rPr lang="en-US" sz="1200" dirty="0"/>
              <a:t>Normally addressed to citizens and the governing board</a:t>
            </a:r>
          </a:p>
          <a:p>
            <a:pPr marL="457200" indent="-457200">
              <a:buFont typeface="Wingdings" panose="05000000000000000000" pitchFamily="2" charset="2"/>
              <a:buChar char="Ø"/>
            </a:pPr>
            <a:r>
              <a:rPr lang="en-US" altLang="en-US" sz="1200" dirty="0"/>
              <a:t>Keep discussion simple and straightforward</a:t>
            </a:r>
          </a:p>
          <a:p>
            <a:pPr marL="457200" indent="-457200">
              <a:buFont typeface="Wingdings" panose="05000000000000000000" pitchFamily="2" charset="2"/>
              <a:buChar char="Ø"/>
            </a:pPr>
            <a:r>
              <a:rPr lang="en-US" altLang="en-US" sz="1200" dirty="0"/>
              <a:t>Use charts and graphs</a:t>
            </a:r>
          </a:p>
          <a:p>
            <a:pPr marL="914400" lvl="1" indent="-457200">
              <a:buFont typeface="Wingdings" panose="05000000000000000000" pitchFamily="2" charset="2"/>
              <a:buChar char="Ø"/>
            </a:pPr>
            <a:r>
              <a:rPr lang="en-US" sz="1200" baseline="0" dirty="0"/>
              <a:t>Optional: don’t see a huge number but many have at least a couple.  </a:t>
            </a:r>
          </a:p>
          <a:p>
            <a:pPr marL="914400" lvl="1" indent="-457200">
              <a:buFont typeface="Wingdings" panose="05000000000000000000" pitchFamily="2" charset="2"/>
              <a:buChar char="Ø"/>
            </a:pPr>
            <a:r>
              <a:rPr lang="en-US" sz="1200" baseline="0" dirty="0"/>
              <a:t>Don’t want to have same content as MD&amp;A. </a:t>
            </a:r>
            <a:endParaRPr lang="en-US" altLang="en-US" sz="1200" dirty="0"/>
          </a:p>
          <a:p>
            <a:pPr marL="457200" indent="-457200">
              <a:buFont typeface="Wingdings" panose="05000000000000000000" pitchFamily="2" charset="2"/>
              <a:buChar char="Ø"/>
              <a:defRPr/>
            </a:pPr>
            <a:r>
              <a:rPr lang="en-US" sz="1200" dirty="0"/>
              <a:t>Signatures</a:t>
            </a:r>
          </a:p>
          <a:p>
            <a:pPr marL="914400" lvl="1" indent="-457200">
              <a:buFont typeface="Wingdings" panose="05000000000000000000" pitchFamily="2" charset="2"/>
              <a:buChar char="Ø"/>
              <a:defRPr/>
            </a:pPr>
            <a:r>
              <a:rPr lang="en-US" sz="1200" dirty="0"/>
              <a:t>Chief financial officer (minimum)</a:t>
            </a:r>
          </a:p>
          <a:p>
            <a:pPr marL="914400" lvl="1" indent="-457200">
              <a:buFont typeface="Wingdings" panose="05000000000000000000" pitchFamily="2" charset="2"/>
              <a:buChar char="Ø"/>
              <a:defRPr/>
            </a:pPr>
            <a:r>
              <a:rPr lang="en-US" sz="1200" dirty="0"/>
              <a:t>Chief executive/operating officer</a:t>
            </a:r>
          </a:p>
          <a:p>
            <a:pPr marL="914400" lvl="1" indent="-457200">
              <a:buFont typeface="Wingdings" panose="05000000000000000000" pitchFamily="2" charset="2"/>
              <a:buChar char="Ø"/>
              <a:defRPr/>
            </a:pPr>
            <a:r>
              <a:rPr lang="en-US" sz="1200" dirty="0"/>
              <a:t>May have two separate letters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LOOK AT THE LETTER OF TRANSMITTAL IN  YOUR ACFR – WHO SIGNED THE LETTER?</a:t>
            </a:r>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377370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baseline="0" dirty="0"/>
              <a:t>Having a transmittal is required by GAAP but no guidance about what should be in it.  </a:t>
            </a:r>
          </a:p>
          <a:p>
            <a:pPr marL="176679" indent="-176679">
              <a:buFont typeface="Arial" panose="020B0604020202020204" pitchFamily="34" charset="0"/>
              <a:buChar char="•"/>
            </a:pPr>
            <a:endParaRPr lang="en-US" baseline="0" dirty="0"/>
          </a:p>
          <a:p>
            <a:r>
              <a:rPr lang="en-US" baseline="0" dirty="0"/>
              <a:t>GFOA requires at least these FOUR PARTS, as applicable, for Certificate of Achievement program. </a:t>
            </a:r>
          </a:p>
          <a:p>
            <a:endParaRPr lang="en-US" baseline="0" dirty="0"/>
          </a:p>
          <a:p>
            <a:pPr defTabSz="942289">
              <a:defRPr/>
            </a:pPr>
            <a:r>
              <a:rPr lang="en-US" dirty="0"/>
              <a:t>The content can be arranged in any order within the letter of transmittal.</a:t>
            </a:r>
          </a:p>
          <a:p>
            <a:pPr defTabSz="942289"/>
            <a:endParaRPr lang="en-US" dirty="0"/>
          </a:p>
          <a:p>
            <a:pPr defTabSz="942289"/>
            <a:r>
              <a:rPr lang="en-US" dirty="0"/>
              <a:t>HOW MANY OF YOU APPLY FOR GFOA’s CERTIFICATE OF ACHIEVEMENT FOR EXCELLENCE IN FINANCIAL REPORTING?</a:t>
            </a:r>
          </a:p>
          <a:p>
            <a:endParaRPr lang="en-US" baseline="0" dirty="0"/>
          </a:p>
          <a:p>
            <a:r>
              <a:rPr lang="en-US" b="1" baseline="0" dirty="0"/>
              <a:t>TRANSITION</a:t>
            </a:r>
          </a:p>
          <a:p>
            <a:pPr marL="176679" indent="-176679">
              <a:buFont typeface="Arial" panose="020B0604020202020204" pitchFamily="34" charset="0"/>
              <a:buChar char="•"/>
            </a:pPr>
            <a:r>
              <a:rPr lang="en-US" baseline="0" dirty="0"/>
              <a:t>Let’s look at each of these four parts in more detail.</a:t>
            </a:r>
          </a:p>
          <a:p>
            <a:endParaRPr lang="en-US" dirty="0"/>
          </a:p>
        </p:txBody>
      </p:sp>
      <p:sp>
        <p:nvSpPr>
          <p:cNvPr id="4" name="Slide Number Placeholder 3"/>
          <p:cNvSpPr>
            <a:spLocks noGrp="1"/>
          </p:cNvSpPr>
          <p:nvPr>
            <p:ph type="sldNum" sz="quarter" idx="10"/>
          </p:nvPr>
        </p:nvSpPr>
        <p:spPr/>
        <p:txBody>
          <a:bodyPr/>
          <a:lstStyle/>
          <a:p>
            <a:pPr defTabSz="908272">
              <a:defRPr/>
            </a:pPr>
            <a:fld id="{7195C4E7-E088-43FB-B2B6-AAE68181BDBF}" type="slidenum">
              <a:rPr lang="en-US">
                <a:solidFill>
                  <a:prstClr val="black"/>
                </a:solidFill>
                <a:latin typeface="Calibri" panose="020F0502020204030204"/>
              </a:rPr>
              <a:pPr defTabSz="908272">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50322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FIRST PART OF A LETTER OF TRANSMITTAL:</a:t>
            </a:r>
          </a:p>
          <a:p>
            <a:endParaRPr lang="en-US" dirty="0"/>
          </a:p>
          <a:p>
            <a:r>
              <a:rPr lang="en-US" dirty="0"/>
              <a:t>On letter head, dated same or later than auditor’s opinion</a:t>
            </a:r>
          </a:p>
          <a:p>
            <a:endParaRPr lang="en-US" dirty="0"/>
          </a:p>
          <a:p>
            <a:r>
              <a:rPr lang="en-US" b="1" dirty="0"/>
              <a:t>[CLICK] </a:t>
            </a:r>
            <a:r>
              <a:rPr lang="en-US" dirty="0"/>
              <a:t>Management’s assumption of responsibility, acknowledgement of limitations of internal</a:t>
            </a:r>
            <a:r>
              <a:rPr lang="en-US" baseline="0" dirty="0"/>
              <a:t> control</a:t>
            </a:r>
          </a:p>
          <a:p>
            <a:endParaRPr lang="en-US" baseline="0" dirty="0"/>
          </a:p>
          <a:p>
            <a:r>
              <a:rPr lang="en-US" b="1" baseline="0" dirty="0"/>
              <a:t>[CLICK]  </a:t>
            </a:r>
            <a:r>
              <a:rPr lang="en-US" baseline="0" dirty="0"/>
              <a:t>Delaware State Housing Authority (DSHA) includes it’s Federal funds Single Audit report as part of its ACFR</a:t>
            </a:r>
          </a:p>
          <a:p>
            <a:endParaRPr lang="en-US" baseline="0" dirty="0"/>
          </a:p>
          <a:p>
            <a:r>
              <a:rPr lang="en-US" baseline="0" dirty="0"/>
              <a:t>HOW MANY OF YOU INCLUDE YOUR SINGLE AUDIT AS PART OF YOUR ACFR?  </a:t>
            </a:r>
          </a:p>
          <a:p>
            <a:endParaRPr lang="en-US" baseline="0" dirty="0"/>
          </a:p>
          <a:p>
            <a:r>
              <a:rPr lang="en-US" baseline="0" dirty="0"/>
              <a:t>OTHERWISE, THE SINGLE AUDIT IS A SEPARATE REPORT</a:t>
            </a:r>
            <a:endParaRPr lang="en-US" dirty="0"/>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274771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r>
              <a:rPr lang="en-US" dirty="0"/>
              <a:t>NOW FOR THE EXERCISE – THIS IS EXERCISE #7 IN YOUR HANDOUTS</a:t>
            </a:r>
          </a:p>
          <a:p>
            <a:endParaRPr lang="en-US" dirty="0"/>
          </a:p>
          <a:p>
            <a:r>
              <a:rPr lang="en-US" b="1" i="1"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28203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NEXT GIVE A PROFILE OF THE GOVERNMENT</a:t>
            </a:r>
          </a:p>
          <a:p>
            <a:endParaRPr lang="en-US" sz="1200" dirty="0"/>
          </a:p>
          <a:p>
            <a:pPr marL="171450" indent="-171450">
              <a:buFont typeface="Wingdings" panose="05000000000000000000" pitchFamily="2" charset="2"/>
              <a:buChar char="Ø"/>
            </a:pPr>
            <a:r>
              <a:rPr lang="en-US" altLang="en-US" sz="1200" dirty="0"/>
              <a:t>Who does the government serve?</a:t>
            </a:r>
          </a:p>
          <a:p>
            <a:pPr marL="171450" indent="-171450">
              <a:buFont typeface="Wingdings" panose="05000000000000000000" pitchFamily="2" charset="2"/>
              <a:buChar char="Ø"/>
            </a:pPr>
            <a:r>
              <a:rPr lang="en-US" altLang="en-US" sz="1200" dirty="0"/>
              <a:t>How do they govern?</a:t>
            </a:r>
          </a:p>
          <a:p>
            <a:pPr marL="171450" indent="-171450">
              <a:buFont typeface="Wingdings" panose="05000000000000000000" pitchFamily="2" charset="2"/>
              <a:buChar char="Ø"/>
            </a:pPr>
            <a:r>
              <a:rPr lang="en-US" altLang="en-US" sz="1200" dirty="0"/>
              <a:t>Possible factors for inclusion:</a:t>
            </a:r>
          </a:p>
          <a:p>
            <a:pPr marL="914400" lvl="1" indent="-457200">
              <a:buFont typeface="Wingdings" panose="05000000000000000000" pitchFamily="2" charset="2"/>
              <a:buChar char="Ø"/>
            </a:pPr>
            <a:r>
              <a:rPr lang="en-US" altLang="en-US" sz="1200" dirty="0"/>
              <a:t>Population</a:t>
            </a:r>
          </a:p>
          <a:p>
            <a:pPr marL="914400" lvl="1" indent="-457200">
              <a:buFont typeface="Wingdings" panose="05000000000000000000" pitchFamily="2" charset="2"/>
              <a:buChar char="Ø"/>
            </a:pPr>
            <a:r>
              <a:rPr lang="en-US" altLang="en-US" sz="1200" dirty="0"/>
              <a:t>Structure (e.g., council-manager vs. mayor-council)</a:t>
            </a:r>
          </a:p>
          <a:p>
            <a:pPr marL="914400" lvl="1" indent="-457200">
              <a:buFont typeface="Wingdings" panose="05000000000000000000" pitchFamily="2" charset="2"/>
              <a:buChar char="Ø"/>
            </a:pPr>
            <a:r>
              <a:rPr lang="en-US" altLang="en-US" sz="1200" dirty="0"/>
              <a:t>Types and levels of services provided</a:t>
            </a:r>
          </a:p>
          <a:p>
            <a:pPr marL="914400" lvl="1" indent="-457200">
              <a:buFont typeface="Wingdings" panose="05000000000000000000" pitchFamily="2" charset="2"/>
              <a:buChar char="Ø"/>
            </a:pPr>
            <a:r>
              <a:rPr lang="en-US" altLang="en-US" sz="1200" dirty="0"/>
              <a:t>Component units and any potential component units excluded</a:t>
            </a:r>
          </a:p>
          <a:p>
            <a:pPr marL="914400" lvl="1" indent="-457200">
              <a:buFont typeface="Wingdings" panose="05000000000000000000" pitchFamily="2" charset="2"/>
              <a:buChar char="Ø"/>
            </a:pPr>
            <a:r>
              <a:rPr lang="en-US" altLang="en-US" sz="1200" dirty="0"/>
              <a:t>Brief summary of budget process </a:t>
            </a:r>
          </a:p>
          <a:p>
            <a:pPr marL="914400" lvl="1" indent="-457200">
              <a:buFont typeface="Wingdings" panose="05000000000000000000" pitchFamily="2" charset="2"/>
              <a:buChar char="Ø"/>
            </a:pPr>
            <a:r>
              <a:rPr lang="en-US" altLang="en-US" sz="1200" dirty="0">
                <a:solidFill>
                  <a:prstClr val="black"/>
                </a:solidFill>
              </a:rPr>
              <a:t>Governmental funds with annual/biennial appropriated budget</a:t>
            </a:r>
          </a:p>
          <a:p>
            <a:pPr marL="914400" lvl="1" indent="-457200">
              <a:buFont typeface="Wingdings" panose="05000000000000000000" pitchFamily="2" charset="2"/>
              <a:buChar char="Ø"/>
            </a:pPr>
            <a:r>
              <a:rPr lang="en-US" altLang="en-US" sz="1200" dirty="0">
                <a:solidFill>
                  <a:prstClr val="black"/>
                </a:solidFill>
              </a:rPr>
              <a:t>Legal level of budgetary control</a:t>
            </a:r>
          </a:p>
          <a:p>
            <a:pPr marL="176679" indent="-176679">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28347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THEN PROVIDE INFORMATION USEFUL FOR THE READER TO ASSESS THE ECONOMIC CONDITION OF YOUR ENTITY</a:t>
            </a:r>
          </a:p>
          <a:p>
            <a:endParaRPr lang="en-US" sz="1200" dirty="0"/>
          </a:p>
          <a:p>
            <a:r>
              <a:rPr lang="en-US" sz="1200" dirty="0"/>
              <a:t>Identify factors that could cause today’s </a:t>
            </a:r>
            <a:r>
              <a:rPr lang="en-US" sz="1200" i="1" dirty="0"/>
              <a:t>financial position </a:t>
            </a:r>
            <a:r>
              <a:rPr lang="en-US" sz="1200" dirty="0"/>
              <a:t>to improve or deteriorate in the future</a:t>
            </a:r>
          </a:p>
          <a:p>
            <a:pPr lvl="1"/>
            <a:r>
              <a:rPr lang="en-US" sz="1200" dirty="0"/>
              <a:t>Types of information useful for this purpose</a:t>
            </a:r>
          </a:p>
          <a:p>
            <a:pPr lvl="2"/>
            <a:r>
              <a:rPr lang="en-US" sz="1200" dirty="0"/>
              <a:t>Information regarding the local economy</a:t>
            </a:r>
          </a:p>
          <a:p>
            <a:pPr lvl="2"/>
            <a:r>
              <a:rPr lang="en-US" sz="1200" dirty="0"/>
              <a:t>Results of long-term financial planning </a:t>
            </a:r>
          </a:p>
          <a:p>
            <a:pPr lvl="2"/>
            <a:r>
              <a:rPr lang="en-US" sz="1200" dirty="0"/>
              <a:t>Relevant financial policies</a:t>
            </a:r>
          </a:p>
          <a:p>
            <a:pPr lvl="2"/>
            <a:r>
              <a:rPr lang="en-US" sz="1200" dirty="0"/>
              <a:t>Major initiatives</a:t>
            </a:r>
          </a:p>
          <a:p>
            <a:pPr lvl="2"/>
            <a:r>
              <a:rPr lang="en-US" sz="1200" dirty="0"/>
              <a:t>Budget</a:t>
            </a:r>
          </a:p>
          <a:p>
            <a:endParaRPr lang="en-US" sz="1200" dirty="0"/>
          </a:p>
          <a:p>
            <a:r>
              <a:rPr lang="en-US" sz="1200" dirty="0"/>
              <a:t>THE ACFR (ALONG WITH OUR ANNUAL BUDGET DOCUMENT) SHOULD BE A GREAT RESOURCE ON WHAT IS GOING ON IN YOUR CITY/ENTITY</a:t>
            </a:r>
          </a:p>
        </p:txBody>
      </p:sp>
      <p:sp>
        <p:nvSpPr>
          <p:cNvPr id="4" name="Slide Number Placeholder 3"/>
          <p:cNvSpPr>
            <a:spLocks noGrp="1"/>
          </p:cNvSpPr>
          <p:nvPr>
            <p:ph type="sldNum" sz="quarter" idx="5"/>
          </p:nvPr>
        </p:nvSpPr>
        <p:spPr/>
        <p:txBody>
          <a:bodyPr/>
          <a:lstStyle/>
          <a:p>
            <a:fld id="{D5CAFB1A-6219-4D3C-91B1-C67459D94887}" type="slidenum">
              <a:rPr lang="en-US" smtClean="0"/>
              <a:t>41</a:t>
            </a:fld>
            <a:endParaRPr lang="en-US"/>
          </a:p>
        </p:txBody>
      </p:sp>
    </p:spTree>
    <p:extLst>
      <p:ext uri="{BB962C8B-B14F-4D97-AF65-F5344CB8AC3E}">
        <p14:creationId xmlns:p14="http://schemas.microsoft.com/office/powerpoint/2010/main" val="6390503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AWARDS AND ACKNOWLEDGEMENTS</a:t>
            </a:r>
          </a:p>
          <a:p>
            <a:endParaRPr lang="en-US" sz="1200" dirty="0"/>
          </a:p>
          <a:p>
            <a:r>
              <a:rPr lang="en-US" altLang="en-US" sz="1200" dirty="0"/>
              <a:t>Awards</a:t>
            </a:r>
          </a:p>
          <a:p>
            <a:pPr marL="914400" lvl="1" indent="-457200">
              <a:buFont typeface="Wingdings" panose="05000000000000000000" pitchFamily="2" charset="2"/>
              <a:buChar char="Ø"/>
            </a:pPr>
            <a:r>
              <a:rPr lang="en-US" altLang="en-US" sz="1200" dirty="0"/>
              <a:t>Objective indicators of the quality of the government’s </a:t>
            </a:r>
            <a:r>
              <a:rPr lang="en-US" altLang="en-US" sz="1200" i="1" dirty="0"/>
              <a:t>financial </a:t>
            </a:r>
            <a:r>
              <a:rPr lang="en-US" altLang="en-US" sz="1200" dirty="0"/>
              <a:t>management</a:t>
            </a:r>
          </a:p>
          <a:p>
            <a:pPr marL="1371600" lvl="2" indent="-457200">
              <a:buFont typeface="Wingdings" panose="05000000000000000000" pitchFamily="2" charset="2"/>
              <a:buChar char="Ø"/>
            </a:pPr>
            <a:r>
              <a:rPr lang="en-US" altLang="en-US" sz="1200" dirty="0"/>
              <a:t>Certificate of Achievement for Excellence in Financial Reporting </a:t>
            </a:r>
          </a:p>
          <a:p>
            <a:pPr marL="1371600" lvl="2" indent="-457200">
              <a:buFont typeface="Wingdings" panose="05000000000000000000" pitchFamily="2" charset="2"/>
              <a:buChar char="Ø"/>
            </a:pPr>
            <a:r>
              <a:rPr lang="en-US" altLang="en-US" sz="1200" dirty="0"/>
              <a:t>Other awards </a:t>
            </a:r>
          </a:p>
          <a:p>
            <a:r>
              <a:rPr lang="en-US" altLang="en-US" sz="1200" dirty="0"/>
              <a:t>Acknowledgements</a:t>
            </a:r>
          </a:p>
          <a:p>
            <a:pPr marL="914400" lvl="1" indent="-457200">
              <a:buFont typeface="Wingdings" panose="05000000000000000000" pitchFamily="2" charset="2"/>
              <a:buChar char="Ø"/>
            </a:pPr>
            <a:r>
              <a:rPr lang="en-US" altLang="en-US" sz="1200" dirty="0"/>
              <a:t>Those who played a significant role in preparing the report or internal control</a:t>
            </a:r>
          </a:p>
          <a:p>
            <a:endParaRPr lang="en-US" dirty="0"/>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36538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THIS IS AN EXAMPLE OF A LIST OF PRINCIPAL OFFICIALS (ILLINOIS HOUSING DEVELOPMENT AUTHORITY)</a:t>
            </a:r>
          </a:p>
          <a:p>
            <a:pPr defTabSz="942289">
              <a:defRPr/>
            </a:pPr>
            <a:endParaRPr lang="en-US" dirty="0"/>
          </a:p>
          <a:p>
            <a:pPr defTabSz="942289">
              <a:defRPr/>
            </a:pPr>
            <a:r>
              <a:rPr lang="en-US" dirty="0"/>
              <a:t>NOTE THE LIST OF PRINCIPAL OFFICIALS IN YOUR ACFR</a:t>
            </a:r>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1351452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77234" indent="-297968">
              <a:defRPr>
                <a:solidFill>
                  <a:schemeClr val="tx1"/>
                </a:solidFill>
                <a:latin typeface="Tahoma" pitchFamily="34" charset="0"/>
              </a:defRPr>
            </a:lvl2pPr>
            <a:lvl3pPr marL="1198169" indent="-238059">
              <a:defRPr>
                <a:solidFill>
                  <a:schemeClr val="tx1"/>
                </a:solidFill>
                <a:latin typeface="Tahoma" pitchFamily="34" charset="0"/>
              </a:defRPr>
            </a:lvl3pPr>
            <a:lvl4pPr marL="1679014" indent="-238059">
              <a:defRPr>
                <a:solidFill>
                  <a:schemeClr val="tx1"/>
                </a:solidFill>
                <a:latin typeface="Tahoma" pitchFamily="34" charset="0"/>
              </a:defRPr>
            </a:lvl4pPr>
            <a:lvl5pPr marL="2158282" indent="-238059">
              <a:defRPr>
                <a:solidFill>
                  <a:schemeClr val="tx1"/>
                </a:solidFill>
                <a:latin typeface="Tahoma" pitchFamily="34" charset="0"/>
              </a:defRPr>
            </a:lvl5pPr>
            <a:lvl6pPr marL="2612325" indent="-238059" eaLnBrk="0" fontAlgn="base" hangingPunct="0">
              <a:spcBef>
                <a:spcPct val="0"/>
              </a:spcBef>
              <a:spcAft>
                <a:spcPct val="0"/>
              </a:spcAft>
              <a:defRPr>
                <a:solidFill>
                  <a:schemeClr val="tx1"/>
                </a:solidFill>
                <a:latin typeface="Tahoma" pitchFamily="34" charset="0"/>
              </a:defRPr>
            </a:lvl6pPr>
            <a:lvl7pPr marL="3066368" indent="-238059" eaLnBrk="0" fontAlgn="base" hangingPunct="0">
              <a:spcBef>
                <a:spcPct val="0"/>
              </a:spcBef>
              <a:spcAft>
                <a:spcPct val="0"/>
              </a:spcAft>
              <a:defRPr>
                <a:solidFill>
                  <a:schemeClr val="tx1"/>
                </a:solidFill>
                <a:latin typeface="Tahoma" pitchFamily="34" charset="0"/>
              </a:defRPr>
            </a:lvl7pPr>
            <a:lvl8pPr marL="3520413" indent="-238059" eaLnBrk="0" fontAlgn="base" hangingPunct="0">
              <a:spcBef>
                <a:spcPct val="0"/>
              </a:spcBef>
              <a:spcAft>
                <a:spcPct val="0"/>
              </a:spcAft>
              <a:defRPr>
                <a:solidFill>
                  <a:schemeClr val="tx1"/>
                </a:solidFill>
                <a:latin typeface="Tahoma" pitchFamily="34" charset="0"/>
              </a:defRPr>
            </a:lvl8pPr>
            <a:lvl9pPr marL="3974456" indent="-238059" eaLnBrk="0" fontAlgn="base" hangingPunct="0">
              <a:spcBef>
                <a:spcPct val="0"/>
              </a:spcBef>
              <a:spcAft>
                <a:spcPct val="0"/>
              </a:spcAft>
              <a:defRPr>
                <a:solidFill>
                  <a:schemeClr val="tx1"/>
                </a:solidFill>
                <a:latin typeface="Tahoma" pitchFamily="34" charset="0"/>
              </a:defRPr>
            </a:lvl9pPr>
          </a:lstStyle>
          <a:p>
            <a:pPr defTabSz="942289" fontAlgn="base">
              <a:spcBef>
                <a:spcPct val="0"/>
              </a:spcBef>
              <a:spcAft>
                <a:spcPct val="0"/>
              </a:spcAft>
              <a:defRPr/>
            </a:pPr>
            <a:fld id="{A02F46E2-1924-428F-B8CD-11F041090DB0}" type="slidenum">
              <a:rPr lang="en-US" altLang="en-US">
                <a:solidFill>
                  <a:srgbClr val="000000"/>
                </a:solidFill>
                <a:latin typeface="Arial" charset="0"/>
              </a:rPr>
              <a:pPr defTabSz="942289" fontAlgn="base">
                <a:spcBef>
                  <a:spcPct val="0"/>
                </a:spcBef>
                <a:spcAft>
                  <a:spcPct val="0"/>
                </a:spcAft>
                <a:defRPr/>
              </a:pPr>
              <a:t>44</a:t>
            </a:fld>
            <a:endParaRPr lang="en-US" altLang="en-US">
              <a:solidFill>
                <a:srgbClr val="000000"/>
              </a:solidFill>
              <a:latin typeface="Arial" charset="0"/>
            </a:endParaRPr>
          </a:p>
        </p:txBody>
      </p:sp>
      <p:sp>
        <p:nvSpPr>
          <p:cNvPr id="708611" name="Rectangle 2"/>
          <p:cNvSpPr>
            <a:spLocks noGrp="1" noRot="1" noChangeAspect="1" noChangeArrowheads="1" noTextEdit="1"/>
          </p:cNvSpPr>
          <p:nvPr>
            <p:ph type="sldImg"/>
          </p:nvPr>
        </p:nvSpPr>
        <p:spPr>
          <a:xfrm>
            <a:off x="450850" y="715963"/>
            <a:ext cx="6361113" cy="3578225"/>
          </a:xfrm>
          <a:ln/>
        </p:spPr>
      </p:sp>
      <p:sp>
        <p:nvSpPr>
          <p:cNvPr id="708612" name="Rectangle 3"/>
          <p:cNvSpPr>
            <a:spLocks noGrp="1" noChangeArrowheads="1"/>
          </p:cNvSpPr>
          <p:nvPr>
            <p:ph type="body" idx="1"/>
          </p:nvPr>
        </p:nvSpPr>
        <p:spPr>
          <a:xfrm>
            <a:off x="968987" y="4534170"/>
            <a:ext cx="5322335" cy="4295859"/>
          </a:xfrm>
          <a:noFill/>
        </p:spPr>
        <p:txBody>
          <a:bodyPr/>
          <a:lstStyle/>
          <a:p>
            <a:pPr defTabSz="942289">
              <a:defRPr/>
            </a:pPr>
            <a:r>
              <a:rPr lang="en-US" dirty="0"/>
              <a:t>THIS IS AN EXAMPLE OF A LIST OF AN ORGANIZATIONAL CHART (DELAWARE STATE HOUSING AUTHORITY)</a:t>
            </a:r>
          </a:p>
          <a:p>
            <a:pPr defTabSz="942289">
              <a:defRPr/>
            </a:pPr>
            <a:endParaRPr lang="en-US" dirty="0"/>
          </a:p>
          <a:p>
            <a:pPr defTabSz="942289">
              <a:defRPr/>
            </a:pPr>
            <a:r>
              <a:rPr lang="en-US" dirty="0"/>
              <a:t>NOTE THE LIST THE ORG CHART IN YOUR ACFR – MAKE SURE IT IS UPDATED TO CURRENT CHART EACH YEAR AT YEAR-END</a:t>
            </a:r>
          </a:p>
        </p:txBody>
      </p:sp>
    </p:spTree>
    <p:extLst>
      <p:ext uri="{BB962C8B-B14F-4D97-AF65-F5344CB8AC3E}">
        <p14:creationId xmlns:p14="http://schemas.microsoft.com/office/powerpoint/2010/main" val="186660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42289">
              <a:defRPr/>
            </a:pPr>
            <a:fld id="{F10CEB62-539B-49A1-A46B-F8A952BD0706}" type="slidenum">
              <a:rPr lang="en-US">
                <a:solidFill>
                  <a:prstClr val="black"/>
                </a:solidFill>
                <a:latin typeface="Calibri"/>
              </a:rPr>
              <a:pPr defTabSz="942289">
                <a:defRPr/>
              </a:pPr>
              <a:t>45</a:t>
            </a:fld>
            <a:endParaRPr lang="en-US">
              <a:solidFill>
                <a:prstClr val="black"/>
              </a:solidFill>
              <a:latin typeface="Calibri"/>
            </a:endParaRPr>
          </a:p>
        </p:txBody>
      </p:sp>
      <p:sp>
        <p:nvSpPr>
          <p:cNvPr id="60418" name="Rectangle 2"/>
          <p:cNvSpPr>
            <a:spLocks noGrp="1" noRot="1" noChangeAspect="1" noChangeArrowheads="1" noTextEdit="1"/>
          </p:cNvSpPr>
          <p:nvPr>
            <p:ph type="sldImg"/>
          </p:nvPr>
        </p:nvSpPr>
        <p:spPr>
          <a:xfrm>
            <a:off x="450850" y="715963"/>
            <a:ext cx="6361113" cy="3578225"/>
          </a:xfrm>
          <a:ln/>
        </p:spPr>
      </p:sp>
      <p:sp>
        <p:nvSpPr>
          <p:cNvPr id="60419" name="Rectangle 3"/>
          <p:cNvSpPr>
            <a:spLocks noGrp="1" noChangeArrowheads="1"/>
          </p:cNvSpPr>
          <p:nvPr>
            <p:ph type="body" idx="1"/>
          </p:nvPr>
        </p:nvSpPr>
        <p:spPr>
          <a:xfrm>
            <a:off x="968041" y="4533851"/>
            <a:ext cx="5324226" cy="4295227"/>
          </a:xfrm>
        </p:spPr>
        <p:txBody>
          <a:bodyPr/>
          <a:lstStyle/>
          <a:p>
            <a:r>
              <a:rPr lang="en-US" dirty="0"/>
              <a:t>CERTIFICATE OF ACHIEVEMENT – FOR THE PRECEDING YEAR</a:t>
            </a:r>
          </a:p>
        </p:txBody>
      </p:sp>
    </p:spTree>
    <p:extLst>
      <p:ext uri="{BB962C8B-B14F-4D97-AF65-F5344CB8AC3E}">
        <p14:creationId xmlns:p14="http://schemas.microsoft.com/office/powerpoint/2010/main" val="4157992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r>
              <a:rPr lang="en-US" dirty="0"/>
              <a:t>NOW WE WILL DISCUSS THE MANAGEMENT DISCUSSION AND ANALYSIS SECTION</a:t>
            </a:r>
          </a:p>
          <a:p>
            <a:endParaRPr lang="en-US" dirty="0"/>
          </a:p>
          <a:p>
            <a:r>
              <a:rPr lang="en-US" dirty="0"/>
              <a:t>THE MD&amp;A</a:t>
            </a:r>
          </a:p>
          <a:p>
            <a:endParaRPr lang="en-US" dirty="0"/>
          </a:p>
          <a:p>
            <a:r>
              <a:rPr lang="en-US" dirty="0"/>
              <a:t>TURN TO THE MD&amp;A IN YOUR ACFR</a:t>
            </a:r>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46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24509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MD&amp;A?</a:t>
            </a:r>
          </a:p>
          <a:p>
            <a:pPr marL="171450" indent="-171450">
              <a:buFont typeface="Wingdings" panose="05000000000000000000" pitchFamily="2" charset="2"/>
              <a:buChar char="Ø"/>
            </a:pPr>
            <a:r>
              <a:rPr lang="en-US" sz="1200" b="1" dirty="0"/>
              <a:t>IT IS REQUIRED SUPPLEMENTARY INFORMATION</a:t>
            </a:r>
          </a:p>
          <a:p>
            <a:pPr marL="171450" indent="-171450">
              <a:buFont typeface="Wingdings" panose="05000000000000000000" pitchFamily="2" charset="2"/>
              <a:buChar char="Ø"/>
            </a:pPr>
            <a:r>
              <a:rPr lang="en-US" sz="1200" b="1" dirty="0"/>
              <a:t>THE PURPOSE</a:t>
            </a:r>
          </a:p>
          <a:p>
            <a:pPr marL="628650" lvl="1" indent="-171450">
              <a:buFont typeface="Wingdings" panose="05000000000000000000" pitchFamily="2" charset="2"/>
              <a:buChar char="Ø"/>
            </a:pPr>
            <a:r>
              <a:rPr lang="en-US" sz="1200" dirty="0"/>
              <a:t>To introduce the reader to the Basic Financial Statement</a:t>
            </a:r>
          </a:p>
          <a:p>
            <a:pPr marL="628650" lvl="1" indent="-171450">
              <a:buFont typeface="Wingdings" panose="05000000000000000000" pitchFamily="2" charset="2"/>
              <a:buChar char="Ø"/>
            </a:pPr>
            <a:r>
              <a:rPr lang="en-US" sz="1200" dirty="0"/>
              <a:t>To provide the reader an analytical</a:t>
            </a:r>
            <a:r>
              <a:rPr lang="en-US" sz="1200" baseline="0" dirty="0"/>
              <a:t> overview of the govt’s financial activities </a:t>
            </a:r>
          </a:p>
          <a:p>
            <a:pPr marL="628650" lvl="1" indent="-171450">
              <a:buFont typeface="Wingdings" panose="05000000000000000000" pitchFamily="2" charset="2"/>
              <a:buChar char="Ø"/>
            </a:pPr>
            <a:r>
              <a:rPr lang="en-US" sz="1200" baseline="0" dirty="0"/>
              <a:t>The analysis should be </a:t>
            </a:r>
            <a:r>
              <a:rPr lang="en-US" sz="1200" b="1" baseline="0" dirty="0"/>
              <a:t>objective and easily readable</a:t>
            </a:r>
            <a:r>
              <a:rPr lang="en-US" sz="1200" baseline="0" dirty="0"/>
              <a:t>. </a:t>
            </a:r>
          </a:p>
          <a:p>
            <a:pPr marL="171450" lvl="0" indent="-171450">
              <a:buFont typeface="Wingdings" panose="05000000000000000000" pitchFamily="2" charset="2"/>
              <a:buChar char="Ø"/>
            </a:pPr>
            <a:r>
              <a:rPr lang="en-US" sz="1200" b="1" cap="all" baseline="0" dirty="0"/>
              <a:t>Currently known facts </a:t>
            </a:r>
          </a:p>
          <a:p>
            <a:pPr marL="628650" lvl="1" indent="-171450">
              <a:buFont typeface="Wingdings" panose="05000000000000000000" pitchFamily="2" charset="2"/>
              <a:buChar char="Ø"/>
            </a:pPr>
            <a:r>
              <a:rPr lang="en-US" sz="1200" baseline="0" dirty="0"/>
              <a:t>Why things are the way they are</a:t>
            </a:r>
          </a:p>
          <a:p>
            <a:pPr marL="628650" lvl="1" indent="-171450">
              <a:buFont typeface="Wingdings" panose="05000000000000000000" pitchFamily="2" charset="2"/>
              <a:buChar char="Ø"/>
            </a:pPr>
            <a:r>
              <a:rPr lang="en-US" sz="1200" baseline="0" dirty="0"/>
              <a:t>Unlike the Letter of Transmittal, the MD&amp;A </a:t>
            </a:r>
            <a:r>
              <a:rPr lang="en-US" sz="1200" b="1" baseline="0" dirty="0"/>
              <a:t>cannot provide any “subjective” information</a:t>
            </a:r>
          </a:p>
          <a:p>
            <a:pPr marL="628650" lvl="1" indent="-171450">
              <a:buFont typeface="Wingdings" panose="05000000000000000000" pitchFamily="2" charset="2"/>
              <a:buChar char="Ø"/>
            </a:pPr>
            <a:r>
              <a:rPr lang="en-US" sz="1200" baseline="0" dirty="0"/>
              <a:t>Information should be facts based; only currently known facts, decisions, or conditions; things that have already happened. It should discuss current year results in comparison with prior year; emphasis on current year. Discuss both positive and negative results. </a:t>
            </a:r>
          </a:p>
          <a:p>
            <a:pPr marL="171450" lvl="0" indent="-171450">
              <a:buFont typeface="Wingdings" panose="05000000000000000000" pitchFamily="2" charset="2"/>
              <a:buChar char="Ø"/>
            </a:pPr>
            <a:r>
              <a:rPr lang="en-US" sz="1200" b="1" cap="all" baseline="0" dirty="0"/>
              <a:t>Focus of the MD&amp;A is always on primary govt</a:t>
            </a:r>
            <a:r>
              <a:rPr lang="en-US" sz="1200" baseline="0" dirty="0"/>
              <a:t>; normally do not include info on any CUs, unless, it has a significant relationship w/primary govt.  If a govt must include CU information in MD&amp;A; should always discuss primary govt first, and clearly distinguish CU from the PG.  </a:t>
            </a:r>
          </a:p>
          <a:p>
            <a:pPr marL="171450" lvl="0" indent="-171450">
              <a:buFont typeface="Wingdings" panose="05000000000000000000" pitchFamily="2" charset="2"/>
              <a:buChar char="Ø"/>
            </a:pPr>
            <a:r>
              <a:rPr lang="en-US" sz="1200" baseline="0" dirty="0"/>
              <a:t>It’s very common for the MD&amp;A to </a:t>
            </a:r>
            <a:r>
              <a:rPr lang="en-US" sz="1200" b="1" baseline="0" dirty="0"/>
              <a:t>address something that is covered in the notes</a:t>
            </a:r>
            <a:r>
              <a:rPr lang="en-US" sz="1200" baseline="0" dirty="0"/>
              <a:t>, for example a major capital construction project.  Summarize in MD&amp;A and refer readers to notes for more info. Do not duplicate</a:t>
            </a:r>
          </a:p>
          <a:p>
            <a:pPr marL="171450" indent="-171450">
              <a:buFont typeface="Wingdings" panose="05000000000000000000" pitchFamily="2" charset="2"/>
              <a:buChar char="Ø"/>
            </a:pPr>
            <a:r>
              <a:rPr lang="en-US" sz="1200" baseline="0" dirty="0"/>
              <a:t>Authoritative </a:t>
            </a:r>
            <a:r>
              <a:rPr lang="en-US" sz="1200" b="1" baseline="0" dirty="0"/>
              <a:t>standards limit the MD&amp;A to 8 topics only </a:t>
            </a:r>
            <a:r>
              <a:rPr lang="en-US" sz="1200" b="0" baseline="0" dirty="0"/>
              <a:t>(we will review the 8 topics next)</a:t>
            </a:r>
            <a:r>
              <a:rPr lang="en-US" sz="1200" baseline="0" dirty="0"/>
              <a:t>- Minimum is the maximum. All must be addressed, unless it doesn’t apply to your particular government, and only those topics. </a:t>
            </a:r>
          </a:p>
          <a:p>
            <a:pPr marL="171450" indent="-171450">
              <a:buFont typeface="Wingdings" panose="05000000000000000000" pitchFamily="2" charset="2"/>
              <a:buChar char="Ø"/>
            </a:pPr>
            <a:r>
              <a:rPr lang="en-US" sz="1200" baseline="0" dirty="0"/>
              <a:t>Try to avoid boilerplate discussions and focus on the most important information.</a:t>
            </a:r>
            <a:endParaRPr lang="en-US" sz="1200" dirty="0"/>
          </a:p>
        </p:txBody>
      </p:sp>
      <p:sp>
        <p:nvSpPr>
          <p:cNvPr id="4" name="Slide Number Placeholder 3"/>
          <p:cNvSpPr>
            <a:spLocks noGrp="1"/>
          </p:cNvSpPr>
          <p:nvPr>
            <p:ph type="sldNum" sz="quarter" idx="10"/>
          </p:nvPr>
        </p:nvSpPr>
        <p:spPr/>
        <p:txBody>
          <a:bodyPr/>
          <a:lstStyle/>
          <a:p>
            <a:pPr defTabSz="971029">
              <a:defRPr/>
            </a:pPr>
            <a:fld id="{7195C4E7-E088-43FB-B2B6-AAE68181BDBF}" type="slidenum">
              <a:rPr lang="en-US">
                <a:solidFill>
                  <a:prstClr val="black"/>
                </a:solidFill>
                <a:latin typeface="Calibri" panose="020F0502020204030204"/>
              </a:rPr>
              <a:pPr defTabSz="971029">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585838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EIGHT REQUIRED ELEMENTS</a:t>
            </a:r>
          </a:p>
          <a:p>
            <a:endParaRPr lang="en-US" dirty="0"/>
          </a:p>
          <a:p>
            <a:r>
              <a:rPr lang="en-US" dirty="0"/>
              <a:t>Read list of 8 elements.  </a:t>
            </a:r>
          </a:p>
          <a:p>
            <a:endParaRPr lang="en-US" dirty="0"/>
          </a:p>
          <a:p>
            <a:r>
              <a:rPr lang="en-US" dirty="0"/>
              <a:t>We’ll discuss the modified approach to infrastructure</a:t>
            </a:r>
            <a:r>
              <a:rPr lang="en-US" baseline="0" dirty="0"/>
              <a:t> further when get to #7. </a:t>
            </a:r>
          </a:p>
          <a:p>
            <a:endParaRPr lang="en-US" baseline="0" dirty="0"/>
          </a:p>
          <a:p>
            <a:r>
              <a:rPr lang="en-US" baseline="0" dirty="0"/>
              <a:t>Adding colorful charts and graphs to supplement this information is a great idea and encouraged.  It makes it easier for your readers to interpret some of the information that is presented.  The term “easily readable” is  right in the GASB Codification section on the MD&amp;A. We need to remember who our FS readers are not just rating agencies and banks, but average citizens as well. The charts and graphs can’t replace the narrative information, but it can supplement it.</a:t>
            </a:r>
          </a:p>
          <a:p>
            <a:endParaRPr lang="en-US" baseline="0" dirty="0"/>
          </a:p>
          <a:p>
            <a:r>
              <a:rPr lang="en-US" b="1" baseline="0" dirty="0"/>
              <a:t>TRANSITION</a:t>
            </a:r>
          </a:p>
          <a:p>
            <a:pPr marL="176679" indent="-176679">
              <a:buFont typeface="Arial" panose="020B0604020202020204" pitchFamily="34" charset="0"/>
              <a:buChar char="•"/>
            </a:pPr>
            <a:r>
              <a:rPr lang="en-US" dirty="0"/>
              <a:t>We’re going to take a closer look at each of these eight elements. </a:t>
            </a:r>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67399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Brief discussion of the</a:t>
            </a:r>
            <a:r>
              <a:rPr lang="en-US" baseline="0" dirty="0"/>
              <a:t> Basic Financial Statements and the relationships of the statements to each other</a:t>
            </a:r>
          </a:p>
          <a:p>
            <a:endParaRPr lang="en-US" baseline="0" dirty="0"/>
          </a:p>
          <a:p>
            <a:r>
              <a:rPr lang="en-US" baseline="0" dirty="0"/>
              <a:t>For example, the govt-wide statements’ relationship to the fund statements. This discussion should include the significant differences in the information they provide.  </a:t>
            </a:r>
          </a:p>
          <a:p>
            <a:endParaRPr lang="en-US" baseline="0" dirty="0"/>
          </a:p>
          <a:p>
            <a:r>
              <a:rPr lang="en-US" baseline="0" dirty="0"/>
              <a:t>Any other funds reported</a:t>
            </a:r>
            <a:endParaRPr lang="en-US" dirty="0"/>
          </a:p>
        </p:txBody>
      </p:sp>
      <p:sp>
        <p:nvSpPr>
          <p:cNvPr id="4" name="Slide Number Placeholder 3"/>
          <p:cNvSpPr>
            <a:spLocks noGrp="1"/>
          </p:cNvSpPr>
          <p:nvPr>
            <p:ph type="sldNum" sz="quarter" idx="10"/>
          </p:nvPr>
        </p:nvSpPr>
        <p:spPr/>
        <p:txBody>
          <a:bodyPr/>
          <a:lstStyle/>
          <a:p>
            <a:pPr defTabSz="971029">
              <a:defRPr/>
            </a:pPr>
            <a:fld id="{7195C4E7-E088-43FB-B2B6-AAE68181BDBF}" type="slidenum">
              <a:rPr lang="en-US">
                <a:solidFill>
                  <a:prstClr val="black"/>
                </a:solidFill>
                <a:latin typeface="Calibri" panose="020F0502020204030204"/>
              </a:rPr>
              <a:pPr defTabSz="971029">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3046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examples</a:t>
            </a:r>
          </a:p>
          <a:p>
            <a:endParaRPr lang="en-US" dirty="0"/>
          </a:p>
          <a:p>
            <a:r>
              <a:rPr lang="en-US" dirty="0"/>
              <a:t>For each example - calculate the net investment in capital assets related to </a:t>
            </a:r>
            <a:r>
              <a:rPr lang="en-US" b="1" dirty="0"/>
              <a:t>governmental activities only</a:t>
            </a:r>
            <a:r>
              <a:rPr lang="en-US" dirty="0"/>
              <a:t>.</a:t>
            </a:r>
          </a:p>
          <a:p>
            <a:endParaRPr lang="en-US" dirty="0"/>
          </a:p>
          <a:p>
            <a:r>
              <a:rPr lang="en-US" dirty="0"/>
              <a:t>WE WILL GIVE UP TO ONE HOUR FOR THE TOTAL EXERCISE</a:t>
            </a:r>
          </a:p>
          <a:p>
            <a:pPr marL="628650" lvl="1" indent="-171450">
              <a:buFont typeface="Wingdings" panose="05000000000000000000" pitchFamily="2" charset="2"/>
              <a:buChar char="Ø"/>
            </a:pPr>
            <a:r>
              <a:rPr lang="en-US" dirty="0"/>
              <a:t>ABOUT 40 MINUTES TO PREPARE THE ANSWERS</a:t>
            </a:r>
          </a:p>
          <a:p>
            <a:pPr marL="628650" lvl="1" indent="-171450">
              <a:buFont typeface="Wingdings" panose="05000000000000000000" pitchFamily="2" charset="2"/>
              <a:buChar char="Ø"/>
            </a:pPr>
            <a:r>
              <a:rPr lang="en-US" dirty="0"/>
              <a:t>ABOUT 20 MINUTES TO REVIEW THE ANSWERS</a:t>
            </a:r>
          </a:p>
          <a:p>
            <a:pPr marL="628650" lvl="1" indent="-171450">
              <a:buFont typeface="Wingdings" panose="05000000000000000000" pitchFamily="2" charset="2"/>
              <a:buChar char="Ø"/>
            </a:pPr>
            <a:endParaRPr lang="en-US" dirty="0"/>
          </a:p>
          <a:p>
            <a:pPr marL="0" lvl="0" indent="0">
              <a:buFont typeface="Wingdings" panose="05000000000000000000" pitchFamily="2" charset="2"/>
              <a:buNone/>
            </a:pPr>
            <a:r>
              <a:rPr lang="en-US" dirty="0">
                <a:highlight>
                  <a:srgbClr val="FFFF00"/>
                </a:highlight>
              </a:rPr>
              <a:t>WE WILL WORK EXAMPLE 1 TOGETHER AND THEN YOU WILL WORK EXAMPLE 2 AND 3</a:t>
            </a:r>
          </a:p>
        </p:txBody>
      </p:sp>
      <p:sp>
        <p:nvSpPr>
          <p:cNvPr id="4" name="Slide Number Placeholder 3"/>
          <p:cNvSpPr>
            <a:spLocks noGrp="1"/>
          </p:cNvSpPr>
          <p:nvPr>
            <p:ph type="sldNum" sz="quarter" idx="10"/>
          </p:nvPr>
        </p:nvSpPr>
        <p:spPr/>
        <p:txBody>
          <a:bodyPr/>
          <a:lstStyle/>
          <a:p>
            <a:pPr defTabSz="471145">
              <a:defRPr/>
            </a:pPr>
            <a:fld id="{D5CAFB1A-6219-4D3C-91B1-C67459D94887}" type="slidenum">
              <a:rPr lang="en-US">
                <a:solidFill>
                  <a:prstClr val="black"/>
                </a:solidFill>
                <a:latin typeface="Calibri" panose="020F0502020204030204"/>
              </a:rPr>
              <a:pPr defTabSz="47114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2557946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MD&amp;A should also include financial highlights</a:t>
            </a:r>
            <a:r>
              <a:rPr lang="en-US" baseline="0" dirty="0"/>
              <a:t> –  a brief overview and analysis of your govt’s activities for the year.  </a:t>
            </a:r>
          </a:p>
          <a:p>
            <a:endParaRPr lang="en-US" baseline="0" dirty="0"/>
          </a:p>
          <a:p>
            <a:pPr marL="171450" lvl="0" indent="-171450">
              <a:buFont typeface="Wingdings" panose="05000000000000000000" pitchFamily="2" charset="2"/>
              <a:buChar char="Ø"/>
            </a:pPr>
            <a:r>
              <a:rPr lang="en-US" dirty="0"/>
              <a:t>Total revenues, expenses by activity type (governmental and business-type)</a:t>
            </a:r>
          </a:p>
          <a:p>
            <a:pPr marL="171450" lvl="0" indent="-171450">
              <a:buFont typeface="Wingdings" panose="05000000000000000000" pitchFamily="2" charset="2"/>
              <a:buChar char="Ø"/>
            </a:pPr>
            <a:r>
              <a:rPr lang="en-US" dirty="0"/>
              <a:t>Net position by activity type</a:t>
            </a:r>
          </a:p>
          <a:p>
            <a:pPr marL="171450" lvl="0" indent="-171450">
              <a:buFont typeface="Wingdings" panose="05000000000000000000" pitchFamily="2" charset="2"/>
              <a:buChar char="Ø"/>
            </a:pPr>
            <a:r>
              <a:rPr lang="en-US" dirty="0"/>
              <a:t>Total fund revenues by major source; total fund expenditures/expenses by major function/activity</a:t>
            </a:r>
          </a:p>
          <a:p>
            <a:pPr marL="171450" lvl="0" indent="-171450">
              <a:buFont typeface="Wingdings" panose="05000000000000000000" pitchFamily="2" charset="2"/>
              <a:buChar char="Ø"/>
            </a:pPr>
            <a:r>
              <a:rPr lang="en-US" dirty="0"/>
              <a:t>Restrictions on fund balance/net position</a:t>
            </a:r>
          </a:p>
          <a:p>
            <a:pPr marL="171450" lvl="0" indent="-171450">
              <a:buFont typeface="Wingdings" panose="05000000000000000000" pitchFamily="2" charset="2"/>
              <a:buChar char="Ø"/>
            </a:pPr>
            <a:r>
              <a:rPr lang="en-US" dirty="0"/>
              <a:t>Significant changes in debt balances</a:t>
            </a:r>
          </a:p>
          <a:p>
            <a:endParaRPr lang="en-US" baseline="0" dirty="0"/>
          </a:p>
          <a:p>
            <a:r>
              <a:rPr lang="en-US" baseline="0" dirty="0"/>
              <a:t>The MD&amp;A Analysis should answer the question why? </a:t>
            </a:r>
          </a:p>
          <a:p>
            <a:endParaRPr lang="en-US" baseline="0" dirty="0"/>
          </a:p>
          <a:p>
            <a:r>
              <a:rPr lang="en-US" baseline="0" dirty="0"/>
              <a:t>As we will be repeating throughout the training, make sure the data you are reporting in the financial highlights and the entire MD&amp;A ties to the data in the BFS.</a:t>
            </a:r>
          </a:p>
          <a:p>
            <a:endParaRPr lang="en-US" baseline="0" dirty="0"/>
          </a:p>
          <a:p>
            <a:r>
              <a:rPr lang="en-US" baseline="0" dirty="0"/>
              <a:t>LOOK IN YOUR ACFR MD&amp;A SECTION – DOES IT INCLUDE A HIGHLIGHTS SECTION?</a:t>
            </a:r>
            <a:endParaRPr lang="en-US" dirty="0"/>
          </a:p>
        </p:txBody>
      </p:sp>
      <p:sp>
        <p:nvSpPr>
          <p:cNvPr id="4" name="Slide Number Placeholder 3"/>
          <p:cNvSpPr>
            <a:spLocks noGrp="1"/>
          </p:cNvSpPr>
          <p:nvPr>
            <p:ph type="sldNum" sz="quarter" idx="10"/>
          </p:nvPr>
        </p:nvSpPr>
        <p:spPr/>
        <p:txBody>
          <a:bodyPr/>
          <a:lstStyle/>
          <a:p>
            <a:pPr defTabSz="971029">
              <a:defRPr/>
            </a:pPr>
            <a:fld id="{7195C4E7-E088-43FB-B2B6-AAE68181BDBF}" type="slidenum">
              <a:rPr lang="en-US">
                <a:solidFill>
                  <a:prstClr val="black"/>
                </a:solidFill>
                <a:latin typeface="Calibri" panose="020F0502020204030204"/>
              </a:rPr>
              <a:pPr defTabSz="971029">
                <a:defRPr/>
              </a:pPr>
              <a:t>50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291624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800940" indent="-307056">
              <a:defRPr>
                <a:solidFill>
                  <a:schemeClr val="tx1"/>
                </a:solidFill>
                <a:latin typeface="Tahoma" pitchFamily="34" charset="0"/>
              </a:defRPr>
            </a:lvl2pPr>
            <a:lvl3pPr marL="1234713" indent="-245320">
              <a:defRPr>
                <a:solidFill>
                  <a:schemeClr val="tx1"/>
                </a:solidFill>
                <a:latin typeface="Tahoma" pitchFamily="34" charset="0"/>
              </a:defRPr>
            </a:lvl3pPr>
            <a:lvl4pPr marL="1730224" indent="-245320">
              <a:defRPr>
                <a:solidFill>
                  <a:schemeClr val="tx1"/>
                </a:solidFill>
                <a:latin typeface="Tahoma" pitchFamily="34" charset="0"/>
              </a:defRPr>
            </a:lvl4pPr>
            <a:lvl5pPr marL="2224110" indent="-245320">
              <a:defRPr>
                <a:solidFill>
                  <a:schemeClr val="tx1"/>
                </a:solidFill>
                <a:latin typeface="Tahoma" pitchFamily="34" charset="0"/>
              </a:defRPr>
            </a:lvl5pPr>
            <a:lvl6pPr marL="2692001" indent="-245320" eaLnBrk="0" fontAlgn="base" hangingPunct="0">
              <a:spcBef>
                <a:spcPct val="0"/>
              </a:spcBef>
              <a:spcAft>
                <a:spcPct val="0"/>
              </a:spcAft>
              <a:defRPr>
                <a:solidFill>
                  <a:schemeClr val="tx1"/>
                </a:solidFill>
                <a:latin typeface="Tahoma" pitchFamily="34" charset="0"/>
              </a:defRPr>
            </a:lvl6pPr>
            <a:lvl7pPr marL="3159892" indent="-245320" eaLnBrk="0" fontAlgn="base" hangingPunct="0">
              <a:spcBef>
                <a:spcPct val="0"/>
              </a:spcBef>
              <a:spcAft>
                <a:spcPct val="0"/>
              </a:spcAft>
              <a:defRPr>
                <a:solidFill>
                  <a:schemeClr val="tx1"/>
                </a:solidFill>
                <a:latin typeface="Tahoma" pitchFamily="34" charset="0"/>
              </a:defRPr>
            </a:lvl7pPr>
            <a:lvl8pPr marL="3627786" indent="-245320" eaLnBrk="0" fontAlgn="base" hangingPunct="0">
              <a:spcBef>
                <a:spcPct val="0"/>
              </a:spcBef>
              <a:spcAft>
                <a:spcPct val="0"/>
              </a:spcAft>
              <a:defRPr>
                <a:solidFill>
                  <a:schemeClr val="tx1"/>
                </a:solidFill>
                <a:latin typeface="Tahoma" pitchFamily="34" charset="0"/>
              </a:defRPr>
            </a:lvl8pPr>
            <a:lvl9pPr marL="4095677" indent="-245320" eaLnBrk="0" fontAlgn="base" hangingPunct="0">
              <a:spcBef>
                <a:spcPct val="0"/>
              </a:spcBef>
              <a:spcAft>
                <a:spcPct val="0"/>
              </a:spcAft>
              <a:defRPr>
                <a:solidFill>
                  <a:schemeClr val="tx1"/>
                </a:solidFill>
                <a:latin typeface="Tahoma" pitchFamily="34" charset="0"/>
              </a:defRPr>
            </a:lvl9pPr>
          </a:lstStyle>
          <a:p>
            <a:pPr defTabSz="971029" fontAlgn="base">
              <a:spcBef>
                <a:spcPct val="0"/>
              </a:spcBef>
              <a:spcAft>
                <a:spcPct val="0"/>
              </a:spcAft>
              <a:defRPr/>
            </a:pPr>
            <a:fld id="{4ED9542B-C869-4F07-8D86-31933BDE2846}" type="slidenum">
              <a:rPr lang="en-US" altLang="en-US">
                <a:solidFill>
                  <a:srgbClr val="000000"/>
                </a:solidFill>
                <a:latin typeface="Arial" charset="0"/>
              </a:rPr>
              <a:pPr defTabSz="971029" fontAlgn="base">
                <a:spcBef>
                  <a:spcPct val="0"/>
                </a:spcBef>
                <a:spcAft>
                  <a:spcPct val="0"/>
                </a:spcAft>
                <a:defRPr/>
              </a:pPr>
              <a:t>51</a:t>
            </a:fld>
            <a:endParaRPr lang="en-US" altLang="en-US" dirty="0">
              <a:solidFill>
                <a:srgbClr val="000000"/>
              </a:solidFill>
              <a:latin typeface="Arial" charset="0"/>
            </a:endParaRPr>
          </a:p>
        </p:txBody>
      </p:sp>
      <p:sp>
        <p:nvSpPr>
          <p:cNvPr id="720899" name="Rectangle 2"/>
          <p:cNvSpPr>
            <a:spLocks noGrp="1" noRot="1" noChangeAspect="1" noChangeArrowheads="1" noTextEdit="1"/>
          </p:cNvSpPr>
          <p:nvPr>
            <p:ph type="sldImg"/>
          </p:nvPr>
        </p:nvSpPr>
        <p:spPr>
          <a:xfrm>
            <a:off x="495300" y="735013"/>
            <a:ext cx="6530975" cy="3673475"/>
          </a:xfrm>
          <a:ln/>
        </p:spPr>
      </p:sp>
      <p:sp>
        <p:nvSpPr>
          <p:cNvPr id="720900" name="Rectangle 3"/>
          <p:cNvSpPr>
            <a:spLocks noGrp="1" noChangeArrowheads="1"/>
          </p:cNvSpPr>
          <p:nvPr>
            <p:ph type="body" idx="1"/>
          </p:nvPr>
        </p:nvSpPr>
        <p:spPr>
          <a:xfrm>
            <a:off x="1003530" y="4655396"/>
            <a:ext cx="5512066" cy="4410714"/>
          </a:xfrm>
          <a:noFill/>
        </p:spPr>
        <p:txBody>
          <a:bodyPr/>
          <a:lstStyle/>
          <a:p>
            <a:pPr eaLnBrk="1" hangingPunct="1"/>
            <a:r>
              <a:rPr lang="en-US" altLang="en-US" dirty="0"/>
              <a:t>#2 PROVIDE CONDENSED COMPARATIVE DATA</a:t>
            </a:r>
          </a:p>
          <a:p>
            <a:pPr eaLnBrk="1" hangingPunct="1"/>
            <a:endParaRPr lang="en-US" altLang="en-US" dirty="0"/>
          </a:p>
          <a:p>
            <a:pPr marL="171450" indent="-171450" eaLnBrk="1" hangingPunct="1">
              <a:buFont typeface="Wingdings" panose="05000000000000000000" pitchFamily="2" charset="2"/>
              <a:buChar char="Ø"/>
            </a:pPr>
            <a:r>
              <a:rPr lang="en-US" altLang="en-US" baseline="0" dirty="0"/>
              <a:t>Financial info from the govt-wide statements comparing current yr to prior </a:t>
            </a:r>
            <a:r>
              <a:rPr lang="en-US" altLang="en-US" baseline="0" dirty="0" err="1"/>
              <a:t>yr</a:t>
            </a:r>
            <a:r>
              <a:rPr lang="en-US" altLang="en-US" baseline="0" dirty="0"/>
              <a:t> </a:t>
            </a:r>
          </a:p>
          <a:p>
            <a:pPr marL="171450" indent="-171450" eaLnBrk="1" hangingPunct="1">
              <a:buFont typeface="Wingdings" panose="05000000000000000000" pitchFamily="2" charset="2"/>
              <a:buChar char="Ø"/>
            </a:pPr>
            <a:r>
              <a:rPr lang="en-US" altLang="en-US" baseline="0" dirty="0"/>
              <a:t>Report two years. </a:t>
            </a:r>
          </a:p>
          <a:p>
            <a:pPr marL="628650" lvl="1" indent="-171450" eaLnBrk="1" hangingPunct="1">
              <a:buFont typeface="Wingdings" panose="05000000000000000000" pitchFamily="2" charset="2"/>
              <a:buChar char="Ø"/>
            </a:pPr>
            <a:r>
              <a:rPr lang="en-US" altLang="en-US" baseline="0" dirty="0"/>
              <a:t>If your govt. presents comparative basic financial statements, </a:t>
            </a:r>
          </a:p>
          <a:p>
            <a:pPr marL="628650" lvl="1" indent="-171450" eaLnBrk="1" hangingPunct="1">
              <a:buFont typeface="Wingdings" panose="05000000000000000000" pitchFamily="2" charset="2"/>
              <a:buChar char="Ø"/>
            </a:pPr>
            <a:r>
              <a:rPr lang="en-US" altLang="en-US" baseline="0" dirty="0"/>
              <a:t>Then within this condensed data section of the MD&amp;A, must present 3 yrs of financial data</a:t>
            </a:r>
          </a:p>
          <a:p>
            <a:pPr marL="628650" lvl="1" indent="-171450" eaLnBrk="1" hangingPunct="1">
              <a:buFont typeface="Wingdings" panose="05000000000000000000" pitchFamily="2" charset="2"/>
              <a:buChar char="Ø"/>
            </a:pPr>
            <a:r>
              <a:rPr lang="en-US" altLang="en-US" baseline="0" dirty="0"/>
              <a:t>Current and two prior yrs.  </a:t>
            </a:r>
          </a:p>
          <a:p>
            <a:pPr marL="628650" lvl="1" indent="-171450" eaLnBrk="1" hangingPunct="1">
              <a:buFont typeface="Wingdings" panose="05000000000000000000" pitchFamily="2" charset="2"/>
              <a:buChar char="Ø"/>
            </a:pPr>
            <a:r>
              <a:rPr lang="en-US" altLang="en-US" baseline="0" dirty="0"/>
              <a:t>We’ll look at the specific format for each on the next slide</a:t>
            </a:r>
          </a:p>
          <a:p>
            <a:pPr marL="171450" indent="-171450" eaLnBrk="1" hangingPunct="1">
              <a:buFont typeface="Wingdings" panose="05000000000000000000" pitchFamily="2" charset="2"/>
              <a:buChar char="Ø"/>
            </a:pPr>
            <a:r>
              <a:rPr lang="en-US" altLang="en-US" dirty="0"/>
              <a:t>May use charts and graphs to </a:t>
            </a:r>
            <a:r>
              <a:rPr lang="en-US" altLang="en-US" i="1" dirty="0"/>
              <a:t>supplement</a:t>
            </a:r>
            <a:r>
              <a:rPr lang="en-US" altLang="en-US" dirty="0"/>
              <a:t> the required presentation, but not as a substitute</a:t>
            </a:r>
          </a:p>
          <a:p>
            <a:pPr marL="171450" indent="-171450" eaLnBrk="1" hangingPunct="1">
              <a:buFont typeface="Wingdings" panose="05000000000000000000" pitchFamily="2" charset="2"/>
              <a:buChar char="Ø"/>
            </a:pPr>
            <a:r>
              <a:rPr lang="en-US" altLang="en-US" dirty="0"/>
              <a:t>Often times, overall analysis (part 3) is combined with the condensed comparative data </a:t>
            </a:r>
          </a:p>
          <a:p>
            <a:pPr marL="171450" lvl="0" indent="-171450" eaLnBrk="1" hangingPunct="1">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4249294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 CONDENSED COMPARATIVE DATA</a:t>
            </a:r>
          </a:p>
          <a:p>
            <a:endParaRPr lang="en-US" dirty="0"/>
          </a:p>
          <a:p>
            <a:pPr marL="171450" indent="-171450">
              <a:buFont typeface="Wingdings" panose="05000000000000000000" pitchFamily="2" charset="2"/>
              <a:buChar char="Ø"/>
            </a:pPr>
            <a:r>
              <a:rPr lang="en-US" dirty="0"/>
              <a:t>Example of Condensed</a:t>
            </a:r>
            <a:r>
              <a:rPr lang="en-US" baseline="0" dirty="0"/>
              <a:t> comparative data on change in net position. </a:t>
            </a:r>
          </a:p>
          <a:p>
            <a:pPr marL="171450" indent="-171450">
              <a:buFont typeface="Wingdings" panose="05000000000000000000" pitchFamily="2" charset="2"/>
              <a:buChar char="Ø"/>
            </a:pPr>
            <a:r>
              <a:rPr lang="en-US" baseline="0" dirty="0"/>
              <a:t>Separate columns for governmental and business-type activities then total primary government.</a:t>
            </a:r>
            <a:endParaRPr lang="en-US" dirty="0"/>
          </a:p>
        </p:txBody>
      </p:sp>
      <p:sp>
        <p:nvSpPr>
          <p:cNvPr id="4" name="Slide Number Placeholder 3"/>
          <p:cNvSpPr>
            <a:spLocks noGrp="1"/>
          </p:cNvSpPr>
          <p:nvPr>
            <p:ph type="sldNum" sz="quarter" idx="10"/>
          </p:nvPr>
        </p:nvSpPr>
        <p:spPr/>
        <p:txBody>
          <a:bodyPr/>
          <a:lstStyle/>
          <a:p>
            <a:pPr defTabSz="971029">
              <a:defRPr/>
            </a:pPr>
            <a:fld id="{7195C4E7-E088-43FB-B2B6-AAE68181BDBF}" type="slidenum">
              <a:rPr lang="en-US">
                <a:solidFill>
                  <a:prstClr val="black"/>
                </a:solidFill>
                <a:latin typeface="Calibri" panose="020F0502020204030204"/>
              </a:rPr>
              <a:pPr defTabSz="971029">
                <a:defRPr/>
              </a:pPr>
              <a:t>52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27099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b="1" dirty="0"/>
              <a:t>3</a:t>
            </a:r>
            <a:r>
              <a:rPr lang="en-US" b="1" baseline="30000" dirty="0"/>
              <a:t>rd</a:t>
            </a:r>
            <a:r>
              <a:rPr lang="en-US" b="1" dirty="0"/>
              <a:t> requirement </a:t>
            </a:r>
            <a:r>
              <a:rPr lang="en-US" dirty="0"/>
              <a:t>is analysis</a:t>
            </a:r>
            <a:r>
              <a:rPr lang="en-US" baseline="0" dirty="0"/>
              <a:t> of govt’s overall financial position and results of operations </a:t>
            </a:r>
          </a:p>
          <a:p>
            <a:pPr marL="171450" indent="-171450">
              <a:buFont typeface="Wingdings" panose="05000000000000000000" pitchFamily="2" charset="2"/>
              <a:buChar char="Ø"/>
            </a:pPr>
            <a:r>
              <a:rPr lang="en-US" baseline="0" dirty="0"/>
              <a:t>Help readers determine whether the financial position has improved or deteriorated over the past year. </a:t>
            </a:r>
          </a:p>
          <a:p>
            <a:pPr marL="171450" indent="-171450">
              <a:buFont typeface="Wingdings" panose="05000000000000000000" pitchFamily="2" charset="2"/>
              <a:buChar char="Ø"/>
            </a:pPr>
            <a:r>
              <a:rPr lang="en-US" baseline="0" dirty="0"/>
              <a:t>Most often combined with the comparative data in #2, which is how your govt. presents it as well. </a:t>
            </a:r>
          </a:p>
          <a:p>
            <a:pPr marL="171450" indent="-171450">
              <a:buFont typeface="Wingdings" panose="05000000000000000000" pitchFamily="2" charset="2"/>
              <a:buChar char="Ø"/>
            </a:pPr>
            <a:r>
              <a:rPr lang="en-US" baseline="0" dirty="0"/>
              <a:t>Address both governmental activities and business-type activities separately</a:t>
            </a:r>
          </a:p>
          <a:p>
            <a:pPr marL="171450" indent="-171450">
              <a:buFont typeface="Wingdings" panose="05000000000000000000" pitchFamily="2" charset="2"/>
              <a:buChar char="Ø"/>
            </a:pPr>
            <a:r>
              <a:rPr lang="en-US" baseline="0" dirty="0"/>
              <a:t>Include reasons for significant changes from the prior year. Answer question why?  </a:t>
            </a:r>
          </a:p>
          <a:p>
            <a:pPr marL="171450" indent="-171450">
              <a:buFont typeface="Wingdings" panose="05000000000000000000" pitchFamily="2" charset="2"/>
              <a:buChar char="Ø"/>
            </a:pPr>
            <a:r>
              <a:rPr lang="en-US" baseline="0" dirty="0"/>
              <a:t>Focus on significant- don’t need to report all changes; be brief.  </a:t>
            </a:r>
          </a:p>
          <a:p>
            <a:pPr marL="171450" indent="-171450">
              <a:buFont typeface="Wingdings" panose="05000000000000000000" pitchFamily="2" charset="2"/>
              <a:buChar char="Ø"/>
            </a:pPr>
            <a:r>
              <a:rPr lang="en-US" baseline="0" dirty="0"/>
              <a:t>Discuss important economic factors that significantly affected operating results for the year as well, such as changes in the tax base, or employment base (perhaps you lost a major retailer, which significantly affected your sales tax base).  </a:t>
            </a:r>
          </a:p>
          <a:p>
            <a:pPr marL="171450" indent="-171450">
              <a:buFont typeface="Wingdings" panose="05000000000000000000" pitchFamily="2" charset="2"/>
              <a:buChar char="Ø"/>
            </a:pPr>
            <a:r>
              <a:rPr lang="en-US" baseline="0" dirty="0"/>
              <a:t>This is a great area to supplement with colorful charts or graphs. </a:t>
            </a:r>
          </a:p>
          <a:p>
            <a:pPr marL="171450" indent="-171450">
              <a:buFont typeface="Wingdings" panose="05000000000000000000" pitchFamily="2" charset="2"/>
              <a:buChar char="Ø"/>
            </a:pPr>
            <a:r>
              <a:rPr lang="en-US" baseline="0" dirty="0"/>
              <a:t>Again, you should discuss govtl activities separately from business-type activities.</a:t>
            </a:r>
            <a:endParaRPr lang="en-US" dirty="0"/>
          </a:p>
        </p:txBody>
      </p:sp>
      <p:sp>
        <p:nvSpPr>
          <p:cNvPr id="4" name="Slide Number Placeholder 3"/>
          <p:cNvSpPr>
            <a:spLocks noGrp="1"/>
          </p:cNvSpPr>
          <p:nvPr>
            <p:ph type="sldNum" sz="quarter" idx="10"/>
          </p:nvPr>
        </p:nvSpPr>
        <p:spPr/>
        <p:txBody>
          <a:bodyPr/>
          <a:lstStyle/>
          <a:p>
            <a:pPr defTabSz="971029" fontAlgn="base">
              <a:spcBef>
                <a:spcPct val="0"/>
              </a:spcBef>
              <a:spcAft>
                <a:spcPct val="0"/>
              </a:spcAft>
              <a:defRPr/>
            </a:pPr>
            <a:fld id="{23147617-9703-4B33-8A35-36C83FB6EBFD}" type="slidenum">
              <a:rPr lang="en-US">
                <a:solidFill>
                  <a:srgbClr val="000000"/>
                </a:solidFill>
                <a:latin typeface="Arial" charset="0"/>
              </a:rPr>
              <a:pPr defTabSz="971029" fontAlgn="base">
                <a:spcBef>
                  <a:spcPct val="0"/>
                </a:spcBef>
                <a:spcAft>
                  <a:spcPct val="0"/>
                </a:spcAft>
                <a:defRPr/>
              </a:pPr>
              <a:t>53</a:t>
            </a:fld>
            <a:endParaRPr lang="en-US" dirty="0">
              <a:solidFill>
                <a:srgbClr val="000000"/>
              </a:solidFill>
              <a:latin typeface="Arial" charset="0"/>
            </a:endParaRPr>
          </a:p>
        </p:txBody>
      </p:sp>
    </p:spTree>
    <p:extLst>
      <p:ext uri="{BB962C8B-B14F-4D97-AF65-F5344CB8AC3E}">
        <p14:creationId xmlns:p14="http://schemas.microsoft.com/office/powerpoint/2010/main" val="36559240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Providing</a:t>
            </a:r>
            <a:r>
              <a:rPr lang="en-US" baseline="0" dirty="0"/>
              <a:t> </a:t>
            </a:r>
            <a:r>
              <a:rPr lang="en-US" b="1" baseline="0" dirty="0"/>
              <a:t>analysis, not just numbers</a:t>
            </a:r>
            <a:r>
              <a:rPr lang="en-US" baseline="0" dirty="0"/>
              <a:t>.  </a:t>
            </a:r>
            <a:r>
              <a:rPr lang="en-US" u="sng" baseline="0" dirty="0"/>
              <a:t>Answer why</a:t>
            </a:r>
            <a:r>
              <a:rPr lang="en-US" baseline="0" dirty="0"/>
              <a:t>?</a:t>
            </a:r>
            <a:endParaRPr lang="en-US" dirty="0"/>
          </a:p>
        </p:txBody>
      </p:sp>
      <p:sp>
        <p:nvSpPr>
          <p:cNvPr id="4" name="Slide Number Placeholder 3"/>
          <p:cNvSpPr>
            <a:spLocks noGrp="1"/>
          </p:cNvSpPr>
          <p:nvPr>
            <p:ph type="sldNum" sz="quarter" idx="10"/>
          </p:nvPr>
        </p:nvSpPr>
        <p:spPr/>
        <p:txBody>
          <a:bodyPr/>
          <a:lstStyle/>
          <a:p>
            <a:pPr defTabSz="971029">
              <a:defRPr/>
            </a:pPr>
            <a:fld id="{7195C4E7-E088-43FB-B2B6-AAE68181BDBF}" type="slidenum">
              <a:rPr lang="en-US">
                <a:solidFill>
                  <a:prstClr val="black"/>
                </a:solidFill>
                <a:latin typeface="Calibri" panose="020F0502020204030204"/>
              </a:rPr>
              <a:pPr defTabSz="971029">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881582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three required sections of the MD&amp;A,</a:t>
            </a:r>
            <a:r>
              <a:rPr lang="en-US" baseline="0" dirty="0"/>
              <a:t> we provided a brief analysis of the govt. as a whole.</a:t>
            </a:r>
          </a:p>
          <a:p>
            <a:endParaRPr lang="en-US" baseline="0" dirty="0"/>
          </a:p>
          <a:p>
            <a:r>
              <a:rPr lang="en-US" baseline="0" dirty="0"/>
              <a:t>Next in the MD&amp;A we must provide a </a:t>
            </a:r>
            <a:r>
              <a:rPr lang="en-US" b="1" baseline="0" dirty="0"/>
              <a:t>Fund Analysis </a:t>
            </a:r>
            <a:r>
              <a:rPr lang="en-US" baseline="0" dirty="0"/>
              <a:t>on the individual major funds.  </a:t>
            </a:r>
            <a:r>
              <a:rPr lang="en-US" b="1" baseline="0" dirty="0"/>
              <a:t>(#4)</a:t>
            </a:r>
          </a:p>
          <a:p>
            <a:endParaRPr lang="en-US" baseline="0" dirty="0"/>
          </a:p>
          <a:p>
            <a:r>
              <a:rPr lang="en-US" baseline="0" dirty="0"/>
              <a:t>Need to provide analysis- reasons for significant changes in fund balance or fund net position.  </a:t>
            </a:r>
          </a:p>
          <a:p>
            <a:endParaRPr lang="en-US" baseline="0" dirty="0"/>
          </a:p>
          <a:p>
            <a:r>
              <a:rPr lang="en-US" baseline="0" dirty="0"/>
              <a:t>Also, whether there are any restrictions, commitments, or other limitations that may significantly affect the availability of fund resources for use in the future.  </a:t>
            </a:r>
          </a:p>
          <a:p>
            <a:endParaRPr lang="en-US" baseline="0" dirty="0"/>
          </a:p>
          <a:p>
            <a:r>
              <a:rPr lang="en-US" baseline="0" dirty="0"/>
              <a:t>Required for all major funds (both governmental and proprietary major funds) but can discuss nonmajor funds as well.  Although, suggest only discussing a nonmajor fund if there was a significant change that was important to the govt. </a:t>
            </a:r>
          </a:p>
          <a:p>
            <a:endParaRPr lang="en-US" baseline="0" dirty="0"/>
          </a:p>
          <a:p>
            <a:r>
              <a:rPr lang="en-US" baseline="0" dirty="0"/>
              <a:t>This is another great area in which to supplement with charts or graphs, for example when discussing a change in a major revenue source.  </a:t>
            </a:r>
            <a:endParaRPr lang="en-US" dirty="0"/>
          </a:p>
        </p:txBody>
      </p:sp>
      <p:sp>
        <p:nvSpPr>
          <p:cNvPr id="4" name="Slide Number Placeholder 3"/>
          <p:cNvSpPr>
            <a:spLocks noGrp="1"/>
          </p:cNvSpPr>
          <p:nvPr>
            <p:ph type="sldNum" sz="quarter" idx="10"/>
          </p:nvPr>
        </p:nvSpPr>
        <p:spPr/>
        <p:txBody>
          <a:bodyPr/>
          <a:lstStyle/>
          <a:p>
            <a:pPr defTabSz="971029" fontAlgn="base">
              <a:spcBef>
                <a:spcPct val="0"/>
              </a:spcBef>
              <a:spcAft>
                <a:spcPct val="0"/>
              </a:spcAft>
              <a:defRPr/>
            </a:pPr>
            <a:fld id="{23147617-9703-4B33-8A35-36C83FB6EBFD}" type="slidenum">
              <a:rPr lang="en-US">
                <a:solidFill>
                  <a:srgbClr val="000000"/>
                </a:solidFill>
                <a:latin typeface="Arial" charset="0"/>
              </a:rPr>
              <a:pPr defTabSz="971029" fontAlgn="base">
                <a:spcBef>
                  <a:spcPct val="0"/>
                </a:spcBef>
                <a:spcAft>
                  <a:spcPct val="0"/>
                </a:spcAft>
                <a:defRPr/>
              </a:pPr>
              <a:t>55</a:t>
            </a:fld>
            <a:endParaRPr lang="en-US" dirty="0">
              <a:solidFill>
                <a:srgbClr val="000000"/>
              </a:solidFill>
              <a:latin typeface="Arial" charset="0"/>
            </a:endParaRPr>
          </a:p>
        </p:txBody>
      </p:sp>
    </p:spTree>
    <p:extLst>
      <p:ext uri="{BB962C8B-B14F-4D97-AF65-F5344CB8AC3E}">
        <p14:creationId xmlns:p14="http://schemas.microsoft.com/office/powerpoint/2010/main" val="2957757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800940" indent="-307056">
              <a:defRPr>
                <a:solidFill>
                  <a:schemeClr val="tx1"/>
                </a:solidFill>
                <a:latin typeface="Tahoma" pitchFamily="34" charset="0"/>
              </a:defRPr>
            </a:lvl2pPr>
            <a:lvl3pPr marL="1234713" indent="-245320">
              <a:defRPr>
                <a:solidFill>
                  <a:schemeClr val="tx1"/>
                </a:solidFill>
                <a:latin typeface="Tahoma" pitchFamily="34" charset="0"/>
              </a:defRPr>
            </a:lvl3pPr>
            <a:lvl4pPr marL="1730224" indent="-245320">
              <a:defRPr>
                <a:solidFill>
                  <a:schemeClr val="tx1"/>
                </a:solidFill>
                <a:latin typeface="Tahoma" pitchFamily="34" charset="0"/>
              </a:defRPr>
            </a:lvl4pPr>
            <a:lvl5pPr marL="2224110" indent="-245320">
              <a:defRPr>
                <a:solidFill>
                  <a:schemeClr val="tx1"/>
                </a:solidFill>
                <a:latin typeface="Tahoma" pitchFamily="34" charset="0"/>
              </a:defRPr>
            </a:lvl5pPr>
            <a:lvl6pPr marL="2692001" indent="-245320" eaLnBrk="0" fontAlgn="base" hangingPunct="0">
              <a:spcBef>
                <a:spcPct val="0"/>
              </a:spcBef>
              <a:spcAft>
                <a:spcPct val="0"/>
              </a:spcAft>
              <a:defRPr>
                <a:solidFill>
                  <a:schemeClr val="tx1"/>
                </a:solidFill>
                <a:latin typeface="Tahoma" pitchFamily="34" charset="0"/>
              </a:defRPr>
            </a:lvl6pPr>
            <a:lvl7pPr marL="3159892" indent="-245320" eaLnBrk="0" fontAlgn="base" hangingPunct="0">
              <a:spcBef>
                <a:spcPct val="0"/>
              </a:spcBef>
              <a:spcAft>
                <a:spcPct val="0"/>
              </a:spcAft>
              <a:defRPr>
                <a:solidFill>
                  <a:schemeClr val="tx1"/>
                </a:solidFill>
                <a:latin typeface="Tahoma" pitchFamily="34" charset="0"/>
              </a:defRPr>
            </a:lvl7pPr>
            <a:lvl8pPr marL="3627786" indent="-245320" eaLnBrk="0" fontAlgn="base" hangingPunct="0">
              <a:spcBef>
                <a:spcPct val="0"/>
              </a:spcBef>
              <a:spcAft>
                <a:spcPct val="0"/>
              </a:spcAft>
              <a:defRPr>
                <a:solidFill>
                  <a:schemeClr val="tx1"/>
                </a:solidFill>
                <a:latin typeface="Tahoma" pitchFamily="34" charset="0"/>
              </a:defRPr>
            </a:lvl8pPr>
            <a:lvl9pPr marL="4095677" indent="-245320" eaLnBrk="0" fontAlgn="base" hangingPunct="0">
              <a:spcBef>
                <a:spcPct val="0"/>
              </a:spcBef>
              <a:spcAft>
                <a:spcPct val="0"/>
              </a:spcAft>
              <a:defRPr>
                <a:solidFill>
                  <a:schemeClr val="tx1"/>
                </a:solidFill>
                <a:latin typeface="Tahoma" pitchFamily="34" charset="0"/>
              </a:defRPr>
            </a:lvl9pPr>
          </a:lstStyle>
          <a:p>
            <a:pPr defTabSz="971029" fontAlgn="base">
              <a:spcBef>
                <a:spcPct val="0"/>
              </a:spcBef>
              <a:spcAft>
                <a:spcPct val="0"/>
              </a:spcAft>
              <a:defRPr/>
            </a:pPr>
            <a:fld id="{DC95CCD3-591A-402D-B02D-D4ADBCC4D84D}" type="slidenum">
              <a:rPr lang="en-US" altLang="en-US">
                <a:solidFill>
                  <a:srgbClr val="000000"/>
                </a:solidFill>
                <a:latin typeface="Arial" charset="0"/>
              </a:rPr>
              <a:pPr defTabSz="971029" fontAlgn="base">
                <a:spcBef>
                  <a:spcPct val="0"/>
                </a:spcBef>
                <a:spcAft>
                  <a:spcPct val="0"/>
                </a:spcAft>
                <a:defRPr/>
              </a:pPr>
              <a:t>56</a:t>
            </a:fld>
            <a:endParaRPr lang="en-US" altLang="en-US" dirty="0">
              <a:solidFill>
                <a:srgbClr val="000000"/>
              </a:solidFill>
              <a:latin typeface="Arial" charset="0"/>
            </a:endParaRPr>
          </a:p>
        </p:txBody>
      </p:sp>
      <p:sp>
        <p:nvSpPr>
          <p:cNvPr id="727043" name="Rectangle 2"/>
          <p:cNvSpPr>
            <a:spLocks noGrp="1" noRot="1" noChangeAspect="1" noChangeArrowheads="1" noTextEdit="1"/>
          </p:cNvSpPr>
          <p:nvPr>
            <p:ph type="sldImg"/>
          </p:nvPr>
        </p:nvSpPr>
        <p:spPr>
          <a:xfrm>
            <a:off x="495300" y="735013"/>
            <a:ext cx="6530975" cy="3673475"/>
          </a:xfrm>
          <a:ln/>
        </p:spPr>
      </p:sp>
      <p:sp>
        <p:nvSpPr>
          <p:cNvPr id="727044" name="Rectangle 3"/>
          <p:cNvSpPr>
            <a:spLocks noGrp="1" noChangeArrowheads="1"/>
          </p:cNvSpPr>
          <p:nvPr>
            <p:ph type="body" idx="1"/>
          </p:nvPr>
        </p:nvSpPr>
        <p:spPr>
          <a:xfrm>
            <a:off x="1003530" y="4655396"/>
            <a:ext cx="5512066" cy="4410714"/>
          </a:xfrm>
          <a:noFill/>
        </p:spPr>
        <p:txBody>
          <a:bodyPr/>
          <a:lstStyle/>
          <a:p>
            <a:pPr defTabSz="942289">
              <a:defRPr/>
            </a:pPr>
            <a:r>
              <a:rPr lang="en-US" altLang="en-US" dirty="0"/>
              <a:t>The fifth required section is to include </a:t>
            </a:r>
            <a:r>
              <a:rPr lang="en-US" altLang="en-US" b="1" dirty="0"/>
              <a:t>Budgetary Variations </a:t>
            </a:r>
            <a:r>
              <a:rPr lang="en-US" altLang="en-US" dirty="0"/>
              <a:t>(GENERAL FUND ONLY)</a:t>
            </a:r>
          </a:p>
          <a:p>
            <a:pPr defTabSz="942289">
              <a:defRPr/>
            </a:pPr>
            <a:endParaRPr lang="en-US" altLang="en-US" dirty="0"/>
          </a:p>
          <a:p>
            <a:pPr marL="171450" indent="-171450" defTabSz="942289">
              <a:buFont typeface="Wingdings" panose="05000000000000000000" pitchFamily="2" charset="2"/>
              <a:buChar char="Ø"/>
              <a:defRPr/>
            </a:pPr>
            <a:r>
              <a:rPr lang="en-US" altLang="en-US" dirty="0"/>
              <a:t>Applies</a:t>
            </a:r>
            <a:r>
              <a:rPr lang="en-US" altLang="en-US" baseline="0" dirty="0"/>
              <a:t> to the General Fund (or its equivalent) only.  </a:t>
            </a:r>
          </a:p>
          <a:p>
            <a:pPr marL="171450" indent="-171450" defTabSz="942289">
              <a:buFont typeface="Wingdings" panose="05000000000000000000" pitchFamily="2" charset="2"/>
              <a:buChar char="Ø"/>
              <a:defRPr/>
            </a:pPr>
            <a:r>
              <a:rPr lang="en-US" altLang="en-US" baseline="0" dirty="0"/>
              <a:t>Explain the underlying reasons for significant variations </a:t>
            </a:r>
          </a:p>
          <a:p>
            <a:pPr marL="628650" lvl="1" indent="-171450" defTabSz="942289">
              <a:buFont typeface="Wingdings" panose="05000000000000000000" pitchFamily="2" charset="2"/>
              <a:buChar char="Ø"/>
              <a:defRPr/>
            </a:pPr>
            <a:r>
              <a:rPr lang="en-US" altLang="en-US" baseline="0" dirty="0"/>
              <a:t>Between original and final budget amounts; AND </a:t>
            </a:r>
          </a:p>
          <a:p>
            <a:pPr marL="628650" lvl="1" indent="-171450" defTabSz="942289">
              <a:buFont typeface="Wingdings" panose="05000000000000000000" pitchFamily="2" charset="2"/>
              <a:buChar char="Ø"/>
              <a:defRPr/>
            </a:pPr>
            <a:r>
              <a:rPr lang="en-US" altLang="en-US" baseline="0" dirty="0"/>
              <a:t>Between final budget amounts and actual results. </a:t>
            </a:r>
          </a:p>
          <a:p>
            <a:pPr marL="628650" lvl="1" indent="-171450" defTabSz="942289">
              <a:buFont typeface="Wingdings" panose="05000000000000000000" pitchFamily="2" charset="2"/>
              <a:buChar char="Ø"/>
              <a:defRPr/>
            </a:pPr>
            <a:r>
              <a:rPr lang="en-US" altLang="en-US" baseline="0" dirty="0"/>
              <a:t>For example, focus on what specific factors necessitated the budgetary amendments. </a:t>
            </a:r>
          </a:p>
          <a:p>
            <a:pPr marL="171450" lvl="0" indent="-171450" defTabSz="942289">
              <a:buFont typeface="Wingdings" panose="05000000000000000000" pitchFamily="2" charset="2"/>
              <a:buChar char="Ø"/>
              <a:defRPr/>
            </a:pPr>
            <a:r>
              <a:rPr lang="en-US" altLang="en-US" baseline="0" dirty="0"/>
              <a:t>Include any currently known reasons for the variations that are expected to have a significant effect on future services or liquidity.  </a:t>
            </a:r>
          </a:p>
          <a:p>
            <a:pPr marL="171450" marR="0" lvl="0" indent="-171450" algn="l" defTabSz="942289"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sz="1200" dirty="0"/>
              <a:t>Explain why these variances occurred and how they may affect future activities</a:t>
            </a:r>
          </a:p>
          <a:p>
            <a:pPr marL="171450" lvl="0" indent="-171450" defTabSz="942289">
              <a:buFont typeface="Wingdings" panose="05000000000000000000" pitchFamily="2" charset="2"/>
              <a:buChar char="Ø"/>
              <a:defRPr/>
            </a:pPr>
            <a:endParaRPr lang="en-US" altLang="en-US" dirty="0"/>
          </a:p>
        </p:txBody>
      </p:sp>
    </p:spTree>
    <p:extLst>
      <p:ext uri="{BB962C8B-B14F-4D97-AF65-F5344CB8AC3E}">
        <p14:creationId xmlns:p14="http://schemas.microsoft.com/office/powerpoint/2010/main" val="34134957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what the discussion of budgetary variations for the General Fund would look like.</a:t>
            </a:r>
            <a:r>
              <a:rPr lang="en-US" baseline="0" dirty="0"/>
              <a:t> </a:t>
            </a:r>
          </a:p>
          <a:p>
            <a:endParaRPr lang="en-US" baseline="0" dirty="0"/>
          </a:p>
          <a:p>
            <a:r>
              <a:rPr lang="en-US" baseline="0" dirty="0"/>
              <a:t>	FLATHEAD COUNTY – STATE OF MONTANA</a:t>
            </a:r>
          </a:p>
          <a:p>
            <a:endParaRPr lang="en-US" baseline="0" dirty="0"/>
          </a:p>
          <a:p>
            <a:r>
              <a:rPr lang="en-US" b="1" baseline="0" dirty="0"/>
              <a:t>NOTE</a:t>
            </a:r>
          </a:p>
          <a:p>
            <a:pPr marL="0" indent="0">
              <a:buFont typeface="Arial" panose="020B0604020202020204" pitchFamily="34" charset="0"/>
              <a:buNone/>
            </a:pPr>
            <a:r>
              <a:rPr lang="en-US" b="0" baseline="0" dirty="0"/>
              <a:t>Identify major reasons for variances – not all variances</a:t>
            </a:r>
            <a:endParaRPr lang="en-US" b="0" dirty="0"/>
          </a:p>
          <a:p>
            <a:endParaRPr lang="en-US" dirty="0"/>
          </a:p>
        </p:txBody>
      </p:sp>
      <p:sp>
        <p:nvSpPr>
          <p:cNvPr id="4" name="Slide Number Placeholder 3"/>
          <p:cNvSpPr>
            <a:spLocks noGrp="1"/>
          </p:cNvSpPr>
          <p:nvPr>
            <p:ph type="sldNum" sz="quarter" idx="10"/>
          </p:nvPr>
        </p:nvSpPr>
        <p:spPr/>
        <p:txBody>
          <a:bodyPr/>
          <a:lstStyle/>
          <a:p>
            <a:pPr defTabSz="971029">
              <a:defRPr/>
            </a:pPr>
            <a:fld id="{7195C4E7-E088-43FB-B2B6-AAE68181BDBF}" type="slidenum">
              <a:rPr lang="en-US">
                <a:solidFill>
                  <a:prstClr val="black"/>
                </a:solidFill>
                <a:latin typeface="Calibri" panose="020F0502020204030204"/>
              </a:rPr>
              <a:pPr defTabSz="971029">
                <a:defRPr/>
              </a:pPr>
              <a:t>57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36064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sixth required section is </a:t>
            </a:r>
            <a:r>
              <a:rPr lang="en-US" b="1" dirty="0"/>
              <a:t>Capital Asset and Long-Term Debt activity</a:t>
            </a:r>
          </a:p>
          <a:p>
            <a:endParaRPr lang="en-US" dirty="0"/>
          </a:p>
          <a:p>
            <a:pPr marL="171450" indent="-171450">
              <a:buFont typeface="Wingdings" panose="05000000000000000000" pitchFamily="2" charset="2"/>
              <a:buChar char="Ø"/>
            </a:pPr>
            <a:r>
              <a:rPr lang="en-US" dirty="0"/>
              <a:t>Describe</a:t>
            </a:r>
            <a:r>
              <a:rPr lang="en-US" baseline="0" dirty="0"/>
              <a:t> significant activity involving </a:t>
            </a:r>
            <a:r>
              <a:rPr lang="en-US" b="1" baseline="0" dirty="0"/>
              <a:t>capital assets</a:t>
            </a:r>
          </a:p>
          <a:p>
            <a:pPr marL="628650" lvl="1" indent="-171450">
              <a:buFont typeface="Wingdings" panose="05000000000000000000" pitchFamily="2" charset="2"/>
              <a:buChar char="Ø"/>
            </a:pPr>
            <a:r>
              <a:rPr lang="en-US" baseline="0" dirty="0"/>
              <a:t>Include:  Commitments made for capital construction</a:t>
            </a:r>
          </a:p>
          <a:p>
            <a:pPr marL="628650" lvl="1" indent="-171450">
              <a:buFont typeface="Wingdings" panose="05000000000000000000" pitchFamily="2" charset="2"/>
              <a:buChar char="Ø"/>
            </a:pPr>
            <a:r>
              <a:rPr lang="en-US" baseline="0" dirty="0"/>
              <a:t>Or significant additions or deletions to the govt’s CAs during the year </a:t>
            </a:r>
          </a:p>
          <a:p>
            <a:pPr marL="628650" lvl="1" indent="-171450">
              <a:buFont typeface="Wingdings" panose="05000000000000000000" pitchFamily="2" charset="2"/>
              <a:buChar char="Ø"/>
            </a:pPr>
            <a:r>
              <a:rPr lang="en-US" baseline="0" dirty="0"/>
              <a:t>For example - completed construction and placed into service a major capital asset (water treatment plant)</a:t>
            </a:r>
          </a:p>
          <a:p>
            <a:pPr marL="171450" lvl="0" indent="-171450">
              <a:buFont typeface="Wingdings" panose="05000000000000000000" pitchFamily="2" charset="2"/>
              <a:buChar char="Ø"/>
            </a:pPr>
            <a:r>
              <a:rPr lang="en-US" baseline="0" dirty="0"/>
              <a:t>Also need to address </a:t>
            </a:r>
            <a:r>
              <a:rPr lang="en-US" b="1" baseline="0" dirty="0"/>
              <a:t>significant long-term debt activity</a:t>
            </a:r>
          </a:p>
          <a:p>
            <a:pPr marL="171450" lvl="0" indent="-171450">
              <a:buFont typeface="Wingdings" panose="05000000000000000000" pitchFamily="2" charset="2"/>
              <a:buChar char="Ø"/>
            </a:pPr>
            <a:r>
              <a:rPr lang="en-US" baseline="0" dirty="0"/>
              <a:t>Which may include: Issuance of debt, retirement or refunding of debt, changes to credit ratings, or debt limitations that could affect the financing of capital facilities or services in the future.  </a:t>
            </a:r>
          </a:p>
          <a:p>
            <a:pPr marL="171450" lvl="0" indent="-171450">
              <a:buFont typeface="Wingdings" panose="05000000000000000000" pitchFamily="2" charset="2"/>
              <a:buChar char="Ø"/>
            </a:pPr>
            <a:r>
              <a:rPr lang="en-US" baseline="0" dirty="0"/>
              <a:t>This discussion </a:t>
            </a:r>
            <a:r>
              <a:rPr lang="en-US" b="1" baseline="0" dirty="0"/>
              <a:t>would not include special assessment debt for which the govt. wasn’t obligated </a:t>
            </a:r>
            <a:r>
              <a:rPr lang="en-US" baseline="0" dirty="0"/>
              <a:t>in any manner, since the obligation would not constitute debt for the govt.  </a:t>
            </a:r>
          </a:p>
          <a:p>
            <a:pPr marL="171450" lvl="0" indent="-171450">
              <a:buFont typeface="Wingdings" panose="05000000000000000000" pitchFamily="2" charset="2"/>
              <a:buChar char="Ø"/>
            </a:pPr>
            <a:r>
              <a:rPr lang="en-US" baseline="0" dirty="0"/>
              <a:t>Here is where we are </a:t>
            </a:r>
            <a:r>
              <a:rPr lang="en-US" b="1" baseline="0" dirty="0"/>
              <a:t>going to see some overlap with the notes </a:t>
            </a:r>
            <a:r>
              <a:rPr lang="en-US" baseline="0" dirty="0"/>
              <a:t>to the FS; as changes in capital assets and changes in long-term liabilities are reported in the notes.  </a:t>
            </a:r>
          </a:p>
          <a:p>
            <a:pPr marL="171450" lvl="0" indent="-171450">
              <a:buFont typeface="Wingdings" panose="05000000000000000000" pitchFamily="2" charset="2"/>
              <a:buChar char="Ø"/>
            </a:pPr>
            <a:r>
              <a:rPr lang="en-US" baseline="0" dirty="0"/>
              <a:t>In MD&amp;A, shouldn’t simply report same information as in the notes, but summarize the relevant information in the MD&amp;A and refer the readers to a specific note in the FS for more detailed information. </a:t>
            </a:r>
            <a:endParaRPr lang="en-US" dirty="0"/>
          </a:p>
        </p:txBody>
      </p:sp>
      <p:sp>
        <p:nvSpPr>
          <p:cNvPr id="4" name="Slide Number Placeholder 3"/>
          <p:cNvSpPr>
            <a:spLocks noGrp="1"/>
          </p:cNvSpPr>
          <p:nvPr>
            <p:ph type="sldNum" sz="quarter" idx="10"/>
          </p:nvPr>
        </p:nvSpPr>
        <p:spPr/>
        <p:txBody>
          <a:bodyPr/>
          <a:lstStyle/>
          <a:p>
            <a:pPr defTabSz="971029">
              <a:defRPr/>
            </a:pPr>
            <a:fld id="{7195C4E7-E088-43FB-B2B6-AAE68181BDBF}" type="slidenum">
              <a:rPr lang="en-US">
                <a:solidFill>
                  <a:prstClr val="black"/>
                </a:solidFill>
                <a:latin typeface="Calibri" panose="020F0502020204030204"/>
              </a:rPr>
              <a:pPr defTabSz="971029">
                <a:defRPr/>
              </a:pPr>
              <a:t>58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55506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HERE IS SECTION #7 INFRASTRUCTURE (INCLUDE ONLY IF MODIFIED APPROACH IS USED)</a:t>
            </a:r>
          </a:p>
          <a:p>
            <a:endParaRPr lang="en-US" dirty="0"/>
          </a:p>
          <a:p>
            <a:r>
              <a:rPr lang="en-US" dirty="0"/>
              <a:t>WHAT IS THE MODIFIED APPROACH?</a:t>
            </a:r>
          </a:p>
          <a:p>
            <a:r>
              <a:rPr lang="en-US" dirty="0"/>
              <a:t>Governments have option to report certain networks or subsystems of infrastructure</a:t>
            </a:r>
            <a:r>
              <a:rPr lang="en-US" baseline="0" dirty="0"/>
              <a:t> capital assets using the modified approach, which eliminates the need to record depreciation expense.  </a:t>
            </a:r>
            <a:r>
              <a:rPr lang="en-US" dirty="0"/>
              <a:t>If a government elects to use the modified approach for one or more of its networks or subsystems</a:t>
            </a:r>
            <a:r>
              <a:rPr lang="en-US" baseline="0" dirty="0"/>
              <a:t> of infrastructure</a:t>
            </a:r>
            <a:r>
              <a:rPr lang="en-US" dirty="0"/>
              <a:t>, some discussion of that infrastructure is required in the MD&amp;A.  </a:t>
            </a:r>
          </a:p>
          <a:p>
            <a:r>
              <a:rPr lang="en-US" b="1" dirty="0"/>
              <a:t>Read</a:t>
            </a:r>
            <a:r>
              <a:rPr lang="en-US" b="1" baseline="0" dirty="0"/>
              <a:t> 1</a:t>
            </a:r>
            <a:r>
              <a:rPr lang="en-US" b="1" baseline="30000" dirty="0"/>
              <a:t>st</a:t>
            </a:r>
            <a:r>
              <a:rPr lang="en-US" b="1" baseline="0" dirty="0"/>
              <a:t> bullet</a:t>
            </a:r>
            <a:r>
              <a:rPr lang="en-US" baseline="0" dirty="0"/>
              <a:t>.  Common examples:  Bridges, tunnels, highway systems.  Most often used by large governments, such as states, large counties, large cities. </a:t>
            </a:r>
          </a:p>
          <a:p>
            <a:r>
              <a:rPr lang="en-US" baseline="0" dirty="0"/>
              <a:t>Discussion should include:  </a:t>
            </a:r>
          </a:p>
          <a:p>
            <a:pPr marL="628650" lvl="1" indent="-171450">
              <a:buFont typeface="Wingdings" panose="05000000000000000000" pitchFamily="2" charset="2"/>
              <a:buChar char="Ø"/>
            </a:pPr>
            <a:r>
              <a:rPr lang="en-US" baseline="0" dirty="0"/>
              <a:t>Significant changes in condition level of the network or subsystem</a:t>
            </a:r>
          </a:p>
          <a:p>
            <a:pPr marL="628650" lvl="1" indent="-171450">
              <a:buFont typeface="Wingdings" panose="05000000000000000000" pitchFamily="2" charset="2"/>
              <a:buChar char="Ø"/>
            </a:pPr>
            <a:r>
              <a:rPr lang="en-US" baseline="0" dirty="0"/>
              <a:t>How the current condition compares with the targeted condition level</a:t>
            </a:r>
          </a:p>
          <a:p>
            <a:pPr marL="628650" lvl="1" indent="-171450">
              <a:buFont typeface="Wingdings" panose="05000000000000000000" pitchFamily="2" charset="2"/>
              <a:buChar char="Ø"/>
            </a:pPr>
            <a:r>
              <a:rPr lang="en-US" baseline="0" dirty="0"/>
              <a:t>Any significant differences between amount estimated to be necessary for maintaining or preserving the assets at the target condition level, and the actual amount of expense incurred for that purpose in the current period.  </a:t>
            </a:r>
          </a:p>
          <a:p>
            <a:pPr marL="171450" lvl="0" indent="-171450">
              <a:buFont typeface="Wingdings" panose="05000000000000000000" pitchFamily="2" charset="2"/>
              <a:buChar char="Ø"/>
            </a:pPr>
            <a:r>
              <a:rPr lang="en-US" baseline="0" dirty="0"/>
              <a:t>If your govt. doesn’t report any Capital Assets using the modified approach, you would simply skip this topic.</a:t>
            </a:r>
            <a:endParaRPr lang="en-US" dirty="0"/>
          </a:p>
        </p:txBody>
      </p:sp>
      <p:sp>
        <p:nvSpPr>
          <p:cNvPr id="4" name="Slide Number Placeholder 3"/>
          <p:cNvSpPr>
            <a:spLocks noGrp="1"/>
          </p:cNvSpPr>
          <p:nvPr>
            <p:ph type="sldNum" sz="quarter" idx="10"/>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59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15924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REVIEW THE DETAILS GIVEN FROM THE ACFR TO FIND THE NUMBERS WE NEED FOR THE CALCULATION</a:t>
            </a:r>
          </a:p>
          <a:p>
            <a:endParaRPr lang="en-US" dirty="0"/>
          </a:p>
          <a:p>
            <a:r>
              <a:rPr lang="en-US" dirty="0"/>
              <a:t>REMEMBER WE ARE DOING GOVERNMENTAL ACTIVITIES ONLY FOR THE EXERCISE</a:t>
            </a:r>
          </a:p>
          <a:p>
            <a:endParaRPr lang="en-US" dirty="0"/>
          </a:p>
          <a:p>
            <a:r>
              <a:rPr lang="en-US" dirty="0"/>
              <a:t>LOOK AT THE AMOUNTS NEEDED FOR THE CALCUATION – </a:t>
            </a:r>
            <a:r>
              <a:rPr lang="en-US" b="1" i="1" dirty="0"/>
              <a:t>GO BACK TO PREVIOUS SLIDE FOR LIST</a:t>
            </a:r>
          </a:p>
          <a:p>
            <a:endParaRPr lang="en-US" dirty="0"/>
          </a:p>
          <a:p>
            <a:r>
              <a:rPr lang="en-US" dirty="0"/>
              <a:t>TOTAL CAPITAL ASSETS – MUST ADD TOGETHER CAPITAL ASSETS NOT DEPRECIATED AND CAPITAL ASSETS BEING DEPRECIATED</a:t>
            </a:r>
          </a:p>
          <a:p>
            <a:endParaRPr lang="en-US" dirty="0"/>
          </a:p>
          <a:p>
            <a:r>
              <a:rPr lang="en-US" dirty="0"/>
              <a:t>NOTE – THE CAPITAL IS ALREADY NET OF DEPRECIATION</a:t>
            </a:r>
          </a:p>
          <a:p>
            <a:endParaRPr lang="en-US" dirty="0"/>
          </a:p>
        </p:txBody>
      </p:sp>
      <p:sp>
        <p:nvSpPr>
          <p:cNvPr id="4" name="Slide Number Placeholder 3"/>
          <p:cNvSpPr>
            <a:spLocks noGrp="1"/>
          </p:cNvSpPr>
          <p:nvPr>
            <p:ph type="sldNum" sz="quarter" idx="5"/>
          </p:nvPr>
        </p:nvSpPr>
        <p:spPr/>
        <p:txBody>
          <a:bodyPr/>
          <a:lstStyle/>
          <a:p>
            <a:fld id="{D5CAFB1A-6219-4D3C-91B1-C67459D94887}" type="slidenum">
              <a:rPr lang="en-US" smtClean="0"/>
              <a:t>6</a:t>
            </a:fld>
            <a:endParaRPr lang="en-US"/>
          </a:p>
        </p:txBody>
      </p:sp>
    </p:spTree>
    <p:extLst>
      <p:ext uri="{BB962C8B-B14F-4D97-AF65-F5344CB8AC3E}">
        <p14:creationId xmlns:p14="http://schemas.microsoft.com/office/powerpoint/2010/main" val="844495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City of Roseville,</a:t>
            </a:r>
            <a:r>
              <a:rPr lang="en-US" baseline="0" dirty="0"/>
              <a:t> CA which </a:t>
            </a:r>
            <a:r>
              <a:rPr lang="en-US" b="1" baseline="0" dirty="0"/>
              <a:t>uses the modified approach in reporting its network of streets</a:t>
            </a:r>
            <a:r>
              <a:rPr lang="en-US" baseline="0" dirty="0"/>
              <a:t>.</a:t>
            </a:r>
          </a:p>
          <a:p>
            <a:endParaRPr lang="en-US" baseline="0" dirty="0"/>
          </a:p>
          <a:p>
            <a:r>
              <a:rPr lang="en-US" baseline="0" dirty="0"/>
              <a:t>DOES ANYONE USE THE MODIFIED APPROACH TO INFRASTRUCTURE?</a:t>
            </a:r>
            <a:endParaRPr lang="en-US" dirty="0"/>
          </a:p>
        </p:txBody>
      </p:sp>
      <p:sp>
        <p:nvSpPr>
          <p:cNvPr id="4" name="Slide Number Placeholder 3"/>
          <p:cNvSpPr>
            <a:spLocks noGrp="1"/>
          </p:cNvSpPr>
          <p:nvPr>
            <p:ph type="sldNum" sz="quarter" idx="10"/>
          </p:nvPr>
        </p:nvSpPr>
        <p:spPr/>
        <p:txBody>
          <a:bodyPr/>
          <a:lstStyle/>
          <a:p>
            <a:pPr defTabSz="971029">
              <a:defRPr/>
            </a:pPr>
            <a:fld id="{7195C4E7-E088-43FB-B2B6-AAE68181BDBF}" type="slidenum">
              <a:rPr lang="en-US">
                <a:solidFill>
                  <a:prstClr val="black"/>
                </a:solidFill>
                <a:latin typeface="Calibri" panose="020F0502020204030204"/>
              </a:rPr>
              <a:pPr defTabSz="971029">
                <a:defRPr/>
              </a:pPr>
              <a:t>60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532588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FINAL SECTION - #8  CURRENLTY KNOWN AND EXPECTED TO IMPACT FUTURE</a:t>
            </a:r>
          </a:p>
          <a:p>
            <a:endParaRPr lang="en-US" sz="1200" dirty="0"/>
          </a:p>
          <a:p>
            <a:r>
              <a:rPr lang="en-US" sz="1200" dirty="0"/>
              <a:t>Finally, MD&amp;A should discuss facts, decisions, or conditions that are both currently known, and expected to have a significant effect on the govt’s net position or results from operations.</a:t>
            </a:r>
            <a:r>
              <a:rPr lang="en-US" sz="1200" baseline="0" dirty="0"/>
              <a:t>  </a:t>
            </a:r>
          </a:p>
          <a:p>
            <a:endParaRPr lang="en-US" sz="1200" baseline="0" dirty="0"/>
          </a:p>
          <a:p>
            <a:r>
              <a:rPr lang="en-US" sz="1200" baseline="0" dirty="0"/>
              <a:t>This also includes if there is a substantial doubt about the govt continuing as a going concern.  </a:t>
            </a:r>
          </a:p>
          <a:p>
            <a:endParaRPr lang="en-US" sz="1200" baseline="0" dirty="0"/>
          </a:p>
          <a:p>
            <a:pPr marL="342900" lvl="0" indent="-342900">
              <a:buFont typeface="Wingdings" panose="05000000000000000000" pitchFamily="2" charset="2"/>
              <a:buChar char="Ø"/>
              <a:defRPr/>
            </a:pPr>
            <a:r>
              <a:rPr lang="en-US" sz="1200" dirty="0"/>
              <a:t>“Currently known” = known by management as of the date of the annual comprehensive financial report audit</a:t>
            </a:r>
          </a:p>
          <a:p>
            <a:pPr marL="342900" lvl="0" indent="-342900">
              <a:buFont typeface="Wingdings" panose="05000000000000000000" pitchFamily="2" charset="2"/>
              <a:buChar char="Ø"/>
              <a:defRPr/>
            </a:pPr>
            <a:r>
              <a:rPr lang="en-US" sz="1200" dirty="0"/>
              <a:t>Factors already in place </a:t>
            </a:r>
          </a:p>
          <a:p>
            <a:pPr marL="800100" lvl="1" indent="-342900">
              <a:buFont typeface="Wingdings" panose="05000000000000000000" pitchFamily="2" charset="2"/>
              <a:buChar char="Ø"/>
              <a:defRPr/>
            </a:pPr>
            <a:r>
              <a:rPr lang="en-US" sz="1200" dirty="0"/>
              <a:t>A bill that has been enacted</a:t>
            </a:r>
          </a:p>
          <a:p>
            <a:pPr marL="800100" lvl="1" indent="-342900">
              <a:buFont typeface="Wingdings" panose="05000000000000000000" pitchFamily="2" charset="2"/>
              <a:buChar char="Ø"/>
              <a:defRPr/>
            </a:pPr>
            <a:r>
              <a:rPr lang="en-US" sz="1200" dirty="0"/>
              <a:t>A resolution has been adopted</a:t>
            </a:r>
          </a:p>
          <a:p>
            <a:pPr marL="800100" lvl="1" indent="-342900">
              <a:buFont typeface="Wingdings" panose="05000000000000000000" pitchFamily="2" charset="2"/>
              <a:buChar char="Ø"/>
              <a:defRPr/>
            </a:pPr>
            <a:r>
              <a:rPr lang="en-US" sz="1200" dirty="0"/>
              <a:t>A decision has been agreed upon</a:t>
            </a:r>
          </a:p>
          <a:p>
            <a:pPr marL="800100" lvl="1" indent="-342900">
              <a:buFont typeface="Wingdings" panose="05000000000000000000" pitchFamily="2" charset="2"/>
              <a:buChar char="Ø"/>
              <a:defRPr/>
            </a:pPr>
            <a:r>
              <a:rPr lang="en-US" sz="1200" dirty="0"/>
              <a:t>A contract that has been signed</a:t>
            </a:r>
          </a:p>
          <a:p>
            <a:pPr marL="342900" lvl="0" indent="-342900">
              <a:buFont typeface="Wingdings" panose="05000000000000000000" pitchFamily="2" charset="2"/>
              <a:buChar char="Ø"/>
              <a:defRPr/>
            </a:pPr>
            <a:r>
              <a:rPr lang="en-US" sz="1200" dirty="0"/>
              <a:t>Cover both governmental and business-type activities</a:t>
            </a:r>
          </a:p>
          <a:p>
            <a:pPr marL="342900" lvl="0" indent="-342900">
              <a:buFont typeface="Wingdings" panose="05000000000000000000" pitchFamily="2" charset="2"/>
              <a:buChar char="Ø"/>
              <a:defRPr/>
            </a:pPr>
            <a:r>
              <a:rPr lang="en-US" sz="1200" dirty="0"/>
              <a:t>Discuss all applicable items, both internal and external</a:t>
            </a:r>
          </a:p>
          <a:p>
            <a:pPr marL="342900" lvl="0" indent="-342900">
              <a:buFont typeface="Wingdings" panose="05000000000000000000" pitchFamily="2" charset="2"/>
              <a:buChar char="Ø"/>
              <a:defRPr/>
            </a:pPr>
            <a:r>
              <a:rPr lang="en-US" sz="1200" dirty="0"/>
              <a:t>Refer to the notes but do not duplicate</a:t>
            </a:r>
          </a:p>
        </p:txBody>
      </p:sp>
      <p:sp>
        <p:nvSpPr>
          <p:cNvPr id="4" name="Slide Number Placeholder 3"/>
          <p:cNvSpPr>
            <a:spLocks noGrp="1"/>
          </p:cNvSpPr>
          <p:nvPr>
            <p:ph type="sldNum" sz="quarter" idx="10"/>
          </p:nvPr>
        </p:nvSpPr>
        <p:spPr/>
        <p:txBody>
          <a:bodyPr/>
          <a:lstStyle/>
          <a:p>
            <a:pPr defTabSz="971029" fontAlgn="base">
              <a:spcBef>
                <a:spcPct val="0"/>
              </a:spcBef>
              <a:spcAft>
                <a:spcPct val="0"/>
              </a:spcAft>
              <a:defRPr/>
            </a:pPr>
            <a:fld id="{23147617-9703-4B33-8A35-36C83FB6EBFD}" type="slidenum">
              <a:rPr lang="en-US">
                <a:solidFill>
                  <a:srgbClr val="000000"/>
                </a:solidFill>
                <a:latin typeface="Arial" charset="0"/>
              </a:rPr>
              <a:pPr defTabSz="971029" fontAlgn="base">
                <a:spcBef>
                  <a:spcPct val="0"/>
                </a:spcBef>
                <a:spcAft>
                  <a:spcPct val="0"/>
                </a:spcAft>
                <a:defRPr/>
              </a:pPr>
              <a:t>61</a:t>
            </a:fld>
            <a:endParaRPr lang="en-US" dirty="0">
              <a:solidFill>
                <a:srgbClr val="000000"/>
              </a:solidFill>
              <a:latin typeface="Arial" charset="0"/>
            </a:endParaRPr>
          </a:p>
        </p:txBody>
      </p:sp>
    </p:spTree>
    <p:extLst>
      <p:ext uri="{BB962C8B-B14F-4D97-AF65-F5344CB8AC3E}">
        <p14:creationId xmlns:p14="http://schemas.microsoft.com/office/powerpoint/2010/main" val="17296725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r>
              <a:rPr lang="en-US" dirty="0"/>
              <a:t>NOW WE WILL COMPLETE ANOTHER EXERCISE ON THE ACFR INTRODUCTORY AND FINANCIAL SECTION</a:t>
            </a:r>
          </a:p>
          <a:p>
            <a:endParaRPr lang="en-US" dirty="0"/>
          </a:p>
          <a:p>
            <a:r>
              <a:rPr lang="en-US" dirty="0"/>
              <a:t>THIS IS EXERCISE #8 IN THE MATERIALS PROVIDED BEFORE CLASS</a:t>
            </a:r>
          </a:p>
          <a:p>
            <a:endParaRPr lang="en-US" dirty="0"/>
          </a:p>
          <a:p>
            <a:r>
              <a:rPr lang="en-US" dirty="0"/>
              <a:t>YOU NEED TO USE APPENDIX D OF THE 2020 GAAFR – PULL UP FILE FOR APPENDIX D</a:t>
            </a:r>
          </a:p>
          <a:p>
            <a:endParaRPr lang="en-US" dirty="0"/>
          </a:p>
          <a:p>
            <a:r>
              <a:rPr lang="en-US" dirty="0"/>
              <a:t>	www.gfoa.org/GAAFR/AppendixD </a:t>
            </a:r>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62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537456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63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126665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GASB</a:t>
            </a:r>
            <a:r>
              <a:rPr lang="en-US" baseline="0" dirty="0"/>
              <a:t> Concepts Statement No. 7, </a:t>
            </a:r>
            <a:r>
              <a:rPr lang="en-US" i="1" baseline="0" dirty="0"/>
              <a:t>Communication Methods in General Purpose External Financial Reports That Contain Basic Financial Statements: Notes to Financial Statements.  </a:t>
            </a:r>
            <a:r>
              <a:rPr lang="en-US" i="0" baseline="0" dirty="0"/>
              <a:t>Issued June 2022; amends Concepts Statement No. 3</a:t>
            </a:r>
            <a:endParaRPr lang="en-US" i="1" baseline="0" dirty="0"/>
          </a:p>
          <a:p>
            <a:r>
              <a:rPr lang="en-US" dirty="0"/>
              <a:t>No</a:t>
            </a:r>
            <a:r>
              <a:rPr lang="en-US" baseline="0" dirty="0"/>
              <a:t> substantial changes from existing concepts statement </a:t>
            </a:r>
            <a:endParaRPr lang="en-US" dirty="0"/>
          </a:p>
        </p:txBody>
      </p:sp>
      <p:sp>
        <p:nvSpPr>
          <p:cNvPr id="4" name="Slide Number Placeholder 3"/>
          <p:cNvSpPr>
            <a:spLocks noGrp="1"/>
          </p:cNvSpPr>
          <p:nvPr>
            <p:ph type="sldNum" sz="quarter" idx="10"/>
          </p:nvPr>
        </p:nvSpPr>
        <p:spPr/>
        <p:txBody>
          <a:bodyPr/>
          <a:lstStyle/>
          <a:p>
            <a:pPr marL="0" marR="0" lvl="0" indent="0" algn="r" defTabSz="931768" rtl="0" eaLnBrk="1" fontAlgn="base" latinLnBrk="0" hangingPunct="1">
              <a:lnSpc>
                <a:spcPct val="100000"/>
              </a:lnSpc>
              <a:spcBef>
                <a:spcPct val="0"/>
              </a:spcBef>
              <a:spcAft>
                <a:spcPct val="0"/>
              </a:spcAft>
              <a:buClrTx/>
              <a:buSzTx/>
              <a:buFontTx/>
              <a:buNone/>
              <a:tabLst/>
              <a:defRPr/>
            </a:pPr>
            <a:fld id="{024605A4-82C8-491F-9A41-BD3C6AC2E4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768"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45085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68" rtl="0" eaLnBrk="1" fontAlgn="base" latinLnBrk="0" hangingPunct="1">
              <a:lnSpc>
                <a:spcPct val="100000"/>
              </a:lnSpc>
              <a:spcBef>
                <a:spcPct val="0"/>
              </a:spcBef>
              <a:spcAft>
                <a:spcPct val="0"/>
              </a:spcAft>
              <a:buClrTx/>
              <a:buSzTx/>
              <a:buFontTx/>
              <a:buNone/>
              <a:tabLst/>
              <a:defRPr/>
            </a:pPr>
            <a:fld id="{024605A4-82C8-491F-9A41-BD3C6AC2E4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768"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96146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a:t>
            </a:r>
          </a:p>
          <a:p>
            <a:pPr marL="171450" indent="-171450">
              <a:buFont typeface="Arial" panose="020B0604020202020204" pitchFamily="34" charset="0"/>
              <a:buChar char="•"/>
            </a:pPr>
            <a:r>
              <a:rPr lang="en-US" baseline="0" dirty="0"/>
              <a:t>Future predictions, even based on current information in note disclosures</a:t>
            </a:r>
          </a:p>
          <a:p>
            <a:pPr marL="171450" indent="-171450">
              <a:buFont typeface="Arial" panose="020B0604020202020204" pitchFamily="34" charset="0"/>
              <a:buChar char="•"/>
            </a:pPr>
            <a:r>
              <a:rPr lang="en-US" baseline="0" dirty="0"/>
              <a:t>Explanations in SSAP about fund types the government does not report!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Note again that this is different from the proposals on changes to the financial reporting model regarding </a:t>
            </a:r>
            <a:r>
              <a:rPr lang="en-US" i="1" baseline="0" dirty="0"/>
              <a:t>MD&amp;A</a:t>
            </a:r>
            <a:r>
              <a:rPr lang="en-US" baseline="0" dirty="0"/>
              <a:t>, where some explanation of the different MFBAs used in different financial statements has been included.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31768" rtl="0" eaLnBrk="1" fontAlgn="base" latinLnBrk="0" hangingPunct="1">
              <a:lnSpc>
                <a:spcPct val="100000"/>
              </a:lnSpc>
              <a:spcBef>
                <a:spcPct val="0"/>
              </a:spcBef>
              <a:spcAft>
                <a:spcPct val="0"/>
              </a:spcAft>
              <a:buClrTx/>
              <a:buSzTx/>
              <a:buFontTx/>
              <a:buNone/>
              <a:tabLst/>
              <a:defRPr/>
            </a:pPr>
            <a:fld id="{024605A4-82C8-491F-9A41-BD3C6AC2E4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768"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85458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key element of Cons 7,</a:t>
            </a:r>
            <a:r>
              <a:rPr lang="en-US" baseline="0" dirty="0"/>
              <a:t> in that it is an attempt to provide meaningful guidance on what constitutes essential information.  </a:t>
            </a:r>
          </a:p>
          <a:p>
            <a:endParaRPr lang="en-US" baseline="0" dirty="0"/>
          </a:p>
          <a:p>
            <a:r>
              <a:rPr lang="en-US" baseline="0" dirty="0"/>
              <a:t>GASB “test drove” this approach in developing the proposal for certain risk disclosures in their recent exposure draft (which Michele will discuss next).  In that case, GASB puts the onus on users to be able to articulate </a:t>
            </a:r>
            <a:r>
              <a:rPr lang="en-US" i="1" baseline="0" dirty="0"/>
              <a:t>how</a:t>
            </a:r>
            <a:r>
              <a:rPr lang="en-US" baseline="0" dirty="0"/>
              <a:t> the information would have a meaningful impact on their analysis and assessment, rather than just saying that they would do so.  Where a “breath or depth of users” included in a survey failed were unable to articulate a meaningful impact for certain contemplated disclosures, GASB ultimately excluded those from the proposals in the ED.  </a:t>
            </a:r>
          </a:p>
          <a:p>
            <a:endParaRPr lang="en-US" baseline="0" dirty="0"/>
          </a:p>
          <a:p>
            <a:r>
              <a:rPr lang="en-US" baseline="0" dirty="0"/>
              <a:t>Based on interpretations of that “test drive” a loose explanation of what is meant by </a:t>
            </a:r>
          </a:p>
          <a:p>
            <a:pPr marL="171450" indent="-171450">
              <a:buFont typeface="Arial" panose="020B0604020202020204" pitchFamily="34" charset="0"/>
              <a:buChar char="•"/>
            </a:pPr>
            <a:r>
              <a:rPr lang="en-US" baseline="0" dirty="0"/>
              <a:t>“breadth  of users” is that users in many categories of users (academic, citizen and advocacy, muni bond market participants) articulate how the information would meaningfully impact their analysis and assessment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“depth of users” is that a large proportion of users in at least one category of users articulate how the information would meaningfully impact their analysis and assessment</a:t>
            </a:r>
          </a:p>
          <a:p>
            <a:endParaRPr lang="en-US" baseline="0" dirty="0"/>
          </a:p>
          <a:p>
            <a:r>
              <a:rPr lang="en-US" baseline="0" dirty="0"/>
              <a:t>Previously, GASB may have been swayed (overly swayed?) by a more general response from analysts and others that they would use proposed additional disclosures.  Many people, especially on the preparer side, recognize that a professed desire for more free information does not necessarily mean it is “essential,” and might unfairly weight the cost-benefit analysis that GASB’s due process requires before the issuance of pronouncements.  </a:t>
            </a:r>
            <a:endParaRPr lang="en-US" dirty="0"/>
          </a:p>
        </p:txBody>
      </p:sp>
      <p:sp>
        <p:nvSpPr>
          <p:cNvPr id="4" name="Slide Number Placeholder 3"/>
          <p:cNvSpPr>
            <a:spLocks noGrp="1"/>
          </p:cNvSpPr>
          <p:nvPr>
            <p:ph type="sldNum" sz="quarter" idx="10"/>
          </p:nvPr>
        </p:nvSpPr>
        <p:spPr/>
        <p:txBody>
          <a:bodyPr/>
          <a:lstStyle/>
          <a:p>
            <a:pPr marL="0" marR="0" lvl="0" indent="0" algn="r" defTabSz="931768" rtl="0" eaLnBrk="1" fontAlgn="base" latinLnBrk="0" hangingPunct="1">
              <a:lnSpc>
                <a:spcPct val="100000"/>
              </a:lnSpc>
              <a:spcBef>
                <a:spcPct val="0"/>
              </a:spcBef>
              <a:spcAft>
                <a:spcPct val="0"/>
              </a:spcAft>
              <a:buClrTx/>
              <a:buSzTx/>
              <a:buFontTx/>
              <a:buNone/>
              <a:tabLst/>
              <a:defRPr/>
            </a:pPr>
            <a:fld id="{024605A4-82C8-491F-9A41-BD3C6AC2E46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1768"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30285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68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943618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SSAP—Describes all of the significant accounting policies used in the preparation of the basic financial statements</a:t>
            </a:r>
          </a:p>
          <a:p>
            <a:r>
              <a:rPr lang="en-US" dirty="0"/>
              <a:t>All other notes</a:t>
            </a:r>
          </a:p>
          <a:p>
            <a:endParaRPr lang="en-US" dirty="0"/>
          </a:p>
          <a:p>
            <a:r>
              <a:rPr lang="en-US" dirty="0"/>
              <a:t>CUs – </a:t>
            </a:r>
          </a:p>
          <a:p>
            <a:pPr marL="176679" indent="-176679">
              <a:buFont typeface="Arial" panose="020B0604020202020204" pitchFamily="34" charset="0"/>
              <a:buChar char="•"/>
            </a:pPr>
            <a:r>
              <a:rPr lang="en-US" dirty="0"/>
              <a:t>Whether entity</a:t>
            </a:r>
            <a:r>
              <a:rPr lang="en-US" baseline="0" dirty="0"/>
              <a:t> is a</a:t>
            </a:r>
            <a:r>
              <a:rPr lang="en-US" dirty="0"/>
              <a:t> CUs</a:t>
            </a:r>
          </a:p>
          <a:p>
            <a:pPr marL="176679" indent="-176679">
              <a:buFont typeface="Arial" panose="020B0604020202020204" pitchFamily="34" charset="0"/>
              <a:buChar char="•"/>
            </a:pPr>
            <a:r>
              <a:rPr lang="en-US" dirty="0"/>
              <a:t>Each CU and relationship, reason for inclusion,</a:t>
            </a:r>
            <a:r>
              <a:rPr lang="en-US" baseline="0" dirty="0"/>
              <a:t> treatment (blending, DPCU), and reason for treatment</a:t>
            </a:r>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69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973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PICK UP THE CAPITAL-RELATED DEFERRED OUTFLOWS OF RESOURCES AMOUNT</a:t>
            </a:r>
          </a:p>
          <a:p>
            <a:endParaRPr lang="en-US" dirty="0"/>
          </a:p>
          <a:p>
            <a:r>
              <a:rPr lang="en-US" dirty="0"/>
              <a:t>LATER WE WILL SEE THEY HAVE TOLD US TO ASSUME ALL OUTSTANDING LONG-TERM DEBT FOR GOVERNMENTAL IS CAPITAL RELATED</a:t>
            </a:r>
          </a:p>
          <a:p>
            <a:endParaRPr lang="en-US" dirty="0"/>
          </a:p>
          <a:p>
            <a:r>
              <a:rPr lang="en-US" dirty="0"/>
              <a:t>THERE FOR THE $61,814 DEFERRED OUTFLOW IS CAPITAL RELATED SINCE IT HAS TO DO WITH A REFUNDING</a:t>
            </a:r>
          </a:p>
          <a:p>
            <a:endParaRPr lang="en-US" dirty="0"/>
          </a:p>
          <a:p>
            <a:endParaRPr lang="en-US" dirty="0"/>
          </a:p>
        </p:txBody>
      </p:sp>
      <p:sp>
        <p:nvSpPr>
          <p:cNvPr id="4" name="Slide Number Placeholder 3"/>
          <p:cNvSpPr>
            <a:spLocks noGrp="1"/>
          </p:cNvSpPr>
          <p:nvPr>
            <p:ph type="sldNum" sz="quarter" idx="10"/>
          </p:nvPr>
        </p:nvSpPr>
        <p:spPr/>
        <p:txBody>
          <a:bodyPr/>
          <a:lstStyle/>
          <a:p>
            <a:fld id="{D5CAFB1A-6219-4D3C-91B1-C67459D94887}" type="slidenum">
              <a:rPr lang="en-US" smtClean="0"/>
              <a:t>7</a:t>
            </a:fld>
            <a:endParaRPr lang="en-US"/>
          </a:p>
        </p:txBody>
      </p:sp>
    </p:spTree>
    <p:extLst>
      <p:ext uri="{BB962C8B-B14F-4D97-AF65-F5344CB8AC3E}">
        <p14:creationId xmlns:p14="http://schemas.microsoft.com/office/powerpoint/2010/main" val="6217215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70</a:t>
            </a:fld>
            <a:endParaRPr lang="en-US"/>
          </a:p>
        </p:txBody>
      </p:sp>
    </p:spTree>
    <p:extLst>
      <p:ext uri="{BB962C8B-B14F-4D97-AF65-F5344CB8AC3E}">
        <p14:creationId xmlns:p14="http://schemas.microsoft.com/office/powerpoint/2010/main" val="22859877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71</a:t>
            </a:fld>
            <a:endParaRPr lang="en-US"/>
          </a:p>
        </p:txBody>
      </p:sp>
    </p:spTree>
    <p:extLst>
      <p:ext uri="{BB962C8B-B14F-4D97-AF65-F5344CB8AC3E}">
        <p14:creationId xmlns:p14="http://schemas.microsoft.com/office/powerpoint/2010/main" val="30905817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72</a:t>
            </a:fld>
            <a:endParaRPr lang="en-US"/>
          </a:p>
        </p:txBody>
      </p:sp>
    </p:spTree>
    <p:extLst>
      <p:ext uri="{BB962C8B-B14F-4D97-AF65-F5344CB8AC3E}">
        <p14:creationId xmlns:p14="http://schemas.microsoft.com/office/powerpoint/2010/main" val="35716526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73</a:t>
            </a:fld>
            <a:endParaRPr lang="en-US"/>
          </a:p>
        </p:txBody>
      </p:sp>
    </p:spTree>
    <p:extLst>
      <p:ext uri="{BB962C8B-B14F-4D97-AF65-F5344CB8AC3E}">
        <p14:creationId xmlns:p14="http://schemas.microsoft.com/office/powerpoint/2010/main" val="38225694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pPr defTabSz="942289">
              <a:defRPr/>
            </a:pPr>
            <a:fld id="{646966F0-557A-4177-A8BF-5986C9CF9498}" type="slidenum">
              <a:rPr lang="en-US">
                <a:solidFill>
                  <a:prstClr val="black"/>
                </a:solidFill>
                <a:latin typeface="Calibri" panose="020F0502020204030204"/>
              </a:rPr>
              <a:pPr defTabSz="942289">
                <a:defRPr/>
              </a:pPr>
              <a:t>74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041730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75</a:t>
            </a:fld>
            <a:endParaRPr lang="en-US"/>
          </a:p>
        </p:txBody>
      </p:sp>
    </p:spTree>
    <p:extLst>
      <p:ext uri="{BB962C8B-B14F-4D97-AF65-F5344CB8AC3E}">
        <p14:creationId xmlns:p14="http://schemas.microsoft.com/office/powerpoint/2010/main" val="23074787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76</a:t>
            </a:fld>
            <a:endParaRPr lang="en-US">
              <a:solidFill>
                <a:prstClr val="black"/>
              </a:solidFill>
              <a:latin typeface="Calibri"/>
            </a:endParaRPr>
          </a:p>
        </p:txBody>
      </p:sp>
    </p:spTree>
    <p:extLst>
      <p:ext uri="{BB962C8B-B14F-4D97-AF65-F5344CB8AC3E}">
        <p14:creationId xmlns:p14="http://schemas.microsoft.com/office/powerpoint/2010/main" val="34692078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77</a:t>
            </a:fld>
            <a:endParaRPr lang="en-US">
              <a:solidFill>
                <a:prstClr val="black"/>
              </a:solidFill>
              <a:latin typeface="Calibri"/>
            </a:endParaRPr>
          </a:p>
        </p:txBody>
      </p:sp>
    </p:spTree>
    <p:extLst>
      <p:ext uri="{BB962C8B-B14F-4D97-AF65-F5344CB8AC3E}">
        <p14:creationId xmlns:p14="http://schemas.microsoft.com/office/powerpoint/2010/main" val="34484959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78</a:t>
            </a:fld>
            <a:endParaRPr lang="en-US">
              <a:solidFill>
                <a:prstClr val="black"/>
              </a:solidFill>
              <a:latin typeface="Calibri"/>
            </a:endParaRPr>
          </a:p>
        </p:txBody>
      </p:sp>
    </p:spTree>
    <p:extLst>
      <p:ext uri="{BB962C8B-B14F-4D97-AF65-F5344CB8AC3E}">
        <p14:creationId xmlns:p14="http://schemas.microsoft.com/office/powerpoint/2010/main" val="30317055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79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1782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SEE THAT UNDER ACCOUNTS PAYABLE THEY HAVE NOTED THAT $49,000 IS FOR RETAINAGE PAYABLE FOR CAPITAL PROJECTS</a:t>
            </a:r>
          </a:p>
          <a:p>
            <a:endParaRPr lang="en-US" dirty="0"/>
          </a:p>
          <a:p>
            <a:r>
              <a:rPr lang="en-US" dirty="0"/>
              <a:t>WE WILL NEED THIS FOR </a:t>
            </a:r>
            <a:r>
              <a:rPr lang="en-US" i="1" dirty="0"/>
              <a:t>CAPITAL-RELATED LIABLITIES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5C4E7-E088-43FB-B2B6-AAE68181BD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1455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80</a:t>
            </a:fld>
            <a:endParaRPr lang="en-US"/>
          </a:p>
        </p:txBody>
      </p:sp>
    </p:spTree>
    <p:extLst>
      <p:ext uri="{BB962C8B-B14F-4D97-AF65-F5344CB8AC3E}">
        <p14:creationId xmlns:p14="http://schemas.microsoft.com/office/powerpoint/2010/main" val="32096379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42289">
              <a:defRPr/>
            </a:pPr>
            <a:fld id="{BD4EDA26-92C7-4513-A56B-E7845C429B7A}" type="slidenum">
              <a:rPr lang="en-US">
                <a:solidFill>
                  <a:prstClr val="black"/>
                </a:solidFill>
                <a:latin typeface="Calibri"/>
              </a:rPr>
              <a:pPr defTabSz="942289">
                <a:defRPr/>
              </a:pPr>
              <a:t>81</a:t>
            </a:fld>
            <a:endParaRPr lang="en-US">
              <a:solidFill>
                <a:prstClr val="black"/>
              </a:solidFill>
              <a:latin typeface="Calibri"/>
            </a:endParaRPr>
          </a:p>
        </p:txBody>
      </p:sp>
    </p:spTree>
    <p:extLst>
      <p:ext uri="{BB962C8B-B14F-4D97-AF65-F5344CB8AC3E}">
        <p14:creationId xmlns:p14="http://schemas.microsoft.com/office/powerpoint/2010/main" val="12726948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EBD75-9415-4C7C-B81A-3BED243374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778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83</a:t>
            </a:fld>
            <a:endParaRPr lang="en-US">
              <a:solidFill>
                <a:prstClr val="black"/>
              </a:solidFill>
              <a:latin typeface="Calibri"/>
            </a:endParaRPr>
          </a:p>
        </p:txBody>
      </p:sp>
    </p:spTree>
    <p:extLst>
      <p:ext uri="{BB962C8B-B14F-4D97-AF65-F5344CB8AC3E}">
        <p14:creationId xmlns:p14="http://schemas.microsoft.com/office/powerpoint/2010/main" val="36827758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84</a:t>
            </a:fld>
            <a:endParaRPr lang="en-US">
              <a:solidFill>
                <a:prstClr val="black"/>
              </a:solidFill>
              <a:latin typeface="Calibri"/>
            </a:endParaRPr>
          </a:p>
        </p:txBody>
      </p:sp>
    </p:spTree>
    <p:extLst>
      <p:ext uri="{BB962C8B-B14F-4D97-AF65-F5344CB8AC3E}">
        <p14:creationId xmlns:p14="http://schemas.microsoft.com/office/powerpoint/2010/main" val="33970164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20E259EB-4AC9-47F8-A8C0-61CCC856B097}" type="slidenum">
              <a:rPr lang="en-US">
                <a:solidFill>
                  <a:prstClr val="black"/>
                </a:solidFill>
                <a:latin typeface="Calibri"/>
              </a:rPr>
              <a:pPr defTabSz="942289">
                <a:defRPr/>
              </a:pPr>
              <a:t>85</a:t>
            </a:fld>
            <a:endParaRPr lang="en-US">
              <a:solidFill>
                <a:prstClr val="black"/>
              </a:solidFill>
              <a:latin typeface="Calibri"/>
            </a:endParaRPr>
          </a:p>
        </p:txBody>
      </p:sp>
    </p:spTree>
    <p:extLst>
      <p:ext uri="{BB962C8B-B14F-4D97-AF65-F5344CB8AC3E}">
        <p14:creationId xmlns:p14="http://schemas.microsoft.com/office/powerpoint/2010/main" val="11677230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BD4EDA26-92C7-4513-A56B-E7845C429B7A}" type="slidenum">
              <a:rPr lang="en-US">
                <a:solidFill>
                  <a:prstClr val="black"/>
                </a:solidFill>
                <a:latin typeface="Calibri"/>
              </a:rPr>
              <a:pPr defTabSz="942289">
                <a:defRPr/>
              </a:pPr>
              <a:t>86</a:t>
            </a:fld>
            <a:endParaRPr lang="en-US">
              <a:solidFill>
                <a:prstClr val="black"/>
              </a:solidFill>
              <a:latin typeface="Calibri"/>
            </a:endParaRPr>
          </a:p>
        </p:txBody>
      </p:sp>
    </p:spTree>
    <p:extLst>
      <p:ext uri="{BB962C8B-B14F-4D97-AF65-F5344CB8AC3E}">
        <p14:creationId xmlns:p14="http://schemas.microsoft.com/office/powerpoint/2010/main" val="19231370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259EB-4AC9-47F8-A8C0-61CCC856B0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2571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r>
              <a:rPr lang="en-US" dirty="0"/>
              <a:t>NOW WE WILL COMPLETE ANOTHER EXERCISE ON THE SUMMARY OF SIGNIFICANT ACCOUNTING POLICIES AND DETAILED NOTES </a:t>
            </a:r>
          </a:p>
          <a:p>
            <a:endParaRPr lang="en-US" dirty="0"/>
          </a:p>
          <a:p>
            <a:r>
              <a:rPr lang="en-US" dirty="0"/>
              <a:t>THIS IS EXERCISE #9 IN THE MATERIALS PROVIDED BEFORE CLASS</a:t>
            </a:r>
          </a:p>
          <a:p>
            <a:endParaRPr lang="en-US" dirty="0"/>
          </a:p>
          <a:p>
            <a:r>
              <a:rPr lang="en-US" dirty="0"/>
              <a:t>YOU NEED TO USE APPENDIX D OF THE 2020 GAAFR – PULL UP FILE FOR APPENDIX D</a:t>
            </a:r>
          </a:p>
          <a:p>
            <a:endParaRPr lang="en-US" dirty="0"/>
          </a:p>
          <a:p>
            <a:r>
              <a:rPr lang="en-US" dirty="0"/>
              <a:t>	www.gfoa.org/GAAFR/AppendixD </a:t>
            </a:r>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88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163457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CAFB1A-6219-4D3C-91B1-C67459D94887}" type="slidenum">
              <a:rPr lang="en-US" smtClean="0"/>
              <a:t>89</a:t>
            </a:fld>
            <a:endParaRPr lang="en-US"/>
          </a:p>
        </p:txBody>
      </p:sp>
    </p:spTree>
    <p:extLst>
      <p:ext uri="{BB962C8B-B14F-4D97-AF65-F5344CB8AC3E}">
        <p14:creationId xmlns:p14="http://schemas.microsoft.com/office/powerpoint/2010/main" val="317058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HAVE ALREADY TOLD US THAT ALL LONG-TERM BONDS ARE CAPITAL RELATED HOWEVER</a:t>
            </a:r>
          </a:p>
          <a:p>
            <a:endParaRPr lang="en-US" dirty="0"/>
          </a:p>
          <a:p>
            <a:r>
              <a:rPr lang="en-US" dirty="0"/>
              <a:t>THE DISCRIPTION OF EACH BOND ISSUE IS ALSO A GOOD RESOURCE FOR KNOWING WHAT THE BONDS WERE ISSUED FOR – ALL OF THESE NOTE CAPITAL TYPE PROJECTS</a:t>
            </a:r>
          </a:p>
          <a:p>
            <a:endParaRPr lang="en-US" dirty="0"/>
          </a:p>
          <a:p>
            <a:r>
              <a:rPr lang="en-US" dirty="0"/>
              <a:t>THE REFUNDING WOULD ALSO BE CAPITAL SINCE WE ARE ASSUMING ALL LONG TERM BONDS ARE CAPITAL RELATED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5C4E7-E088-43FB-B2B6-AAE68181BD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678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71145">
              <a:defRPr/>
            </a:pPr>
            <a:fld id="{710D4BEC-280A-4D9E-9200-AEE7D9D57E3E}" type="slidenum">
              <a:rPr lang="en-US">
                <a:solidFill>
                  <a:prstClr val="black"/>
                </a:solidFill>
                <a:latin typeface="Calibri" panose="020F0502020204030204"/>
              </a:rPr>
              <a:pPr defTabSz="471145">
                <a:defRPr/>
              </a:pPr>
              <a:t>90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405213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COMBINING FINANCIAL STATEMENTS  -  </a:t>
            </a:r>
            <a:r>
              <a:rPr lang="en-US" dirty="0">
                <a:highlight>
                  <a:srgbClr val="FFFF00"/>
                </a:highlight>
              </a:rPr>
              <a:t>Turn to this section in your ACFR</a:t>
            </a:r>
          </a:p>
          <a:p>
            <a:pPr defTabSz="942289">
              <a:defRPr/>
            </a:pPr>
            <a:endParaRPr lang="en-US" dirty="0"/>
          </a:p>
          <a:p>
            <a:pPr marL="171450" indent="-171450" defTabSz="942289">
              <a:buFont typeface="Wingdings" panose="05000000000000000000" pitchFamily="2" charset="2"/>
              <a:buChar char="Ø"/>
              <a:defRPr/>
            </a:pPr>
            <a:r>
              <a:rPr lang="en-US" dirty="0"/>
              <a:t>Thinking back to the fund statements within the </a:t>
            </a:r>
            <a:r>
              <a:rPr lang="en-US" baseline="0" dirty="0"/>
              <a:t>Basic Financial Statements </a:t>
            </a:r>
            <a:r>
              <a:rPr lang="en-US" dirty="0"/>
              <a:t>.  Within</a:t>
            </a:r>
            <a:r>
              <a:rPr lang="en-US" baseline="0" dirty="0"/>
              <a:t> these statements, we present major funds for the </a:t>
            </a:r>
            <a:r>
              <a:rPr lang="en-US" baseline="0" dirty="0" err="1"/>
              <a:t>govt’l</a:t>
            </a:r>
            <a:r>
              <a:rPr lang="en-US" baseline="0" dirty="0"/>
              <a:t> funds and enterprise funds in single columns, and nonmajor funds for the same are presented in the aggregate in a single column for </a:t>
            </a:r>
            <a:r>
              <a:rPr lang="en-US" baseline="0" dirty="0" err="1"/>
              <a:t>govt’l</a:t>
            </a:r>
            <a:r>
              <a:rPr lang="en-US" baseline="0" dirty="0"/>
              <a:t> funds and one for enterprise funds.  </a:t>
            </a:r>
          </a:p>
          <a:p>
            <a:pPr marL="171450" indent="-171450" defTabSz="942289">
              <a:buFont typeface="Wingdings" panose="05000000000000000000" pitchFamily="2" charset="2"/>
              <a:buChar char="Ø"/>
              <a:defRPr/>
            </a:pPr>
            <a:r>
              <a:rPr lang="en-US" baseline="0" dirty="0"/>
              <a:t>In addition, you’ll recall internal service funds are aggregated in a single column in the proprietary fund statements, and fiduciary fund statements are aggregated by type in the fund </a:t>
            </a:r>
            <a:r>
              <a:rPr lang="en-US" baseline="0" dirty="0" err="1"/>
              <a:t>stmts</a:t>
            </a:r>
            <a:r>
              <a:rPr lang="en-US" baseline="0" dirty="0"/>
              <a:t> (PN &amp; OPEB trust, investment trust, etc.) </a:t>
            </a:r>
          </a:p>
          <a:p>
            <a:pPr marL="171450" indent="-171450" defTabSz="942289">
              <a:buFont typeface="Wingdings" panose="05000000000000000000" pitchFamily="2" charset="2"/>
              <a:buChar char="Ø"/>
              <a:defRPr/>
            </a:pPr>
            <a:r>
              <a:rPr lang="en-US" baseline="0" dirty="0"/>
              <a:t>In addition, in the govt-wide </a:t>
            </a:r>
            <a:r>
              <a:rPr lang="en-US" baseline="0" dirty="0" err="1"/>
              <a:t>stmts</a:t>
            </a:r>
            <a:r>
              <a:rPr lang="en-US" baseline="0" dirty="0"/>
              <a:t>, discretely presented Cus may be aggregated in a single column.  </a:t>
            </a:r>
          </a:p>
          <a:p>
            <a:pPr marL="171450" indent="-171450" defTabSz="942289">
              <a:buFont typeface="Wingdings" panose="05000000000000000000" pitchFamily="2" charset="2"/>
              <a:buChar char="Ø"/>
              <a:defRPr/>
            </a:pPr>
            <a:r>
              <a:rPr lang="en-US" baseline="0" dirty="0"/>
              <a:t>So, in order to see the data for the individual funds and discretely presented CUs, we present combining statements in this financial subsection, and these combining statements support the single columns in the Basic Financial Statements that contained the aggregated data from more than one fund.  </a:t>
            </a:r>
          </a:p>
          <a:p>
            <a:pPr marL="171450" indent="-171450" defTabSz="942289">
              <a:buFont typeface="Wingdings" panose="05000000000000000000" pitchFamily="2" charset="2"/>
              <a:buChar char="Ø"/>
              <a:defRPr/>
            </a:pPr>
            <a:r>
              <a:rPr lang="en-US" baseline="0" dirty="0"/>
              <a:t>Basically, It allows the users of the Financial Statements to drill down to the underlying individual fund data.  </a:t>
            </a:r>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91</a:t>
            </a:fld>
            <a:endParaRPr lang="en-US">
              <a:solidFill>
                <a:prstClr val="black"/>
              </a:solidFill>
              <a:latin typeface="Calibri" panose="020F0502020204030204"/>
            </a:endParaRPr>
          </a:p>
        </p:txBody>
      </p:sp>
    </p:spTree>
    <p:extLst>
      <p:ext uri="{BB962C8B-B14F-4D97-AF65-F5344CB8AC3E}">
        <p14:creationId xmlns:p14="http://schemas.microsoft.com/office/powerpoint/2010/main" val="17566237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a:t>
            </a:r>
            <a:r>
              <a:rPr lang="en-US" dirty="0"/>
              <a:t>of a</a:t>
            </a:r>
            <a:r>
              <a:rPr lang="en-US" baseline="0" dirty="0"/>
              <a:t> BFS for the proprietary funds, with a single column for multiple nonmajor enterprise funds.  </a:t>
            </a:r>
          </a:p>
          <a:p>
            <a:endParaRPr lang="en-US" baseline="0" dirty="0"/>
          </a:p>
          <a:p>
            <a:r>
              <a:rPr lang="en-US" baseline="0" dirty="0"/>
              <a:t>In the combining statements, which would be presented in the financial subsection, you’ll find the data for the individual funds and the total for the nonmajor enterprise funds in the combining statement should tie to the total nonmajor enterprise funds presented in the BFS.</a:t>
            </a:r>
            <a:endParaRPr lang="en-US" dirty="0"/>
          </a:p>
        </p:txBody>
      </p:sp>
      <p:sp>
        <p:nvSpPr>
          <p:cNvPr id="4" name="Slide Number Placeholder 3"/>
          <p:cNvSpPr>
            <a:spLocks noGrp="1"/>
          </p:cNvSpPr>
          <p:nvPr>
            <p:ph type="sldNum" sz="quarter" idx="10"/>
          </p:nvPr>
        </p:nvSpPr>
        <p:spPr/>
        <p:txBody>
          <a:bodyPr/>
          <a:lstStyle/>
          <a:p>
            <a:pPr defTabSz="942289" fontAlgn="base">
              <a:spcBef>
                <a:spcPct val="0"/>
              </a:spcBef>
              <a:spcAft>
                <a:spcPct val="0"/>
              </a:spcAft>
              <a:defRPr/>
            </a:pPr>
            <a:fld id="{3EAB7A62-AF3E-4B3E-888A-D000DCA31750}" type="slidenum">
              <a:rPr lang="en-US">
                <a:solidFill>
                  <a:srgbClr val="000000"/>
                </a:solidFill>
                <a:latin typeface="Arial" charset="0"/>
              </a:rPr>
              <a:pPr defTabSz="942289" fontAlgn="base">
                <a:spcBef>
                  <a:spcPct val="0"/>
                </a:spcBef>
                <a:spcAft>
                  <a:spcPct val="0"/>
                </a:spcAft>
                <a:defRPr/>
              </a:pPr>
              <a:t>92</a:t>
            </a:fld>
            <a:endParaRPr lang="en-US">
              <a:solidFill>
                <a:srgbClr val="000000"/>
              </a:solidFill>
              <a:latin typeface="Arial" charset="0"/>
            </a:endParaRPr>
          </a:p>
        </p:txBody>
      </p:sp>
    </p:spTree>
    <p:extLst>
      <p:ext uri="{BB962C8B-B14F-4D97-AF65-F5344CB8AC3E}">
        <p14:creationId xmlns:p14="http://schemas.microsoft.com/office/powerpoint/2010/main" val="17951710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COMBINING STATEMENTS RELATED TO THE GOVERNMENTAL FUNDS</a:t>
            </a:r>
          </a:p>
          <a:p>
            <a:endParaRPr lang="en-US" dirty="0"/>
          </a:p>
          <a:p>
            <a:pPr marL="171450" indent="-171450">
              <a:buFont typeface="Wingdings" panose="05000000000000000000" pitchFamily="2" charset="2"/>
              <a:buChar char="Ø"/>
            </a:pPr>
            <a:r>
              <a:rPr lang="en-US" dirty="0"/>
              <a:t>When we think about the Basic Financial Statements, the total nonmajor governmental funds column combines info not only from different funds, but also from different fund types</a:t>
            </a:r>
          </a:p>
          <a:p>
            <a:pPr marL="628650" lvl="1" indent="-171450">
              <a:buFont typeface="Wingdings" panose="05000000000000000000" pitchFamily="2" charset="2"/>
              <a:buChar char="Ø"/>
            </a:pPr>
            <a:r>
              <a:rPr lang="en-US" dirty="0"/>
              <a:t>Special Revenue</a:t>
            </a:r>
          </a:p>
          <a:p>
            <a:pPr marL="628650" lvl="1" indent="-171450">
              <a:buFont typeface="Wingdings" panose="05000000000000000000" pitchFamily="2" charset="2"/>
              <a:buChar char="Ø"/>
            </a:pPr>
            <a:r>
              <a:rPr lang="en-US" dirty="0"/>
              <a:t>Debt service</a:t>
            </a:r>
          </a:p>
          <a:p>
            <a:pPr marL="628650" lvl="1" indent="-171450">
              <a:buFont typeface="Wingdings" panose="05000000000000000000" pitchFamily="2" charset="2"/>
              <a:buChar char="Ø"/>
            </a:pPr>
            <a:r>
              <a:rPr lang="en-US" baseline="0" dirty="0"/>
              <a:t>Capital Projects and</a:t>
            </a:r>
          </a:p>
          <a:p>
            <a:pPr marL="628650" lvl="1" indent="-171450">
              <a:buFont typeface="Wingdings" panose="05000000000000000000" pitchFamily="2" charset="2"/>
              <a:buChar char="Ø"/>
            </a:pPr>
            <a:r>
              <a:rPr lang="en-US" baseline="0" dirty="0"/>
              <a:t>Permanent funds</a:t>
            </a:r>
          </a:p>
          <a:p>
            <a:pPr marL="628650" lvl="1" indent="-171450">
              <a:buFont typeface="Wingdings" panose="05000000000000000000" pitchFamily="2" charset="2"/>
              <a:buChar char="Ø"/>
            </a:pPr>
            <a:endParaRPr lang="en-US" baseline="0" dirty="0"/>
          </a:p>
          <a:p>
            <a:pPr marL="171450" lvl="0" indent="-171450">
              <a:buFont typeface="Wingdings" panose="05000000000000000000" pitchFamily="2" charset="2"/>
              <a:buChar char="Ø"/>
            </a:pPr>
            <a:r>
              <a:rPr lang="en-US" baseline="0" dirty="0"/>
              <a:t>Therefore, the format for the combining statements for nonmajor governmental funds needs to provide not only the headings that identify the individual nonmajor govtl funds, but also their fund type, as shown in this example.</a:t>
            </a:r>
            <a:endParaRPr lang="en-US" dirty="0"/>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93</a:t>
            </a:fld>
            <a:endParaRPr lang="en-US">
              <a:solidFill>
                <a:prstClr val="black"/>
              </a:solidFill>
              <a:latin typeface="Calibri" panose="020F0502020204030204"/>
            </a:endParaRPr>
          </a:p>
        </p:txBody>
      </p:sp>
    </p:spTree>
    <p:extLst>
      <p:ext uri="{BB962C8B-B14F-4D97-AF65-F5344CB8AC3E}">
        <p14:creationId xmlns:p14="http://schemas.microsoft.com/office/powerpoint/2010/main" val="6696219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FORMAT OF THE COMBINING STATEMENTS</a:t>
            </a:r>
          </a:p>
          <a:p>
            <a:endParaRPr lang="en-US" sz="1200" dirty="0"/>
          </a:p>
          <a:p>
            <a:r>
              <a:rPr lang="en-US" sz="1200" dirty="0"/>
              <a:t>WHAT STATEMENTS TO INCLUDE</a:t>
            </a:r>
          </a:p>
          <a:p>
            <a:endParaRPr lang="en-US" sz="1200" dirty="0"/>
          </a:p>
          <a:p>
            <a:r>
              <a:rPr lang="en-US" sz="1200" dirty="0"/>
              <a:t>The financial</a:t>
            </a:r>
            <a:r>
              <a:rPr lang="en-US" sz="1200" baseline="0" dirty="0"/>
              <a:t> subsection should be organized around complete sets of financial statements to match the Basic Financial Statements </a:t>
            </a:r>
          </a:p>
          <a:p>
            <a:endParaRPr lang="en-US" sz="1200" baseline="0" dirty="0"/>
          </a:p>
          <a:p>
            <a:pPr>
              <a:defRPr/>
            </a:pPr>
            <a:r>
              <a:rPr lang="en-US" sz="1200" dirty="0"/>
              <a:t>Nonmajor governmental funds</a:t>
            </a:r>
          </a:p>
          <a:p>
            <a:pPr lvl="1">
              <a:defRPr/>
            </a:pPr>
            <a:r>
              <a:rPr lang="en-US" sz="1200" dirty="0"/>
              <a:t>Balance sheet</a:t>
            </a:r>
          </a:p>
          <a:p>
            <a:pPr lvl="1">
              <a:defRPr/>
            </a:pPr>
            <a:r>
              <a:rPr lang="en-US" sz="1200" dirty="0"/>
              <a:t>Statement of revenues, expenditures, and changes in fund balances</a:t>
            </a:r>
          </a:p>
          <a:p>
            <a:pPr>
              <a:defRPr/>
            </a:pPr>
            <a:r>
              <a:rPr lang="en-US" sz="1200" dirty="0"/>
              <a:t>Nonmajor enterprise funds</a:t>
            </a:r>
          </a:p>
          <a:p>
            <a:pPr lvl="1">
              <a:defRPr/>
            </a:pPr>
            <a:r>
              <a:rPr lang="en-US" sz="1200" dirty="0"/>
              <a:t>Statement of net position</a:t>
            </a:r>
          </a:p>
          <a:p>
            <a:pPr lvl="1">
              <a:defRPr/>
            </a:pPr>
            <a:r>
              <a:rPr lang="en-US" sz="1200" dirty="0"/>
              <a:t>Statement of revenues, expenses, and changes in net position</a:t>
            </a:r>
          </a:p>
          <a:p>
            <a:pPr lvl="1">
              <a:defRPr/>
            </a:pPr>
            <a:r>
              <a:rPr lang="en-US" sz="1200" dirty="0"/>
              <a:t>Statement of cash flows</a:t>
            </a:r>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94</a:t>
            </a:fld>
            <a:endParaRPr lang="en-US">
              <a:solidFill>
                <a:prstClr val="black"/>
              </a:solidFill>
              <a:latin typeface="Calibri" panose="020F0502020204030204"/>
            </a:endParaRPr>
          </a:p>
        </p:txBody>
      </p:sp>
    </p:spTree>
    <p:extLst>
      <p:ext uri="{BB962C8B-B14F-4D97-AF65-F5344CB8AC3E}">
        <p14:creationId xmlns:p14="http://schemas.microsoft.com/office/powerpoint/2010/main" val="357227085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FORMAT CONTINUED</a:t>
            </a:r>
          </a:p>
          <a:p>
            <a:endParaRPr lang="en-US" sz="1200" dirty="0"/>
          </a:p>
          <a:p>
            <a:pPr>
              <a:defRPr/>
            </a:pPr>
            <a:r>
              <a:rPr lang="en-US" sz="1200" dirty="0"/>
              <a:t>Internal service funds</a:t>
            </a:r>
          </a:p>
          <a:p>
            <a:pPr lvl="1">
              <a:defRPr/>
            </a:pPr>
            <a:r>
              <a:rPr lang="en-US" sz="1200" dirty="0"/>
              <a:t>Statement of net position</a:t>
            </a:r>
          </a:p>
          <a:p>
            <a:pPr lvl="1">
              <a:defRPr/>
            </a:pPr>
            <a:r>
              <a:rPr lang="en-US" sz="1200" dirty="0"/>
              <a:t>Statement of revenues, expenses, and changes in net position</a:t>
            </a:r>
          </a:p>
          <a:p>
            <a:pPr lvl="1">
              <a:defRPr/>
            </a:pPr>
            <a:r>
              <a:rPr lang="en-US" sz="1200" dirty="0"/>
              <a:t>Statement of cash flows</a:t>
            </a:r>
          </a:p>
          <a:p>
            <a:pPr lvl="1">
              <a:defRPr/>
            </a:pPr>
            <a:r>
              <a:rPr lang="en-US" sz="1200" b="1" i="1" dirty="0"/>
              <a:t>Don’t have major and nonmajor for Internal Service funds so all are reported; same is true for fiduciary funds</a:t>
            </a:r>
          </a:p>
          <a:p>
            <a:pPr>
              <a:defRPr/>
            </a:pPr>
            <a:r>
              <a:rPr lang="en-US" sz="1200" dirty="0"/>
              <a:t>Private-purpose trust funds</a:t>
            </a:r>
          </a:p>
          <a:p>
            <a:pPr lvl="1">
              <a:defRPr/>
            </a:pPr>
            <a:r>
              <a:rPr lang="en-US" sz="1200" dirty="0"/>
              <a:t>Statement of fiduciary net position </a:t>
            </a:r>
          </a:p>
          <a:p>
            <a:pPr lvl="1">
              <a:defRPr/>
            </a:pPr>
            <a:r>
              <a:rPr lang="en-US" sz="1200" dirty="0"/>
              <a:t>Statement of changes in fiduciary net position</a:t>
            </a:r>
          </a:p>
          <a:p>
            <a:pPr>
              <a:defRPr/>
            </a:pPr>
            <a:r>
              <a:rPr lang="en-US" sz="1200" dirty="0"/>
              <a:t>Pension (and other employee benefits) trust funds</a:t>
            </a:r>
          </a:p>
          <a:p>
            <a:pPr lvl="1">
              <a:defRPr/>
            </a:pPr>
            <a:r>
              <a:rPr lang="en-US" sz="1200" dirty="0"/>
              <a:t>Statement of fiduciary net position </a:t>
            </a:r>
          </a:p>
          <a:p>
            <a:pPr lvl="1">
              <a:defRPr/>
            </a:pPr>
            <a:r>
              <a:rPr lang="en-US" sz="1200" dirty="0"/>
              <a:t>Statement of changes in fiduciary net position</a:t>
            </a:r>
          </a:p>
          <a:p>
            <a:endParaRPr lang="en-US" dirty="0"/>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95</a:t>
            </a:fld>
            <a:endParaRPr lang="en-US">
              <a:solidFill>
                <a:prstClr val="black"/>
              </a:solidFill>
              <a:latin typeface="Calibri" panose="020F0502020204030204"/>
            </a:endParaRPr>
          </a:p>
        </p:txBody>
      </p:sp>
    </p:spTree>
    <p:extLst>
      <p:ext uri="{BB962C8B-B14F-4D97-AF65-F5344CB8AC3E}">
        <p14:creationId xmlns:p14="http://schemas.microsoft.com/office/powerpoint/2010/main" val="31119852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 CONTINUED</a:t>
            </a:r>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96</a:t>
            </a:fld>
            <a:endParaRPr lang="en-US">
              <a:solidFill>
                <a:prstClr val="black"/>
              </a:solidFill>
              <a:latin typeface="Calibri" panose="020F0502020204030204"/>
            </a:endParaRPr>
          </a:p>
        </p:txBody>
      </p:sp>
    </p:spTree>
    <p:extLst>
      <p:ext uri="{BB962C8B-B14F-4D97-AF65-F5344CB8AC3E}">
        <p14:creationId xmlns:p14="http://schemas.microsoft.com/office/powerpoint/2010/main" val="5554118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COMBINING STATEMENTS SHOULD INCLUDE A</a:t>
            </a:r>
          </a:p>
          <a:p>
            <a:endParaRPr lang="en-US" sz="1200" dirty="0"/>
          </a:p>
          <a:p>
            <a:r>
              <a:rPr lang="en-US" sz="1200" b="1" dirty="0"/>
              <a:t>Cover page </a:t>
            </a:r>
            <a:r>
              <a:rPr lang="en-US" sz="1200" b="0" dirty="0"/>
              <a:t>which </a:t>
            </a:r>
            <a:r>
              <a:rPr lang="en-US" sz="1200" dirty="0"/>
              <a:t>should precede each set of Financial Statements, and include a description of the nature and operations of each of the individual funds or CU (if it can’t be readily discerned from the</a:t>
            </a:r>
            <a:r>
              <a:rPr lang="en-US" sz="1200" baseline="0" dirty="0"/>
              <a:t> name of the fund or unit).  </a:t>
            </a:r>
          </a:p>
          <a:p>
            <a:endParaRPr lang="en-US" sz="1200" baseline="0" dirty="0"/>
          </a:p>
          <a:p>
            <a:r>
              <a:rPr lang="en-US" sz="1200" baseline="0" dirty="0"/>
              <a:t>Combining statements would only contain a </a:t>
            </a:r>
            <a:r>
              <a:rPr lang="en-US" sz="1200" b="1" baseline="0" dirty="0"/>
              <a:t>reference to the notes to the FS </a:t>
            </a:r>
            <a:r>
              <a:rPr lang="en-US" sz="1200" baseline="0" dirty="0"/>
              <a:t>if the independent auditor renders an opinion on their fair presentation, which normally is not going to be the case.  </a:t>
            </a:r>
          </a:p>
          <a:p>
            <a:r>
              <a:rPr lang="en-US" sz="1200" baseline="0" dirty="0"/>
              <a:t>Normally, the combining statements in the financial subsection only received an in-relation-to audit coverage, and so these statements normally would not include a reference to the notes to the FS.</a:t>
            </a:r>
          </a:p>
          <a:p>
            <a:endParaRPr lang="en-US" sz="1200" baseline="0" dirty="0"/>
          </a:p>
          <a:p>
            <a:r>
              <a:rPr lang="en-US" sz="1200" b="1" baseline="0" dirty="0"/>
              <a:t>TRANSITION</a:t>
            </a:r>
          </a:p>
          <a:p>
            <a:pPr marL="176679" indent="-176679">
              <a:buFont typeface="Arial" panose="020B0604020202020204" pitchFamily="34" charset="0"/>
              <a:buChar char="•"/>
            </a:pPr>
            <a:r>
              <a:rPr lang="en-US" sz="1200" dirty="0"/>
              <a:t>Next, we’ll look at individual fund statements.</a:t>
            </a:r>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97</a:t>
            </a:fld>
            <a:endParaRPr lang="en-US">
              <a:solidFill>
                <a:prstClr val="black"/>
              </a:solidFill>
              <a:latin typeface="Calibri" panose="020F0502020204030204"/>
            </a:endParaRPr>
          </a:p>
        </p:txBody>
      </p:sp>
    </p:spTree>
    <p:extLst>
      <p:ext uri="{BB962C8B-B14F-4D97-AF65-F5344CB8AC3E}">
        <p14:creationId xmlns:p14="http://schemas.microsoft.com/office/powerpoint/2010/main" val="45590154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INDIVIDUAL FUND STATEMENTS</a:t>
            </a:r>
          </a:p>
          <a:p>
            <a:pPr marL="0" indent="0">
              <a:buFont typeface="Wingdings" panose="05000000000000000000" pitchFamily="2" charset="2"/>
              <a:buNone/>
            </a:pPr>
            <a:endParaRPr lang="en-US" dirty="0"/>
          </a:p>
          <a:p>
            <a:pPr marL="171450" indent="-171450">
              <a:buFont typeface="Wingdings" panose="05000000000000000000" pitchFamily="2" charset="2"/>
              <a:buChar char="Ø"/>
            </a:pPr>
            <a:r>
              <a:rPr lang="en-US" dirty="0"/>
              <a:t>There’s no reason to present individual fund statements if the individual fund data is included in the combining statements.  </a:t>
            </a:r>
          </a:p>
          <a:p>
            <a:pPr marL="171450" indent="-171450">
              <a:buFont typeface="Wingdings" panose="05000000000000000000" pitchFamily="2" charset="2"/>
              <a:buChar char="Ø"/>
            </a:pPr>
            <a:r>
              <a:rPr lang="en-US" dirty="0"/>
              <a:t>Where we will see individual fund statements are for budgetary comparisons for govtl</a:t>
            </a:r>
            <a:r>
              <a:rPr lang="en-US" baseline="0" dirty="0"/>
              <a:t> funds other than the GF and major SR funds, which have annual or biennial appropriated budgets (these are required for govts that prepare a comprehensive report (GASB Cod Sec. 2400). So, these required budgetary comparisons are for </a:t>
            </a:r>
            <a:r>
              <a:rPr lang="en-US" baseline="0" dirty="0" err="1"/>
              <a:t>govt’l</a:t>
            </a:r>
            <a:r>
              <a:rPr lang="en-US" baseline="0" dirty="0"/>
              <a:t> funds that have legally adopted budgets but are excluded from the mandatory budgetary comparison reporting (CP funds, DS, permanent, and nonmajor SR funds). </a:t>
            </a:r>
          </a:p>
          <a:p>
            <a:pPr marL="171450" indent="-171450">
              <a:buFont typeface="Wingdings" panose="05000000000000000000" pitchFamily="2" charset="2"/>
              <a:buChar char="Ø"/>
            </a:pPr>
            <a:r>
              <a:rPr lang="en-US" baseline="0" dirty="0"/>
              <a:t>You would also include more detailed budgetary comparisons for the GF or major SR funds that were included with the BFS or RSI, if their legal level of control is lower than the function or program level (which is the level at which the budgetary comparisons are presented in the BFS or RSI).  </a:t>
            </a:r>
          </a:p>
          <a:p>
            <a:pPr marL="171450" indent="-171450">
              <a:buFont typeface="Wingdings" panose="05000000000000000000" pitchFamily="2" charset="2"/>
              <a:buChar char="Ø"/>
            </a:pPr>
            <a:r>
              <a:rPr lang="en-US" baseline="0" dirty="0"/>
              <a:t>Some govts wish to provide comparative data for certain individual funds, for example enterprise funds; presenting data for the current year and the prior year.  The comparative statements would be presented here in the financial subsection.  </a:t>
            </a:r>
          </a:p>
          <a:p>
            <a:pPr marL="171450" indent="-171450">
              <a:buFont typeface="Wingdings" panose="05000000000000000000" pitchFamily="2" charset="2"/>
              <a:buChar char="Ø"/>
            </a:pPr>
            <a:r>
              <a:rPr lang="en-US" baseline="0" dirty="0"/>
              <a:t>Finally, sometimes with combining statements, account titles may be a bit generic, especially if a govt. has multiple enterprise funds with different lines of business. In that case, presenting individual fund statements allows the govt to use more descriptive account titles, and the govt may choose to present those individual fund statements in this financial subsection, which is fine. </a:t>
            </a:r>
          </a:p>
          <a:p>
            <a:pPr marL="171450" indent="-171450">
              <a:buFont typeface="Wingdings" panose="05000000000000000000" pitchFamily="2" charset="2"/>
              <a:buChar char="Ø"/>
            </a:pPr>
            <a:endParaRPr lang="en-US" baseline="0" dirty="0"/>
          </a:p>
          <a:p>
            <a:pPr marL="0" indent="0">
              <a:buFont typeface="Wingdings" panose="05000000000000000000" pitchFamily="2" charset="2"/>
              <a:buNone/>
            </a:pPr>
            <a:r>
              <a:rPr lang="en-US" baseline="0" dirty="0"/>
              <a:t>HOW MANY OF YOU HAVE AN INDIVIDUAL FUND STATEMENT SECTION IN YOUR ACFR?</a:t>
            </a:r>
            <a:endParaRPr lang="en-US" dirty="0"/>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98</a:t>
            </a:fld>
            <a:endParaRPr lang="en-US">
              <a:solidFill>
                <a:prstClr val="black"/>
              </a:solidFill>
              <a:latin typeface="Calibri" panose="020F0502020204030204"/>
            </a:endParaRPr>
          </a:p>
        </p:txBody>
      </p:sp>
    </p:spTree>
    <p:extLst>
      <p:ext uri="{BB962C8B-B14F-4D97-AF65-F5344CB8AC3E}">
        <p14:creationId xmlns:p14="http://schemas.microsoft.com/office/powerpoint/2010/main" val="5948647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COMPONENT UNITS</a:t>
            </a:r>
          </a:p>
          <a:p>
            <a:pPr marL="171450" indent="-171450">
              <a:buFont typeface="Arial" panose="020B0604020202020204" pitchFamily="34" charset="0"/>
              <a:buChar char="•"/>
            </a:pPr>
            <a:r>
              <a:rPr lang="en-US" dirty="0"/>
              <a:t>Data reported for a discretely</a:t>
            </a:r>
            <a:r>
              <a:rPr lang="en-US" baseline="0" dirty="0"/>
              <a:t> presented CU should be taken from the entity-wide totals  of the govt-wide statements for that discrete CU (as it may have some discretely presented Cus of its own).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Even if an entity-wide total is not presented in the discretely presented CU’s own BFS, it needs to ensure that the financial data that is presented does include any discretely present CU’s of its own that it may have (it should include its entire financial reporting entity).</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Now, in the case where a discretely presented CU doesn’t issue a separate report, the primary govt must report the discretely presented Cus BFS in the financial subsection of the PG’s comprehensive report.</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AMARILLO PAGES 40-42 AND FOOTNOTE INFO TOO</a:t>
            </a:r>
            <a:endParaRPr lang="en-US" dirty="0"/>
          </a:p>
        </p:txBody>
      </p:sp>
      <p:sp>
        <p:nvSpPr>
          <p:cNvPr id="4" name="Slide Number Placeholder 3"/>
          <p:cNvSpPr>
            <a:spLocks noGrp="1"/>
          </p:cNvSpPr>
          <p:nvPr>
            <p:ph type="sldNum" sz="quarter" idx="10"/>
          </p:nvPr>
        </p:nvSpPr>
        <p:spPr/>
        <p:txBody>
          <a:bodyPr/>
          <a:lstStyle/>
          <a:p>
            <a:pPr defTabSz="942289">
              <a:defRPr/>
            </a:pPr>
            <a:fld id="{3F681670-58E8-4B83-A666-EBF1CE115F6D}" type="slidenum">
              <a:rPr lang="en-US">
                <a:solidFill>
                  <a:prstClr val="black"/>
                </a:solidFill>
                <a:latin typeface="Calibri" panose="020F0502020204030204"/>
              </a:rPr>
              <a:pPr defTabSz="942289">
                <a:defRPr/>
              </a:pPr>
              <a:t>99</a:t>
            </a:fld>
            <a:endParaRPr lang="en-US">
              <a:solidFill>
                <a:prstClr val="black"/>
              </a:solidFill>
              <a:latin typeface="Calibri" panose="020F0502020204030204"/>
            </a:endParaRPr>
          </a:p>
        </p:txBody>
      </p:sp>
    </p:spTree>
    <p:extLst>
      <p:ext uri="{BB962C8B-B14F-4D97-AF65-F5344CB8AC3E}">
        <p14:creationId xmlns:p14="http://schemas.microsoft.com/office/powerpoint/2010/main" val="2362490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1"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2235201" y="4343401"/>
            <a:ext cx="705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4E95"/>
                </a:solidFill>
                <a:effectLst/>
                <a:uLnTx/>
                <a:uFillTx/>
                <a:latin typeface="Book Antiqua" pitchFamily="18" charset="0"/>
                <a:ea typeface="+mn-ea"/>
                <a:cs typeface="+mn-cs"/>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2"/>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3"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277892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defTabSz="914400" eaLnBrk="0" fontAlgn="base" hangingPunct="0">
              <a:spcBef>
                <a:spcPct val="0"/>
              </a:spcBef>
              <a:spcAft>
                <a:spcPct val="0"/>
              </a:spcAft>
              <a:defRPr/>
            </a:pPr>
            <a:fld id="{AC559DB8-3756-41E0-8FB9-C6EC3E71068B}"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88075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defTabSz="914400" eaLnBrk="0" fontAlgn="base" hangingPunct="0">
              <a:spcBef>
                <a:spcPct val="0"/>
              </a:spcBef>
              <a:spcAft>
                <a:spcPct val="0"/>
              </a:spcAft>
              <a:defRPr/>
            </a:pPr>
            <a:fld id="{DF2691D1-CB65-4437-BF52-4D3FD55FC3BF}"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
        <p:nvSpPr>
          <p:cNvPr id="5"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defTabSz="914400" eaLnBrk="0" fontAlgn="base" hangingPunct="0">
              <a:spcBef>
                <a:spcPct val="0"/>
              </a:spcBef>
              <a:spcAft>
                <a:spcPct val="0"/>
              </a:spcAft>
              <a:defRPr/>
            </a:pPr>
            <a:endParaRPr lang="en-US">
              <a:solidFill>
                <a:prstClr val="black"/>
              </a:solidFill>
              <a:latin typeface="Times New Roman" pitchFamily="18" charset="0"/>
            </a:endParaRPr>
          </a:p>
        </p:txBody>
      </p:sp>
      <p:sp>
        <p:nvSpPr>
          <p:cNvPr id="6"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defTabSz="914400"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340756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defTabSz="914400" eaLnBrk="0" fontAlgn="base" hangingPunct="0">
              <a:spcBef>
                <a:spcPct val="0"/>
              </a:spcBef>
              <a:spcAft>
                <a:spcPct val="0"/>
              </a:spcAft>
              <a:defRPr/>
            </a:pPr>
            <a:fld id="{237E6D45-D8E6-4DF3-8C41-2A04FF8C581E}"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
        <p:nvSpPr>
          <p:cNvPr id="4"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defTabSz="914400" eaLnBrk="0" fontAlgn="base" hangingPunct="0">
              <a:spcBef>
                <a:spcPct val="0"/>
              </a:spcBef>
              <a:spcAft>
                <a:spcPct val="0"/>
              </a:spcAft>
              <a:defRPr/>
            </a:pPr>
            <a:endParaRPr lang="en-US">
              <a:solidFill>
                <a:prstClr val="black"/>
              </a:solidFill>
              <a:latin typeface="Times New Roman" pitchFamily="18" charset="0"/>
            </a:endParaRPr>
          </a:p>
        </p:txBody>
      </p:sp>
      <p:sp>
        <p:nvSpPr>
          <p:cNvPr id="5"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defTabSz="914400"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339729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828801"/>
            <a:ext cx="10972800" cy="4302125"/>
          </a:xfrm>
        </p:spPr>
        <p:txBody>
          <a:bodyPr rtlCol="0">
            <a:normAutofit/>
          </a:bodyPr>
          <a:lstStyle/>
          <a:p>
            <a:pPr lvl="0"/>
            <a:endParaRPr lang="en-US" noProof="0" dirty="0"/>
          </a:p>
        </p:txBody>
      </p:sp>
      <p:sp>
        <p:nvSpPr>
          <p:cNvPr id="4" name="Slide Number Placeholder 5"/>
          <p:cNvSpPr>
            <a:spLocks noGrp="1"/>
          </p:cNvSpPr>
          <p:nvPr>
            <p:ph type="sldNum" sz="quarter" idx="10"/>
          </p:nvPr>
        </p:nvSpPr>
        <p:spPr/>
        <p:txBody>
          <a:bodyPr/>
          <a:lstStyle>
            <a:lvl1pPr>
              <a:defRPr/>
            </a:lvl1pPr>
          </a:lstStyle>
          <a:p>
            <a:pPr defTabSz="914400" eaLnBrk="0" fontAlgn="base" hangingPunct="0">
              <a:spcBef>
                <a:spcPct val="0"/>
              </a:spcBef>
              <a:spcAft>
                <a:spcPct val="0"/>
              </a:spcAft>
              <a:defRPr/>
            </a:pPr>
            <a:fld id="{B4F750C2-B29C-4423-8962-B2DE612E97D6}"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
        <p:nvSpPr>
          <p:cNvPr id="5" name="Footer Placeholder 4"/>
          <p:cNvSpPr>
            <a:spLocks noGrp="1"/>
          </p:cNvSpPr>
          <p:nvPr>
            <p:ph type="ftr" sz="quarter" idx="11"/>
          </p:nvPr>
        </p:nvSpPr>
        <p:spPr>
          <a:xfrm rot="16200000">
            <a:off x="10511103" y="3988066"/>
            <a:ext cx="2366963" cy="486833"/>
          </a:xfrm>
          <a:prstGeom prst="rect">
            <a:avLst/>
          </a:prstGeom>
        </p:spPr>
        <p:txBody>
          <a:bodyPr/>
          <a:lstStyle>
            <a:lvl1pPr>
              <a:defRPr/>
            </a:lvl1pPr>
          </a:lstStyle>
          <a:p>
            <a:pPr defTabSz="914400" eaLnBrk="0" fontAlgn="base" hangingPunct="0">
              <a:spcBef>
                <a:spcPct val="0"/>
              </a:spcBef>
              <a:spcAft>
                <a:spcPct val="0"/>
              </a:spcAft>
              <a:defRPr/>
            </a:pPr>
            <a:endParaRPr lang="en-US">
              <a:solidFill>
                <a:prstClr val="black"/>
              </a:solidFill>
              <a:latin typeface="Times New Roman" pitchFamily="18" charset="0"/>
            </a:endParaRPr>
          </a:p>
        </p:txBody>
      </p:sp>
      <p:sp>
        <p:nvSpPr>
          <p:cNvPr id="6" name="Date Placeholder 3"/>
          <p:cNvSpPr>
            <a:spLocks noGrp="1"/>
          </p:cNvSpPr>
          <p:nvPr>
            <p:ph type="dt" sz="half" idx="12"/>
          </p:nvPr>
        </p:nvSpPr>
        <p:spPr>
          <a:xfrm rot="16200000">
            <a:off x="10475384" y="1585384"/>
            <a:ext cx="2438400" cy="486833"/>
          </a:xfrm>
          <a:prstGeom prst="rect">
            <a:avLst/>
          </a:prstGeom>
        </p:spPr>
        <p:txBody>
          <a:bodyPr/>
          <a:lstStyle>
            <a:lvl1pPr>
              <a:defRPr/>
            </a:lvl1pPr>
          </a:lstStyle>
          <a:p>
            <a:pPr defTabSz="914400" eaLnBrk="0" fontAlgn="base" hangingPunct="0">
              <a:spcBef>
                <a:spcPct val="0"/>
              </a:spcBef>
              <a:spcAft>
                <a:spcPct val="0"/>
              </a:spcAft>
              <a:defRPr/>
            </a:pPr>
            <a:endParaRPr lang="en-US">
              <a:solidFill>
                <a:prstClr val="black"/>
              </a:solidFill>
              <a:latin typeface="Times New Roman" pitchFamily="18" charset="0"/>
            </a:endParaRPr>
          </a:p>
        </p:txBody>
      </p:sp>
    </p:spTree>
    <p:extLst>
      <p:ext uri="{BB962C8B-B14F-4D97-AF65-F5344CB8AC3E}">
        <p14:creationId xmlns:p14="http://schemas.microsoft.com/office/powerpoint/2010/main" val="2047148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9"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prstClr val="white"/>
              </a:solidFill>
            </a:endParaRPr>
          </a:p>
        </p:txBody>
      </p:sp>
      <p:sp>
        <p:nvSpPr>
          <p:cNvPr id="5" name="TextBox 4"/>
          <p:cNvSpPr txBox="1">
            <a:spLocks noChangeArrowheads="1"/>
          </p:cNvSpPr>
          <p:nvPr/>
        </p:nvSpPr>
        <p:spPr bwMode="auto">
          <a:xfrm>
            <a:off x="2235212" y="4343403"/>
            <a:ext cx="4052713"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1575" b="1">
                <a:solidFill>
                  <a:srgbClr val="004E95"/>
                </a:solidFill>
                <a:latin typeface="Book Antiqua" pitchFamily="18" charset="0"/>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94"/>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5" y="5943600"/>
            <a:ext cx="8192596" cy="533400"/>
          </a:xfrm>
        </p:spPr>
        <p:txBody>
          <a:bodyPr>
            <a:normAutofit/>
          </a:bodyPr>
          <a:lstStyle>
            <a:lvl1pPr marL="0" indent="0" algn="ctr">
              <a:buNone/>
              <a:defRPr sz="1125">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134627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prstClr val="white"/>
              </a:solidFill>
              <a:latin typeface="Helvetica"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latin typeface="Helvetica" pitchFamily="34" charset="0"/>
              </a:defRPr>
            </a:lvl1pPr>
          </a:lstStyle>
          <a:p>
            <a:pPr>
              <a:defRPr/>
            </a:pPr>
            <a:fld id="{B022BBB5-163D-4446-982E-4F1FAA67A89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96434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42"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004E95"/>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57175" indent="-257175">
              <a:buFont typeface="Wingdings" panose="05000000000000000000" pitchFamily="2" charset="2"/>
              <a:buChar char="§"/>
              <a:defRPr baseline="0">
                <a:solidFill>
                  <a:schemeClr val="tx1"/>
                </a:solidFill>
                <a:latin typeface="Helvetica" pitchFamily="34" charset="0"/>
              </a:defRPr>
            </a:lvl1pPr>
            <a:lvl2pPr>
              <a:defRPr>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atin typeface="Helvetica" pitchFamily="34" charset="0"/>
              </a:defRPr>
            </a:lvl1pPr>
          </a:lstStyle>
          <a:p>
            <a:pPr>
              <a:defRPr/>
            </a:pPr>
            <a:fld id="{4ADF2D84-261A-4743-A796-FBFDF53AB6B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3881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9"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marL="257175" indent="-257175">
              <a:buFont typeface="Wingdings" panose="05000000000000000000" pitchFamily="2" charset="2"/>
              <a:buChar char="§"/>
              <a:defRPr sz="1575">
                <a:solidFill>
                  <a:schemeClr val="tx1"/>
                </a:solidFill>
                <a:latin typeface="Helvetica" pitchFamily="34" charset="0"/>
              </a:defRPr>
            </a:lvl1pPr>
            <a:lvl2pPr>
              <a:defRPr sz="1350">
                <a:solidFill>
                  <a:schemeClr val="tx1"/>
                </a:solidFill>
                <a:latin typeface="Helvetica" pitchFamily="34" charset="0"/>
              </a:defRPr>
            </a:lvl2pPr>
            <a:lvl3pPr>
              <a:defRPr sz="1125">
                <a:solidFill>
                  <a:schemeClr val="tx1"/>
                </a:solidFill>
                <a:latin typeface="Helvetica" pitchFamily="34" charset="0"/>
              </a:defRPr>
            </a:lvl3pPr>
            <a:lvl4pPr>
              <a:defRPr sz="1013">
                <a:solidFill>
                  <a:schemeClr val="tx1"/>
                </a:solidFill>
                <a:latin typeface="Helvetica" pitchFamily="34" charset="0"/>
              </a:defRPr>
            </a:lvl4pPr>
            <a:lvl5pPr>
              <a:defRPr sz="1013">
                <a:solidFill>
                  <a:schemeClr val="tx1"/>
                </a:solidFill>
                <a:latin typeface="Helvetica"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6"/>
            <a:ext cx="5384800" cy="4525963"/>
          </a:xfrm>
        </p:spPr>
        <p:txBody>
          <a:bodyPr/>
          <a:lstStyle>
            <a:lvl1pPr marL="257175" indent="-257175">
              <a:buFont typeface="Wingdings" panose="05000000000000000000" pitchFamily="2" charset="2"/>
              <a:buChar char="§"/>
              <a:defRPr sz="1575">
                <a:solidFill>
                  <a:schemeClr val="tx1"/>
                </a:solidFill>
                <a:latin typeface="Helvetica" pitchFamily="34" charset="0"/>
              </a:defRPr>
            </a:lvl1pPr>
            <a:lvl2pPr>
              <a:defRPr sz="1350">
                <a:solidFill>
                  <a:schemeClr val="tx1"/>
                </a:solidFill>
                <a:latin typeface="Helvetica" pitchFamily="34" charset="0"/>
              </a:defRPr>
            </a:lvl2pPr>
            <a:lvl3pPr>
              <a:defRPr sz="1125">
                <a:solidFill>
                  <a:schemeClr val="tx1"/>
                </a:solidFill>
                <a:latin typeface="Helvetica" pitchFamily="34" charset="0"/>
              </a:defRPr>
            </a:lvl3pPr>
            <a:lvl4pPr>
              <a:defRPr sz="1013">
                <a:solidFill>
                  <a:schemeClr val="tx1"/>
                </a:solidFill>
                <a:latin typeface="Helvetica" pitchFamily="34" charset="0"/>
              </a:defRPr>
            </a:lvl4pPr>
            <a:lvl5pPr>
              <a:defRPr sz="1013">
                <a:solidFill>
                  <a:schemeClr val="tx1"/>
                </a:solidFill>
                <a:latin typeface="Helvetica" pitchFamily="34" charset="0"/>
              </a:defRPr>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Helvetica" pitchFamily="34" charset="0"/>
              </a:defRPr>
            </a:lvl1pPr>
          </a:lstStyle>
          <a:p>
            <a:pPr>
              <a:defRPr/>
            </a:pPr>
            <a:fld id="{1245E15C-4D38-4ADD-948D-16231FA3A53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23694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9"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a:defRPr/>
            </a:pPr>
            <a:fld id="{A58F0462-5D7A-4C03-AF87-C2357ED0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771022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B854480-3921-4990-ACE8-D6D679E05D0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4152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63644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9"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prstClr val="white"/>
              </a:solidFill>
            </a:endParaRPr>
          </a:p>
        </p:txBody>
      </p:sp>
      <p:sp>
        <p:nvSpPr>
          <p:cNvPr id="5" name="TextBox 4"/>
          <p:cNvSpPr txBox="1">
            <a:spLocks noChangeArrowheads="1"/>
          </p:cNvSpPr>
          <p:nvPr/>
        </p:nvSpPr>
        <p:spPr bwMode="auto">
          <a:xfrm>
            <a:off x="2235212" y="4343403"/>
            <a:ext cx="4052713"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1575" b="1">
                <a:solidFill>
                  <a:srgbClr val="004E95"/>
                </a:solidFill>
                <a:latin typeface="Book Antiqua" pitchFamily="18" charset="0"/>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97"/>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9" y="5943600"/>
            <a:ext cx="8192596" cy="533400"/>
          </a:xfrm>
        </p:spPr>
        <p:txBody>
          <a:bodyPr>
            <a:normAutofit/>
          </a:bodyPr>
          <a:lstStyle>
            <a:lvl1pPr marL="0" indent="0" algn="ctr">
              <a:buNone/>
              <a:defRPr sz="1125">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2676518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013" dirty="0">
              <a:solidFill>
                <a:prstClr val="white"/>
              </a:solidFill>
              <a:latin typeface="Helvetica"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latin typeface="Helvetica" pitchFamily="34" charset="0"/>
              </a:defRPr>
            </a:lvl1pPr>
          </a:lstStyle>
          <a:p>
            <a:pPr>
              <a:defRPr/>
            </a:pPr>
            <a:fld id="{D2C8FD0F-4126-4060-94F7-5B43AAEC3BA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6839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9"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a:defRPr/>
            </a:pPr>
            <a:fld id="{735370D4-AAC5-4D52-A717-D2C8C875AC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176485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A1435FC-E2B6-4681-A2BB-839A56BCE7E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3832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fld id="{739A3F6C-3723-430C-8C44-5A3F97930610}" type="datetime1">
              <a:rPr lang="en-US" altLang="en-US" smtClean="0">
                <a:solidFill>
                  <a:prstClr val="black"/>
                </a:solidFill>
                <a:latin typeface="Tahoma" pitchFamily="34" charset="0"/>
              </a:rPr>
              <a:t>11/27/2023</a:t>
            </a:fld>
            <a:endParaRPr lang="en-US" altLang="en-US">
              <a:solidFill>
                <a:prstClr val="black"/>
              </a:solidFill>
              <a:latin typeface="Tahoma" pitchFamily="34" charset="0"/>
            </a:endParaRPr>
          </a:p>
        </p:txBody>
      </p:sp>
      <p:sp>
        <p:nvSpPr>
          <p:cNvPr id="4" name="Footer Placeholder 3"/>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5" name="Rectangle 4"/>
          <p:cNvSpPr>
            <a:spLocks noGrp="1" noChangeArrowheads="1"/>
          </p:cNvSpPr>
          <p:nvPr>
            <p:ph type="sldNum" sz="quarter" idx="12"/>
          </p:nvPr>
        </p:nvSpPr>
        <p:spPr/>
        <p:txBody>
          <a:bodyPr/>
          <a:lstStyle>
            <a:lvl1pPr>
              <a:defRPr/>
            </a:lvl1pPr>
          </a:lstStyle>
          <a:p>
            <a:pPr>
              <a:defRPr/>
            </a:pPr>
            <a:fld id="{A18B62D7-C373-4622-95C0-36E5A14CBF9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500005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fld id="{5D7EB5FB-970C-4063-8303-ADFE132C0877}" type="datetime1">
              <a:rPr lang="en-US" altLang="en-US" smtClean="0">
                <a:solidFill>
                  <a:prstClr val="black"/>
                </a:solidFill>
                <a:latin typeface="Tahoma" pitchFamily="34" charset="0"/>
              </a:rPr>
              <a:t>11/27/2023</a:t>
            </a:fld>
            <a:endParaRPr lang="en-US" altLang="en-US">
              <a:solidFill>
                <a:prstClr val="black"/>
              </a:solidFill>
              <a:latin typeface="Tahoma" pitchFamily="34" charset="0"/>
            </a:endParaRPr>
          </a:p>
        </p:txBody>
      </p:sp>
      <p:sp>
        <p:nvSpPr>
          <p:cNvPr id="3" name="Footer Placeholder 2"/>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4" name="Rectangle 3"/>
          <p:cNvSpPr>
            <a:spLocks noGrp="1" noChangeArrowheads="1"/>
          </p:cNvSpPr>
          <p:nvPr>
            <p:ph type="sldNum" sz="quarter" idx="12"/>
          </p:nvPr>
        </p:nvSpPr>
        <p:spPr/>
        <p:txBody>
          <a:bodyPr/>
          <a:lstStyle>
            <a:lvl1pPr>
              <a:defRPr/>
            </a:lvl1pPr>
          </a:lstStyle>
          <a:p>
            <a:pPr>
              <a:defRPr/>
            </a:pPr>
            <a:fld id="{498C63D5-552C-421D-9E42-DBFF25ABD38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70303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B985-2B95-E94A-8300-85818D9BAF88}"/>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75402D-8881-0143-82C7-9B042C061B4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C6A221A-84A6-2C4A-8784-FE0B594206D2}"/>
              </a:ext>
            </a:extLst>
          </p:cNvPr>
          <p:cNvSpPr>
            <a:spLocks noGrp="1"/>
          </p:cNvSpPr>
          <p:nvPr>
            <p:ph type="dt" sz="half" idx="10"/>
          </p:nvPr>
        </p:nvSpPr>
        <p:spPr/>
        <p:txBody>
          <a:bodyPr/>
          <a:lstStyle/>
          <a:p>
            <a:pPr defTabSz="685800">
              <a:defRPr/>
            </a:pPr>
            <a:fld id="{10D6F5A6-6C81-480A-9306-CDCFDD83B81C}" type="datetime1">
              <a:rPr lang="en-US" sz="1350" smtClean="0">
                <a:solidFill>
                  <a:prstClr val="black"/>
                </a:solidFill>
              </a:rPr>
              <a:pPr defTabSz="685800">
                <a:defRPr/>
              </a:pPr>
              <a:t>11/27/2023</a:t>
            </a:fld>
            <a:endParaRPr lang="en-US" sz="1350" dirty="0">
              <a:solidFill>
                <a:prstClr val="black"/>
              </a:solidFill>
            </a:endParaRPr>
          </a:p>
        </p:txBody>
      </p:sp>
      <p:sp>
        <p:nvSpPr>
          <p:cNvPr id="5" name="Footer Placeholder 4">
            <a:extLst>
              <a:ext uri="{FF2B5EF4-FFF2-40B4-BE49-F238E27FC236}">
                <a16:creationId xmlns:a16="http://schemas.microsoft.com/office/drawing/2014/main" id="{1DCCFC4D-0127-DC4E-BECB-42D139CDACE0}"/>
              </a:ext>
            </a:extLst>
          </p:cNvPr>
          <p:cNvSpPr>
            <a:spLocks noGrp="1"/>
          </p:cNvSpPr>
          <p:nvPr>
            <p:ph type="ftr" sz="quarter" idx="11"/>
          </p:nvPr>
        </p:nvSpPr>
        <p:spPr/>
        <p:txBody>
          <a:bodyPr/>
          <a:lstStyle/>
          <a:p>
            <a:pPr defTabSz="685800">
              <a:defRPr/>
            </a:pPr>
            <a:endParaRPr lang="en-US" sz="1350" dirty="0">
              <a:solidFill>
                <a:prstClr val="black"/>
              </a:solidFill>
            </a:endParaRPr>
          </a:p>
        </p:txBody>
      </p:sp>
      <p:sp>
        <p:nvSpPr>
          <p:cNvPr id="6" name="Slide Number Placeholder 5">
            <a:extLst>
              <a:ext uri="{FF2B5EF4-FFF2-40B4-BE49-F238E27FC236}">
                <a16:creationId xmlns:a16="http://schemas.microsoft.com/office/drawing/2014/main" id="{07D26882-CB80-1147-99A1-97C13DA000AB}"/>
              </a:ext>
            </a:extLst>
          </p:cNvPr>
          <p:cNvSpPr>
            <a:spLocks noGrp="1"/>
          </p:cNvSpPr>
          <p:nvPr>
            <p:ph type="sldNum" sz="quarter" idx="12"/>
          </p:nvPr>
        </p:nvSpPr>
        <p:spPr/>
        <p:txBody>
          <a:bodyPr/>
          <a:lstStyle/>
          <a:p>
            <a:pPr defTabSz="685800">
              <a:defRPr/>
            </a:pPr>
            <a:fld id="{42D715B5-97C7-BB4F-9F63-8FA94859385D}" type="slidenum">
              <a:rPr lang="en-US" sz="1350" smtClean="0">
                <a:solidFill>
                  <a:prstClr val="black"/>
                </a:solidFill>
              </a:rPr>
              <a:pPr defTabSz="685800">
                <a:defRPr/>
              </a:pPr>
              <a:t>‹#›</a:t>
            </a:fld>
            <a:endParaRPr lang="en-US" sz="1350" dirty="0">
              <a:solidFill>
                <a:prstClr val="black"/>
              </a:solidFill>
            </a:endParaRPr>
          </a:p>
        </p:txBody>
      </p:sp>
    </p:spTree>
    <p:custDataLst>
      <p:tags r:id="rId1"/>
    </p:custDataLst>
    <p:extLst>
      <p:ext uri="{BB962C8B-B14F-4D97-AF65-F5344CB8AC3E}">
        <p14:creationId xmlns:p14="http://schemas.microsoft.com/office/powerpoint/2010/main" val="3732458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2"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350" dirty="0">
              <a:solidFill>
                <a:prstClr val="white"/>
              </a:solidFill>
            </a:endParaRPr>
          </a:p>
        </p:txBody>
      </p:sp>
      <p:sp>
        <p:nvSpPr>
          <p:cNvPr id="5" name="TextBox 4"/>
          <p:cNvSpPr txBox="1">
            <a:spLocks noChangeArrowheads="1"/>
          </p:cNvSpPr>
          <p:nvPr/>
        </p:nvSpPr>
        <p:spPr bwMode="auto">
          <a:xfrm>
            <a:off x="2235202" y="4343401"/>
            <a:ext cx="53399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2100" b="1">
                <a:solidFill>
                  <a:srgbClr val="004E95"/>
                </a:solidFill>
                <a:latin typeface="Book Antiqua" pitchFamily="18" charset="0"/>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4"/>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4" y="5943600"/>
            <a:ext cx="8192596" cy="533400"/>
          </a:xfrm>
        </p:spPr>
        <p:txBody>
          <a:bodyPr>
            <a:normAutofit/>
          </a:bodyPr>
          <a:lstStyle>
            <a:lvl1pPr marL="0" indent="0" algn="ctr">
              <a:buNone/>
              <a:defRPr sz="15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4250105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350" dirty="0">
              <a:solidFill>
                <a:prstClr val="white"/>
              </a:solidFill>
              <a:latin typeface="Helvetica"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latin typeface="Helvetica" pitchFamily="34" charset="0"/>
              </a:defRPr>
            </a:lvl1pPr>
          </a:lstStyle>
          <a:p>
            <a:pPr>
              <a:defRPr/>
            </a:pPr>
            <a:fld id="{B022BBB5-163D-4446-982E-4F1FAA67A89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893596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36"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004E95"/>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baseline="0">
                <a:solidFill>
                  <a:schemeClr val="tx1"/>
                </a:solidFill>
                <a:latin typeface="Helvetica" pitchFamily="34" charset="0"/>
              </a:defRPr>
            </a:lvl1pPr>
            <a:lvl2pPr>
              <a:defRPr>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atin typeface="Helvetica" pitchFamily="34" charset="0"/>
              </a:defRPr>
            </a:lvl1pPr>
          </a:lstStyle>
          <a:p>
            <a:pPr>
              <a:defRPr/>
            </a:pPr>
            <a:fld id="{4ADF2D84-261A-4743-A796-FBFDF53AB6B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99658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34"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004E95"/>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Font typeface="Wingdings" panose="05000000000000000000" pitchFamily="2" charset="2"/>
              <a:buChar char="§"/>
              <a:defRPr baseline="0">
                <a:solidFill>
                  <a:schemeClr val="tx1"/>
                </a:solidFill>
                <a:latin typeface="Helvetica" pitchFamily="34" charset="0"/>
              </a:defRPr>
            </a:lvl1pPr>
            <a:lvl2pPr>
              <a:defRPr>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atin typeface="Helvetica" pitchFamily="34" charset="0"/>
              </a:defRPr>
            </a:lvl1pPr>
          </a:lstStyle>
          <a:p>
            <a:pPr defTabSz="914400" eaLnBrk="0" fontAlgn="base" hangingPunct="0">
              <a:spcBef>
                <a:spcPct val="0"/>
              </a:spcBef>
              <a:spcAft>
                <a:spcPct val="0"/>
              </a:spcAft>
              <a:defRPr/>
            </a:pPr>
            <a:fld id="{5F96765D-3AF7-47E6-81D6-30DD163BD59F}"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791909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2"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marL="342900" indent="-342900">
              <a:buFont typeface="Wingdings" panose="05000000000000000000" pitchFamily="2" charset="2"/>
              <a:buChar char="§"/>
              <a:defRPr sz="2100">
                <a:solidFill>
                  <a:schemeClr val="tx1"/>
                </a:solidFill>
                <a:latin typeface="Helvetica" pitchFamily="34" charset="0"/>
              </a:defRPr>
            </a:lvl1pPr>
            <a:lvl2pPr>
              <a:defRPr sz="1800">
                <a:solidFill>
                  <a:schemeClr val="tx1"/>
                </a:solidFill>
                <a:latin typeface="Helvetica" pitchFamily="34" charset="0"/>
              </a:defRPr>
            </a:lvl2pPr>
            <a:lvl3pPr>
              <a:defRPr sz="1500">
                <a:solidFill>
                  <a:schemeClr val="tx1"/>
                </a:solidFill>
                <a:latin typeface="Helvetica" pitchFamily="34" charset="0"/>
              </a:defRPr>
            </a:lvl3pPr>
            <a:lvl4pPr>
              <a:defRPr sz="1350">
                <a:solidFill>
                  <a:schemeClr val="tx1"/>
                </a:solidFill>
                <a:latin typeface="Helvetica" pitchFamily="34" charset="0"/>
              </a:defRPr>
            </a:lvl4pPr>
            <a:lvl5pPr>
              <a:defRPr sz="1350">
                <a:solidFill>
                  <a:schemeClr val="tx1"/>
                </a:solidFill>
                <a:latin typeface="Helvetica"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4"/>
            <a:ext cx="5384800" cy="4525963"/>
          </a:xfrm>
        </p:spPr>
        <p:txBody>
          <a:bodyPr/>
          <a:lstStyle>
            <a:lvl1pPr marL="342900" indent="-342900">
              <a:buFont typeface="Wingdings" panose="05000000000000000000" pitchFamily="2" charset="2"/>
              <a:buChar char="§"/>
              <a:defRPr sz="2100">
                <a:solidFill>
                  <a:schemeClr val="tx1"/>
                </a:solidFill>
                <a:latin typeface="Helvetica" pitchFamily="34" charset="0"/>
              </a:defRPr>
            </a:lvl1pPr>
            <a:lvl2pPr>
              <a:defRPr sz="1800">
                <a:solidFill>
                  <a:schemeClr val="tx1"/>
                </a:solidFill>
                <a:latin typeface="Helvetica" pitchFamily="34" charset="0"/>
              </a:defRPr>
            </a:lvl2pPr>
            <a:lvl3pPr>
              <a:defRPr sz="1500">
                <a:solidFill>
                  <a:schemeClr val="tx1"/>
                </a:solidFill>
                <a:latin typeface="Helvetica" pitchFamily="34" charset="0"/>
              </a:defRPr>
            </a:lvl3pPr>
            <a:lvl4pPr>
              <a:defRPr sz="1350">
                <a:solidFill>
                  <a:schemeClr val="tx1"/>
                </a:solidFill>
                <a:latin typeface="Helvetica" pitchFamily="34" charset="0"/>
              </a:defRPr>
            </a:lvl4pPr>
            <a:lvl5pPr>
              <a:defRPr sz="1350">
                <a:solidFill>
                  <a:schemeClr val="tx1"/>
                </a:solidFill>
                <a:latin typeface="Helvetica"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Helvetica" pitchFamily="34" charset="0"/>
              </a:defRPr>
            </a:lvl1pPr>
          </a:lstStyle>
          <a:p>
            <a:pPr>
              <a:defRPr/>
            </a:pPr>
            <a:fld id="{1245E15C-4D38-4ADD-948D-16231FA3A53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986963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2"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a:defRPr/>
            </a:pPr>
            <a:fld id="{A58F0462-5D7A-4C03-AF87-C2357ED0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70230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B854480-3921-4990-ACE8-D6D679E05D0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75866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2"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350" dirty="0">
              <a:solidFill>
                <a:prstClr val="white"/>
              </a:solidFill>
            </a:endParaRPr>
          </a:p>
        </p:txBody>
      </p:sp>
      <p:sp>
        <p:nvSpPr>
          <p:cNvPr id="5" name="TextBox 4"/>
          <p:cNvSpPr txBox="1">
            <a:spLocks noChangeArrowheads="1"/>
          </p:cNvSpPr>
          <p:nvPr/>
        </p:nvSpPr>
        <p:spPr bwMode="auto">
          <a:xfrm>
            <a:off x="2235202" y="4343401"/>
            <a:ext cx="53399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defRPr/>
            </a:pPr>
            <a:r>
              <a:rPr lang="en-US" altLang="en-US" sz="2100" b="1">
                <a:solidFill>
                  <a:srgbClr val="004E95"/>
                </a:solidFill>
                <a:latin typeface="Book Antiqua" pitchFamily="18" charset="0"/>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1"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7"/>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9" y="5943600"/>
            <a:ext cx="8192596" cy="533400"/>
          </a:xfrm>
        </p:spPr>
        <p:txBody>
          <a:bodyPr>
            <a:normAutofit/>
          </a:bodyPr>
          <a:lstStyle>
            <a:lvl1pPr marL="0" indent="0" algn="ctr">
              <a:buNone/>
              <a:defRPr sz="15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2667457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350" dirty="0">
              <a:solidFill>
                <a:prstClr val="white"/>
              </a:solidFill>
              <a:latin typeface="Helvetica"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lvl1pPr>
              <a:defRPr>
                <a:solidFill>
                  <a:schemeClr val="bg1"/>
                </a:solidFill>
                <a:latin typeface="Helvetica" pitchFamily="34" charset="0"/>
              </a:defRPr>
            </a:lvl1pPr>
          </a:lstStyle>
          <a:p>
            <a:pPr>
              <a:defRPr/>
            </a:pPr>
            <a:fld id="{D2C8FD0F-4126-4060-94F7-5B43AAEC3BA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811067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2"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a:defRPr/>
            </a:pPr>
            <a:fld id="{735370D4-AAC5-4D52-A717-D2C8C875AC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74542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A1435FC-E2B6-4681-A2BB-839A56BCE7E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1523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4" name="Footer Placeholder 3"/>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5" name="Rectangle 4"/>
          <p:cNvSpPr>
            <a:spLocks noGrp="1" noChangeArrowheads="1"/>
          </p:cNvSpPr>
          <p:nvPr>
            <p:ph type="sldNum" sz="quarter" idx="12"/>
          </p:nvPr>
        </p:nvSpPr>
        <p:spPr/>
        <p:txBody>
          <a:bodyPr/>
          <a:lstStyle>
            <a:lvl1pPr>
              <a:defRPr/>
            </a:lvl1pPr>
          </a:lstStyle>
          <a:p>
            <a:pPr>
              <a:defRPr/>
            </a:pPr>
            <a:fld id="{A18B62D7-C373-4622-95C0-36E5A14CBF9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28957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3" name="Footer Placeholder 2"/>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en-US" altLang="en-US">
              <a:solidFill>
                <a:prstClr val="black"/>
              </a:solidFill>
              <a:latin typeface="Tahoma" pitchFamily="34" charset="0"/>
            </a:endParaRPr>
          </a:p>
        </p:txBody>
      </p:sp>
      <p:sp>
        <p:nvSpPr>
          <p:cNvPr id="4" name="Rectangle 3"/>
          <p:cNvSpPr>
            <a:spLocks noGrp="1" noChangeArrowheads="1"/>
          </p:cNvSpPr>
          <p:nvPr>
            <p:ph type="sldNum" sz="quarter" idx="12"/>
          </p:nvPr>
        </p:nvSpPr>
        <p:spPr/>
        <p:txBody>
          <a:bodyPr/>
          <a:lstStyle>
            <a:lvl1pPr>
              <a:defRPr/>
            </a:lvl1pPr>
          </a:lstStyle>
          <a:p>
            <a:pPr>
              <a:defRPr/>
            </a:pPr>
            <a:fld id="{498C63D5-552C-421D-9E42-DBFF25ABD38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629950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0"/>
            <a:ext cx="12192000" cy="3429000"/>
          </a:xfrm>
          <a:prstGeom prst="rect">
            <a:avLst/>
          </a:prstGeom>
          <a:solidFill>
            <a:srgbClr val="1C529B"/>
          </a:solidFill>
          <a:ln w="50800">
            <a:solidFill>
              <a:schemeClr val="bg1"/>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pic>
        <p:nvPicPr>
          <p:cNvPr id="5" name="Picture 10" descr="GFOA logo - Blue"/>
          <p:cNvPicPr>
            <a:picLocks noChangeAspect="1" noChangeArrowheads="1"/>
          </p:cNvPicPr>
          <p:nvPr userDrawn="1"/>
        </p:nvPicPr>
        <p:blipFill>
          <a:blip r:embed="rId2" cstate="print"/>
          <a:srcRect/>
          <a:stretch>
            <a:fillRect/>
          </a:stretch>
        </p:blipFill>
        <p:spPr bwMode="auto">
          <a:xfrm>
            <a:off x="508001" y="3886200"/>
            <a:ext cx="2698751" cy="2362200"/>
          </a:xfrm>
          <a:prstGeom prst="rect">
            <a:avLst/>
          </a:prstGeom>
          <a:noFill/>
          <a:ln w="9525">
            <a:noFill/>
            <a:miter lim="800000"/>
            <a:headEnd/>
            <a:tailEnd/>
          </a:ln>
        </p:spPr>
      </p:pic>
      <p:sp>
        <p:nvSpPr>
          <p:cNvPr id="7170" name="Rectangle 2"/>
          <p:cNvSpPr>
            <a:spLocks noGrp="1" noChangeArrowheads="1"/>
          </p:cNvSpPr>
          <p:nvPr>
            <p:ph type="ctrTitle"/>
          </p:nvPr>
        </p:nvSpPr>
        <p:spPr>
          <a:xfrm>
            <a:off x="914400" y="1371601"/>
            <a:ext cx="103632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4064000" y="4038600"/>
            <a:ext cx="78232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a:defRPr b="0"/>
            </a:lvl1pPr>
          </a:lstStyle>
          <a:p>
            <a:pPr>
              <a:defRPr/>
            </a:pPr>
            <a:fld id="{7A50DF8D-8F08-46D5-957C-7B9D33C47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105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1371600"/>
            <a:ext cx="10972800" cy="0"/>
          </a:xfrm>
          <a:prstGeom prst="line">
            <a:avLst/>
          </a:prstGeom>
          <a:ln>
            <a:solidFill>
              <a:srgbClr val="63636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Helvetica" pitchFamily="34" charset="0"/>
              </a:defRPr>
            </a:lvl1p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2"/>
            <a:ext cx="5384800" cy="4525963"/>
          </a:xfrm>
        </p:spPr>
        <p:txBody>
          <a:bodyPr/>
          <a:lstStyle>
            <a:lvl1pPr marL="457200" indent="-457200">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atin typeface="Helvetica" pitchFamily="34" charset="0"/>
              </a:defRPr>
            </a:lvl1pPr>
          </a:lstStyle>
          <a:p>
            <a:pPr defTabSz="914400" eaLnBrk="0" fontAlgn="base" hangingPunct="0">
              <a:spcBef>
                <a:spcPct val="0"/>
              </a:spcBef>
              <a:spcAft>
                <a:spcPct val="0"/>
              </a:spcAft>
              <a:defRPr/>
            </a:pPr>
            <a:fld id="{A4CDD1DE-AF40-410A-87DD-27306B39CA73}"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3376844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004E95"/>
        </a:soli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383" y="426899"/>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flipV="1">
            <a:off x="0" y="6812282"/>
            <a:ext cx="12192000" cy="45719"/>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dirty="0">
              <a:solidFill>
                <a:prstClr val="white"/>
              </a:solidFill>
              <a:latin typeface="Helvetica" pitchFamily="34" charset="0"/>
            </a:endParaRPr>
          </a:p>
        </p:txBody>
      </p:sp>
      <p:sp>
        <p:nvSpPr>
          <p:cNvPr id="2" name="Rectangle 1"/>
          <p:cNvSpPr/>
          <p:nvPr userDrawn="1"/>
        </p:nvSpPr>
        <p:spPr>
          <a:xfrm>
            <a:off x="1232172" y="1128409"/>
            <a:ext cx="9766569" cy="53295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1232172" y="330741"/>
            <a:ext cx="9766569" cy="7295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12"/>
          <p:cNvSpPr>
            <a:spLocks noGrp="1"/>
          </p:cNvSpPr>
          <p:nvPr>
            <p:ph type="body" sz="quarter" idx="10"/>
          </p:nvPr>
        </p:nvSpPr>
        <p:spPr>
          <a:xfrm>
            <a:off x="188384" y="1176337"/>
            <a:ext cx="11838859" cy="52816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188385" y="1128409"/>
            <a:ext cx="11805908" cy="55565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76600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B985-2B95-E94A-8300-85818D9BAF8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675402D-8881-0143-82C7-9B042C061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6A221A-84A6-2C4A-8784-FE0B594206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CCFC4D-0127-DC4E-BECB-42D139CDACE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D26882-CB80-1147-99A1-97C13DA000A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0869499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a:solidFill>
            <a:srgbClr val="004E95"/>
          </a:solidFill>
        </p:spPr>
        <p:txBody>
          <a:bodyPr/>
          <a:lstStyle>
            <a:lvl1pPr>
              <a:defRPr baseline="0">
                <a:solidFill>
                  <a:schemeClr val="bg1"/>
                </a:solidFill>
                <a:latin typeface="Helvetica"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09600" y="1036638"/>
            <a:ext cx="10972800" cy="5592763"/>
          </a:xfrm>
        </p:spPr>
        <p:txBody>
          <a:bodyPr/>
          <a:lstStyle>
            <a:lvl1pPr marL="457200" indent="-457200">
              <a:buSzPct val="125000"/>
              <a:buFont typeface="Wingdings" panose="05000000000000000000" pitchFamily="2" charset="2"/>
              <a:buChar char="Ø"/>
              <a:defRPr baseline="0">
                <a:solidFill>
                  <a:schemeClr val="tx1"/>
                </a:solidFill>
                <a:latin typeface="Calibri" panose="020F0502020204030204" pitchFamily="34" charset="0"/>
                <a:cs typeface="Calibri" panose="020F0502020204030204" pitchFamily="34" charset="0"/>
              </a:defRPr>
            </a:lvl1pPr>
            <a:lvl2pPr marL="742950" indent="-285750">
              <a:buSzPct val="125000"/>
              <a:buFont typeface="Wingdings" panose="05000000000000000000" pitchFamily="2" charset="2"/>
              <a:buChar char="ü"/>
              <a:defRPr>
                <a:solidFill>
                  <a:schemeClr val="tx1"/>
                </a:solidFill>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9448800" y="777876"/>
            <a:ext cx="2844800" cy="365125"/>
          </a:xfrm>
        </p:spPr>
        <p:txBody>
          <a:bodyPr/>
          <a:lstStyle>
            <a:lvl1pPr>
              <a:defRPr/>
            </a:lvl1pPr>
          </a:lstStyle>
          <a:p>
            <a:pPr>
              <a:defRPr/>
            </a:pPr>
            <a:r>
              <a:rPr lang="en-US" altLang="en-US"/>
              <a:t>S</a:t>
            </a:r>
            <a:fld id="{B8DE3275-F73B-4063-B0E6-5BCA42048997}" type="slidenum">
              <a:rPr lang="en-US" altLang="en-US"/>
              <a:pPr>
                <a:defRPr/>
              </a:pPr>
              <a:t>‹#›</a:t>
            </a:fld>
            <a:endParaRPr lang="en-US" altLang="en-US"/>
          </a:p>
        </p:txBody>
      </p:sp>
    </p:spTree>
    <p:extLst>
      <p:ext uri="{BB962C8B-B14F-4D97-AF65-F5344CB8AC3E}">
        <p14:creationId xmlns:p14="http://schemas.microsoft.com/office/powerpoint/2010/main" val="282200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userDrawn="1"/>
        </p:nvSpPr>
        <p:spPr>
          <a:xfrm>
            <a:off x="0" y="5791200"/>
            <a:ext cx="12192000" cy="1066800"/>
          </a:xfrm>
          <a:prstGeom prst="rect">
            <a:avLst/>
          </a:prstGeom>
          <a:solidFill>
            <a:srgbClr val="0070C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latin typeface="Helvetica" pitchFamily="34" charset="0"/>
            </a:endParaRPr>
          </a:p>
        </p:txBody>
      </p:sp>
      <p:pic>
        <p:nvPicPr>
          <p:cNvPr id="4"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Slide Number Placeholder 5"/>
          <p:cNvSpPr>
            <a:spLocks noGrp="1"/>
          </p:cNvSpPr>
          <p:nvPr>
            <p:ph type="sldNum" sz="quarter" idx="10"/>
          </p:nvPr>
        </p:nvSpPr>
        <p:spPr>
          <a:xfrm>
            <a:off x="9144000" y="152401"/>
            <a:ext cx="2844800" cy="365125"/>
          </a:xfrm>
        </p:spPr>
        <p:txBody>
          <a:bodyPr/>
          <a:lstStyle>
            <a:lvl1pPr>
              <a:defRPr>
                <a:solidFill>
                  <a:schemeClr val="bg1"/>
                </a:solidFill>
              </a:defRPr>
            </a:lvl1pPr>
          </a:lstStyle>
          <a:p>
            <a:pPr>
              <a:defRPr/>
            </a:pPr>
            <a:r>
              <a:rPr lang="en-US" altLang="en-US"/>
              <a:t>S</a:t>
            </a:r>
            <a:fld id="{2A4F5BD2-AE30-4A63-B059-0F22942BA7EC}" type="slidenum">
              <a:rPr lang="en-US" altLang="en-US"/>
              <a:pPr>
                <a:defRPr/>
              </a:pPr>
              <a:t>‹#›</a:t>
            </a:fld>
            <a:endParaRPr lang="en-US" altLang="en-US"/>
          </a:p>
        </p:txBody>
      </p:sp>
    </p:spTree>
    <p:extLst>
      <p:ext uri="{BB962C8B-B14F-4D97-AF65-F5344CB8AC3E}">
        <p14:creationId xmlns:p14="http://schemas.microsoft.com/office/powerpoint/2010/main" val="3014302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517525" indent="-517525">
              <a:buClr>
                <a:srgbClr val="1C529B"/>
              </a:buClr>
              <a:buSzPct val="120000"/>
              <a:buFont typeface="Wingdings" panose="05000000000000000000" pitchFamily="2" charset="2"/>
              <a:buChar char="q"/>
              <a:defRPr sz="3000">
                <a:latin typeface="Calibri" panose="020F0502020204030204" pitchFamily="34" charset="0"/>
                <a:cs typeface="Calibri" panose="020F0502020204030204" pitchFamily="34" charset="0"/>
              </a:defRPr>
            </a:lvl1pPr>
            <a:lvl2pPr marL="1082675" indent="-450850">
              <a:buClr>
                <a:srgbClr val="1C529B"/>
              </a:buClr>
              <a:buSzPct val="80000"/>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400"/>
            </a:lvl1pPr>
          </a:lstStyle>
          <a:p>
            <a:pPr>
              <a:defRPr/>
            </a:pPr>
            <a:endParaRPr lang="en-US" dirty="0"/>
          </a:p>
        </p:txBody>
      </p:sp>
    </p:spTree>
    <p:extLst>
      <p:ext uri="{BB962C8B-B14F-4D97-AF65-F5344CB8AC3E}">
        <p14:creationId xmlns:p14="http://schemas.microsoft.com/office/powerpoint/2010/main" val="20032879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endParaRPr lang="en-US" dirty="0"/>
          </a:p>
        </p:txBody>
      </p:sp>
      <p:sp>
        <p:nvSpPr>
          <p:cNvPr id="3" name="Content Placeholder 2"/>
          <p:cNvSpPr>
            <a:spLocks noGrp="1"/>
          </p:cNvSpPr>
          <p:nvPr>
            <p:ph idx="1"/>
          </p:nvPr>
        </p:nvSpPr>
        <p:spPr>
          <a:xfrm>
            <a:off x="609600" y="1554165"/>
            <a:ext cx="10972800" cy="4572000"/>
          </a:xfrm>
        </p:spPr>
        <p:txBody>
          <a:bodyPr/>
          <a:lstStyle>
            <a:lvl1pPr marL="517525" indent="-517525">
              <a:buClr>
                <a:srgbClr val="1C529B"/>
              </a:buClr>
              <a:buSzPct val="120000"/>
              <a:buFont typeface="Wingdings" panose="05000000000000000000" pitchFamily="2" charset="2"/>
              <a:buChar char="q"/>
              <a:defRPr sz="3000">
                <a:latin typeface="Calibri" panose="020F0502020204030204" pitchFamily="34" charset="0"/>
                <a:cs typeface="Calibri" panose="020F0502020204030204" pitchFamily="34" charset="0"/>
              </a:defRPr>
            </a:lvl1pPr>
            <a:lvl2pPr marL="1082675" indent="-450850">
              <a:buClr>
                <a:srgbClr val="1C529B"/>
              </a:buClr>
              <a:buSzPct val="80000"/>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bwMode="auto">
          <a:xfrm>
            <a:off x="609600" y="5562600"/>
            <a:ext cx="10972800" cy="563564"/>
          </a:xfrm>
          <a:prstGeom prst="rect">
            <a:avLst/>
          </a:prstGeom>
          <a:solidFill>
            <a:srgbClr val="0052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9" name="Rectangle 8"/>
          <p:cNvSpPr/>
          <p:nvPr userDrawn="1"/>
        </p:nvSpPr>
        <p:spPr bwMode="auto">
          <a:xfrm>
            <a:off x="640837" y="990600"/>
            <a:ext cx="10972800" cy="563564"/>
          </a:xfrm>
          <a:prstGeom prst="rect">
            <a:avLst/>
          </a:prstGeom>
          <a:solidFill>
            <a:srgbClr val="4F81B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1" name="Text Placeholder 10"/>
          <p:cNvSpPr>
            <a:spLocks noGrp="1"/>
          </p:cNvSpPr>
          <p:nvPr>
            <p:ph type="body" sz="quarter" idx="10"/>
          </p:nvPr>
        </p:nvSpPr>
        <p:spPr>
          <a:xfrm>
            <a:off x="685800" y="1066800"/>
            <a:ext cx="108204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1"/>
          </p:nvPr>
        </p:nvSpPr>
        <p:spPr>
          <a:xfrm>
            <a:off x="685800" y="5653882"/>
            <a:ext cx="10820400" cy="38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4953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12192000" cy="3429000"/>
          </a:xfrm>
          <a:prstGeom prst="rect">
            <a:avLst/>
          </a:prstGeom>
          <a:solidFill>
            <a:srgbClr val="1C529B"/>
          </a:solidFill>
          <a:ln w="50800">
            <a:solidFill>
              <a:schemeClr val="bg1"/>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pic>
        <p:nvPicPr>
          <p:cNvPr id="5" name="Picture 10" descr="GFOA logo - Blue"/>
          <p:cNvPicPr>
            <a:picLocks noChangeAspect="1" noChangeArrowheads="1"/>
          </p:cNvPicPr>
          <p:nvPr/>
        </p:nvPicPr>
        <p:blipFill>
          <a:blip r:embed="rId2" cstate="print"/>
          <a:srcRect/>
          <a:stretch>
            <a:fillRect/>
          </a:stretch>
        </p:blipFill>
        <p:spPr bwMode="auto">
          <a:xfrm>
            <a:off x="508001" y="3886200"/>
            <a:ext cx="2698751" cy="2362200"/>
          </a:xfrm>
          <a:prstGeom prst="rect">
            <a:avLst/>
          </a:prstGeom>
          <a:noFill/>
          <a:ln w="9525">
            <a:noFill/>
            <a:miter lim="800000"/>
            <a:headEnd/>
            <a:tailEnd/>
          </a:ln>
        </p:spPr>
      </p:pic>
      <p:sp>
        <p:nvSpPr>
          <p:cNvPr id="7170" name="Rectangle 2"/>
          <p:cNvSpPr>
            <a:spLocks noGrp="1" noChangeArrowheads="1"/>
          </p:cNvSpPr>
          <p:nvPr>
            <p:ph type="ctrTitle"/>
          </p:nvPr>
        </p:nvSpPr>
        <p:spPr>
          <a:xfrm>
            <a:off x="914400" y="1371601"/>
            <a:ext cx="103632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4064000" y="4038600"/>
            <a:ext cx="7823200" cy="1752600"/>
          </a:xfrm>
        </p:spPr>
        <p:txBody>
          <a:bodyPr/>
          <a:lstStyle>
            <a:lvl1pPr marL="0" indent="0" algn="ctr">
              <a:buFont typeface="Wingdings" pitchFamily="2" charset="2"/>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2"/>
          </p:nvPr>
        </p:nvSpPr>
        <p:spPr/>
        <p:txBody>
          <a:bodyPr/>
          <a:lstStyle>
            <a:lvl1pPr>
              <a:defRPr b="0"/>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97770569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32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86668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019"/>
            <a:ext cx="11684000" cy="990600"/>
          </a:xfrm>
        </p:spPr>
        <p:txBody>
          <a:bodyPr/>
          <a:lstStyle/>
          <a:p>
            <a:r>
              <a:rPr lang="en-US" dirty="0"/>
              <a:t>Click to edit Master title style</a:t>
            </a:r>
          </a:p>
        </p:txBody>
      </p:sp>
      <p:sp>
        <p:nvSpPr>
          <p:cNvPr id="3" name="Content Placeholder 2"/>
          <p:cNvSpPr>
            <a:spLocks noGrp="1"/>
          </p:cNvSpPr>
          <p:nvPr>
            <p:ph sz="half" idx="1"/>
          </p:nvPr>
        </p:nvSpPr>
        <p:spPr>
          <a:xfrm>
            <a:off x="609600" y="1295401"/>
            <a:ext cx="5384800" cy="4830763"/>
          </a:xfrm>
        </p:spPr>
        <p:txBody>
          <a:bodyPr/>
          <a:lstStyle>
            <a:lvl1pPr marL="457200" indent="-457200">
              <a:buSzPct val="120000"/>
              <a:buFont typeface="Wingdings" panose="05000000000000000000" pitchFamily="2" charset="2"/>
              <a:buChar char="q"/>
              <a:defRPr sz="2800">
                <a:latin typeface="Calibri" panose="020F0502020204030204" pitchFamily="34" charset="0"/>
                <a:cs typeface="Calibri" panose="020F0502020204030204" pitchFamily="34" charset="0"/>
              </a:defRPr>
            </a:lvl1pPr>
            <a:lvl2pPr marL="974725" indent="-342900">
              <a:buClr>
                <a:srgbClr val="0070C0"/>
              </a:buClr>
              <a:buFont typeface="Courier New" panose="02070309020205020404" pitchFamily="49" charset="0"/>
              <a:buChar char="o"/>
              <a:defRPr sz="2400"/>
            </a:lvl2pPr>
            <a:lvl3pPr marL="1425575" indent="-228600">
              <a:buClr>
                <a:srgbClr val="0070C0"/>
              </a:buClr>
              <a:buFont typeface="Wingdings" panose="05000000000000000000" pitchFamily="2" charset="2"/>
              <a:buChar char="§"/>
              <a:defRPr sz="2200">
                <a:latin typeface="Calibri" panose="020F0502020204030204" pitchFamily="34" charset="0"/>
                <a:cs typeface="Calibri" panose="020F0502020204030204" pitchFamily="34" charset="0"/>
              </a:defRPr>
            </a:lvl3pPr>
            <a:lvl4pPr marL="1768475" indent="-228600">
              <a:buClr>
                <a:srgbClr val="0070C0"/>
              </a:buClr>
              <a:buFont typeface="Arial" panose="020B0604020202020204" pitchFamily="34" charset="0"/>
              <a:buChar char="•"/>
              <a:defRPr sz="2000">
                <a:latin typeface="Calibri" panose="020F0502020204030204" pitchFamily="34" charset="0"/>
                <a:cs typeface="Calibri" panose="020F0502020204030204" pitchFamily="34" charset="0"/>
              </a:defRPr>
            </a:lvl4pPr>
            <a:lvl5pPr>
              <a:buClr>
                <a:srgbClr val="0070C0"/>
              </a:buClr>
              <a:defRPr sz="20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1"/>
            <a:ext cx="5384800" cy="4830763"/>
          </a:xfrm>
        </p:spPr>
        <p:txBody>
          <a:bodyPr/>
          <a:lstStyle>
            <a:lvl1pPr marL="517525" indent="-517525" algn="l" rtl="0" eaLnBrk="0" fontAlgn="base" hangingPunct="0">
              <a:spcBef>
                <a:spcPct val="20000"/>
              </a:spcBef>
              <a:spcAft>
                <a:spcPct val="0"/>
              </a:spcAft>
              <a:buSzPct val="120000"/>
              <a:buFont typeface="Wingdings" panose="05000000000000000000" pitchFamily="2" charset="2"/>
              <a:buChar char="q"/>
              <a:defRPr lang="en-US" sz="2800" dirty="0" smtClean="0">
                <a:solidFill>
                  <a:schemeClr val="tx1"/>
                </a:solidFill>
                <a:latin typeface="Calibri" panose="020F0502020204030204" pitchFamily="34" charset="0"/>
                <a:ea typeface="+mn-ea"/>
                <a:cs typeface="Calibri" panose="020F0502020204030204" pitchFamily="34" charset="0"/>
              </a:defRPr>
            </a:lvl1pPr>
            <a:lvl2pPr marL="1082675" indent="-450850" algn="l" rtl="0" eaLnBrk="0" fontAlgn="base" hangingPunct="0">
              <a:spcBef>
                <a:spcPct val="20000"/>
              </a:spcBef>
              <a:spcAft>
                <a:spcPct val="0"/>
              </a:spcAft>
              <a:buClr>
                <a:srgbClr val="0070C0"/>
              </a:buClr>
              <a:buFont typeface="Courier New" panose="02070309020205020404" pitchFamily="49" charset="0"/>
              <a:buChar char="o"/>
              <a:defRPr lang="en-US" sz="2400" dirty="0" smtClean="0">
                <a:solidFill>
                  <a:schemeClr val="tx1"/>
                </a:solidFill>
                <a:latin typeface="Calibri" panose="020F0502020204030204" pitchFamily="34" charset="0"/>
                <a:ea typeface="+mn-ea"/>
                <a:cs typeface="Calibri" panose="020F0502020204030204" pitchFamily="34" charset="0"/>
              </a:defRPr>
            </a:lvl2pPr>
            <a:lvl3pPr marL="1425575" indent="-228600" algn="l" rtl="0" eaLnBrk="0" fontAlgn="base" hangingPunct="0">
              <a:spcBef>
                <a:spcPct val="20000"/>
              </a:spcBef>
              <a:spcAft>
                <a:spcPct val="0"/>
              </a:spcAft>
              <a:buClr>
                <a:srgbClr val="0070C0"/>
              </a:buClr>
              <a:buFont typeface="Wingdings" panose="05000000000000000000" pitchFamily="2" charset="2"/>
              <a:buChar char="§"/>
              <a:defRPr lang="en-US" sz="2000" dirty="0" smtClean="0">
                <a:solidFill>
                  <a:schemeClr val="tx1"/>
                </a:solidFill>
                <a:latin typeface="Calibri" panose="020F0502020204030204" pitchFamily="34" charset="0"/>
                <a:ea typeface="+mn-ea"/>
                <a:cs typeface="Calibri" panose="020F0502020204030204" pitchFamily="34" charset="0"/>
              </a:defRPr>
            </a:lvl3pPr>
            <a:lvl4pPr marL="1768475" indent="-228600" algn="l" rtl="0" eaLnBrk="0" fontAlgn="base" hangingPunct="0">
              <a:spcBef>
                <a:spcPct val="20000"/>
              </a:spcBef>
              <a:spcAft>
                <a:spcPct val="0"/>
              </a:spcAft>
              <a:buClr>
                <a:srgbClr val="0070C0"/>
              </a:buClr>
              <a:buFont typeface="Arial" panose="020B0604020202020204" pitchFamily="34" charset="0"/>
              <a:buChar char="•"/>
              <a:defRPr lang="en-US" sz="2000" dirty="0" smtClean="0">
                <a:solidFill>
                  <a:schemeClr val="tx1"/>
                </a:solidFill>
                <a:latin typeface="Calibri" panose="020F0502020204030204" pitchFamily="34" charset="0"/>
                <a:ea typeface="+mn-ea"/>
                <a:cs typeface="Calibri" panose="020F0502020204030204" pitchFamily="34" charset="0"/>
              </a:defRPr>
            </a:lvl4pPr>
            <a:lvl5pPr algn="l" rtl="0" eaLnBrk="0" fontAlgn="base" hangingPunct="0">
              <a:spcBef>
                <a:spcPct val="20000"/>
              </a:spcBef>
              <a:spcAft>
                <a:spcPct val="0"/>
              </a:spcAft>
              <a:buClr>
                <a:srgbClr val="0070C0"/>
              </a:buClr>
              <a:defRPr lang="en-US" sz="2000" dirty="0">
                <a:solidFill>
                  <a:schemeClr val="tx1"/>
                </a:solidFill>
                <a:latin typeface="Calibri" panose="020F0502020204030204" pitchFamily="34" charset="0"/>
                <a:ea typeface="+mn-ea"/>
                <a:cs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4CDD1DE-AF40-410A-87DD-27306B39CA73}"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98155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35101"/>
            <a:ext cx="6815667" cy="4691063"/>
          </a:xfrm>
        </p:spPr>
        <p:txBody>
          <a:bodyPr/>
          <a:lstStyle>
            <a:lvl1pPr>
              <a:defRPr sz="3200"/>
            </a:lvl1pPr>
            <a:lvl2pPr marL="1082675" indent="-450850">
              <a:buFont typeface="Courier New" panose="02070309020205020404" pitchFamily="49" charset="0"/>
              <a:buChar char="o"/>
              <a:defRPr sz="2800"/>
            </a:lvl2pPr>
            <a:lvl3pPr marL="1425575" indent="-228600">
              <a:buFont typeface="Wingdings" panose="05000000000000000000" pitchFamily="2" charset="2"/>
              <a:buChar char="§"/>
              <a:defRPr sz="2400"/>
            </a:lvl3pPr>
            <a:lvl4pPr marL="1768475" indent="-228600">
              <a:buFont typeface="Arial" panose="020B0604020202020204" pitchFamily="34" charset="0"/>
              <a:buChar cha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8" name="Title 1"/>
          <p:cNvSpPr>
            <a:spLocks noGrp="1"/>
          </p:cNvSpPr>
          <p:nvPr>
            <p:ph type="title"/>
          </p:nvPr>
        </p:nvSpPr>
        <p:spPr>
          <a:xfrm>
            <a:off x="228600" y="5019"/>
            <a:ext cx="11684000" cy="990600"/>
          </a:xfrm>
        </p:spPr>
        <p:txBody>
          <a:bodyPr/>
          <a:lstStyle/>
          <a:p>
            <a:r>
              <a:rPr lang="en-US" dirty="0"/>
              <a:t>Click to edit Master title style</a:t>
            </a:r>
          </a:p>
        </p:txBody>
      </p:sp>
    </p:spTree>
    <p:extLst>
      <p:ext uri="{BB962C8B-B14F-4D97-AF65-F5344CB8AC3E}">
        <p14:creationId xmlns:p14="http://schemas.microsoft.com/office/powerpoint/2010/main" val="23308876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defTabSz="914400" eaLnBrk="0" fontAlgn="base" hangingPunct="0">
              <a:spcBef>
                <a:spcPct val="0"/>
              </a:spcBef>
              <a:spcAft>
                <a:spcPct val="0"/>
              </a:spcAft>
              <a:defRPr/>
            </a:pPr>
            <a:fld id="{A6F23F14-4D60-48B1-84C6-84AFCCAC2021}"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826281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125253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
        <p:nvSpPr>
          <p:cNvPr id="8" name="Title 1"/>
          <p:cNvSpPr txBox="1">
            <a:spLocks/>
          </p:cNvSpPr>
          <p:nvPr userDrawn="1"/>
        </p:nvSpPr>
        <p:spPr bwMode="auto">
          <a:xfrm>
            <a:off x="228600" y="5019"/>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a:lstStyle>
          <a:p>
            <a:r>
              <a:rPr lang="en-US" kern="0"/>
              <a:t>Click to edit Master title style</a:t>
            </a:r>
            <a:endParaRPr lang="en-US" kern="0" dirty="0"/>
          </a:p>
        </p:txBody>
      </p:sp>
    </p:spTree>
    <p:extLst>
      <p:ext uri="{BB962C8B-B14F-4D97-AF65-F5344CB8AC3E}">
        <p14:creationId xmlns:p14="http://schemas.microsoft.com/office/powerpoint/2010/main" val="1279323389"/>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295400"/>
            <a:ext cx="5384800" cy="2338388"/>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786189"/>
            <a:ext cx="5384800" cy="2339975"/>
          </a:xfrm>
        </p:spPr>
        <p:txBody>
          <a:bodyPr/>
          <a:lstStyle>
            <a:lvl2pPr marL="1082675" indent="-45085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7" name="Footer Placeholder 6"/>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8" name="Slide Number Placeholder 7"/>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798313705"/>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able Placeholder 2"/>
          <p:cNvSpPr>
            <a:spLocks noGrp="1"/>
          </p:cNvSpPr>
          <p:nvPr>
            <p:ph type="tbl" idx="1"/>
          </p:nvPr>
        </p:nvSpPr>
        <p:spPr>
          <a:xfrm>
            <a:off x="609600" y="1295401"/>
            <a:ext cx="10972800" cy="4830763"/>
          </a:xfrm>
        </p:spPr>
        <p:txBody>
          <a:bodyPr/>
          <a:lstStyle/>
          <a:p>
            <a:pPr lvl="0"/>
            <a:r>
              <a:rPr lang="en-US" noProof="0"/>
              <a:t>Click icon to add table</a:t>
            </a:r>
            <a:endParaRPr lang="en-US" noProof="0" dirty="0"/>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dirty="0">
              <a:solidFill>
                <a:prstClr val="black"/>
              </a:solidFill>
              <a:latin typeface="Times New Roman" pitchFamily="18" charset="0"/>
            </a:endParaRPr>
          </a:p>
        </p:txBody>
      </p:sp>
      <p:sp>
        <p:nvSpPr>
          <p:cNvPr id="6" name="Slide Number Placeholder 5"/>
          <p:cNvSpPr>
            <a:spLocks noGrp="1"/>
          </p:cNvSpPr>
          <p:nvPr>
            <p:ph type="sldNum" sz="quarter" idx="12"/>
          </p:nvPr>
        </p:nvSpPr>
        <p:spPr/>
        <p:txBody>
          <a:bodyPr/>
          <a:lstStyle>
            <a:lvl1pPr>
              <a:defRPr/>
            </a:lvl1pPr>
          </a:lstStyle>
          <a:p>
            <a:pPr>
              <a:defRPr/>
            </a:pPr>
            <a:fld id="{B4F750C2-B29C-4423-8962-B2DE612E97D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01459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lvl2pPr marL="1089025" indent="-45720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6197600" y="1295401"/>
            <a:ext cx="5384800" cy="4830763"/>
          </a:xfrm>
        </p:spPr>
        <p:txBody>
          <a:bodyPr/>
          <a:lstStyle/>
          <a:p>
            <a:pPr lvl="0"/>
            <a:r>
              <a:rPr lang="en-US" noProof="0"/>
              <a:t>Click icon to add chart</a:t>
            </a:r>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72368962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bwMode="auto">
          <a:xfrm>
            <a:off x="76200" y="6019800"/>
            <a:ext cx="12039600" cy="777875"/>
          </a:xfrm>
          <a:prstGeom prst="rect">
            <a:avLst/>
          </a:prstGeom>
          <a:solidFill>
            <a:srgbClr val="1C52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2" name="Slide Number Placeholder 5"/>
          <p:cNvSpPr>
            <a:spLocks noGrp="1"/>
          </p:cNvSpPr>
          <p:nvPr>
            <p:ph type="sldNum" sz="quarter" idx="10"/>
          </p:nvPr>
        </p:nvSpPr>
        <p:spPr/>
        <p:txBody>
          <a:bodyPr/>
          <a:lstStyle>
            <a:lvl1pPr>
              <a:defRPr>
                <a:solidFill>
                  <a:schemeClr val="bg1"/>
                </a:solidFill>
              </a:defRPr>
            </a:lvl1pPr>
          </a:lstStyle>
          <a:p>
            <a:pPr>
              <a:defRPr/>
            </a:pPr>
            <a:fld id="{AA1435FC-E2B6-4681-A2BB-839A56BCE7EE}" type="slidenum">
              <a:rPr lang="en-US" altLang="en-US" smtClean="0"/>
              <a:pPr>
                <a:defRPr/>
              </a:pPr>
              <a:t>‹#›</a:t>
            </a:fld>
            <a:endParaRPr lang="en-US" altLang="en-US" dirty="0"/>
          </a:p>
        </p:txBody>
      </p:sp>
      <p:pic>
        <p:nvPicPr>
          <p:cNvPr id="4" name="Picture 10" descr="GFOA logo - Blue"/>
          <p:cNvPicPr>
            <a:picLocks noChangeAspect="1" noChangeArrowheads="1"/>
          </p:cNvPicPr>
          <p:nvPr userDrawn="1"/>
        </p:nvPicPr>
        <p:blipFill>
          <a:blip r:embed="rId2" cstate="print"/>
          <a:srcRect/>
          <a:stretch>
            <a:fillRect/>
          </a:stretch>
        </p:blipFill>
        <p:spPr bwMode="auto">
          <a:xfrm>
            <a:off x="152400" y="1219200"/>
            <a:ext cx="1600200" cy="1600200"/>
          </a:xfrm>
          <a:prstGeom prst="rect">
            <a:avLst/>
          </a:prstGeom>
          <a:noFill/>
          <a:ln w="9525">
            <a:noFill/>
            <a:miter lim="800000"/>
            <a:headEnd/>
            <a:tailEnd/>
          </a:ln>
        </p:spPr>
      </p:pic>
      <p:sp>
        <p:nvSpPr>
          <p:cNvPr id="5" name="Title 1"/>
          <p:cNvSpPr>
            <a:spLocks noGrp="1"/>
          </p:cNvSpPr>
          <p:nvPr>
            <p:ph type="title"/>
          </p:nvPr>
        </p:nvSpPr>
        <p:spPr>
          <a:xfrm>
            <a:off x="203200" y="0"/>
            <a:ext cx="11684000" cy="990600"/>
          </a:xfrm>
        </p:spPr>
        <p:txBody>
          <a:bodyPr/>
          <a:lstStyle/>
          <a:p>
            <a:endParaRPr lang="en-US" dirty="0"/>
          </a:p>
        </p:txBody>
      </p:sp>
    </p:spTree>
    <p:extLst>
      <p:ext uri="{BB962C8B-B14F-4D97-AF65-F5344CB8AC3E}">
        <p14:creationId xmlns:p14="http://schemas.microsoft.com/office/powerpoint/2010/main" val="7483770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4B17E-7B3E-4F91-9792-7AB41A63A4D0}" type="datetime1">
              <a:rPr lang="en-US" smtClean="0"/>
              <a:t>11/27/2023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0782" y="5950651"/>
            <a:ext cx="627916" cy="732569"/>
          </a:xfrm>
          <a:prstGeom prst="rect">
            <a:avLst/>
          </a:prstGeom>
        </p:spPr>
      </p:pic>
    </p:spTree>
    <p:extLst>
      <p:ext uri="{BB962C8B-B14F-4D97-AF65-F5344CB8AC3E}">
        <p14:creationId xmlns:p14="http://schemas.microsoft.com/office/powerpoint/2010/main" val="1755123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9337" y="1652677"/>
            <a:ext cx="11415183" cy="4624240"/>
          </a:xfrm>
        </p:spPr>
        <p:txBody>
          <a:bodyPr/>
          <a:lstStyle>
            <a:lvl1pPr marL="233363" indent="-227013">
              <a:lnSpc>
                <a:spcPct val="112000"/>
              </a:lnSpc>
              <a:buClr>
                <a:srgbClr val="EF4142"/>
              </a:buClr>
              <a:buFont typeface="Wingdings" charset="2"/>
              <a:buChar char="§"/>
              <a:tabLst/>
              <a:defRPr sz="2400" b="0">
                <a:solidFill>
                  <a:srgbClr val="000000"/>
                </a:solidFill>
                <a:latin typeface="Arial" pitchFamily="34" charset="0"/>
                <a:cs typeface="Arial" pitchFamily="34" charset="0"/>
              </a:defRPr>
            </a:lvl1pPr>
            <a:lvl2pPr marL="457200" indent="-223838">
              <a:lnSpc>
                <a:spcPct val="112000"/>
              </a:lnSpc>
              <a:buClr>
                <a:srgbClr val="EF4142"/>
              </a:buClr>
              <a:tabLst/>
              <a:defRPr sz="2200" baseline="0">
                <a:solidFill>
                  <a:schemeClr val="tx1">
                    <a:lumMod val="75000"/>
                    <a:lumOff val="25000"/>
                  </a:schemeClr>
                </a:solidFill>
                <a:latin typeface="Arial" pitchFamily="34" charset="0"/>
                <a:cs typeface="Arial" pitchFamily="34" charset="0"/>
              </a:defRPr>
            </a:lvl2pPr>
            <a:lvl3pPr marL="690563" indent="-222250">
              <a:lnSpc>
                <a:spcPct val="112000"/>
              </a:lnSpc>
              <a:buClr>
                <a:srgbClr val="EF4142"/>
              </a:buClr>
              <a:buFont typeface="Arial" pitchFamily="34" charset="0"/>
              <a:buChar char="•"/>
              <a:tabLst/>
              <a:defRPr sz="2000">
                <a:solidFill>
                  <a:schemeClr val="tx1">
                    <a:lumMod val="75000"/>
                    <a:lumOff val="25000"/>
                  </a:schemeClr>
                </a:solidFill>
                <a:latin typeface="Arial" pitchFamily="34" charset="0"/>
                <a:cs typeface="Arial" pitchFamily="34" charset="0"/>
              </a:defRPr>
            </a:lvl3pPr>
            <a:lvl4pPr marL="914400" indent="-227013">
              <a:lnSpc>
                <a:spcPct val="112000"/>
              </a:lnSpc>
              <a:buClr>
                <a:srgbClr val="EF4142"/>
              </a:buClr>
              <a:tabLst/>
              <a:defRPr sz="1800">
                <a:solidFill>
                  <a:schemeClr val="tx1">
                    <a:lumMod val="75000"/>
                    <a:lumOff val="25000"/>
                  </a:schemeClr>
                </a:solidFill>
                <a:latin typeface="Arial" pitchFamily="34" charset="0"/>
                <a:cs typeface="Arial" pitchFamily="34" charset="0"/>
              </a:defRPr>
            </a:lvl4pPr>
            <a:lvl5pPr marL="1147763" indent="-227013">
              <a:lnSpc>
                <a:spcPct val="112000"/>
              </a:lnSpc>
              <a:buClr>
                <a:srgbClr val="EF4142"/>
              </a:buClr>
              <a:defRPr sz="180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59337" y="537324"/>
            <a:ext cx="11570396"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10939549" y="6355217"/>
            <a:ext cx="1252451"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8C3CD40-D32D-4A66-9ED6-B023972553E0}"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315355713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517525" indent="-517525">
              <a:buClr>
                <a:srgbClr val="1C529B"/>
              </a:buClr>
              <a:buSzPct val="120000"/>
              <a:buFont typeface="Wingdings" panose="05000000000000000000" pitchFamily="2" charset="2"/>
              <a:buChar char="q"/>
              <a:defRPr sz="3000">
                <a:latin typeface="Calibri" panose="020F0502020204030204" pitchFamily="34" charset="0"/>
                <a:cs typeface="Calibri" panose="020F0502020204030204" pitchFamily="34" charset="0"/>
              </a:defRPr>
            </a:lvl1pPr>
            <a:lvl2pPr marL="1082675" indent="-450850">
              <a:buClr>
                <a:srgbClr val="1C529B"/>
              </a:buClr>
              <a:buSzPct val="80000"/>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sz="18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11507931" y="52242"/>
            <a:ext cx="618259" cy="476250"/>
          </a:xfrm>
          <a:prstGeom prst="rect">
            <a:avLst/>
          </a:prstGeom>
        </p:spPr>
        <p:txBody>
          <a:bodyPr/>
          <a:lstStyle>
            <a:lvl1pPr>
              <a:defRPr b="1">
                <a:latin typeface="Calibri" panose="020F0502020204030204" pitchFamily="34" charset="0"/>
                <a:cs typeface="Calibri" panose="020F0502020204030204" pitchFamily="34" charset="0"/>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939768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12192000" cy="3429000"/>
          </a:xfrm>
          <a:prstGeom prst="rect">
            <a:avLst/>
          </a:prstGeom>
          <a:solidFill>
            <a:srgbClr val="1C529B"/>
          </a:solidFill>
          <a:ln w="50800">
            <a:solidFill>
              <a:schemeClr val="bg1"/>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pic>
        <p:nvPicPr>
          <p:cNvPr id="5" name="Picture 10" descr="GFOA logo - Blue"/>
          <p:cNvPicPr>
            <a:picLocks noChangeAspect="1" noChangeArrowheads="1"/>
          </p:cNvPicPr>
          <p:nvPr/>
        </p:nvPicPr>
        <p:blipFill>
          <a:blip r:embed="rId2" cstate="print"/>
          <a:srcRect/>
          <a:stretch>
            <a:fillRect/>
          </a:stretch>
        </p:blipFill>
        <p:spPr bwMode="auto">
          <a:xfrm>
            <a:off x="508001" y="3886200"/>
            <a:ext cx="2698751" cy="2362200"/>
          </a:xfrm>
          <a:prstGeom prst="rect">
            <a:avLst/>
          </a:prstGeom>
          <a:noFill/>
          <a:ln w="9525">
            <a:noFill/>
            <a:miter lim="800000"/>
            <a:headEnd/>
            <a:tailEnd/>
          </a:ln>
        </p:spPr>
      </p:pic>
      <p:sp>
        <p:nvSpPr>
          <p:cNvPr id="7170" name="Rectangle 2"/>
          <p:cNvSpPr>
            <a:spLocks noGrp="1" noChangeArrowheads="1"/>
          </p:cNvSpPr>
          <p:nvPr>
            <p:ph type="ctrTitle"/>
          </p:nvPr>
        </p:nvSpPr>
        <p:spPr>
          <a:xfrm>
            <a:off x="914400" y="1371601"/>
            <a:ext cx="10363200" cy="1470025"/>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7171" name="Rectangle 3"/>
          <p:cNvSpPr>
            <a:spLocks noGrp="1" noChangeArrowheads="1"/>
          </p:cNvSpPr>
          <p:nvPr>
            <p:ph type="subTitle" idx="1"/>
          </p:nvPr>
        </p:nvSpPr>
        <p:spPr>
          <a:xfrm>
            <a:off x="4064000" y="4038600"/>
            <a:ext cx="7823200" cy="1752600"/>
          </a:xfrm>
        </p:spPr>
        <p:txBody>
          <a:bodyPr/>
          <a:lstStyle>
            <a:lvl1pPr marL="0" indent="0" algn="ctr">
              <a:buFont typeface="Wingdings" pitchFamily="2" charset="2"/>
              <a:buNone/>
              <a:defRPr/>
            </a:lvl1pPr>
          </a:lstStyle>
          <a:p>
            <a:r>
              <a:rPr lang="en-US" dirty="0"/>
              <a:t>Click to edit Master subtitle style</a:t>
            </a:r>
          </a:p>
        </p:txBody>
      </p:sp>
    </p:spTree>
    <p:extLst>
      <p:ext uri="{BB962C8B-B14F-4D97-AF65-F5344CB8AC3E}">
        <p14:creationId xmlns:p14="http://schemas.microsoft.com/office/powerpoint/2010/main" val="19622351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3200">
                <a:latin typeface="Calibri" panose="020F0502020204030204" pitchFamily="34" charset="0"/>
                <a:cs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Edit Master text styles</a:t>
            </a:r>
          </a:p>
        </p:txBody>
      </p:sp>
      <p:sp>
        <p:nvSpPr>
          <p:cNvPr id="7" name="Slide Number Placeholder 5"/>
          <p:cNvSpPr>
            <a:spLocks noGrp="1"/>
          </p:cNvSpPr>
          <p:nvPr>
            <p:ph type="sldNum" sz="quarter" idx="12"/>
          </p:nvPr>
        </p:nvSpPr>
        <p:spPr>
          <a:xfrm>
            <a:off x="11507931" y="52242"/>
            <a:ext cx="618259" cy="476250"/>
          </a:xfrm>
          <a:prstGeom prst="rect">
            <a:avLst/>
          </a:prstGeom>
        </p:spPr>
        <p:txBody>
          <a:bodyPr/>
          <a:lstStyle>
            <a:lvl1pPr>
              <a:defRPr b="1">
                <a:latin typeface="Calibri" panose="020F0502020204030204" pitchFamily="34" charset="0"/>
                <a:cs typeface="Calibri" panose="020F0502020204030204" pitchFamily="34" charset="0"/>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0753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defTabSz="914400" eaLnBrk="0" fontAlgn="base" hangingPunct="0">
              <a:spcBef>
                <a:spcPct val="0"/>
              </a:spcBef>
              <a:spcAft>
                <a:spcPct val="0"/>
              </a:spcAft>
              <a:defRPr/>
            </a:pPr>
            <a:fld id="{B12305E5-1279-4397-8CE9-E12433DC4937}"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9010555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019"/>
            <a:ext cx="11684000" cy="990600"/>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295401"/>
            <a:ext cx="5384800" cy="4830763"/>
          </a:xfrm>
        </p:spPr>
        <p:txBody>
          <a:bodyPr/>
          <a:lstStyle>
            <a:lvl1pPr marL="457200" indent="-457200">
              <a:buSzPct val="120000"/>
              <a:buFont typeface="Wingdings" panose="05000000000000000000" pitchFamily="2" charset="2"/>
              <a:buChar char="q"/>
              <a:defRPr sz="2800">
                <a:latin typeface="Calibri" panose="020F0502020204030204" pitchFamily="34" charset="0"/>
                <a:cs typeface="Calibri" panose="020F0502020204030204" pitchFamily="34" charset="0"/>
              </a:defRPr>
            </a:lvl1pPr>
            <a:lvl2pPr marL="974725" indent="-342900">
              <a:buClr>
                <a:srgbClr val="0070C0"/>
              </a:buClr>
              <a:buFont typeface="Courier New" panose="02070309020205020404" pitchFamily="49" charset="0"/>
              <a:buChar char="o"/>
              <a:defRPr sz="2400"/>
            </a:lvl2pPr>
            <a:lvl3pPr marL="1425575" indent="-228600">
              <a:buClr>
                <a:srgbClr val="0070C0"/>
              </a:buClr>
              <a:buFont typeface="Wingdings" panose="05000000000000000000" pitchFamily="2" charset="2"/>
              <a:buChar char="§"/>
              <a:defRPr sz="2200">
                <a:latin typeface="Calibri" panose="020F0502020204030204" pitchFamily="34" charset="0"/>
                <a:cs typeface="Calibri" panose="020F0502020204030204" pitchFamily="34" charset="0"/>
              </a:defRPr>
            </a:lvl3pPr>
            <a:lvl4pPr marL="1768475" indent="-228600">
              <a:buClr>
                <a:srgbClr val="0070C0"/>
              </a:buClr>
              <a:buFont typeface="Arial" panose="020B0604020202020204" pitchFamily="34" charset="0"/>
              <a:buChar char="•"/>
              <a:defRPr sz="2000">
                <a:latin typeface="Calibri" panose="020F0502020204030204" pitchFamily="34" charset="0"/>
                <a:cs typeface="Calibri" panose="020F0502020204030204" pitchFamily="34" charset="0"/>
              </a:defRPr>
            </a:lvl4pPr>
            <a:lvl5pPr>
              <a:buClr>
                <a:srgbClr val="0070C0"/>
              </a:buClr>
              <a:defRPr sz="20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1"/>
            <a:ext cx="5384800" cy="4830763"/>
          </a:xfrm>
        </p:spPr>
        <p:txBody>
          <a:bodyPr/>
          <a:lstStyle>
            <a:lvl1pPr marL="517525" indent="-517525" algn="l" rtl="0" eaLnBrk="0" fontAlgn="base" hangingPunct="0">
              <a:spcBef>
                <a:spcPct val="20000"/>
              </a:spcBef>
              <a:spcAft>
                <a:spcPct val="0"/>
              </a:spcAft>
              <a:buSzPct val="120000"/>
              <a:buFont typeface="Wingdings" panose="05000000000000000000" pitchFamily="2" charset="2"/>
              <a:buChar char="q"/>
              <a:defRPr lang="en-US" sz="2800" dirty="0" smtClean="0">
                <a:solidFill>
                  <a:schemeClr val="tx1"/>
                </a:solidFill>
                <a:latin typeface="Calibri" panose="020F0502020204030204" pitchFamily="34" charset="0"/>
                <a:ea typeface="+mn-ea"/>
                <a:cs typeface="Calibri" panose="020F0502020204030204" pitchFamily="34" charset="0"/>
              </a:defRPr>
            </a:lvl1pPr>
            <a:lvl2pPr marL="1082675" indent="-450850" algn="l" rtl="0" eaLnBrk="0" fontAlgn="base" hangingPunct="0">
              <a:spcBef>
                <a:spcPct val="20000"/>
              </a:spcBef>
              <a:spcAft>
                <a:spcPct val="0"/>
              </a:spcAft>
              <a:buClr>
                <a:srgbClr val="0070C0"/>
              </a:buClr>
              <a:buFont typeface="Courier New" panose="02070309020205020404" pitchFamily="49" charset="0"/>
              <a:buChar char="o"/>
              <a:defRPr lang="en-US" sz="2400" dirty="0" smtClean="0">
                <a:solidFill>
                  <a:schemeClr val="tx1"/>
                </a:solidFill>
                <a:latin typeface="Calibri" panose="020F0502020204030204" pitchFamily="34" charset="0"/>
                <a:ea typeface="+mn-ea"/>
                <a:cs typeface="Calibri" panose="020F0502020204030204" pitchFamily="34" charset="0"/>
              </a:defRPr>
            </a:lvl2pPr>
            <a:lvl3pPr marL="1425575" indent="-228600" algn="l" rtl="0" eaLnBrk="0" fontAlgn="base" hangingPunct="0">
              <a:spcBef>
                <a:spcPct val="20000"/>
              </a:spcBef>
              <a:spcAft>
                <a:spcPct val="0"/>
              </a:spcAft>
              <a:buClr>
                <a:srgbClr val="0070C0"/>
              </a:buClr>
              <a:buFont typeface="Wingdings" panose="05000000000000000000" pitchFamily="2" charset="2"/>
              <a:buChar char="§"/>
              <a:defRPr lang="en-US" sz="2000" dirty="0" smtClean="0">
                <a:solidFill>
                  <a:schemeClr val="tx1"/>
                </a:solidFill>
                <a:latin typeface="Calibri" panose="020F0502020204030204" pitchFamily="34" charset="0"/>
                <a:ea typeface="+mn-ea"/>
                <a:cs typeface="Calibri" panose="020F0502020204030204" pitchFamily="34" charset="0"/>
              </a:defRPr>
            </a:lvl3pPr>
            <a:lvl4pPr marL="1768475" indent="-228600" algn="l" rtl="0" eaLnBrk="0" fontAlgn="base" hangingPunct="0">
              <a:spcBef>
                <a:spcPct val="20000"/>
              </a:spcBef>
              <a:spcAft>
                <a:spcPct val="0"/>
              </a:spcAft>
              <a:buClr>
                <a:srgbClr val="0070C0"/>
              </a:buClr>
              <a:buFont typeface="Arial" panose="020B0604020202020204" pitchFamily="34" charset="0"/>
              <a:buChar char="•"/>
              <a:defRPr lang="en-US" sz="2000" dirty="0" smtClean="0">
                <a:solidFill>
                  <a:schemeClr val="tx1"/>
                </a:solidFill>
                <a:latin typeface="Calibri" panose="020F0502020204030204" pitchFamily="34" charset="0"/>
                <a:ea typeface="+mn-ea"/>
                <a:cs typeface="Calibri" panose="020F0502020204030204" pitchFamily="34" charset="0"/>
              </a:defRPr>
            </a:lvl4pPr>
            <a:lvl5pPr algn="l" rtl="0" eaLnBrk="0" fontAlgn="base" hangingPunct="0">
              <a:spcBef>
                <a:spcPct val="20000"/>
              </a:spcBef>
              <a:spcAft>
                <a:spcPct val="0"/>
              </a:spcAft>
              <a:buClr>
                <a:srgbClr val="0070C0"/>
              </a:buClr>
              <a:defRPr lang="en-US" sz="2000" dirty="0">
                <a:solidFill>
                  <a:schemeClr val="tx1"/>
                </a:solidFill>
                <a:latin typeface="Calibri" panose="020F0502020204030204" pitchFamily="34" charset="0"/>
                <a:ea typeface="+mn-ea"/>
                <a:cs typeface="Calibri" panose="020F050202020403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11507931" y="52242"/>
            <a:ext cx="618259" cy="476250"/>
          </a:xfrm>
          <a:prstGeom prst="rect">
            <a:avLst/>
          </a:prstGeom>
        </p:spPr>
        <p:txBody>
          <a:bodyPr/>
          <a:lstStyle>
            <a:lvl1pPr>
              <a:defRPr b="1">
                <a:latin typeface="Calibri" panose="020F0502020204030204" pitchFamily="34" charset="0"/>
                <a:cs typeface="Calibri" panose="020F0502020204030204" pitchFamily="34" charset="0"/>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37424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35101"/>
            <a:ext cx="6815667" cy="4691063"/>
          </a:xfrm>
        </p:spPr>
        <p:txBody>
          <a:bodyPr/>
          <a:lstStyle>
            <a:lvl1pPr>
              <a:defRPr sz="3200">
                <a:latin typeface="Calibri" panose="020F0502020204030204" pitchFamily="34" charset="0"/>
                <a:cs typeface="Calibri" panose="020F0502020204030204" pitchFamily="34" charset="0"/>
              </a:defRPr>
            </a:lvl1pPr>
            <a:lvl2pPr marL="1082675" indent="-450850">
              <a:buClr>
                <a:srgbClr val="1C529B"/>
              </a:buClr>
              <a:buFont typeface="Courier New" panose="02070309020205020404" pitchFamily="49" charset="0"/>
              <a:buChar char="o"/>
              <a:defRPr sz="2800">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sz="2400">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sz="2000">
                <a:latin typeface="Calibri" panose="020F0502020204030204" pitchFamily="34" charset="0"/>
                <a:cs typeface="Calibri" panose="020F0502020204030204" pitchFamily="34" charset="0"/>
              </a:defRPr>
            </a:lvl4pPr>
            <a:lvl5pPr>
              <a:buClr>
                <a:srgbClr val="1C529B"/>
              </a:buCl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Title 1"/>
          <p:cNvSpPr>
            <a:spLocks noGrp="1"/>
          </p:cNvSpPr>
          <p:nvPr>
            <p:ph type="title"/>
          </p:nvPr>
        </p:nvSpPr>
        <p:spPr>
          <a:xfrm>
            <a:off x="228600" y="5019"/>
            <a:ext cx="11684000" cy="990600"/>
          </a:xfrm>
        </p:spPr>
        <p:txBody>
          <a:bodyPr/>
          <a:lstStyle/>
          <a:p>
            <a:r>
              <a:rPr lang="en-US" dirty="0"/>
              <a:t>Click to edit Master title style</a:t>
            </a:r>
          </a:p>
        </p:txBody>
      </p:sp>
      <p:sp>
        <p:nvSpPr>
          <p:cNvPr id="10" name="Slide Number Placeholder 5"/>
          <p:cNvSpPr>
            <a:spLocks noGrp="1"/>
          </p:cNvSpPr>
          <p:nvPr>
            <p:ph type="sldNum" sz="quarter" idx="12"/>
          </p:nvPr>
        </p:nvSpPr>
        <p:spPr>
          <a:xfrm>
            <a:off x="11507931" y="52242"/>
            <a:ext cx="618259" cy="476250"/>
          </a:xfrm>
          <a:prstGeom prst="rect">
            <a:avLst/>
          </a:prstGeom>
        </p:spPr>
        <p:txBody>
          <a:bodyPr/>
          <a:lstStyle>
            <a:lvl1pPr>
              <a:defRPr b="1">
                <a:latin typeface="Calibri" panose="020F0502020204030204" pitchFamily="34" charset="0"/>
                <a:cs typeface="Calibri" panose="020F0502020204030204" pitchFamily="34" charset="0"/>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92084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125253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1"/>
          <p:cNvSpPr txBox="1">
            <a:spLocks/>
          </p:cNvSpPr>
          <p:nvPr userDrawn="1"/>
        </p:nvSpPr>
        <p:spPr bwMode="auto">
          <a:xfrm>
            <a:off x="228600" y="5019"/>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a:lstStyle>
          <a:p>
            <a:r>
              <a:rPr lang="en-US" kern="0" dirty="0">
                <a:latin typeface="Calibri" panose="020F0502020204030204" pitchFamily="34" charset="0"/>
                <a:cs typeface="Calibri" panose="020F0502020204030204" pitchFamily="34" charset="0"/>
              </a:rPr>
              <a:t>Click to edit Master title style</a:t>
            </a:r>
          </a:p>
        </p:txBody>
      </p:sp>
      <p:sp>
        <p:nvSpPr>
          <p:cNvPr id="10" name="Slide Number Placeholder 5"/>
          <p:cNvSpPr>
            <a:spLocks noGrp="1"/>
          </p:cNvSpPr>
          <p:nvPr>
            <p:ph type="sldNum" sz="quarter" idx="12"/>
          </p:nvPr>
        </p:nvSpPr>
        <p:spPr>
          <a:xfrm>
            <a:off x="11507931" y="52242"/>
            <a:ext cx="618259" cy="476250"/>
          </a:xfrm>
          <a:prstGeom prst="rect">
            <a:avLst/>
          </a:prstGeom>
        </p:spPr>
        <p:txBody>
          <a:bodyPr/>
          <a:lstStyle>
            <a:lvl1pPr>
              <a:defRPr b="1">
                <a:latin typeface="Calibri" panose="020F0502020204030204" pitchFamily="34" charset="0"/>
                <a:cs typeface="Calibri" panose="020F0502020204030204" pitchFamily="34" charset="0"/>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830536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09600" y="1276351"/>
            <a:ext cx="5384800" cy="4830763"/>
          </a:xfrm>
        </p:spPr>
        <p:txBody>
          <a:bodyPr/>
          <a:lstStyle>
            <a:lvl1pPr>
              <a:defRPr>
                <a:latin typeface="Calibri" panose="020F0502020204030204" pitchFamily="34" charset="0"/>
                <a:cs typeface="Calibri" panose="020F0502020204030204" pitchFamily="34" charset="0"/>
              </a:defRPr>
            </a:lvl1pPr>
            <a:lvl2pPr marL="1082675" indent="-450850">
              <a:buClr>
                <a:srgbClr val="1C529B"/>
              </a:buClr>
              <a:buFont typeface="Courier New" panose="02070309020205020404" pitchFamily="49" charset="0"/>
              <a:buChar char="o"/>
              <a:defRPr>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295400"/>
            <a:ext cx="5384800" cy="2338388"/>
          </a:xfrm>
        </p:spPr>
        <p:txBody>
          <a:bodyPr/>
          <a:lstStyle>
            <a:lvl1pPr>
              <a:defRPr>
                <a:latin typeface="Calibri" panose="020F0502020204030204" pitchFamily="34" charset="0"/>
                <a:cs typeface="Calibri" panose="020F0502020204030204" pitchFamily="34" charset="0"/>
              </a:defRPr>
            </a:lvl1pPr>
            <a:lvl2pPr marL="1082675" indent="-450850">
              <a:buClr>
                <a:srgbClr val="1C529B"/>
              </a:buClr>
              <a:buFont typeface="Courier New" panose="02070309020205020404" pitchFamily="49" charset="0"/>
              <a:buChar char="o"/>
              <a:defRPr>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786189"/>
            <a:ext cx="5384800" cy="2339975"/>
          </a:xfrm>
        </p:spPr>
        <p:txBody>
          <a:bodyPr/>
          <a:lstStyle>
            <a:lvl1pPr>
              <a:defRPr>
                <a:latin typeface="Calibri" panose="020F0502020204030204" pitchFamily="34" charset="0"/>
                <a:cs typeface="Calibri" panose="020F0502020204030204" pitchFamily="34" charset="0"/>
              </a:defRPr>
            </a:lvl1pPr>
            <a:lvl2pPr marL="1082675" indent="-450850">
              <a:buClr>
                <a:srgbClr val="1C529B"/>
              </a:buClr>
              <a:buFont typeface="Courier New" panose="02070309020205020404" pitchFamily="49" charset="0"/>
              <a:buChar char="o"/>
              <a:defRPr>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11507931" y="52242"/>
            <a:ext cx="618259" cy="476250"/>
          </a:xfrm>
          <a:prstGeom prst="rect">
            <a:avLst/>
          </a:prstGeom>
        </p:spPr>
        <p:txBody>
          <a:bodyPr/>
          <a:lstStyle>
            <a:lvl1pPr>
              <a:defRPr b="1">
                <a:latin typeface="Calibri" panose="020F0502020204030204" pitchFamily="34" charset="0"/>
                <a:cs typeface="Calibri" panose="020F0502020204030204" pitchFamily="34" charset="0"/>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885857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able Placeholder 2"/>
          <p:cNvSpPr>
            <a:spLocks noGrp="1"/>
          </p:cNvSpPr>
          <p:nvPr>
            <p:ph type="tbl" idx="1"/>
          </p:nvPr>
        </p:nvSpPr>
        <p:spPr>
          <a:xfrm>
            <a:off x="609600" y="1295401"/>
            <a:ext cx="10972800" cy="4830763"/>
          </a:xfrm>
        </p:spPr>
        <p:txBody>
          <a:bodyPr/>
          <a:lstStyle/>
          <a:p>
            <a:pPr lvl="0"/>
            <a:r>
              <a:rPr lang="en-US" noProof="0" dirty="0"/>
              <a:t>Click icon to add table</a:t>
            </a:r>
          </a:p>
        </p:txBody>
      </p:sp>
      <p:sp>
        <p:nvSpPr>
          <p:cNvPr id="8" name="Slide Number Placeholder 5"/>
          <p:cNvSpPr>
            <a:spLocks noGrp="1"/>
          </p:cNvSpPr>
          <p:nvPr>
            <p:ph type="sldNum" sz="quarter" idx="12"/>
          </p:nvPr>
        </p:nvSpPr>
        <p:spPr>
          <a:xfrm>
            <a:off x="11507931" y="52242"/>
            <a:ext cx="618259" cy="476250"/>
          </a:xfrm>
          <a:prstGeom prst="rect">
            <a:avLst/>
          </a:prstGeom>
        </p:spPr>
        <p:txBody>
          <a:bodyPr/>
          <a:lstStyle>
            <a:lvl1pPr>
              <a:defRPr b="1">
                <a:latin typeface="Calibri" panose="020F0502020204030204" pitchFamily="34" charset="0"/>
                <a:cs typeface="Calibri" panose="020F0502020204030204" pitchFamily="34" charset="0"/>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94921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609600" y="1295401"/>
            <a:ext cx="5384800" cy="4830763"/>
          </a:xfrm>
        </p:spPr>
        <p:txBody>
          <a:bodyPr/>
          <a:lstStyle>
            <a:lvl1pPr>
              <a:defRPr>
                <a:latin typeface="Calibri" panose="020F0502020204030204" pitchFamily="34" charset="0"/>
                <a:cs typeface="Calibri" panose="020F0502020204030204" pitchFamily="34" charset="0"/>
              </a:defRPr>
            </a:lvl1pPr>
            <a:lvl2pPr marL="1089025" indent="-457200">
              <a:buClr>
                <a:srgbClr val="1C529B"/>
              </a:buClr>
              <a:buFont typeface="Courier New" panose="02070309020205020404" pitchFamily="49" charset="0"/>
              <a:buChar char="o"/>
              <a:defRPr>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hasCustomPrompt="1"/>
          </p:nvPr>
        </p:nvSpPr>
        <p:spPr>
          <a:xfrm>
            <a:off x="6197600" y="1295401"/>
            <a:ext cx="5384800" cy="4830763"/>
          </a:xfrm>
        </p:spPr>
        <p:txBody>
          <a:bodyPr/>
          <a:lstStyle>
            <a:lvl1pPr marL="457200" indent="-457200">
              <a:buFont typeface="Wingdings" panose="05000000000000000000" pitchFamily="2" charset="2"/>
              <a:buChar char="q"/>
              <a:defRPr>
                <a:latin typeface="Calibri" panose="020F0502020204030204" pitchFamily="34" charset="0"/>
                <a:cs typeface="Calibri" panose="020F0502020204030204" pitchFamily="34" charset="0"/>
              </a:defRPr>
            </a:lvl1pPr>
            <a:lvl2pPr marL="1082675" indent="-450850">
              <a:buClr>
                <a:srgbClr val="1C529B"/>
              </a:buClr>
              <a:buFont typeface="Courier New" panose="02070309020205020404" pitchFamily="49" charset="0"/>
              <a:buChar char="o"/>
              <a:defRPr>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noProof="0" dirty="0"/>
          </a:p>
        </p:txBody>
      </p:sp>
      <p:sp>
        <p:nvSpPr>
          <p:cNvPr id="9" name="Slide Number Placeholder 5"/>
          <p:cNvSpPr>
            <a:spLocks noGrp="1"/>
          </p:cNvSpPr>
          <p:nvPr>
            <p:ph type="sldNum" sz="quarter" idx="12"/>
          </p:nvPr>
        </p:nvSpPr>
        <p:spPr>
          <a:xfrm>
            <a:off x="11507931" y="52242"/>
            <a:ext cx="618259" cy="476250"/>
          </a:xfrm>
          <a:prstGeom prst="rect">
            <a:avLst/>
          </a:prstGeom>
        </p:spPr>
        <p:txBody>
          <a:bodyPr/>
          <a:lstStyle>
            <a:lvl1pPr>
              <a:defRPr b="1">
                <a:latin typeface="Calibri" panose="020F0502020204030204" pitchFamily="34" charset="0"/>
                <a:cs typeface="Calibri" panose="020F0502020204030204" pitchFamily="34" charset="0"/>
              </a:defRPr>
            </a:lvl1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83926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737600" y="6245225"/>
            <a:ext cx="2844800" cy="476250"/>
          </a:xfrm>
          <a:prstGeom prst="rect">
            <a:avLst/>
          </a:prstGeom>
        </p:spPr>
        <p:txBody>
          <a:bodyPr/>
          <a:lstStyle>
            <a:lvl1pPr>
              <a:defRPr/>
            </a:lvl1pPr>
          </a:lstStyle>
          <a:p>
            <a:pPr>
              <a:defRPr/>
            </a:pPr>
            <a:fld id="{AA1435FC-E2B6-4681-A2BB-839A56BCE7EE}" type="slidenum">
              <a:rPr lang="en-US" altLang="en-US">
                <a:solidFill>
                  <a:prstClr val="black"/>
                </a:solidFill>
              </a:rPr>
              <a:pPr>
                <a:defRPr/>
              </a:pPr>
              <a:t>‹#›</a:t>
            </a:fld>
            <a:endParaRPr lang="en-US" altLang="en-US" dirty="0">
              <a:solidFill>
                <a:prstClr val="black"/>
              </a:solidFill>
            </a:endParaRPr>
          </a:p>
        </p:txBody>
      </p:sp>
      <p:sp>
        <p:nvSpPr>
          <p:cNvPr id="3" name="Rectangle 2"/>
          <p:cNvSpPr/>
          <p:nvPr userDrawn="1"/>
        </p:nvSpPr>
        <p:spPr bwMode="auto">
          <a:xfrm>
            <a:off x="0" y="5943600"/>
            <a:ext cx="12268200" cy="914400"/>
          </a:xfrm>
          <a:prstGeom prst="rect">
            <a:avLst/>
          </a:prstGeom>
          <a:solidFill>
            <a:srgbClr val="1C52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4" name="Picture 10" descr="GFOA logo - Blue"/>
          <p:cNvPicPr>
            <a:picLocks noChangeAspect="1" noChangeArrowheads="1"/>
          </p:cNvPicPr>
          <p:nvPr userDrawn="1"/>
        </p:nvPicPr>
        <p:blipFill>
          <a:blip r:embed="rId2" cstate="print"/>
          <a:srcRect/>
          <a:stretch>
            <a:fillRect/>
          </a:stretch>
        </p:blipFill>
        <p:spPr bwMode="auto">
          <a:xfrm>
            <a:off x="133350" y="1274618"/>
            <a:ext cx="1524000" cy="1600200"/>
          </a:xfrm>
          <a:prstGeom prst="rect">
            <a:avLst/>
          </a:prstGeom>
          <a:noFill/>
          <a:ln w="9525">
            <a:noFill/>
            <a:miter lim="800000"/>
            <a:headEnd/>
            <a:tailEnd/>
          </a:ln>
        </p:spPr>
      </p:pic>
      <p:sp>
        <p:nvSpPr>
          <p:cNvPr id="7" name="Text Placeholder 6"/>
          <p:cNvSpPr>
            <a:spLocks noGrp="1"/>
          </p:cNvSpPr>
          <p:nvPr>
            <p:ph type="body" sz="quarter" idx="11"/>
          </p:nvPr>
        </p:nvSpPr>
        <p:spPr>
          <a:xfrm>
            <a:off x="2431473" y="1600200"/>
            <a:ext cx="7320540" cy="3636963"/>
          </a:xfrm>
        </p:spPr>
        <p:txBody>
          <a:bodyPr/>
          <a:lstStyle>
            <a:lvl1pPr>
              <a:defRPr>
                <a:latin typeface="Calibri" panose="020F0502020204030204" pitchFamily="34" charset="0"/>
                <a:cs typeface="Calibri" panose="020F0502020204030204" pitchFamily="34" charset="0"/>
              </a:defRPr>
            </a:lvl1pPr>
            <a:lvl2pPr marL="1082675" indent="-450850">
              <a:buClr>
                <a:srgbClr val="1C529B"/>
              </a:buClr>
              <a:buFont typeface="Courier New" panose="02070309020205020404" pitchFamily="49" charset="0"/>
              <a:buChar char="o"/>
              <a:defRPr>
                <a:latin typeface="Calibri" panose="020F0502020204030204" pitchFamily="34" charset="0"/>
                <a:cs typeface="Calibri" panose="020F0502020204030204" pitchFamily="34" charset="0"/>
              </a:defRPr>
            </a:lvl2pPr>
            <a:lvl3pPr marL="1425575" indent="-228600">
              <a:buClr>
                <a:srgbClr val="1C529B"/>
              </a:buClr>
              <a:buFont typeface="Wingdings" panose="05000000000000000000" pitchFamily="2" charset="2"/>
              <a:buChar char="§"/>
              <a:defRPr>
                <a:latin typeface="Calibri" panose="020F0502020204030204" pitchFamily="34" charset="0"/>
                <a:cs typeface="Calibri" panose="020F0502020204030204" pitchFamily="34" charset="0"/>
              </a:defRPr>
            </a:lvl3pPr>
            <a:lvl4pPr marL="1768475" indent="-228600">
              <a:buClr>
                <a:srgbClr val="1C529B"/>
              </a:buClr>
              <a:buFont typeface="Arial" panose="020B0604020202020204" pitchFamily="34" charset="0"/>
              <a:buChar char="•"/>
              <a:defRPr>
                <a:latin typeface="Calibri" panose="020F0502020204030204" pitchFamily="34" charset="0"/>
                <a:cs typeface="Calibri" panose="020F0502020204030204" pitchFamily="34" charset="0"/>
              </a:defRPr>
            </a:lvl4pPr>
            <a:lvl5pPr>
              <a:buClr>
                <a:srgbClr val="1C529B"/>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11507931" y="52242"/>
            <a:ext cx="618259" cy="476250"/>
          </a:xfrm>
          <a:prstGeom prst="rect">
            <a:avLst/>
          </a:prstGeom>
        </p:spPr>
        <p:txBody>
          <a:bodyPr/>
          <a:lstStyle>
            <a:defPPr>
              <a:defRPr lang="en-US"/>
            </a:defPPr>
            <a:lvl1pPr marL="0" algn="l" defTabSz="914400" rtl="0" eaLnBrk="1" latinLnBrk="0" hangingPunct="1">
              <a:defRPr sz="1800" b="1"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2691D1-CB65-4437-BF52-4D3FD55FC3BF}"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03427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rot="5400000">
            <a:off x="5435600" y="-1897062"/>
            <a:ext cx="1320800" cy="1219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userDrawn="1"/>
        </p:nvSpPr>
        <p:spPr bwMode="auto">
          <a:xfrm>
            <a:off x="8145463" y="5554663"/>
            <a:ext cx="411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600" b="1" dirty="0">
                <a:solidFill>
                  <a:schemeClr val="tx2"/>
                </a:solidFill>
                <a:latin typeface="Book Antiqua" pitchFamily="18" charset="0"/>
              </a:rPr>
              <a:t>Government Finance Officers Association</a:t>
            </a:r>
          </a:p>
        </p:txBody>
      </p:sp>
      <p:sp>
        <p:nvSpPr>
          <p:cNvPr id="5" name="Rectangle 4"/>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395288" y="0"/>
            <a:ext cx="1760537"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8263" y="54356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91644" y="680508"/>
            <a:ext cx="9632133" cy="1757892"/>
          </a:xfrm>
          <a:solidFill>
            <a:schemeClr val="bg1"/>
          </a:solidFill>
        </p:spPr>
        <p:txBody>
          <a:bodyPr/>
          <a:lstStyle>
            <a:lvl1pPr>
              <a:defRPr b="1">
                <a:solidFill>
                  <a:schemeClr val="accent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7580428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9"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4033593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14400"/>
            <a:ext cx="12192000" cy="12223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 name="Rectangle 4"/>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20651" y="6239929"/>
            <a:ext cx="456165" cy="558802"/>
          </a:xfrm>
          <a:prstGeom prst="rect">
            <a:avLst/>
          </a:prstGeom>
        </p:spPr>
      </p:pic>
      <p:sp>
        <p:nvSpPr>
          <p:cNvPr id="2" name="Title 1"/>
          <p:cNvSpPr>
            <a:spLocks noGrp="1"/>
          </p:cNvSpPr>
          <p:nvPr>
            <p:ph type="title"/>
          </p:nvPr>
        </p:nvSpPr>
        <p:spPr>
          <a:xfrm>
            <a:off x="857956" y="0"/>
            <a:ext cx="11198579" cy="838200"/>
          </a:xfrm>
          <a:noFill/>
        </p:spPr>
        <p:txBody>
          <a:bodyPr/>
          <a:lstStyle>
            <a:lvl1pPr algn="l">
              <a:defRPr sz="3600" baseline="0">
                <a:solidFill>
                  <a:schemeClr val="tx2"/>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857955" y="1244600"/>
            <a:ext cx="11198579" cy="5410200"/>
          </a:xfrm>
        </p:spPr>
        <p:txBody>
          <a:bodyPr>
            <a:normAutofit/>
          </a:bodyPr>
          <a:lstStyle>
            <a:lvl1pPr marL="457200" indent="-457200">
              <a:buSzPct val="125000"/>
              <a:buFont typeface="Courier New" panose="02070309020205020404" pitchFamily="49" charset="0"/>
              <a:buChar char="o"/>
              <a:defRPr baseline="0">
                <a:solidFill>
                  <a:schemeClr val="tx1"/>
                </a:solidFill>
                <a:latin typeface="Lato" panose="020F0502020204030203" pitchFamily="34" charset="0"/>
              </a:defRPr>
            </a:lvl1pPr>
            <a:lvl2pPr marL="742950" indent="-285750">
              <a:buSzPct val="125000"/>
              <a:buFont typeface="Wingdings" panose="05000000000000000000" pitchFamily="2" charset="2"/>
              <a:buChar char="§"/>
              <a:defRPr>
                <a:solidFill>
                  <a:schemeClr val="tx1"/>
                </a:solidFill>
                <a:latin typeface="Lato" panose="020F0502020204030203" pitchFamily="34" charset="0"/>
              </a:defRPr>
            </a:lvl2pPr>
            <a:lvl3pPr marL="1143000" indent="-228600">
              <a:buFont typeface="Arial" panose="020B0604020202020204" pitchFamily="34" charset="0"/>
              <a:buChar char="•"/>
              <a:defRPr>
                <a:solidFill>
                  <a:schemeClr val="tx1"/>
                </a:solidFill>
                <a:latin typeface="Lato" panose="020F0502020204030203" pitchFamily="34" charset="0"/>
              </a:defRPr>
            </a:lvl3pPr>
            <a:lvl4pPr>
              <a:defRPr>
                <a:solidFill>
                  <a:schemeClr val="tx1"/>
                </a:solidFill>
                <a:latin typeface="Lato" panose="020F0502020204030203" pitchFamily="34" charset="0"/>
              </a:defRPr>
            </a:lvl4pPr>
            <a:lvl5pPr>
              <a:defRPr>
                <a:solidFill>
                  <a:schemeClr val="tx1"/>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518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4E95"/>
        </a:solidFill>
        <a:effectLst/>
      </p:bgPr>
    </p:bg>
    <p:spTree>
      <p:nvGrpSpPr>
        <p:cNvPr id="1" name=""/>
        <p:cNvGrpSpPr/>
        <p:nvPr/>
      </p:nvGrpSpPr>
      <p:grpSpPr>
        <a:xfrm>
          <a:off x="0" y="0"/>
          <a:ext cx="0" cy="0"/>
          <a:chOff x="0" y="0"/>
          <a:chExt cx="0" cy="0"/>
        </a:xfrm>
      </p:grpSpPr>
      <p:sp>
        <p:nvSpPr>
          <p:cNvPr id="4" name="Rectangle 3"/>
          <p:cNvSpPr/>
          <p:nvPr/>
        </p:nvSpPr>
        <p:spPr>
          <a:xfrm>
            <a:off x="1" y="3962400"/>
            <a:ext cx="12136967"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2235201" y="4343401"/>
            <a:ext cx="70599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4E95"/>
                </a:solidFill>
                <a:effectLst/>
                <a:uLnTx/>
                <a:uFillTx/>
                <a:latin typeface="Book Antiqua" pitchFamily="18" charset="0"/>
                <a:ea typeface="+mn-ea"/>
                <a:cs typeface="+mn-cs"/>
              </a:rPr>
              <a:t>Government Finance Officers Association</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4038600"/>
            <a:ext cx="1568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968385"/>
            <a:ext cx="10363200" cy="1470025"/>
          </a:xfrm>
        </p:spPr>
        <p:txBody>
          <a:bodyPr/>
          <a:lstStyle>
            <a:lvl1pPr>
              <a:defRPr>
                <a:solidFill>
                  <a:schemeClr val="bg1"/>
                </a:solidFill>
                <a:latin typeface="Helvetica" pitchFamily="34" charset="0"/>
              </a:defRPr>
            </a:lvl1pPr>
          </a:lstStyle>
          <a:p>
            <a:r>
              <a:rPr lang="en-US"/>
              <a:t>Click to edit Master title style</a:t>
            </a:r>
            <a:endParaRPr lang="en-US" dirty="0"/>
          </a:p>
        </p:txBody>
      </p:sp>
      <p:sp>
        <p:nvSpPr>
          <p:cNvPr id="10" name="Text Placeholder 9"/>
          <p:cNvSpPr>
            <a:spLocks noGrp="1"/>
          </p:cNvSpPr>
          <p:nvPr>
            <p:ph type="body" sz="quarter" idx="10"/>
          </p:nvPr>
        </p:nvSpPr>
        <p:spPr>
          <a:xfrm>
            <a:off x="1999718"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a:t>Click to edit Master text styles</a:t>
            </a:r>
          </a:p>
        </p:txBody>
      </p:sp>
    </p:spTree>
    <p:extLst>
      <p:ext uri="{BB962C8B-B14F-4D97-AF65-F5344CB8AC3E}">
        <p14:creationId xmlns:p14="http://schemas.microsoft.com/office/powerpoint/2010/main" val="5447002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1036638"/>
            <a:ext cx="6367463" cy="4699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6" name="Rectangle 5"/>
          <p:cNvSpPr/>
          <p:nvPr userDrawn="1"/>
        </p:nvSpPr>
        <p:spPr>
          <a:xfrm>
            <a:off x="0" y="914400"/>
            <a:ext cx="12192000" cy="12223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7" name="Rectangle 6"/>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33955" y="6333066"/>
            <a:ext cx="423912" cy="389469"/>
          </a:xfrm>
          <a:prstGeom prst="rect">
            <a:avLst/>
          </a:prstGeom>
        </p:spPr>
      </p:pic>
      <p:sp>
        <p:nvSpPr>
          <p:cNvPr id="9" name="Rectangle 8"/>
          <p:cNvSpPr/>
          <p:nvPr userDrawn="1"/>
        </p:nvSpPr>
        <p:spPr>
          <a:xfrm>
            <a:off x="6367463" y="1062038"/>
            <a:ext cx="5824537" cy="4445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2" name="Title 1"/>
          <p:cNvSpPr>
            <a:spLocks noGrp="1"/>
          </p:cNvSpPr>
          <p:nvPr>
            <p:ph type="title"/>
          </p:nvPr>
        </p:nvSpPr>
        <p:spPr>
          <a:xfrm>
            <a:off x="722489" y="1"/>
            <a:ext cx="11469511" cy="829733"/>
          </a:xfrm>
        </p:spPr>
        <p:txBody>
          <a:bodyPr/>
          <a:lstStyle>
            <a:lvl1pPr algn="l">
              <a:defRPr sz="4000">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920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8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87351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150164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280997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3466107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rot="5400000">
            <a:off x="5435600" y="-1897062"/>
            <a:ext cx="1320800" cy="12192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userDrawn="1"/>
        </p:nvSpPr>
        <p:spPr bwMode="auto">
          <a:xfrm>
            <a:off x="8145463" y="5554663"/>
            <a:ext cx="411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600" b="1" dirty="0">
                <a:solidFill>
                  <a:schemeClr val="tx2"/>
                </a:solidFill>
                <a:latin typeface="Book Antiqua" pitchFamily="18" charset="0"/>
              </a:rPr>
              <a:t>Government Finance Officers Association</a:t>
            </a:r>
          </a:p>
        </p:txBody>
      </p:sp>
      <p:sp>
        <p:nvSpPr>
          <p:cNvPr id="5" name="Rectangle 4"/>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395288" y="0"/>
            <a:ext cx="1760537"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8263" y="54356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91644" y="680508"/>
            <a:ext cx="9632133" cy="1757892"/>
          </a:xfrm>
          <a:solidFill>
            <a:schemeClr val="bg1"/>
          </a:solidFill>
        </p:spPr>
        <p:txBody>
          <a:bodyPr/>
          <a:lstStyle>
            <a:lvl1pPr>
              <a:defRPr b="1">
                <a:solidFill>
                  <a:schemeClr val="accent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859949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395288" y="0"/>
            <a:ext cx="1760537"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2426639" y="3983524"/>
            <a:ext cx="9487722" cy="2677145"/>
          </a:xfrm>
          <a:solidFill>
            <a:schemeClr val="bg1"/>
          </a:solidFill>
        </p:spPr>
        <p:txBody>
          <a:bodyPr/>
          <a:lstStyle>
            <a:lvl1pPr>
              <a:defRPr b="1">
                <a:solidFill>
                  <a:schemeClr val="accent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770591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rot="5400000">
            <a:off x="5435600" y="-1897062"/>
            <a:ext cx="1320800" cy="12192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userDrawn="1"/>
        </p:nvSpPr>
        <p:spPr bwMode="auto">
          <a:xfrm>
            <a:off x="8145463" y="5554663"/>
            <a:ext cx="4114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600" b="1" dirty="0">
                <a:solidFill>
                  <a:schemeClr val="tx2"/>
                </a:solidFill>
                <a:latin typeface="Book Antiqua" pitchFamily="18" charset="0"/>
              </a:rPr>
              <a:t>Government Finance Officers Association</a:t>
            </a:r>
          </a:p>
        </p:txBody>
      </p:sp>
      <p:sp>
        <p:nvSpPr>
          <p:cNvPr id="5" name="Rectangle 4"/>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395288" y="0"/>
            <a:ext cx="1760537"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8263" y="54356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91644" y="680508"/>
            <a:ext cx="9632133" cy="1757892"/>
          </a:xfrm>
          <a:solidFill>
            <a:schemeClr val="bg1"/>
          </a:solidFill>
        </p:spPr>
        <p:txBody>
          <a:bodyPr/>
          <a:lstStyle>
            <a:lvl1pPr>
              <a:defRPr b="1">
                <a:solidFill>
                  <a:schemeClr val="accent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6305832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9"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2535183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14400"/>
            <a:ext cx="12192000" cy="12223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 name="Rectangle 4"/>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94986" y="6239929"/>
            <a:ext cx="456165" cy="558802"/>
          </a:xfrm>
          <a:prstGeom prst="rect">
            <a:avLst/>
          </a:prstGeom>
        </p:spPr>
      </p:pic>
      <p:sp>
        <p:nvSpPr>
          <p:cNvPr id="2" name="Title 1"/>
          <p:cNvSpPr>
            <a:spLocks noGrp="1"/>
          </p:cNvSpPr>
          <p:nvPr>
            <p:ph type="title"/>
          </p:nvPr>
        </p:nvSpPr>
        <p:spPr>
          <a:xfrm>
            <a:off x="857956" y="0"/>
            <a:ext cx="11198579" cy="838200"/>
          </a:xfrm>
          <a:noFill/>
        </p:spPr>
        <p:txBody>
          <a:bodyPr/>
          <a:lstStyle>
            <a:lvl1pPr algn="l">
              <a:defRPr sz="3600" baseline="0">
                <a:solidFill>
                  <a:schemeClr val="tx2"/>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857955" y="1244600"/>
            <a:ext cx="11198579" cy="5410200"/>
          </a:xfrm>
        </p:spPr>
        <p:txBody>
          <a:bodyPr>
            <a:normAutofit/>
          </a:bodyPr>
          <a:lstStyle>
            <a:lvl1pPr marL="457200" indent="-457200">
              <a:buSzPct val="125000"/>
              <a:buFont typeface="Courier New" panose="02070309020205020404" pitchFamily="49" charset="0"/>
              <a:buChar char="o"/>
              <a:defRPr baseline="0">
                <a:solidFill>
                  <a:schemeClr val="tx1"/>
                </a:solidFill>
                <a:latin typeface="Lato" panose="020F0502020204030203" pitchFamily="34" charset="0"/>
              </a:defRPr>
            </a:lvl1pPr>
            <a:lvl2pPr marL="742950" indent="-285750">
              <a:buSzPct val="125000"/>
              <a:buFont typeface="Wingdings" panose="05000000000000000000" pitchFamily="2" charset="2"/>
              <a:buChar char="§"/>
              <a:defRPr>
                <a:solidFill>
                  <a:schemeClr val="tx1"/>
                </a:solidFill>
                <a:latin typeface="Lato" panose="020F0502020204030203" pitchFamily="34" charset="0"/>
              </a:defRPr>
            </a:lvl2pPr>
            <a:lvl3pPr marL="1143000" indent="-228600">
              <a:buFont typeface="Arial" panose="020B0604020202020204" pitchFamily="34" charset="0"/>
              <a:buChar char="•"/>
              <a:defRPr>
                <a:solidFill>
                  <a:schemeClr val="tx1"/>
                </a:solidFill>
                <a:latin typeface="Lato" panose="020F0502020204030203" pitchFamily="34" charset="0"/>
              </a:defRPr>
            </a:lvl3pPr>
            <a:lvl4pPr>
              <a:defRPr>
                <a:solidFill>
                  <a:schemeClr val="tx1"/>
                </a:solidFill>
                <a:latin typeface="Lato" panose="020F0502020204030203" pitchFamily="34" charset="0"/>
              </a:defRPr>
            </a:lvl4pPr>
            <a:lvl5pPr>
              <a:defRPr>
                <a:solidFill>
                  <a:schemeClr val="tx1"/>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34063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914400"/>
            <a:ext cx="12192000" cy="122238"/>
          </a:xfrm>
          <a:prstGeom prst="rect">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 name="Rectangle 4"/>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94986" y="6239929"/>
            <a:ext cx="456165" cy="558802"/>
          </a:xfrm>
          <a:prstGeom prst="rect">
            <a:avLst/>
          </a:prstGeom>
        </p:spPr>
      </p:pic>
      <p:sp>
        <p:nvSpPr>
          <p:cNvPr id="2" name="Title 1"/>
          <p:cNvSpPr>
            <a:spLocks noGrp="1"/>
          </p:cNvSpPr>
          <p:nvPr>
            <p:ph type="title"/>
          </p:nvPr>
        </p:nvSpPr>
        <p:spPr>
          <a:xfrm>
            <a:off x="857956" y="0"/>
            <a:ext cx="11198579" cy="838200"/>
          </a:xfrm>
          <a:noFill/>
        </p:spPr>
        <p:txBody>
          <a:bodyPr/>
          <a:lstStyle>
            <a:lvl1pPr algn="l">
              <a:defRPr sz="3200" baseline="0">
                <a:solidFill>
                  <a:schemeClr val="tx2"/>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857955" y="1244600"/>
            <a:ext cx="11198579" cy="5410200"/>
          </a:xfrm>
        </p:spPr>
        <p:txBody>
          <a:bodyPr>
            <a:normAutofit/>
          </a:bodyPr>
          <a:lstStyle>
            <a:lvl1pPr marL="457200" indent="-457200">
              <a:buSzPct val="125000"/>
              <a:buFont typeface="Courier New" panose="02070309020205020404" pitchFamily="49" charset="0"/>
              <a:buChar char="o"/>
              <a:defRPr baseline="0">
                <a:solidFill>
                  <a:schemeClr val="tx1"/>
                </a:solidFill>
                <a:latin typeface="Lato" panose="020F0502020204030203" pitchFamily="34" charset="0"/>
              </a:defRPr>
            </a:lvl1pPr>
            <a:lvl2pPr marL="742950" indent="-285750">
              <a:buSzPct val="125000"/>
              <a:buFont typeface="Wingdings" panose="05000000000000000000" pitchFamily="2" charset="2"/>
              <a:buChar char="§"/>
              <a:defRPr>
                <a:solidFill>
                  <a:schemeClr val="tx1"/>
                </a:solidFill>
                <a:latin typeface="Lato" panose="020F0502020204030203" pitchFamily="34" charset="0"/>
              </a:defRPr>
            </a:lvl2pPr>
            <a:lvl3pPr marL="1143000" indent="-228600">
              <a:buFont typeface="Arial" panose="020B0604020202020204" pitchFamily="34" charset="0"/>
              <a:buChar char="•"/>
              <a:defRPr>
                <a:solidFill>
                  <a:schemeClr val="tx1"/>
                </a:solidFill>
                <a:latin typeface="Lato" panose="020F0502020204030203" pitchFamily="34" charset="0"/>
              </a:defRPr>
            </a:lvl3pPr>
            <a:lvl4pPr>
              <a:defRPr>
                <a:solidFill>
                  <a:schemeClr val="tx1"/>
                </a:solidFill>
                <a:latin typeface="Lato" panose="020F0502020204030203" pitchFamily="34" charset="0"/>
              </a:defRPr>
            </a:lvl4pPr>
            <a:lvl5pPr>
              <a:defRPr>
                <a:solidFill>
                  <a:schemeClr val="tx1"/>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692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bg>
      <p:bgPr>
        <a:solidFill>
          <a:srgbClr val="004E95"/>
        </a:solidFill>
        <a:effectLst/>
      </p:bgPr>
    </p:bg>
    <p:spTree>
      <p:nvGrpSpPr>
        <p:cNvPr id="1" name=""/>
        <p:cNvGrpSpPr/>
        <p:nvPr/>
      </p:nvGrpSpPr>
      <p:grpSpPr>
        <a:xfrm>
          <a:off x="0" y="0"/>
          <a:ext cx="0" cy="0"/>
          <a:chOff x="0" y="0"/>
          <a:chExt cx="0" cy="0"/>
        </a:xfrm>
      </p:grpSpPr>
      <p:sp>
        <p:nvSpPr>
          <p:cNvPr id="3" name="Rectangle 2"/>
          <p:cNvSpPr/>
          <p:nvPr/>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384" y="152400"/>
            <a:ext cx="5228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2286000"/>
            <a:ext cx="10972800" cy="1143000"/>
          </a:xfrm>
        </p:spPr>
        <p:txBody>
          <a:bodyPr/>
          <a:lstStyle>
            <a:lvl1pPr>
              <a:defRPr>
                <a:solidFill>
                  <a:schemeClr val="bg1"/>
                </a:solidFill>
                <a:latin typeface="Helvetic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844963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1036638"/>
            <a:ext cx="6367463" cy="4699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6" name="Rectangle 5"/>
          <p:cNvSpPr/>
          <p:nvPr userDrawn="1"/>
        </p:nvSpPr>
        <p:spPr>
          <a:xfrm>
            <a:off x="0" y="914400"/>
            <a:ext cx="12192000" cy="122238"/>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7" name="Rectangle 6"/>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33955" y="6333066"/>
            <a:ext cx="423912" cy="389469"/>
          </a:xfrm>
          <a:prstGeom prst="rect">
            <a:avLst/>
          </a:prstGeom>
        </p:spPr>
      </p:pic>
      <p:sp>
        <p:nvSpPr>
          <p:cNvPr id="9" name="Rectangle 8"/>
          <p:cNvSpPr/>
          <p:nvPr userDrawn="1"/>
        </p:nvSpPr>
        <p:spPr>
          <a:xfrm>
            <a:off x="6367463" y="1062038"/>
            <a:ext cx="5824537" cy="4445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2" name="Title 1"/>
          <p:cNvSpPr>
            <a:spLocks noGrp="1"/>
          </p:cNvSpPr>
          <p:nvPr>
            <p:ph type="title"/>
          </p:nvPr>
        </p:nvSpPr>
        <p:spPr>
          <a:xfrm>
            <a:off x="722489" y="1"/>
            <a:ext cx="11469511" cy="829733"/>
          </a:xfrm>
        </p:spPr>
        <p:txBody>
          <a:bodyPr/>
          <a:lstStyle>
            <a:lvl1pPr algn="l">
              <a:defRPr sz="4000">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920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8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7340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914400"/>
            <a:ext cx="12192000" cy="122238"/>
          </a:xfrm>
          <a:prstGeom prst="rect">
            <a:avLst/>
          </a:prstGeom>
          <a:solidFill>
            <a:schemeClr val="accent3"/>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 name="Rectangle 4"/>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94986" y="6239929"/>
            <a:ext cx="456165" cy="558802"/>
          </a:xfrm>
          <a:prstGeom prst="rect">
            <a:avLst/>
          </a:prstGeom>
        </p:spPr>
      </p:pic>
      <p:sp>
        <p:nvSpPr>
          <p:cNvPr id="2" name="Title 1"/>
          <p:cNvSpPr>
            <a:spLocks noGrp="1"/>
          </p:cNvSpPr>
          <p:nvPr>
            <p:ph type="title"/>
          </p:nvPr>
        </p:nvSpPr>
        <p:spPr>
          <a:xfrm>
            <a:off x="857956" y="0"/>
            <a:ext cx="11198579" cy="838200"/>
          </a:xfrm>
          <a:noFill/>
        </p:spPr>
        <p:txBody>
          <a:bodyPr/>
          <a:lstStyle>
            <a:lvl1pPr algn="l">
              <a:defRPr sz="3600" baseline="0">
                <a:solidFill>
                  <a:schemeClr val="tx2"/>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857955" y="1244600"/>
            <a:ext cx="11198579" cy="5410200"/>
          </a:xfrm>
        </p:spPr>
        <p:txBody>
          <a:bodyPr>
            <a:normAutofit/>
          </a:bodyPr>
          <a:lstStyle>
            <a:lvl1pPr marL="457200" indent="-457200">
              <a:buSzPct val="125000"/>
              <a:buFont typeface="Courier New" panose="02070309020205020404" pitchFamily="49" charset="0"/>
              <a:buChar char="o"/>
              <a:defRPr baseline="0">
                <a:solidFill>
                  <a:schemeClr val="tx1"/>
                </a:solidFill>
                <a:latin typeface="Lato" panose="020F0502020204030203" pitchFamily="34" charset="0"/>
              </a:defRPr>
            </a:lvl1pPr>
            <a:lvl2pPr marL="742950" indent="-285750">
              <a:buSzPct val="125000"/>
              <a:buFont typeface="Wingdings" panose="05000000000000000000" pitchFamily="2" charset="2"/>
              <a:buChar char="§"/>
              <a:defRPr>
                <a:solidFill>
                  <a:schemeClr val="tx1"/>
                </a:solidFill>
                <a:latin typeface="Lato" panose="020F0502020204030203" pitchFamily="34" charset="0"/>
              </a:defRPr>
            </a:lvl2pPr>
            <a:lvl3pPr marL="1143000" indent="-228600">
              <a:buFont typeface="Arial" panose="020B0604020202020204" pitchFamily="34" charset="0"/>
              <a:buChar char="•"/>
              <a:defRPr>
                <a:solidFill>
                  <a:schemeClr val="tx1"/>
                </a:solidFill>
                <a:latin typeface="Lato" panose="020F0502020204030203" pitchFamily="34" charset="0"/>
              </a:defRPr>
            </a:lvl3pPr>
            <a:lvl4pPr>
              <a:defRPr>
                <a:solidFill>
                  <a:schemeClr val="tx1"/>
                </a:solidFill>
                <a:latin typeface="Lato" panose="020F0502020204030203" pitchFamily="34" charset="0"/>
              </a:defRPr>
            </a:lvl4pPr>
            <a:lvl5pPr>
              <a:defRPr>
                <a:solidFill>
                  <a:schemeClr val="tx1"/>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39758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5" name="Rectangle 4"/>
          <p:cNvSpPr/>
          <p:nvPr userDrawn="1"/>
        </p:nvSpPr>
        <p:spPr>
          <a:xfrm>
            <a:off x="0" y="1036638"/>
            <a:ext cx="6367463" cy="4699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6" name="Rectangle 5"/>
          <p:cNvSpPr/>
          <p:nvPr userDrawn="1"/>
        </p:nvSpPr>
        <p:spPr>
          <a:xfrm>
            <a:off x="0" y="914400"/>
            <a:ext cx="12192000" cy="122238"/>
          </a:xfrm>
          <a:prstGeom prst="rect">
            <a:avLst/>
          </a:prstGeom>
          <a:solidFill>
            <a:schemeClr val="accent3"/>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7" name="Rectangle 6"/>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33955" y="6333066"/>
            <a:ext cx="423912" cy="389469"/>
          </a:xfrm>
          <a:prstGeom prst="rect">
            <a:avLst/>
          </a:prstGeom>
        </p:spPr>
      </p:pic>
      <p:sp>
        <p:nvSpPr>
          <p:cNvPr id="9" name="Rectangle 8"/>
          <p:cNvSpPr/>
          <p:nvPr userDrawn="1"/>
        </p:nvSpPr>
        <p:spPr>
          <a:xfrm>
            <a:off x="6367463" y="1062038"/>
            <a:ext cx="5824537" cy="4445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2" name="Title 1"/>
          <p:cNvSpPr>
            <a:spLocks noGrp="1"/>
          </p:cNvSpPr>
          <p:nvPr>
            <p:ph type="title"/>
          </p:nvPr>
        </p:nvSpPr>
        <p:spPr>
          <a:xfrm>
            <a:off x="722489" y="1"/>
            <a:ext cx="11469511" cy="829733"/>
          </a:xfrm>
        </p:spPr>
        <p:txBody>
          <a:bodyPr/>
          <a:lstStyle>
            <a:lvl1pPr algn="l">
              <a:defRPr sz="4000">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920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8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74432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p:cNvSpPr/>
          <p:nvPr userDrawn="1"/>
        </p:nvSpPr>
        <p:spPr>
          <a:xfrm>
            <a:off x="0" y="1036638"/>
            <a:ext cx="6367463" cy="4699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6" name="Rectangle 5"/>
          <p:cNvSpPr/>
          <p:nvPr userDrawn="1"/>
        </p:nvSpPr>
        <p:spPr>
          <a:xfrm>
            <a:off x="0" y="914400"/>
            <a:ext cx="12192000" cy="122238"/>
          </a:xfrm>
          <a:prstGeom prst="rect">
            <a:avLst/>
          </a:prstGeom>
          <a:solidFill>
            <a:schemeClr val="accent2"/>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7" name="Rectangle 6"/>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233955" y="6333066"/>
            <a:ext cx="423912" cy="389469"/>
          </a:xfrm>
          <a:prstGeom prst="rect">
            <a:avLst/>
          </a:prstGeom>
        </p:spPr>
      </p:pic>
      <p:sp>
        <p:nvSpPr>
          <p:cNvPr id="9" name="Rectangle 8"/>
          <p:cNvSpPr/>
          <p:nvPr userDrawn="1"/>
        </p:nvSpPr>
        <p:spPr>
          <a:xfrm>
            <a:off x="6367463" y="1062038"/>
            <a:ext cx="5824537" cy="44450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2"/>
              </a:solidFill>
            </a:endParaRPr>
          </a:p>
        </p:txBody>
      </p:sp>
      <p:sp>
        <p:nvSpPr>
          <p:cNvPr id="2" name="Title 1"/>
          <p:cNvSpPr>
            <a:spLocks noGrp="1"/>
          </p:cNvSpPr>
          <p:nvPr>
            <p:ph type="title"/>
          </p:nvPr>
        </p:nvSpPr>
        <p:spPr>
          <a:xfrm>
            <a:off x="722489" y="1"/>
            <a:ext cx="11469511" cy="829733"/>
          </a:xfrm>
        </p:spPr>
        <p:txBody>
          <a:bodyPr/>
          <a:lstStyle>
            <a:lvl1pPr algn="l">
              <a:defRPr sz="4000">
                <a:latin typeface="Lato" panose="020F0502020204030203" pitchFamily="34" charset="0"/>
              </a:defRPr>
            </a:lvl1pPr>
          </a:lstStyle>
          <a:p>
            <a:r>
              <a:rPr lang="en-US" dirty="0"/>
              <a:t>Click to edit Master title style</a:t>
            </a:r>
          </a:p>
        </p:txBody>
      </p:sp>
      <p:sp>
        <p:nvSpPr>
          <p:cNvPr id="3" name="Content Placeholder 2"/>
          <p:cNvSpPr>
            <a:spLocks noGrp="1"/>
          </p:cNvSpPr>
          <p:nvPr>
            <p:ph sz="half" idx="1"/>
          </p:nvPr>
        </p:nvSpPr>
        <p:spPr>
          <a:xfrm>
            <a:off x="920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8044" y="1589352"/>
            <a:ext cx="5271912" cy="4525963"/>
          </a:xfrm>
        </p:spPr>
        <p:txBody>
          <a:bodyPr>
            <a:normAutofit/>
          </a:bodyPr>
          <a:lstStyle>
            <a:lvl1pPr marL="457200" indent="-457200">
              <a:buFont typeface="Wingdings" panose="05000000000000000000" pitchFamily="2" charset="2"/>
              <a:buChar char="§"/>
              <a:defRPr sz="2800">
                <a:solidFill>
                  <a:schemeClr val="tx1"/>
                </a:solidFill>
                <a:latin typeface="Lato" panose="020F0502020204030203" pitchFamily="34" charset="0"/>
              </a:defRPr>
            </a:lvl1pPr>
            <a:lvl2pPr>
              <a:defRPr sz="2400">
                <a:solidFill>
                  <a:schemeClr val="tx1"/>
                </a:solidFill>
                <a:latin typeface="Lato" panose="020F0502020204030203" pitchFamily="34" charset="0"/>
              </a:defRPr>
            </a:lvl2pPr>
            <a:lvl3pPr>
              <a:defRPr sz="2000">
                <a:solidFill>
                  <a:schemeClr val="tx1"/>
                </a:solidFill>
                <a:latin typeface="Lato" panose="020F0502020204030203" pitchFamily="34" charset="0"/>
              </a:defRPr>
            </a:lvl3pPr>
            <a:lvl4pPr>
              <a:defRPr sz="1800">
                <a:solidFill>
                  <a:schemeClr val="tx1"/>
                </a:solidFill>
                <a:latin typeface="Lato" panose="020F0502020204030203" pitchFamily="34" charset="0"/>
              </a:defRPr>
            </a:lvl4pPr>
            <a:lvl5pPr>
              <a:defRPr sz="1800">
                <a:solidFill>
                  <a:schemeClr val="tx1"/>
                </a:solidFill>
                <a:latin typeface="Lato" panose="020F0502020204030203"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48106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914400"/>
            <a:ext cx="12192000" cy="122238"/>
          </a:xfrm>
          <a:prstGeom prst="rect">
            <a:avLst/>
          </a:prstGeom>
          <a:solidFill>
            <a:srgbClr val="C3C8CD"/>
          </a:solidFill>
          <a:ln>
            <a:solidFill>
              <a:srgbClr val="C3C8CD"/>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 name="Rectangle 4"/>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94986" y="6239929"/>
            <a:ext cx="456165" cy="558802"/>
          </a:xfrm>
          <a:prstGeom prst="rect">
            <a:avLst/>
          </a:prstGeom>
        </p:spPr>
      </p:pic>
      <p:sp>
        <p:nvSpPr>
          <p:cNvPr id="2" name="Title 1"/>
          <p:cNvSpPr>
            <a:spLocks noGrp="1"/>
          </p:cNvSpPr>
          <p:nvPr>
            <p:ph type="title"/>
          </p:nvPr>
        </p:nvSpPr>
        <p:spPr>
          <a:xfrm>
            <a:off x="857956" y="0"/>
            <a:ext cx="11198579" cy="838200"/>
          </a:xfrm>
          <a:noFill/>
        </p:spPr>
        <p:txBody>
          <a:bodyPr/>
          <a:lstStyle>
            <a:lvl1pPr algn="l">
              <a:defRPr sz="3600" baseline="0">
                <a:solidFill>
                  <a:schemeClr val="tx2"/>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857955" y="1244600"/>
            <a:ext cx="11198579" cy="5410200"/>
          </a:xfrm>
        </p:spPr>
        <p:txBody>
          <a:bodyPr>
            <a:normAutofit/>
          </a:bodyPr>
          <a:lstStyle>
            <a:lvl1pPr marL="457200" indent="-457200">
              <a:buSzPct val="125000"/>
              <a:buFont typeface="Courier New" panose="02070309020205020404" pitchFamily="49" charset="0"/>
              <a:buChar char="o"/>
              <a:defRPr baseline="0">
                <a:solidFill>
                  <a:schemeClr val="tx1"/>
                </a:solidFill>
                <a:latin typeface="Lato" panose="020F0502020204030203" pitchFamily="34" charset="0"/>
              </a:defRPr>
            </a:lvl1pPr>
            <a:lvl2pPr marL="742950" indent="-285750">
              <a:buSzPct val="125000"/>
              <a:buFont typeface="Wingdings" panose="05000000000000000000" pitchFamily="2" charset="2"/>
              <a:buChar char="§"/>
              <a:defRPr>
                <a:solidFill>
                  <a:schemeClr val="tx1"/>
                </a:solidFill>
                <a:latin typeface="Lato" panose="020F0502020204030203" pitchFamily="34" charset="0"/>
              </a:defRPr>
            </a:lvl2pPr>
            <a:lvl3pPr marL="1143000" indent="-228600">
              <a:buFont typeface="Arial" panose="020B0604020202020204" pitchFamily="34" charset="0"/>
              <a:buChar char="•"/>
              <a:defRPr>
                <a:solidFill>
                  <a:schemeClr val="tx1"/>
                </a:solidFill>
                <a:latin typeface="Lato" panose="020F0502020204030203" pitchFamily="34" charset="0"/>
              </a:defRPr>
            </a:lvl3pPr>
            <a:lvl4pPr>
              <a:defRPr>
                <a:solidFill>
                  <a:schemeClr val="tx1"/>
                </a:solidFill>
                <a:latin typeface="Lato" panose="020F0502020204030203" pitchFamily="34" charset="0"/>
              </a:defRPr>
            </a:lvl4pPr>
            <a:lvl5pPr>
              <a:defRPr>
                <a:solidFill>
                  <a:schemeClr val="tx1"/>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1644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914400"/>
            <a:ext cx="12192000" cy="122238"/>
          </a:xfrm>
          <a:prstGeom prst="rect">
            <a:avLst/>
          </a:prstGeom>
          <a:solidFill>
            <a:srgbClr val="C3C8CD"/>
          </a:solidFill>
          <a:ln>
            <a:solidFill>
              <a:srgbClr val="C3C8CD"/>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p>
        </p:txBody>
      </p:sp>
      <p:sp>
        <p:nvSpPr>
          <p:cNvPr id="5" name="Rectangle 4"/>
          <p:cNvSpPr/>
          <p:nvPr userDrawn="1"/>
        </p:nvSpPr>
        <p:spPr>
          <a:xfrm>
            <a:off x="123825" y="0"/>
            <a:ext cx="598488"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94986" y="6239929"/>
            <a:ext cx="456165" cy="558802"/>
          </a:xfrm>
          <a:prstGeom prst="rect">
            <a:avLst/>
          </a:prstGeom>
        </p:spPr>
      </p:pic>
      <p:sp>
        <p:nvSpPr>
          <p:cNvPr id="2" name="Title 1"/>
          <p:cNvSpPr>
            <a:spLocks noGrp="1"/>
          </p:cNvSpPr>
          <p:nvPr>
            <p:ph type="title"/>
          </p:nvPr>
        </p:nvSpPr>
        <p:spPr>
          <a:xfrm>
            <a:off x="857956" y="0"/>
            <a:ext cx="11198579" cy="838200"/>
          </a:xfrm>
          <a:noFill/>
        </p:spPr>
        <p:txBody>
          <a:bodyPr/>
          <a:lstStyle>
            <a:lvl1pPr algn="l">
              <a:defRPr sz="3600" baseline="0">
                <a:solidFill>
                  <a:schemeClr val="tx2"/>
                </a:solidFill>
                <a:latin typeface="Lato" panose="020F0502020204030203" pitchFamily="34" charset="0"/>
              </a:defRPr>
            </a:lvl1pPr>
          </a:lstStyle>
          <a:p>
            <a:r>
              <a:rPr lang="en-US" dirty="0"/>
              <a:t>Click to edit Master title style</a:t>
            </a:r>
          </a:p>
        </p:txBody>
      </p:sp>
      <p:sp>
        <p:nvSpPr>
          <p:cNvPr id="3" name="Content Placeholder 2"/>
          <p:cNvSpPr>
            <a:spLocks noGrp="1"/>
          </p:cNvSpPr>
          <p:nvPr>
            <p:ph idx="1"/>
          </p:nvPr>
        </p:nvSpPr>
        <p:spPr>
          <a:xfrm>
            <a:off x="857955" y="1244600"/>
            <a:ext cx="11198579" cy="5410200"/>
          </a:xfrm>
        </p:spPr>
        <p:txBody>
          <a:bodyPr>
            <a:normAutofit/>
          </a:bodyPr>
          <a:lstStyle>
            <a:lvl1pPr marL="457200" indent="-457200">
              <a:buSzPct val="125000"/>
              <a:buFont typeface="Courier New" panose="02070309020205020404" pitchFamily="49" charset="0"/>
              <a:buChar char="o"/>
              <a:defRPr baseline="0">
                <a:solidFill>
                  <a:schemeClr val="tx1"/>
                </a:solidFill>
                <a:latin typeface="Lato" panose="020F0502020204030203" pitchFamily="34" charset="0"/>
              </a:defRPr>
            </a:lvl1pPr>
            <a:lvl2pPr marL="742950" indent="-285750">
              <a:buSzPct val="125000"/>
              <a:buFont typeface="Wingdings" panose="05000000000000000000" pitchFamily="2" charset="2"/>
              <a:buChar char="§"/>
              <a:defRPr>
                <a:solidFill>
                  <a:schemeClr val="tx1"/>
                </a:solidFill>
                <a:latin typeface="Lato" panose="020F0502020204030203" pitchFamily="34" charset="0"/>
              </a:defRPr>
            </a:lvl2pPr>
            <a:lvl3pPr marL="1143000" indent="-228600">
              <a:buFont typeface="Arial" panose="020B0604020202020204" pitchFamily="34" charset="0"/>
              <a:buChar char="•"/>
              <a:defRPr>
                <a:solidFill>
                  <a:schemeClr val="tx1"/>
                </a:solidFill>
                <a:latin typeface="Lato" panose="020F0502020204030203" pitchFamily="34" charset="0"/>
              </a:defRPr>
            </a:lvl3pPr>
            <a:lvl4pPr>
              <a:defRPr>
                <a:solidFill>
                  <a:schemeClr val="tx1"/>
                </a:solidFill>
                <a:latin typeface="Lato" panose="020F0502020204030203" pitchFamily="34" charset="0"/>
              </a:defRPr>
            </a:lvl4pPr>
            <a:lvl5pPr>
              <a:defRPr>
                <a:solidFill>
                  <a:schemeClr val="tx1"/>
                </a:solidFill>
                <a:latin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3494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5867317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rgbClr val="C3C8CD"/>
          </a:solidFill>
          <a:ln>
            <a:solidFill>
              <a:srgbClr val="C3C8C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6386192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4839891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rot="5400000">
            <a:off x="5845969" y="-1012031"/>
            <a:ext cx="5000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395288" y="0"/>
            <a:ext cx="276225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rot="5400000">
            <a:off x="5045869" y="-1507331"/>
            <a:ext cx="2100262" cy="1219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5"/>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106210" y="3767719"/>
            <a:ext cx="1340757" cy="1642428"/>
          </a:xfrm>
          <a:prstGeom prst="rect">
            <a:avLst/>
          </a:prstGeom>
        </p:spPr>
      </p:pic>
      <p:sp>
        <p:nvSpPr>
          <p:cNvPr id="7" name="Title 1"/>
          <p:cNvSpPr>
            <a:spLocks noGrp="1"/>
          </p:cNvSpPr>
          <p:nvPr>
            <p:ph type="ctrTitle"/>
          </p:nvPr>
        </p:nvSpPr>
        <p:spPr>
          <a:xfrm>
            <a:off x="4334932" y="3810767"/>
            <a:ext cx="7653767" cy="1437746"/>
          </a:xfrm>
          <a:noFill/>
        </p:spPr>
        <p:txBody>
          <a:bodyPr/>
          <a:lstStyle>
            <a:lvl1pPr>
              <a:defRPr b="1">
                <a:solidFill>
                  <a:schemeClr val="bg1"/>
                </a:solidFill>
                <a:latin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71234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1" y="152400"/>
            <a:ext cx="5228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p:txBody>
          <a:bodyPr/>
          <a:lstStyle>
            <a:lvl1pPr>
              <a:defRPr>
                <a:latin typeface="Helvetica" pitchFamily="34" charset="0"/>
              </a:defRPr>
            </a:lvl1pPr>
          </a:lstStyle>
          <a:p>
            <a:pPr defTabSz="914400" eaLnBrk="0" fontAlgn="base" hangingPunct="0">
              <a:spcBef>
                <a:spcPct val="0"/>
              </a:spcBef>
              <a:spcAft>
                <a:spcPct val="0"/>
              </a:spcAft>
              <a:defRPr/>
            </a:pPr>
            <a:fld id="{9527AB35-5D91-410D-9688-6925ED5528A2}"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2737682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4" y="173993"/>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309240"/>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0782" y="5950651"/>
            <a:ext cx="627916" cy="732569"/>
          </a:xfrm>
          <a:prstGeom prst="rect">
            <a:avLst/>
          </a:prstGeom>
        </p:spPr>
      </p:pic>
    </p:spTree>
    <p:extLst>
      <p:ext uri="{BB962C8B-B14F-4D97-AF65-F5344CB8AC3E}">
        <p14:creationId xmlns:p14="http://schemas.microsoft.com/office/powerpoint/2010/main" val="29502576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B985-2B95-E94A-8300-85818D9BAF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5402D-8881-0143-82C7-9B042C061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6A221A-84A6-2C4A-8784-FE0B594206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DE6BAF-3A5E-A04F-B67D-65C062392BB9}"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11/27/2023</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CCFC4D-0127-DC4E-BECB-42D139CDACE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D26882-CB80-1147-99A1-97C13DA000A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90091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4.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emf"/><Relationship Id="rId5" Type="http://schemas.openxmlformats.org/officeDocument/2006/relationships/tags" Target="../tags/tag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5.jpe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5.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theme" Target="../theme/theme9.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9144000" y="152401"/>
            <a:ext cx="2844800" cy="365125"/>
          </a:xfrm>
          <a:prstGeom prst="rect">
            <a:avLst/>
          </a:prstGeom>
        </p:spPr>
        <p:txBody>
          <a:bodyPr/>
          <a:lstStyle>
            <a:lvl1pPr algn="r">
              <a:defRPr sz="1200">
                <a:latin typeface="Helvetica" pitchFamily="34" charset="0"/>
              </a:defRPr>
            </a:lvl1pPr>
          </a:lstStyle>
          <a:p>
            <a:pPr defTabSz="914400" eaLnBrk="0" fontAlgn="base" hangingPunct="0">
              <a:spcBef>
                <a:spcPct val="0"/>
              </a:spcBef>
              <a:spcAft>
                <a:spcPct val="0"/>
              </a:spcAft>
              <a:defRPr/>
            </a:pPr>
            <a:fld id="{50C96A47-4B25-4EC1-83D8-4B0C9B4618AB}" type="slidenum">
              <a:rPr lang="en-US" smtClean="0">
                <a:solidFill>
                  <a:prstClr val="black"/>
                </a:solidFill>
              </a:rPr>
              <a:pPr defTabSz="914400"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60499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hf hdr="0" ftr="0" dt="0"/>
  <p:txStyles>
    <p:titleStyle>
      <a:lvl1pPr algn="ctr" rtl="0" eaLnBrk="0" fontAlgn="base" hangingPunct="0">
        <a:spcBef>
          <a:spcPct val="0"/>
        </a:spcBef>
        <a:spcAft>
          <a:spcPct val="0"/>
        </a:spcAft>
        <a:defRPr sz="4400" kern="1200">
          <a:solidFill>
            <a:srgbClr val="004E95"/>
          </a:solidFill>
          <a:latin typeface="Helvetica" pitchFamily="34" charset="0"/>
          <a:ea typeface="+mj-ea"/>
          <a:cs typeface="+mj-cs"/>
        </a:defRPr>
      </a:lvl1pPr>
      <a:lvl2pPr algn="ctr" rtl="0" eaLnBrk="0" fontAlgn="base" hangingPunct="0">
        <a:spcBef>
          <a:spcPct val="0"/>
        </a:spcBef>
        <a:spcAft>
          <a:spcPct val="0"/>
        </a:spcAft>
        <a:defRPr sz="4400">
          <a:solidFill>
            <a:srgbClr val="004E95"/>
          </a:solidFill>
          <a:latin typeface="Helvetica" pitchFamily="34" charset="0"/>
        </a:defRPr>
      </a:lvl2pPr>
      <a:lvl3pPr algn="ctr" rtl="0" eaLnBrk="0" fontAlgn="base" hangingPunct="0">
        <a:spcBef>
          <a:spcPct val="0"/>
        </a:spcBef>
        <a:spcAft>
          <a:spcPct val="0"/>
        </a:spcAft>
        <a:defRPr sz="4400">
          <a:solidFill>
            <a:srgbClr val="004E95"/>
          </a:solidFill>
          <a:latin typeface="Helvetica" pitchFamily="34" charset="0"/>
        </a:defRPr>
      </a:lvl3pPr>
      <a:lvl4pPr algn="ctr" rtl="0" eaLnBrk="0" fontAlgn="base" hangingPunct="0">
        <a:spcBef>
          <a:spcPct val="0"/>
        </a:spcBef>
        <a:spcAft>
          <a:spcPct val="0"/>
        </a:spcAft>
        <a:defRPr sz="4400">
          <a:solidFill>
            <a:srgbClr val="004E95"/>
          </a:solidFill>
          <a:latin typeface="Helvetica" pitchFamily="34" charset="0"/>
        </a:defRPr>
      </a:lvl4pPr>
      <a:lvl5pPr algn="ctr" rtl="0" eaLnBrk="0" fontAlgn="base" hangingPunct="0">
        <a:spcBef>
          <a:spcPct val="0"/>
        </a:spcBef>
        <a:spcAft>
          <a:spcPct val="0"/>
        </a:spcAft>
        <a:defRPr sz="4400">
          <a:solidFill>
            <a:srgbClr val="004E95"/>
          </a:solidFill>
          <a:latin typeface="Helvetica" pitchFamily="34" charset="0"/>
        </a:defRPr>
      </a:lvl5pPr>
      <a:lvl6pPr marL="457200" algn="ctr" rtl="0" fontAlgn="base">
        <a:spcBef>
          <a:spcPct val="0"/>
        </a:spcBef>
        <a:spcAft>
          <a:spcPct val="0"/>
        </a:spcAft>
        <a:defRPr sz="4400">
          <a:solidFill>
            <a:srgbClr val="004E95"/>
          </a:solidFill>
          <a:latin typeface="Helvetica" pitchFamily="34" charset="0"/>
        </a:defRPr>
      </a:lvl6pPr>
      <a:lvl7pPr marL="914400" algn="ctr" rtl="0" fontAlgn="base">
        <a:spcBef>
          <a:spcPct val="0"/>
        </a:spcBef>
        <a:spcAft>
          <a:spcPct val="0"/>
        </a:spcAft>
        <a:defRPr sz="4400">
          <a:solidFill>
            <a:srgbClr val="004E95"/>
          </a:solidFill>
          <a:latin typeface="Helvetica" pitchFamily="34" charset="0"/>
        </a:defRPr>
      </a:lvl7pPr>
      <a:lvl8pPr marL="1371600" algn="ctr" rtl="0" fontAlgn="base">
        <a:spcBef>
          <a:spcPct val="0"/>
        </a:spcBef>
        <a:spcAft>
          <a:spcPct val="0"/>
        </a:spcAft>
        <a:defRPr sz="4400">
          <a:solidFill>
            <a:srgbClr val="004E95"/>
          </a:solidFill>
          <a:latin typeface="Helvetica" pitchFamily="34" charset="0"/>
        </a:defRPr>
      </a:lvl8pPr>
      <a:lvl9pPr marL="1828800" algn="ctr" rtl="0" fontAlgn="base">
        <a:spcBef>
          <a:spcPct val="0"/>
        </a:spcBef>
        <a:spcAft>
          <a:spcPct val="0"/>
        </a:spcAft>
        <a:defRPr sz="4400">
          <a:solidFill>
            <a:srgbClr val="004E95"/>
          </a:solidFill>
          <a:latin typeface="Helvetica" pitchFamily="34" charset="0"/>
        </a:defRPr>
      </a:lvl9pPr>
    </p:titleStyle>
    <p:bodyStyle>
      <a:lvl1pPr marL="457200" indent="-457200" algn="l" rtl="0" eaLnBrk="0" fontAlgn="base" hangingPunct="0">
        <a:spcBef>
          <a:spcPct val="20000"/>
        </a:spcBef>
        <a:spcAft>
          <a:spcPct val="0"/>
        </a:spcAft>
        <a:buClr>
          <a:srgbClr val="004E95"/>
        </a:buClr>
        <a:buFont typeface="Wingdings" pitchFamily="2" charset="2"/>
        <a:buChar char="§"/>
        <a:defRPr sz="3200" kern="1200">
          <a:solidFill>
            <a:schemeClr val="tx1"/>
          </a:solidFill>
          <a:latin typeface="Helvetica" pitchFamily="34" charset="0"/>
          <a:ea typeface="+mn-ea"/>
          <a:cs typeface="+mn-cs"/>
        </a:defRPr>
      </a:lvl1pPr>
      <a:lvl2pPr marL="742950" indent="-285750" algn="l" rtl="0" eaLnBrk="0" fontAlgn="base" hangingPunct="0">
        <a:spcBef>
          <a:spcPct val="20000"/>
        </a:spcBef>
        <a:spcAft>
          <a:spcPct val="0"/>
        </a:spcAft>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rtl="0" eaLnBrk="0" fontAlgn="base" hangingPunct="0">
        <a:spcBef>
          <a:spcPct val="20000"/>
        </a:spcBef>
        <a:spcAft>
          <a:spcPct val="0"/>
        </a:spcAft>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rtl="0" eaLnBrk="0" fontAlgn="base"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rtl="0" eaLnBrk="0" fontAlgn="base"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9144000" y="152413"/>
            <a:ext cx="2844800" cy="365125"/>
          </a:xfrm>
          <a:prstGeom prst="rect">
            <a:avLst/>
          </a:prstGeom>
        </p:spPr>
        <p:txBody>
          <a:bodyPr/>
          <a:lstStyle>
            <a:lvl1pPr algn="r">
              <a:defRPr sz="675">
                <a:latin typeface="Helvetica" pitchFamily="34" charset="0"/>
              </a:defRPr>
            </a:lvl1pPr>
          </a:lstStyle>
          <a:p>
            <a:pPr eaLnBrk="0" fontAlgn="base" hangingPunct="0">
              <a:spcBef>
                <a:spcPct val="0"/>
              </a:spcBef>
              <a:spcAft>
                <a:spcPct val="0"/>
              </a:spcAft>
              <a:defRPr/>
            </a:pPr>
            <a:fld id="{2964AE45-476F-4F11-957E-4829C3503604}" type="slidenum">
              <a:rPr lang="en-US" altLang="en-US">
                <a:solidFill>
                  <a:prstClr val="black"/>
                </a:solidFill>
              </a:rPr>
              <a:pPr eaLnBrk="0" fontAlgn="base" hangingPunct="0">
                <a:spcBef>
                  <a:spcPct val="0"/>
                </a:spcBef>
                <a:spcAft>
                  <a:spcPct val="0"/>
                </a:spcAft>
                <a:defRPr/>
              </a:pPr>
              <a:t>‹#›</a:t>
            </a:fld>
            <a:endParaRPr lang="en-US" altLang="en-US">
              <a:solidFill>
                <a:prstClr val="black"/>
              </a:solidFill>
            </a:endParaRPr>
          </a:p>
        </p:txBody>
      </p:sp>
    </p:spTree>
    <p:extLst>
      <p:ext uri="{BB962C8B-B14F-4D97-AF65-F5344CB8AC3E}">
        <p14:creationId xmlns:p14="http://schemas.microsoft.com/office/powerpoint/2010/main" val="1721724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rtl="0" eaLnBrk="0" fontAlgn="base" hangingPunct="0">
        <a:spcBef>
          <a:spcPct val="0"/>
        </a:spcBef>
        <a:spcAft>
          <a:spcPct val="0"/>
        </a:spcAft>
        <a:defRPr sz="2475" kern="1200">
          <a:solidFill>
            <a:srgbClr val="004E95"/>
          </a:solidFill>
          <a:latin typeface="Helvetica" pitchFamily="34" charset="0"/>
          <a:ea typeface="+mj-ea"/>
          <a:cs typeface="+mj-cs"/>
        </a:defRPr>
      </a:lvl1pPr>
      <a:lvl2pPr algn="ctr" rtl="0" eaLnBrk="0" fontAlgn="base" hangingPunct="0">
        <a:spcBef>
          <a:spcPct val="0"/>
        </a:spcBef>
        <a:spcAft>
          <a:spcPct val="0"/>
        </a:spcAft>
        <a:defRPr sz="2475">
          <a:solidFill>
            <a:srgbClr val="004E95"/>
          </a:solidFill>
          <a:latin typeface="Helvetica" pitchFamily="34" charset="0"/>
        </a:defRPr>
      </a:lvl2pPr>
      <a:lvl3pPr algn="ctr" rtl="0" eaLnBrk="0" fontAlgn="base" hangingPunct="0">
        <a:spcBef>
          <a:spcPct val="0"/>
        </a:spcBef>
        <a:spcAft>
          <a:spcPct val="0"/>
        </a:spcAft>
        <a:defRPr sz="2475">
          <a:solidFill>
            <a:srgbClr val="004E95"/>
          </a:solidFill>
          <a:latin typeface="Helvetica" pitchFamily="34" charset="0"/>
        </a:defRPr>
      </a:lvl3pPr>
      <a:lvl4pPr algn="ctr" rtl="0" eaLnBrk="0" fontAlgn="base" hangingPunct="0">
        <a:spcBef>
          <a:spcPct val="0"/>
        </a:spcBef>
        <a:spcAft>
          <a:spcPct val="0"/>
        </a:spcAft>
        <a:defRPr sz="2475">
          <a:solidFill>
            <a:srgbClr val="004E95"/>
          </a:solidFill>
          <a:latin typeface="Helvetica" pitchFamily="34" charset="0"/>
        </a:defRPr>
      </a:lvl4pPr>
      <a:lvl5pPr algn="ctr" rtl="0" eaLnBrk="0" fontAlgn="base" hangingPunct="0">
        <a:spcBef>
          <a:spcPct val="0"/>
        </a:spcBef>
        <a:spcAft>
          <a:spcPct val="0"/>
        </a:spcAft>
        <a:defRPr sz="2475">
          <a:solidFill>
            <a:srgbClr val="004E95"/>
          </a:solidFill>
          <a:latin typeface="Helvetica" pitchFamily="34" charset="0"/>
        </a:defRPr>
      </a:lvl5pPr>
      <a:lvl6pPr marL="257175" algn="ctr" rtl="0" fontAlgn="base">
        <a:spcBef>
          <a:spcPct val="0"/>
        </a:spcBef>
        <a:spcAft>
          <a:spcPct val="0"/>
        </a:spcAft>
        <a:defRPr sz="2475">
          <a:solidFill>
            <a:srgbClr val="004E95"/>
          </a:solidFill>
          <a:latin typeface="Helvetica" pitchFamily="34" charset="0"/>
        </a:defRPr>
      </a:lvl6pPr>
      <a:lvl7pPr marL="514350" algn="ctr" rtl="0" fontAlgn="base">
        <a:spcBef>
          <a:spcPct val="0"/>
        </a:spcBef>
        <a:spcAft>
          <a:spcPct val="0"/>
        </a:spcAft>
        <a:defRPr sz="2475">
          <a:solidFill>
            <a:srgbClr val="004E95"/>
          </a:solidFill>
          <a:latin typeface="Helvetica" pitchFamily="34" charset="0"/>
        </a:defRPr>
      </a:lvl7pPr>
      <a:lvl8pPr marL="771525" algn="ctr" rtl="0" fontAlgn="base">
        <a:spcBef>
          <a:spcPct val="0"/>
        </a:spcBef>
        <a:spcAft>
          <a:spcPct val="0"/>
        </a:spcAft>
        <a:defRPr sz="2475">
          <a:solidFill>
            <a:srgbClr val="004E95"/>
          </a:solidFill>
          <a:latin typeface="Helvetica" pitchFamily="34" charset="0"/>
        </a:defRPr>
      </a:lvl8pPr>
      <a:lvl9pPr marL="1028700" algn="ctr" rtl="0" fontAlgn="base">
        <a:spcBef>
          <a:spcPct val="0"/>
        </a:spcBef>
        <a:spcAft>
          <a:spcPct val="0"/>
        </a:spcAft>
        <a:defRPr sz="2475">
          <a:solidFill>
            <a:srgbClr val="004E95"/>
          </a:solidFill>
          <a:latin typeface="Helvetica" pitchFamily="34" charset="0"/>
        </a:defRPr>
      </a:lvl9pPr>
    </p:titleStyle>
    <p:bodyStyle>
      <a:lvl1pPr marL="257175" indent="-257175" algn="l" rtl="0" eaLnBrk="0" fontAlgn="base" hangingPunct="0">
        <a:spcBef>
          <a:spcPct val="20000"/>
        </a:spcBef>
        <a:spcAft>
          <a:spcPct val="0"/>
        </a:spcAft>
        <a:buClr>
          <a:srgbClr val="004E95"/>
        </a:buClr>
        <a:buFont typeface="Wingdings" pitchFamily="2" charset="2"/>
        <a:buChar char="§"/>
        <a:defRPr sz="1800" kern="1200">
          <a:solidFill>
            <a:schemeClr val="tx1"/>
          </a:solidFill>
          <a:latin typeface="Helvetica" pitchFamily="34" charset="0"/>
          <a:ea typeface="+mn-ea"/>
          <a:cs typeface="+mn-cs"/>
        </a:defRPr>
      </a:lvl1pPr>
      <a:lvl2pPr marL="417910" indent="-160735" algn="l" rtl="0" eaLnBrk="0" fontAlgn="base" hangingPunct="0">
        <a:spcBef>
          <a:spcPct val="20000"/>
        </a:spcBef>
        <a:spcAft>
          <a:spcPct val="0"/>
        </a:spcAft>
        <a:buClr>
          <a:srgbClr val="004E95"/>
        </a:buClr>
        <a:buFont typeface="Arial" charset="0"/>
        <a:buChar char="•"/>
        <a:defRPr sz="1575" kern="1200">
          <a:solidFill>
            <a:schemeClr val="tx1"/>
          </a:solidFill>
          <a:latin typeface="Helvetica" pitchFamily="34" charset="0"/>
          <a:ea typeface="+mn-ea"/>
          <a:cs typeface="+mn-cs"/>
        </a:defRPr>
      </a:lvl2pPr>
      <a:lvl3pPr marL="642938" indent="-128588" algn="l" rtl="0" eaLnBrk="0" fontAlgn="base" hangingPunct="0">
        <a:spcBef>
          <a:spcPct val="20000"/>
        </a:spcBef>
        <a:spcAft>
          <a:spcPct val="0"/>
        </a:spcAft>
        <a:buClr>
          <a:srgbClr val="004E95"/>
        </a:buClr>
        <a:buFont typeface="Courier New" pitchFamily="49" charset="0"/>
        <a:buChar char="o"/>
        <a:defRPr sz="1350" kern="1200">
          <a:solidFill>
            <a:schemeClr val="tx1"/>
          </a:solidFill>
          <a:latin typeface="Helvetica" pitchFamily="34" charset="0"/>
          <a:ea typeface="+mn-ea"/>
          <a:cs typeface="+mn-cs"/>
        </a:defRPr>
      </a:lvl3pPr>
      <a:lvl4pPr marL="900113" indent="-128588" algn="l" rtl="0" eaLnBrk="0" fontAlgn="base" hangingPunct="0">
        <a:spcBef>
          <a:spcPct val="20000"/>
        </a:spcBef>
        <a:spcAft>
          <a:spcPct val="0"/>
        </a:spcAft>
        <a:buClr>
          <a:srgbClr val="004E95"/>
        </a:buClr>
        <a:buFont typeface="Arial" charset="0"/>
        <a:buChar char="–"/>
        <a:defRPr sz="1125" kern="1200">
          <a:solidFill>
            <a:schemeClr val="tx1"/>
          </a:solidFill>
          <a:latin typeface="Helvetica" pitchFamily="34" charset="0"/>
          <a:ea typeface="+mn-ea"/>
          <a:cs typeface="+mn-cs"/>
        </a:defRPr>
      </a:lvl4pPr>
      <a:lvl5pPr marL="1157288" indent="-128588" algn="l" rtl="0" eaLnBrk="0" fontAlgn="base" hangingPunct="0">
        <a:spcBef>
          <a:spcPct val="20000"/>
        </a:spcBef>
        <a:spcAft>
          <a:spcPct val="0"/>
        </a:spcAft>
        <a:buClr>
          <a:srgbClr val="004E95"/>
        </a:buClr>
        <a:buFont typeface="Arial" charset="0"/>
        <a:buChar char="»"/>
        <a:defRPr sz="1125" kern="1200">
          <a:solidFill>
            <a:schemeClr val="tx1"/>
          </a:solidFill>
          <a:latin typeface="Helvetica" pitchFamily="34" charset="0"/>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CB1BAB-5F98-5040-9871-004BBD9A34CD}"/>
              </a:ext>
            </a:extLst>
          </p:cNvPr>
          <p:cNvSpPr/>
          <p:nvPr/>
        </p:nvSpPr>
        <p:spPr>
          <a:xfrm>
            <a:off x="0" y="4157932"/>
            <a:ext cx="12192000" cy="2700068"/>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F60CE7B-F2D9-E44C-AE33-FB1FFEE274EE}"/>
              </a:ext>
            </a:extLst>
          </p:cNvPr>
          <p:cNvPicPr>
            <a:picLocks noChangeAspect="1"/>
          </p:cNvPicPr>
          <p:nvPr/>
        </p:nvPicPr>
        <p:blipFill>
          <a:blip r:embed="rId4"/>
          <a:stretch>
            <a:fillRect/>
          </a:stretch>
        </p:blipFill>
        <p:spPr>
          <a:xfrm>
            <a:off x="348107" y="198407"/>
            <a:ext cx="675548" cy="839212"/>
          </a:xfrm>
          <a:prstGeom prst="rect">
            <a:avLst/>
          </a:prstGeom>
        </p:spPr>
      </p:pic>
    </p:spTree>
    <p:custDataLst>
      <p:tags r:id="rId3"/>
    </p:custDataLst>
    <p:extLst>
      <p:ext uri="{BB962C8B-B14F-4D97-AF65-F5344CB8AC3E}">
        <p14:creationId xmlns:p14="http://schemas.microsoft.com/office/powerpoint/2010/main" val="4047251914"/>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a:spLocks noGrp="1"/>
          </p:cNvSpPr>
          <p:nvPr>
            <p:ph type="sldNum" sz="quarter" idx="4"/>
          </p:nvPr>
        </p:nvSpPr>
        <p:spPr>
          <a:xfrm>
            <a:off x="9144000" y="152403"/>
            <a:ext cx="2844800" cy="365125"/>
          </a:xfrm>
          <a:prstGeom prst="rect">
            <a:avLst/>
          </a:prstGeom>
        </p:spPr>
        <p:txBody>
          <a:bodyPr/>
          <a:lstStyle>
            <a:lvl1pPr algn="r">
              <a:defRPr sz="900">
                <a:latin typeface="Helvetica" pitchFamily="34" charset="0"/>
              </a:defRPr>
            </a:lvl1pPr>
          </a:lstStyle>
          <a:p>
            <a:pPr eaLnBrk="0" fontAlgn="base" hangingPunct="0">
              <a:spcBef>
                <a:spcPct val="0"/>
              </a:spcBef>
              <a:spcAft>
                <a:spcPct val="0"/>
              </a:spcAft>
              <a:defRPr/>
            </a:pPr>
            <a:fld id="{2964AE45-476F-4F11-957E-4829C3503604}" type="slidenum">
              <a:rPr lang="en-US" altLang="en-US">
                <a:solidFill>
                  <a:prstClr val="black"/>
                </a:solidFill>
              </a:rPr>
              <a:pPr eaLnBrk="0" fontAlgn="base" hangingPunct="0">
                <a:spcBef>
                  <a:spcPct val="0"/>
                </a:spcBef>
                <a:spcAft>
                  <a:spcPct val="0"/>
                </a:spcAft>
                <a:defRPr/>
              </a:pPr>
              <a:t>‹#›</a:t>
            </a:fld>
            <a:endParaRPr lang="en-US" altLang="en-US">
              <a:solidFill>
                <a:prstClr val="black"/>
              </a:solidFill>
            </a:endParaRPr>
          </a:p>
        </p:txBody>
      </p:sp>
    </p:spTree>
    <p:extLst>
      <p:ext uri="{BB962C8B-B14F-4D97-AF65-F5344CB8AC3E}">
        <p14:creationId xmlns:p14="http://schemas.microsoft.com/office/powerpoint/2010/main" val="208132861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hf hdr="0" ftr="0" dt="0"/>
  <p:txStyles>
    <p:titleStyle>
      <a:lvl1pPr algn="ctr" rtl="0" eaLnBrk="0" fontAlgn="base" hangingPunct="0">
        <a:spcBef>
          <a:spcPct val="0"/>
        </a:spcBef>
        <a:spcAft>
          <a:spcPct val="0"/>
        </a:spcAft>
        <a:defRPr sz="3300" kern="1200">
          <a:solidFill>
            <a:srgbClr val="004E95"/>
          </a:solidFill>
          <a:latin typeface="Helvetica" pitchFamily="34" charset="0"/>
          <a:ea typeface="+mj-ea"/>
          <a:cs typeface="+mj-cs"/>
        </a:defRPr>
      </a:lvl1pPr>
      <a:lvl2pPr algn="ctr" rtl="0" eaLnBrk="0" fontAlgn="base" hangingPunct="0">
        <a:spcBef>
          <a:spcPct val="0"/>
        </a:spcBef>
        <a:spcAft>
          <a:spcPct val="0"/>
        </a:spcAft>
        <a:defRPr sz="3300">
          <a:solidFill>
            <a:srgbClr val="004E95"/>
          </a:solidFill>
          <a:latin typeface="Helvetica" pitchFamily="34" charset="0"/>
        </a:defRPr>
      </a:lvl2pPr>
      <a:lvl3pPr algn="ctr" rtl="0" eaLnBrk="0" fontAlgn="base" hangingPunct="0">
        <a:spcBef>
          <a:spcPct val="0"/>
        </a:spcBef>
        <a:spcAft>
          <a:spcPct val="0"/>
        </a:spcAft>
        <a:defRPr sz="3300">
          <a:solidFill>
            <a:srgbClr val="004E95"/>
          </a:solidFill>
          <a:latin typeface="Helvetica" pitchFamily="34" charset="0"/>
        </a:defRPr>
      </a:lvl3pPr>
      <a:lvl4pPr algn="ctr" rtl="0" eaLnBrk="0" fontAlgn="base" hangingPunct="0">
        <a:spcBef>
          <a:spcPct val="0"/>
        </a:spcBef>
        <a:spcAft>
          <a:spcPct val="0"/>
        </a:spcAft>
        <a:defRPr sz="3300">
          <a:solidFill>
            <a:srgbClr val="004E95"/>
          </a:solidFill>
          <a:latin typeface="Helvetica" pitchFamily="34" charset="0"/>
        </a:defRPr>
      </a:lvl4pPr>
      <a:lvl5pPr algn="ctr" rtl="0" eaLnBrk="0" fontAlgn="base" hangingPunct="0">
        <a:spcBef>
          <a:spcPct val="0"/>
        </a:spcBef>
        <a:spcAft>
          <a:spcPct val="0"/>
        </a:spcAft>
        <a:defRPr sz="3300">
          <a:solidFill>
            <a:srgbClr val="004E95"/>
          </a:solidFill>
          <a:latin typeface="Helvetica" pitchFamily="34" charset="0"/>
        </a:defRPr>
      </a:lvl5pPr>
      <a:lvl6pPr marL="342900" algn="ctr" rtl="0" fontAlgn="base">
        <a:spcBef>
          <a:spcPct val="0"/>
        </a:spcBef>
        <a:spcAft>
          <a:spcPct val="0"/>
        </a:spcAft>
        <a:defRPr sz="3300">
          <a:solidFill>
            <a:srgbClr val="004E95"/>
          </a:solidFill>
          <a:latin typeface="Helvetica" pitchFamily="34" charset="0"/>
        </a:defRPr>
      </a:lvl6pPr>
      <a:lvl7pPr marL="685800" algn="ctr" rtl="0" fontAlgn="base">
        <a:spcBef>
          <a:spcPct val="0"/>
        </a:spcBef>
        <a:spcAft>
          <a:spcPct val="0"/>
        </a:spcAft>
        <a:defRPr sz="3300">
          <a:solidFill>
            <a:srgbClr val="004E95"/>
          </a:solidFill>
          <a:latin typeface="Helvetica" pitchFamily="34" charset="0"/>
        </a:defRPr>
      </a:lvl7pPr>
      <a:lvl8pPr marL="1028700" algn="ctr" rtl="0" fontAlgn="base">
        <a:spcBef>
          <a:spcPct val="0"/>
        </a:spcBef>
        <a:spcAft>
          <a:spcPct val="0"/>
        </a:spcAft>
        <a:defRPr sz="3300">
          <a:solidFill>
            <a:srgbClr val="004E95"/>
          </a:solidFill>
          <a:latin typeface="Helvetica" pitchFamily="34" charset="0"/>
        </a:defRPr>
      </a:lvl8pPr>
      <a:lvl9pPr marL="1371600" algn="ctr" rtl="0" fontAlgn="base">
        <a:spcBef>
          <a:spcPct val="0"/>
        </a:spcBef>
        <a:spcAft>
          <a:spcPct val="0"/>
        </a:spcAft>
        <a:defRPr sz="3300">
          <a:solidFill>
            <a:srgbClr val="004E95"/>
          </a:solidFill>
          <a:latin typeface="Helvetica" pitchFamily="34" charset="0"/>
        </a:defRPr>
      </a:lvl9pPr>
    </p:titleStyle>
    <p:bodyStyle>
      <a:lvl1pPr marL="342900" indent="-342900" algn="l" rtl="0" eaLnBrk="0" fontAlgn="base" hangingPunct="0">
        <a:spcBef>
          <a:spcPct val="20000"/>
        </a:spcBef>
        <a:spcAft>
          <a:spcPct val="0"/>
        </a:spcAft>
        <a:buClr>
          <a:srgbClr val="004E95"/>
        </a:buClr>
        <a:buFont typeface="Wingdings" pitchFamily="2" charset="2"/>
        <a:buChar char="§"/>
        <a:defRPr sz="2400" kern="1200">
          <a:solidFill>
            <a:schemeClr val="tx1"/>
          </a:solidFill>
          <a:latin typeface="Helvetica" pitchFamily="34" charset="0"/>
          <a:ea typeface="+mn-ea"/>
          <a:cs typeface="+mn-cs"/>
        </a:defRPr>
      </a:lvl1pPr>
      <a:lvl2pPr marL="557213" indent="-214313" algn="l" rtl="0" eaLnBrk="0" fontAlgn="base" hangingPunct="0">
        <a:spcBef>
          <a:spcPct val="20000"/>
        </a:spcBef>
        <a:spcAft>
          <a:spcPct val="0"/>
        </a:spcAft>
        <a:buClr>
          <a:srgbClr val="004E95"/>
        </a:buClr>
        <a:buFont typeface="Arial" charset="0"/>
        <a:buChar char="•"/>
        <a:defRPr sz="2100" kern="1200">
          <a:solidFill>
            <a:schemeClr val="tx1"/>
          </a:solidFill>
          <a:latin typeface="Helvetica" pitchFamily="34" charset="0"/>
          <a:ea typeface="+mn-ea"/>
          <a:cs typeface="+mn-cs"/>
        </a:defRPr>
      </a:lvl2pPr>
      <a:lvl3pPr marL="857250" indent="-171450" algn="l" rtl="0" eaLnBrk="0" fontAlgn="base" hangingPunct="0">
        <a:spcBef>
          <a:spcPct val="20000"/>
        </a:spcBef>
        <a:spcAft>
          <a:spcPct val="0"/>
        </a:spcAft>
        <a:buClr>
          <a:srgbClr val="004E95"/>
        </a:buClr>
        <a:buFont typeface="Courier New" pitchFamily="49" charset="0"/>
        <a:buChar char="o"/>
        <a:defRPr sz="1800" kern="1200">
          <a:solidFill>
            <a:schemeClr val="tx1"/>
          </a:solidFill>
          <a:latin typeface="Helvetica" pitchFamily="34" charset="0"/>
          <a:ea typeface="+mn-ea"/>
          <a:cs typeface="+mn-cs"/>
        </a:defRPr>
      </a:lvl3pPr>
      <a:lvl4pPr marL="1200150" indent="-171450" algn="l" rtl="0" eaLnBrk="0" fontAlgn="base" hangingPunct="0">
        <a:spcBef>
          <a:spcPct val="20000"/>
        </a:spcBef>
        <a:spcAft>
          <a:spcPct val="0"/>
        </a:spcAft>
        <a:buClr>
          <a:srgbClr val="004E95"/>
        </a:buClr>
        <a:buFont typeface="Arial" charset="0"/>
        <a:buChar char="–"/>
        <a:defRPr sz="1500" kern="1200">
          <a:solidFill>
            <a:schemeClr val="tx1"/>
          </a:solidFill>
          <a:latin typeface="Helvetica" pitchFamily="34" charset="0"/>
          <a:ea typeface="+mn-ea"/>
          <a:cs typeface="+mn-cs"/>
        </a:defRPr>
      </a:lvl4pPr>
      <a:lvl5pPr marL="1543050" indent="-171450" algn="l" rtl="0" eaLnBrk="0" fontAlgn="base" hangingPunct="0">
        <a:spcBef>
          <a:spcPct val="20000"/>
        </a:spcBef>
        <a:spcAft>
          <a:spcPct val="0"/>
        </a:spcAft>
        <a:buClr>
          <a:srgbClr val="004E95"/>
        </a:buClr>
        <a:buFont typeface="Arial" charset="0"/>
        <a:buChar char="»"/>
        <a:defRPr sz="1500" kern="1200">
          <a:solidFill>
            <a:schemeClr val="tx1"/>
          </a:solidFill>
          <a:latin typeface="Helvetica"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CB1BAB-5F98-5040-9871-004BBD9A34CD}"/>
              </a:ext>
            </a:extLst>
          </p:cNvPr>
          <p:cNvSpPr/>
          <p:nvPr/>
        </p:nvSpPr>
        <p:spPr>
          <a:xfrm>
            <a:off x="0" y="4157932"/>
            <a:ext cx="12192000" cy="2700068"/>
          </a:xfrm>
          <a:prstGeom prst="rect">
            <a:avLst/>
          </a:prstGeom>
          <a:solidFill>
            <a:srgbClr val="004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F60CE7B-F2D9-E44C-AE33-FB1FFEE274EE}"/>
              </a:ext>
            </a:extLst>
          </p:cNvPr>
          <p:cNvPicPr>
            <a:picLocks noChangeAspect="1"/>
          </p:cNvPicPr>
          <p:nvPr/>
        </p:nvPicPr>
        <p:blipFill>
          <a:blip r:embed="rId6"/>
          <a:stretch>
            <a:fillRect/>
          </a:stretch>
        </p:blipFill>
        <p:spPr>
          <a:xfrm>
            <a:off x="348107" y="198407"/>
            <a:ext cx="675548" cy="839212"/>
          </a:xfrm>
          <a:prstGeom prst="rect">
            <a:avLst/>
          </a:prstGeom>
        </p:spPr>
      </p:pic>
    </p:spTree>
    <p:custDataLst>
      <p:tags r:id="rId5"/>
    </p:custDataLst>
    <p:extLst>
      <p:ext uri="{BB962C8B-B14F-4D97-AF65-F5344CB8AC3E}">
        <p14:creationId xmlns:p14="http://schemas.microsoft.com/office/powerpoint/2010/main" val="341866056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12192000" cy="1066800"/>
          </a:xfrm>
          <a:prstGeom prst="rect">
            <a:avLst/>
          </a:prstGeom>
          <a:solidFill>
            <a:srgbClr val="1C529B"/>
          </a:solidFill>
          <a:ln w="63500">
            <a:solidFill>
              <a:srgbClr val="FFFFFF"/>
            </a:solidFill>
            <a:miter lim="800000"/>
            <a:headEnd/>
            <a:tailEnd/>
          </a:ln>
          <a:effectLst/>
        </p:spPr>
        <p:txBody>
          <a:bodyPr wrap="none" anchor="ctr"/>
          <a:lstStyle/>
          <a:p>
            <a:pPr eaLnBrk="0" hangingPunct="0">
              <a:defRPr/>
            </a:pPr>
            <a:endParaRPr lang="en-US" sz="1800" dirty="0">
              <a:solidFill>
                <a:srgbClr val="000000"/>
              </a:solidFill>
              <a:latin typeface="Arial" pitchFamily="34" charset="0"/>
            </a:endParaRPr>
          </a:p>
        </p:txBody>
      </p:sp>
      <p:sp>
        <p:nvSpPr>
          <p:cNvPr id="1027" name="Rectangle 2"/>
          <p:cNvSpPr>
            <a:spLocks noGrp="1" noChangeArrowheads="1"/>
          </p:cNvSpPr>
          <p:nvPr>
            <p:ph type="title"/>
          </p:nvPr>
        </p:nvSpPr>
        <p:spPr bwMode="auto">
          <a:xfrm>
            <a:off x="203200" y="0"/>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295401"/>
            <a:ext cx="10972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solidFill>
                <a:srgbClr val="000000"/>
              </a:solidFill>
            </a:endParaRPr>
          </a:p>
        </p:txBody>
      </p:sp>
      <p:sp>
        <p:nvSpPr>
          <p:cNvPr id="3"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Arial" pitchFamily="34" charset="0"/>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pic>
        <p:nvPicPr>
          <p:cNvPr id="1033" name="Picture 9" descr="GFOAlogoEmailHeader"/>
          <p:cNvPicPr>
            <a:picLocks noChangeAspect="1" noChangeArrowheads="1"/>
          </p:cNvPicPr>
          <p:nvPr/>
        </p:nvPicPr>
        <p:blipFill>
          <a:blip r:embed="rId15" cstate="print"/>
          <a:srcRect/>
          <a:stretch>
            <a:fillRect/>
          </a:stretch>
        </p:blipFill>
        <p:spPr bwMode="auto">
          <a:xfrm>
            <a:off x="101601" y="6384926"/>
            <a:ext cx="4864100" cy="428625"/>
          </a:xfrm>
          <a:prstGeom prst="rect">
            <a:avLst/>
          </a:prstGeom>
          <a:noFill/>
          <a:ln w="9525">
            <a:noFill/>
            <a:miter lim="800000"/>
            <a:headEnd/>
            <a:tailEnd/>
          </a:ln>
        </p:spPr>
      </p:pic>
    </p:spTree>
    <p:extLst>
      <p:ext uri="{BB962C8B-B14F-4D97-AF65-F5344CB8AC3E}">
        <p14:creationId xmlns:p14="http://schemas.microsoft.com/office/powerpoint/2010/main" val="336286630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p:titleStyle>
    <p:bodyStyle>
      <a:lvl1pPr marL="517525" indent="-517525" algn="l" rtl="0" eaLnBrk="1" fontAlgn="base" hangingPunct="1">
        <a:spcBef>
          <a:spcPct val="20000"/>
        </a:spcBef>
        <a:spcAft>
          <a:spcPct val="0"/>
        </a:spcAft>
        <a:buClr>
          <a:srgbClr val="1C529B"/>
        </a:buClr>
        <a:buSzPct val="85000"/>
        <a:buFont typeface="Wingdings" pitchFamily="2" charset="2"/>
        <a:buChar char="o"/>
        <a:defRPr sz="3200">
          <a:solidFill>
            <a:schemeClr val="tx1"/>
          </a:solidFill>
          <a:latin typeface="+mn-lt"/>
          <a:ea typeface="+mn-ea"/>
          <a:cs typeface="+mn-cs"/>
        </a:defRPr>
      </a:lvl1pPr>
      <a:lvl2pPr marL="1082675" indent="-450850" algn="l" rtl="0" eaLnBrk="1" fontAlgn="base" hangingPunct="1">
        <a:spcBef>
          <a:spcPct val="20000"/>
        </a:spcBef>
        <a:spcAft>
          <a:spcPct val="0"/>
        </a:spcAft>
        <a:buClr>
          <a:schemeClr val="bg2"/>
        </a:buClr>
        <a:buFont typeface="Wingdings" pitchFamily="2" charset="2"/>
        <a:buChar char="l"/>
        <a:defRPr sz="2800">
          <a:solidFill>
            <a:schemeClr val="tx1"/>
          </a:solidFill>
          <a:latin typeface="+mn-lt"/>
        </a:defRPr>
      </a:lvl2pPr>
      <a:lvl3pPr marL="1425575" indent="-228600" algn="l" rtl="0" eaLnBrk="1" fontAlgn="base" hangingPunct="1">
        <a:spcBef>
          <a:spcPct val="20000"/>
        </a:spcBef>
        <a:spcAft>
          <a:spcPct val="0"/>
        </a:spcAft>
        <a:buChar char="•"/>
        <a:defRPr sz="2400">
          <a:solidFill>
            <a:schemeClr val="tx1"/>
          </a:solidFill>
          <a:latin typeface="+mn-lt"/>
        </a:defRPr>
      </a:lvl3pPr>
      <a:lvl4pPr marL="1768475" indent="-228600" algn="l" rtl="0" eaLnBrk="1" fontAlgn="base" hangingPunct="1">
        <a:spcBef>
          <a:spcPct val="20000"/>
        </a:spcBef>
        <a:spcAft>
          <a:spcPct val="0"/>
        </a:spcAft>
        <a:buChar char="–"/>
        <a:defRPr sz="2000">
          <a:solidFill>
            <a:schemeClr val="tx1"/>
          </a:solidFill>
          <a:latin typeface="+mn-lt"/>
        </a:defRPr>
      </a:lvl4pPr>
      <a:lvl5pPr marL="2111375" indent="-228600" algn="l" rtl="0" eaLnBrk="1" fontAlgn="base" hangingPunct="1">
        <a:spcBef>
          <a:spcPct val="20000"/>
        </a:spcBef>
        <a:spcAft>
          <a:spcPct val="0"/>
        </a:spcAft>
        <a:buChar char="»"/>
        <a:defRPr sz="2000">
          <a:solidFill>
            <a:schemeClr val="tx1"/>
          </a:solidFill>
          <a:latin typeface="+mn-lt"/>
        </a:defRPr>
      </a:lvl5pPr>
      <a:lvl6pPr marL="2568575" indent="-228600" algn="l" rtl="0" eaLnBrk="1" fontAlgn="base" hangingPunct="1">
        <a:spcBef>
          <a:spcPct val="20000"/>
        </a:spcBef>
        <a:spcAft>
          <a:spcPct val="0"/>
        </a:spcAft>
        <a:buChar char="»"/>
        <a:defRPr sz="2000">
          <a:solidFill>
            <a:schemeClr val="tx1"/>
          </a:solidFill>
          <a:latin typeface="+mn-lt"/>
        </a:defRPr>
      </a:lvl6pPr>
      <a:lvl7pPr marL="3025775" indent="-228600" algn="l" rtl="0" eaLnBrk="1" fontAlgn="base" hangingPunct="1">
        <a:spcBef>
          <a:spcPct val="20000"/>
        </a:spcBef>
        <a:spcAft>
          <a:spcPct val="0"/>
        </a:spcAft>
        <a:buChar char="»"/>
        <a:defRPr sz="2000">
          <a:solidFill>
            <a:schemeClr val="tx1"/>
          </a:solidFill>
          <a:latin typeface="+mn-lt"/>
        </a:defRPr>
      </a:lvl7pPr>
      <a:lvl8pPr marL="3482975" indent="-228600" algn="l" rtl="0" eaLnBrk="1" fontAlgn="base" hangingPunct="1">
        <a:spcBef>
          <a:spcPct val="20000"/>
        </a:spcBef>
        <a:spcAft>
          <a:spcPct val="0"/>
        </a:spcAft>
        <a:buChar char="»"/>
        <a:defRPr sz="2000">
          <a:solidFill>
            <a:schemeClr val="tx1"/>
          </a:solidFill>
          <a:latin typeface="+mn-lt"/>
        </a:defRPr>
      </a:lvl8pPr>
      <a:lvl9pPr marL="3940175"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0"/>
            <a:ext cx="12192000" cy="1066800"/>
          </a:xfrm>
          <a:prstGeom prst="rect">
            <a:avLst/>
          </a:prstGeom>
          <a:solidFill>
            <a:srgbClr val="1C529B"/>
          </a:solidFill>
          <a:ln w="63500">
            <a:solidFill>
              <a:srgbClr val="FFFFFF"/>
            </a:solidFill>
            <a:miter lim="800000"/>
            <a:headEnd/>
            <a:tailEnd/>
          </a:ln>
          <a:effectLst/>
        </p:spPr>
        <p:txBody>
          <a:bodyPr wrap="none" anchor="ctr"/>
          <a:lstStyle/>
          <a:p>
            <a:pPr eaLnBrk="0" hangingPunct="0">
              <a:defRPr/>
            </a:pPr>
            <a:endParaRPr lang="en-US" sz="1800" dirty="0">
              <a:solidFill>
                <a:srgbClr val="000000"/>
              </a:solidFill>
              <a:latin typeface="Calibri" panose="020F0502020204030204" pitchFamily="34" charset="0"/>
              <a:cs typeface="Calibri" panose="020F0502020204030204" pitchFamily="34" charset="0"/>
            </a:endParaRPr>
          </a:p>
        </p:txBody>
      </p:sp>
      <p:sp>
        <p:nvSpPr>
          <p:cNvPr id="1027" name="Rectangle 2"/>
          <p:cNvSpPr>
            <a:spLocks noGrp="1" noChangeArrowheads="1"/>
          </p:cNvSpPr>
          <p:nvPr>
            <p:ph type="title"/>
          </p:nvPr>
        </p:nvSpPr>
        <p:spPr bwMode="auto">
          <a:xfrm>
            <a:off x="203200" y="0"/>
            <a:ext cx="1168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295401"/>
            <a:ext cx="109728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pic>
        <p:nvPicPr>
          <p:cNvPr id="1033" name="Picture 9" descr="GFOAlogoEmailHeader"/>
          <p:cNvPicPr>
            <a:picLocks noChangeAspect="1" noChangeArrowheads="1"/>
          </p:cNvPicPr>
          <p:nvPr/>
        </p:nvPicPr>
        <p:blipFill>
          <a:blip r:embed="rId12" cstate="print"/>
          <a:srcRect/>
          <a:stretch>
            <a:fillRect/>
          </a:stretch>
        </p:blipFill>
        <p:spPr bwMode="auto">
          <a:xfrm>
            <a:off x="101601" y="6384926"/>
            <a:ext cx="4864100" cy="428625"/>
          </a:xfrm>
          <a:prstGeom prst="rect">
            <a:avLst/>
          </a:prstGeom>
          <a:noFill/>
          <a:ln w="9525">
            <a:noFill/>
            <a:miter lim="800000"/>
            <a:headEnd/>
            <a:tailEnd/>
          </a:ln>
        </p:spPr>
      </p:pic>
    </p:spTree>
    <p:extLst>
      <p:ext uri="{BB962C8B-B14F-4D97-AF65-F5344CB8AC3E}">
        <p14:creationId xmlns:p14="http://schemas.microsoft.com/office/powerpoint/2010/main" val="7754948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Arial" pitchFamily="34" charset="0"/>
        </a:defRPr>
      </a:lvl2pPr>
      <a:lvl3pPr algn="ctr" rtl="0" eaLnBrk="1" fontAlgn="base" hangingPunct="1">
        <a:spcBef>
          <a:spcPct val="0"/>
        </a:spcBef>
        <a:spcAft>
          <a:spcPct val="0"/>
        </a:spcAft>
        <a:defRPr sz="3600">
          <a:solidFill>
            <a:schemeClr val="bg1"/>
          </a:solidFill>
          <a:latin typeface="Arial" pitchFamily="34" charset="0"/>
        </a:defRPr>
      </a:lvl3pPr>
      <a:lvl4pPr algn="ctr" rtl="0" eaLnBrk="1" fontAlgn="base" hangingPunct="1">
        <a:spcBef>
          <a:spcPct val="0"/>
        </a:spcBef>
        <a:spcAft>
          <a:spcPct val="0"/>
        </a:spcAft>
        <a:defRPr sz="3600">
          <a:solidFill>
            <a:schemeClr val="bg1"/>
          </a:solidFill>
          <a:latin typeface="Arial" pitchFamily="34" charset="0"/>
        </a:defRPr>
      </a:lvl4pPr>
      <a:lvl5pPr algn="ctr" rtl="0" eaLnBrk="1" fontAlgn="base" hangingPunct="1">
        <a:spcBef>
          <a:spcPct val="0"/>
        </a:spcBef>
        <a:spcAft>
          <a:spcPct val="0"/>
        </a:spcAft>
        <a:defRPr sz="3600">
          <a:solidFill>
            <a:schemeClr val="bg1"/>
          </a:solidFill>
          <a:latin typeface="Arial" pitchFamily="34" charset="0"/>
        </a:defRPr>
      </a:lvl5pPr>
      <a:lvl6pPr marL="457200" algn="ctr" rtl="0" eaLnBrk="1" fontAlgn="base" hangingPunct="1">
        <a:spcBef>
          <a:spcPct val="0"/>
        </a:spcBef>
        <a:spcAft>
          <a:spcPct val="0"/>
        </a:spcAft>
        <a:defRPr sz="3600">
          <a:solidFill>
            <a:schemeClr val="bg1"/>
          </a:solidFill>
          <a:latin typeface="Arial" pitchFamily="34" charset="0"/>
        </a:defRPr>
      </a:lvl6pPr>
      <a:lvl7pPr marL="914400" algn="ctr" rtl="0" eaLnBrk="1" fontAlgn="base" hangingPunct="1">
        <a:spcBef>
          <a:spcPct val="0"/>
        </a:spcBef>
        <a:spcAft>
          <a:spcPct val="0"/>
        </a:spcAft>
        <a:defRPr sz="3600">
          <a:solidFill>
            <a:schemeClr val="bg1"/>
          </a:solidFill>
          <a:latin typeface="Arial" pitchFamily="34" charset="0"/>
        </a:defRPr>
      </a:lvl7pPr>
      <a:lvl8pPr marL="1371600" algn="ctr" rtl="0" eaLnBrk="1" fontAlgn="base" hangingPunct="1">
        <a:spcBef>
          <a:spcPct val="0"/>
        </a:spcBef>
        <a:spcAft>
          <a:spcPct val="0"/>
        </a:spcAft>
        <a:defRPr sz="3600">
          <a:solidFill>
            <a:schemeClr val="bg1"/>
          </a:solidFill>
          <a:latin typeface="Arial" pitchFamily="34" charset="0"/>
        </a:defRPr>
      </a:lvl8pPr>
      <a:lvl9pPr marL="1828800" algn="ctr" rtl="0" eaLnBrk="1" fontAlgn="base" hangingPunct="1">
        <a:spcBef>
          <a:spcPct val="0"/>
        </a:spcBef>
        <a:spcAft>
          <a:spcPct val="0"/>
        </a:spcAft>
        <a:defRPr sz="3600">
          <a:solidFill>
            <a:schemeClr val="bg1"/>
          </a:solidFill>
          <a:latin typeface="Arial" pitchFamily="34" charset="0"/>
        </a:defRPr>
      </a:lvl9pPr>
    </p:titleStyle>
    <p:bodyStyle>
      <a:lvl1pPr marL="517525" indent="-517525" algn="l" rtl="0" eaLnBrk="1" fontAlgn="base" hangingPunct="1">
        <a:spcBef>
          <a:spcPct val="20000"/>
        </a:spcBef>
        <a:spcAft>
          <a:spcPct val="0"/>
        </a:spcAft>
        <a:buClr>
          <a:srgbClr val="1C529B"/>
        </a:buClr>
        <a:buSzPct val="85000"/>
        <a:buFont typeface="Wingdings" pitchFamily="2" charset="2"/>
        <a:buChar char="o"/>
        <a:defRPr sz="3200">
          <a:solidFill>
            <a:schemeClr val="tx1"/>
          </a:solidFill>
          <a:latin typeface="Calibri" panose="020F0502020204030204" pitchFamily="34" charset="0"/>
          <a:ea typeface="+mn-ea"/>
          <a:cs typeface="Calibri" panose="020F0502020204030204" pitchFamily="34" charset="0"/>
        </a:defRPr>
      </a:lvl1pPr>
      <a:lvl2pPr marL="1082675" indent="-450850" algn="l" rtl="0" eaLnBrk="1" fontAlgn="base" hangingPunct="1">
        <a:spcBef>
          <a:spcPct val="20000"/>
        </a:spcBef>
        <a:spcAft>
          <a:spcPct val="0"/>
        </a:spcAft>
        <a:buClr>
          <a:schemeClr val="bg2"/>
        </a:buClr>
        <a:buFont typeface="Wingdings" pitchFamily="2" charset="2"/>
        <a:buChar char="l"/>
        <a:defRPr sz="2800">
          <a:solidFill>
            <a:schemeClr val="tx1"/>
          </a:solidFill>
          <a:latin typeface="+mn-lt"/>
        </a:defRPr>
      </a:lvl2pPr>
      <a:lvl3pPr marL="1425575" indent="-228600" algn="l" rtl="0" eaLnBrk="1" fontAlgn="base" hangingPunct="1">
        <a:spcBef>
          <a:spcPct val="20000"/>
        </a:spcBef>
        <a:spcAft>
          <a:spcPct val="0"/>
        </a:spcAft>
        <a:buChar char="•"/>
        <a:defRPr sz="2400">
          <a:solidFill>
            <a:schemeClr val="tx1"/>
          </a:solidFill>
          <a:latin typeface="+mn-lt"/>
        </a:defRPr>
      </a:lvl3pPr>
      <a:lvl4pPr marL="1768475" indent="-228600" algn="l" rtl="0" eaLnBrk="1" fontAlgn="base" hangingPunct="1">
        <a:spcBef>
          <a:spcPct val="20000"/>
        </a:spcBef>
        <a:spcAft>
          <a:spcPct val="0"/>
        </a:spcAft>
        <a:buChar char="–"/>
        <a:defRPr sz="2000">
          <a:solidFill>
            <a:schemeClr val="tx1"/>
          </a:solidFill>
          <a:latin typeface="+mn-lt"/>
        </a:defRPr>
      </a:lvl4pPr>
      <a:lvl5pPr marL="2111375" indent="-228600" algn="l" rtl="0" eaLnBrk="1" fontAlgn="base" hangingPunct="1">
        <a:spcBef>
          <a:spcPct val="20000"/>
        </a:spcBef>
        <a:spcAft>
          <a:spcPct val="0"/>
        </a:spcAft>
        <a:buChar char="»"/>
        <a:defRPr sz="2000">
          <a:solidFill>
            <a:schemeClr val="tx1"/>
          </a:solidFill>
          <a:latin typeface="+mn-lt"/>
        </a:defRPr>
      </a:lvl5pPr>
      <a:lvl6pPr marL="2568575" indent="-228600" algn="l" rtl="0" eaLnBrk="1" fontAlgn="base" hangingPunct="1">
        <a:spcBef>
          <a:spcPct val="20000"/>
        </a:spcBef>
        <a:spcAft>
          <a:spcPct val="0"/>
        </a:spcAft>
        <a:buChar char="»"/>
        <a:defRPr sz="2000">
          <a:solidFill>
            <a:schemeClr val="tx1"/>
          </a:solidFill>
          <a:latin typeface="+mn-lt"/>
        </a:defRPr>
      </a:lvl6pPr>
      <a:lvl7pPr marL="3025775" indent="-228600" algn="l" rtl="0" eaLnBrk="1" fontAlgn="base" hangingPunct="1">
        <a:spcBef>
          <a:spcPct val="20000"/>
        </a:spcBef>
        <a:spcAft>
          <a:spcPct val="0"/>
        </a:spcAft>
        <a:buChar char="»"/>
        <a:defRPr sz="2000">
          <a:solidFill>
            <a:schemeClr val="tx1"/>
          </a:solidFill>
          <a:latin typeface="+mn-lt"/>
        </a:defRPr>
      </a:lvl7pPr>
      <a:lvl8pPr marL="3482975" indent="-228600" algn="l" rtl="0" eaLnBrk="1" fontAlgn="base" hangingPunct="1">
        <a:spcBef>
          <a:spcPct val="20000"/>
        </a:spcBef>
        <a:spcAft>
          <a:spcPct val="0"/>
        </a:spcAft>
        <a:buChar char="»"/>
        <a:defRPr sz="2000">
          <a:solidFill>
            <a:schemeClr val="tx1"/>
          </a:solidFill>
          <a:latin typeface="+mn-lt"/>
        </a:defRPr>
      </a:lvl8pPr>
      <a:lvl9pPr marL="3940175"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2313" y="0"/>
            <a:ext cx="11469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22313" y="1249363"/>
            <a:ext cx="1148715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0039611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hf hdr="0" ftr="0" dt="0"/>
  <p:txStyles>
    <p:titleStyle>
      <a:lvl1pPr algn="ctr" rtl="0" eaLnBrk="0" fontAlgn="base" hangingPunct="0">
        <a:spcBef>
          <a:spcPct val="0"/>
        </a:spcBef>
        <a:spcAft>
          <a:spcPct val="0"/>
        </a:spcAft>
        <a:defRPr sz="4400" b="1" kern="1200">
          <a:solidFill>
            <a:schemeClr val="tx2"/>
          </a:solidFill>
          <a:latin typeface="Lato" panose="020F0502020204030203" pitchFamily="34" charset="0"/>
          <a:ea typeface="+mj-ea"/>
          <a:cs typeface="+mj-cs"/>
        </a:defRPr>
      </a:lvl1pPr>
      <a:lvl2pPr algn="ctr" rtl="0" eaLnBrk="0" fontAlgn="base" hangingPunct="0">
        <a:spcBef>
          <a:spcPct val="0"/>
        </a:spcBef>
        <a:spcAft>
          <a:spcPct val="0"/>
        </a:spcAft>
        <a:defRPr sz="4400" b="1">
          <a:solidFill>
            <a:schemeClr val="tx2"/>
          </a:solidFill>
          <a:latin typeface="Lato" panose="020F0502020204030203" pitchFamily="34" charset="0"/>
        </a:defRPr>
      </a:lvl2pPr>
      <a:lvl3pPr algn="ctr" rtl="0" eaLnBrk="0" fontAlgn="base" hangingPunct="0">
        <a:spcBef>
          <a:spcPct val="0"/>
        </a:spcBef>
        <a:spcAft>
          <a:spcPct val="0"/>
        </a:spcAft>
        <a:defRPr sz="4400" b="1">
          <a:solidFill>
            <a:schemeClr val="tx2"/>
          </a:solidFill>
          <a:latin typeface="Lato" panose="020F0502020204030203" pitchFamily="34" charset="0"/>
        </a:defRPr>
      </a:lvl3pPr>
      <a:lvl4pPr algn="ctr" rtl="0" eaLnBrk="0" fontAlgn="base" hangingPunct="0">
        <a:spcBef>
          <a:spcPct val="0"/>
        </a:spcBef>
        <a:spcAft>
          <a:spcPct val="0"/>
        </a:spcAft>
        <a:defRPr sz="4400" b="1">
          <a:solidFill>
            <a:schemeClr val="tx2"/>
          </a:solidFill>
          <a:latin typeface="Lato" panose="020F0502020204030203" pitchFamily="34" charset="0"/>
        </a:defRPr>
      </a:lvl4pPr>
      <a:lvl5pPr algn="ctr" rtl="0" eaLnBrk="0" fontAlgn="base" hangingPunct="0">
        <a:spcBef>
          <a:spcPct val="0"/>
        </a:spcBef>
        <a:spcAft>
          <a:spcPct val="0"/>
        </a:spcAft>
        <a:defRPr sz="4400" b="1">
          <a:solidFill>
            <a:schemeClr val="tx2"/>
          </a:solidFill>
          <a:latin typeface="Lato" panose="020F0502020204030203" pitchFamily="34" charset="0"/>
        </a:defRPr>
      </a:lvl5pPr>
      <a:lvl6pPr marL="457200" algn="ctr" rtl="0" fontAlgn="base">
        <a:spcBef>
          <a:spcPct val="0"/>
        </a:spcBef>
        <a:spcAft>
          <a:spcPct val="0"/>
        </a:spcAft>
        <a:defRPr sz="4400">
          <a:solidFill>
            <a:schemeClr val="bg1"/>
          </a:solidFill>
          <a:latin typeface="Helvetica" pitchFamily="34" charset="0"/>
        </a:defRPr>
      </a:lvl6pPr>
      <a:lvl7pPr marL="914400" algn="ctr" rtl="0" fontAlgn="base">
        <a:spcBef>
          <a:spcPct val="0"/>
        </a:spcBef>
        <a:spcAft>
          <a:spcPct val="0"/>
        </a:spcAft>
        <a:defRPr sz="4400">
          <a:solidFill>
            <a:schemeClr val="bg1"/>
          </a:solidFill>
          <a:latin typeface="Helvetica" pitchFamily="34" charset="0"/>
        </a:defRPr>
      </a:lvl7pPr>
      <a:lvl8pPr marL="1371600" algn="ctr" rtl="0" fontAlgn="base">
        <a:spcBef>
          <a:spcPct val="0"/>
        </a:spcBef>
        <a:spcAft>
          <a:spcPct val="0"/>
        </a:spcAft>
        <a:defRPr sz="4400">
          <a:solidFill>
            <a:schemeClr val="bg1"/>
          </a:solidFill>
          <a:latin typeface="Helvetica" pitchFamily="34" charset="0"/>
        </a:defRPr>
      </a:lvl8pPr>
      <a:lvl9pPr marL="1828800" algn="ctr" rtl="0" fontAlgn="base">
        <a:spcBef>
          <a:spcPct val="0"/>
        </a:spcBef>
        <a:spcAft>
          <a:spcPct val="0"/>
        </a:spcAft>
        <a:defRPr sz="4400">
          <a:solidFill>
            <a:schemeClr val="bg1"/>
          </a:solidFill>
          <a:latin typeface="Helvetica" pitchFamily="34" charset="0"/>
        </a:defRPr>
      </a:lvl9pPr>
    </p:titleStyle>
    <p:bodyStyle>
      <a:lvl1pPr marL="457200" indent="-457200" algn="l" rtl="0" eaLnBrk="0" fontAlgn="base" hangingPunct="0">
        <a:spcBef>
          <a:spcPct val="20000"/>
        </a:spcBef>
        <a:spcAft>
          <a:spcPct val="0"/>
        </a:spcAft>
        <a:buClr>
          <a:srgbClr val="004E95"/>
        </a:buClr>
        <a:buSzPct val="125000"/>
        <a:buFont typeface="Courier New" panose="02070309020205020404" pitchFamily="49" charset="0"/>
        <a:buChar char="o"/>
        <a:defRPr sz="3200" kern="1200">
          <a:solidFill>
            <a:schemeClr val="tx1"/>
          </a:solidFill>
          <a:latin typeface="Lato" panose="020F0502020204030203" pitchFamily="34" charset="0"/>
          <a:ea typeface="+mn-ea"/>
          <a:cs typeface="+mn-cs"/>
        </a:defRPr>
      </a:lvl1pPr>
      <a:lvl2pPr marL="742950" indent="-285750" algn="l" rtl="0" eaLnBrk="0" fontAlgn="base" hangingPunct="0">
        <a:spcBef>
          <a:spcPct val="20000"/>
        </a:spcBef>
        <a:spcAft>
          <a:spcPct val="0"/>
        </a:spcAft>
        <a:buClr>
          <a:srgbClr val="004E95"/>
        </a:buClr>
        <a:buSzPct val="125000"/>
        <a:buFont typeface="Wingdings" panose="05000000000000000000" pitchFamily="2" charset="2"/>
        <a:buChar char="§"/>
        <a:defRPr sz="2800" kern="1200">
          <a:solidFill>
            <a:schemeClr val="tx1"/>
          </a:solidFill>
          <a:latin typeface="Lato" panose="020F0502020204030203" pitchFamily="34" charset="0"/>
          <a:ea typeface="+mn-ea"/>
          <a:cs typeface="+mn-cs"/>
        </a:defRPr>
      </a:lvl2pPr>
      <a:lvl3pPr marL="1143000" indent="-228600" algn="l" rtl="0" eaLnBrk="0" fontAlgn="base" hangingPunct="0">
        <a:spcBef>
          <a:spcPct val="20000"/>
        </a:spcBef>
        <a:spcAft>
          <a:spcPct val="0"/>
        </a:spcAft>
        <a:buClr>
          <a:srgbClr val="004E95"/>
        </a:buClr>
        <a:buSzPct val="110000"/>
        <a:buFont typeface="Arial" panose="020B0604020202020204" pitchFamily="34" charset="0"/>
        <a:buChar char="•"/>
        <a:defRPr sz="2400" kern="1200">
          <a:solidFill>
            <a:schemeClr val="tx1"/>
          </a:solidFill>
          <a:latin typeface="Lato" panose="020F0502020204030203" pitchFamily="34" charset="0"/>
          <a:ea typeface="+mn-ea"/>
          <a:cs typeface="+mn-cs"/>
        </a:defRPr>
      </a:lvl3pPr>
      <a:lvl4pPr marL="1600200" indent="-228600" algn="l" rtl="0" eaLnBrk="0" fontAlgn="base" hangingPunct="0">
        <a:spcBef>
          <a:spcPct val="20000"/>
        </a:spcBef>
        <a:spcAft>
          <a:spcPct val="0"/>
        </a:spcAft>
        <a:buClr>
          <a:srgbClr val="004E95"/>
        </a:buClr>
        <a:buFont typeface="Arial" panose="020B0604020202020204" pitchFamily="34" charset="0"/>
        <a:buChar char="–"/>
        <a:defRPr sz="2000" kern="1200">
          <a:solidFill>
            <a:schemeClr val="tx1"/>
          </a:solidFill>
          <a:latin typeface="Lato" panose="020F0502020204030203" pitchFamily="34" charset="0"/>
          <a:ea typeface="+mn-ea"/>
          <a:cs typeface="+mn-cs"/>
        </a:defRPr>
      </a:lvl4pPr>
      <a:lvl5pPr marL="2057400" indent="-228600" algn="l" rtl="0" eaLnBrk="0" fontAlgn="base" hangingPunct="0">
        <a:spcBef>
          <a:spcPct val="20000"/>
        </a:spcBef>
        <a:spcAft>
          <a:spcPct val="0"/>
        </a:spcAft>
        <a:buClr>
          <a:srgbClr val="004E95"/>
        </a:buClr>
        <a:buFont typeface="Arial" panose="020B0604020202020204" pitchFamily="34" charset="0"/>
        <a:buChar char="»"/>
        <a:defRPr sz="2000" kern="1200">
          <a:solidFill>
            <a:schemeClr val="tx1"/>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2313" y="0"/>
            <a:ext cx="114696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22313" y="1249363"/>
            <a:ext cx="1148715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106204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hf sldNum="0" hdr="0" ftr="0" dt="0"/>
  <p:txStyles>
    <p:titleStyle>
      <a:lvl1pPr algn="ctr" rtl="0" eaLnBrk="0" fontAlgn="base" hangingPunct="0">
        <a:spcBef>
          <a:spcPct val="0"/>
        </a:spcBef>
        <a:spcAft>
          <a:spcPct val="0"/>
        </a:spcAft>
        <a:defRPr sz="4400" b="1" kern="1200">
          <a:solidFill>
            <a:schemeClr val="tx2"/>
          </a:solidFill>
          <a:latin typeface="Lato" panose="020F0502020204030203" pitchFamily="34" charset="0"/>
          <a:ea typeface="+mj-ea"/>
          <a:cs typeface="+mj-cs"/>
        </a:defRPr>
      </a:lvl1pPr>
      <a:lvl2pPr algn="ctr" rtl="0" eaLnBrk="0" fontAlgn="base" hangingPunct="0">
        <a:spcBef>
          <a:spcPct val="0"/>
        </a:spcBef>
        <a:spcAft>
          <a:spcPct val="0"/>
        </a:spcAft>
        <a:defRPr sz="4400" b="1">
          <a:solidFill>
            <a:schemeClr val="tx2"/>
          </a:solidFill>
          <a:latin typeface="Lato" panose="020F0502020204030203" pitchFamily="34" charset="0"/>
        </a:defRPr>
      </a:lvl2pPr>
      <a:lvl3pPr algn="ctr" rtl="0" eaLnBrk="0" fontAlgn="base" hangingPunct="0">
        <a:spcBef>
          <a:spcPct val="0"/>
        </a:spcBef>
        <a:spcAft>
          <a:spcPct val="0"/>
        </a:spcAft>
        <a:defRPr sz="4400" b="1">
          <a:solidFill>
            <a:schemeClr val="tx2"/>
          </a:solidFill>
          <a:latin typeface="Lato" panose="020F0502020204030203" pitchFamily="34" charset="0"/>
        </a:defRPr>
      </a:lvl3pPr>
      <a:lvl4pPr algn="ctr" rtl="0" eaLnBrk="0" fontAlgn="base" hangingPunct="0">
        <a:spcBef>
          <a:spcPct val="0"/>
        </a:spcBef>
        <a:spcAft>
          <a:spcPct val="0"/>
        </a:spcAft>
        <a:defRPr sz="4400" b="1">
          <a:solidFill>
            <a:schemeClr val="tx2"/>
          </a:solidFill>
          <a:latin typeface="Lato" panose="020F0502020204030203" pitchFamily="34" charset="0"/>
        </a:defRPr>
      </a:lvl4pPr>
      <a:lvl5pPr algn="ctr" rtl="0" eaLnBrk="0" fontAlgn="base" hangingPunct="0">
        <a:spcBef>
          <a:spcPct val="0"/>
        </a:spcBef>
        <a:spcAft>
          <a:spcPct val="0"/>
        </a:spcAft>
        <a:defRPr sz="4400" b="1">
          <a:solidFill>
            <a:schemeClr val="tx2"/>
          </a:solidFill>
          <a:latin typeface="Lato" panose="020F0502020204030203" pitchFamily="34" charset="0"/>
        </a:defRPr>
      </a:lvl5pPr>
      <a:lvl6pPr marL="457200" algn="ctr" rtl="0" fontAlgn="base">
        <a:spcBef>
          <a:spcPct val="0"/>
        </a:spcBef>
        <a:spcAft>
          <a:spcPct val="0"/>
        </a:spcAft>
        <a:defRPr sz="4400">
          <a:solidFill>
            <a:schemeClr val="bg1"/>
          </a:solidFill>
          <a:latin typeface="Helvetica" pitchFamily="34" charset="0"/>
        </a:defRPr>
      </a:lvl6pPr>
      <a:lvl7pPr marL="914400" algn="ctr" rtl="0" fontAlgn="base">
        <a:spcBef>
          <a:spcPct val="0"/>
        </a:spcBef>
        <a:spcAft>
          <a:spcPct val="0"/>
        </a:spcAft>
        <a:defRPr sz="4400">
          <a:solidFill>
            <a:schemeClr val="bg1"/>
          </a:solidFill>
          <a:latin typeface="Helvetica" pitchFamily="34" charset="0"/>
        </a:defRPr>
      </a:lvl7pPr>
      <a:lvl8pPr marL="1371600" algn="ctr" rtl="0" fontAlgn="base">
        <a:spcBef>
          <a:spcPct val="0"/>
        </a:spcBef>
        <a:spcAft>
          <a:spcPct val="0"/>
        </a:spcAft>
        <a:defRPr sz="4400">
          <a:solidFill>
            <a:schemeClr val="bg1"/>
          </a:solidFill>
          <a:latin typeface="Helvetica" pitchFamily="34" charset="0"/>
        </a:defRPr>
      </a:lvl8pPr>
      <a:lvl9pPr marL="1828800" algn="ctr" rtl="0" fontAlgn="base">
        <a:spcBef>
          <a:spcPct val="0"/>
        </a:spcBef>
        <a:spcAft>
          <a:spcPct val="0"/>
        </a:spcAft>
        <a:defRPr sz="4400">
          <a:solidFill>
            <a:schemeClr val="bg1"/>
          </a:solidFill>
          <a:latin typeface="Helvetica" pitchFamily="34" charset="0"/>
        </a:defRPr>
      </a:lvl9pPr>
    </p:titleStyle>
    <p:bodyStyle>
      <a:lvl1pPr marL="457200" indent="-457200" algn="l" rtl="0" eaLnBrk="0" fontAlgn="base" hangingPunct="0">
        <a:spcBef>
          <a:spcPct val="20000"/>
        </a:spcBef>
        <a:spcAft>
          <a:spcPct val="0"/>
        </a:spcAft>
        <a:buClr>
          <a:srgbClr val="004E95"/>
        </a:buClr>
        <a:buSzPct val="125000"/>
        <a:buFont typeface="Courier New" panose="02070309020205020404" pitchFamily="49" charset="0"/>
        <a:buChar char="o"/>
        <a:defRPr sz="3200" kern="1200">
          <a:solidFill>
            <a:schemeClr val="tx1"/>
          </a:solidFill>
          <a:latin typeface="Lato" panose="020F0502020204030203" pitchFamily="34" charset="0"/>
          <a:ea typeface="+mn-ea"/>
          <a:cs typeface="+mn-cs"/>
        </a:defRPr>
      </a:lvl1pPr>
      <a:lvl2pPr marL="742950" indent="-285750" algn="l" rtl="0" eaLnBrk="0" fontAlgn="base" hangingPunct="0">
        <a:spcBef>
          <a:spcPct val="20000"/>
        </a:spcBef>
        <a:spcAft>
          <a:spcPct val="0"/>
        </a:spcAft>
        <a:buClr>
          <a:srgbClr val="004E95"/>
        </a:buClr>
        <a:buSzPct val="125000"/>
        <a:buFont typeface="Wingdings" panose="05000000000000000000" pitchFamily="2" charset="2"/>
        <a:buChar char="§"/>
        <a:defRPr sz="2800" kern="1200">
          <a:solidFill>
            <a:schemeClr val="tx1"/>
          </a:solidFill>
          <a:latin typeface="Lato" panose="020F0502020204030203" pitchFamily="34" charset="0"/>
          <a:ea typeface="+mn-ea"/>
          <a:cs typeface="+mn-cs"/>
        </a:defRPr>
      </a:lvl2pPr>
      <a:lvl3pPr marL="1143000" indent="-228600" algn="l" rtl="0" eaLnBrk="0" fontAlgn="base" hangingPunct="0">
        <a:spcBef>
          <a:spcPct val="20000"/>
        </a:spcBef>
        <a:spcAft>
          <a:spcPct val="0"/>
        </a:spcAft>
        <a:buClr>
          <a:srgbClr val="004E95"/>
        </a:buClr>
        <a:buSzPct val="110000"/>
        <a:buFont typeface="Arial" panose="020B0604020202020204" pitchFamily="34" charset="0"/>
        <a:buChar char="•"/>
        <a:defRPr sz="2400" kern="1200">
          <a:solidFill>
            <a:schemeClr val="tx1"/>
          </a:solidFill>
          <a:latin typeface="Lato" panose="020F0502020204030203" pitchFamily="34" charset="0"/>
          <a:ea typeface="+mn-ea"/>
          <a:cs typeface="+mn-cs"/>
        </a:defRPr>
      </a:lvl3pPr>
      <a:lvl4pPr marL="1600200" indent="-228600" algn="l" rtl="0" eaLnBrk="0" fontAlgn="base" hangingPunct="0">
        <a:spcBef>
          <a:spcPct val="20000"/>
        </a:spcBef>
        <a:spcAft>
          <a:spcPct val="0"/>
        </a:spcAft>
        <a:buClr>
          <a:srgbClr val="004E95"/>
        </a:buClr>
        <a:buFont typeface="Arial" panose="020B0604020202020204" pitchFamily="34" charset="0"/>
        <a:buChar char="–"/>
        <a:defRPr sz="2000" kern="1200">
          <a:solidFill>
            <a:schemeClr val="tx1"/>
          </a:solidFill>
          <a:latin typeface="Lato" panose="020F0502020204030203" pitchFamily="34" charset="0"/>
          <a:ea typeface="+mn-ea"/>
          <a:cs typeface="+mn-cs"/>
        </a:defRPr>
      </a:lvl4pPr>
      <a:lvl5pPr marL="2057400" indent="-228600" algn="l" rtl="0" eaLnBrk="0" fontAlgn="base" hangingPunct="0">
        <a:spcBef>
          <a:spcPct val="20000"/>
        </a:spcBef>
        <a:spcAft>
          <a:spcPct val="0"/>
        </a:spcAft>
        <a:buClr>
          <a:srgbClr val="004E95"/>
        </a:buClr>
        <a:buFont typeface="Arial" panose="020B0604020202020204" pitchFamily="34" charset="0"/>
        <a:buChar char="»"/>
        <a:defRPr sz="2000" kern="1200">
          <a:solidFill>
            <a:schemeClr val="tx1"/>
          </a:solidFill>
          <a:latin typeface="Lato" panose="020F050202020403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9.xml"/><Relationship Id="rId1" Type="http://schemas.openxmlformats.org/officeDocument/2006/relationships/tags" Target="../tags/tag4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9.xml"/><Relationship Id="rId1" Type="http://schemas.openxmlformats.org/officeDocument/2006/relationships/tags" Target="../tags/tag4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9.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4.xml"/><Relationship Id="rId1" Type="http://schemas.openxmlformats.org/officeDocument/2006/relationships/slideLayout" Target="../slideLayouts/slideLayout69.xml"/><Relationship Id="rId4" Type="http://schemas.openxmlformats.org/officeDocument/2006/relationships/image" Target="../media/image53.e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9.xml"/><Relationship Id="rId4" Type="http://schemas.openxmlformats.org/officeDocument/2006/relationships/image" Target="../media/image19.emf"/></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9.xml"/><Relationship Id="rId1" Type="http://schemas.openxmlformats.org/officeDocument/2006/relationships/tags" Target="../tags/tag4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9.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9.xml"/><Relationship Id="rId1" Type="http://schemas.openxmlformats.org/officeDocument/2006/relationships/tags" Target="../tags/tag50.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9.xml"/><Relationship Id="rId1" Type="http://schemas.openxmlformats.org/officeDocument/2006/relationships/tags" Target="../tags/tag51.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9.xml"/><Relationship Id="rId1" Type="http://schemas.openxmlformats.org/officeDocument/2006/relationships/tags" Target="../tags/tag52.xml"/><Relationship Id="rId5" Type="http://schemas.openxmlformats.org/officeDocument/2006/relationships/image" Target="../media/image54.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69.xml"/><Relationship Id="rId4" Type="http://schemas.openxmlformats.org/officeDocument/2006/relationships/image" Target="../media/image20.emf"/></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9.xml"/><Relationship Id="rId1" Type="http://schemas.openxmlformats.org/officeDocument/2006/relationships/tags" Target="../tags/tag53.xml"/><Relationship Id="rId5" Type="http://schemas.openxmlformats.org/officeDocument/2006/relationships/image" Target="../media/image55.emf"/><Relationship Id="rId4" Type="http://schemas.openxmlformats.org/officeDocument/2006/relationships/oleObject" Target="../embeddings/oleObject5.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9.xml"/><Relationship Id="rId1" Type="http://schemas.openxmlformats.org/officeDocument/2006/relationships/tags" Target="../tags/tag5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9.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9.xml"/><Relationship Id="rId1" Type="http://schemas.openxmlformats.org/officeDocument/2006/relationships/tags" Target="../tags/tag55.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9.xml"/><Relationship Id="rId1" Type="http://schemas.openxmlformats.org/officeDocument/2006/relationships/tags" Target="../tags/tag5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9.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9.xml"/><Relationship Id="rId1" Type="http://schemas.openxmlformats.org/officeDocument/2006/relationships/tags" Target="../tags/tag5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40.xml"/><Relationship Id="rId1" Type="http://schemas.openxmlformats.org/officeDocument/2006/relationships/slideLayout" Target="../slideLayouts/slideLayout6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69.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9.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69.xml"/></Relationships>
</file>

<file path=ppt/slides/_rels/slide1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4.xml"/><Relationship Id="rId1" Type="http://schemas.openxmlformats.org/officeDocument/2006/relationships/slideLayout" Target="../slideLayouts/slideLayout69.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9.xml"/><Relationship Id="rId1" Type="http://schemas.openxmlformats.org/officeDocument/2006/relationships/tags" Target="../tags/tag58.xml"/><Relationship Id="rId4" Type="http://schemas.openxmlformats.org/officeDocument/2006/relationships/image" Target="../media/image5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9.xml"/><Relationship Id="rId1" Type="http://schemas.openxmlformats.org/officeDocument/2006/relationships/tags" Target="../tags/tag59.xml"/><Relationship Id="rId4" Type="http://schemas.openxmlformats.org/officeDocument/2006/relationships/image" Target="../media/image59.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9.xml"/><Relationship Id="rId1" Type="http://schemas.openxmlformats.org/officeDocument/2006/relationships/tags" Target="../tags/tag60.xml"/><Relationship Id="rId4" Type="http://schemas.openxmlformats.org/officeDocument/2006/relationships/image" Target="../media/image60.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9.xml"/><Relationship Id="rId1" Type="http://schemas.openxmlformats.org/officeDocument/2006/relationships/tags" Target="../tags/tag61.xml"/><Relationship Id="rId4" Type="http://schemas.openxmlformats.org/officeDocument/2006/relationships/image" Target="../media/image61.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6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6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6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6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6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6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9.xml"/></Relationships>
</file>

<file path=ppt/slides/_rels/slide1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9.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9.xml"/><Relationship Id="rId1" Type="http://schemas.openxmlformats.org/officeDocument/2006/relationships/tags" Target="../tags/tag62.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9.xml"/><Relationship Id="rId1" Type="http://schemas.openxmlformats.org/officeDocument/2006/relationships/tags" Target="../tags/tag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9.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9.xml"/><Relationship Id="rId1" Type="http://schemas.openxmlformats.org/officeDocument/2006/relationships/tags" Target="../tags/tag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9.xml"/><Relationship Id="rId1" Type="http://schemas.openxmlformats.org/officeDocument/2006/relationships/tags" Target="../tags/tag9.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9.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9.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9.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9.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9.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9.xml"/><Relationship Id="rId1" Type="http://schemas.openxmlformats.org/officeDocument/2006/relationships/tags" Target="../tags/tag15.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9.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9.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9.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9.xml"/><Relationship Id="rId1" Type="http://schemas.openxmlformats.org/officeDocument/2006/relationships/tags" Target="../tags/tag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9.xml"/><Relationship Id="rId1" Type="http://schemas.openxmlformats.org/officeDocument/2006/relationships/tags" Target="../tags/tag20.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69.xml"/><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9.xml"/><Relationship Id="rId1" Type="http://schemas.openxmlformats.org/officeDocument/2006/relationships/tags" Target="../tags/tag2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9.xml"/><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9.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9.xml"/><Relationship Id="rId1" Type="http://schemas.openxmlformats.org/officeDocument/2006/relationships/tags" Target="../tags/tag2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9.xml"/><Relationship Id="rId1" Type="http://schemas.openxmlformats.org/officeDocument/2006/relationships/tags" Target="../tags/tag2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9.xml"/><Relationship Id="rId1" Type="http://schemas.openxmlformats.org/officeDocument/2006/relationships/tags" Target="../tags/tag26.xml"/><Relationship Id="rId5" Type="http://schemas.openxmlformats.org/officeDocument/2006/relationships/image" Target="../media/image34.png"/><Relationship Id="rId4" Type="http://schemas.openxmlformats.org/officeDocument/2006/relationships/image" Target="../media/image33.jp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9.xml"/><Relationship Id="rId1" Type="http://schemas.openxmlformats.org/officeDocument/2006/relationships/tags" Target="../tags/tag2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9.xml"/><Relationship Id="rId1" Type="http://schemas.openxmlformats.org/officeDocument/2006/relationships/tags" Target="../tags/tag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9.xml"/><Relationship Id="rId1" Type="http://schemas.openxmlformats.org/officeDocument/2006/relationships/tags" Target="../tags/tag2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9.xml"/><Relationship Id="rId1" Type="http://schemas.openxmlformats.org/officeDocument/2006/relationships/tags" Target="../tags/tag3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9.xml"/><Relationship Id="rId1" Type="http://schemas.openxmlformats.org/officeDocument/2006/relationships/tags" Target="../tags/tag31.xml"/><Relationship Id="rId5" Type="http://schemas.openxmlformats.org/officeDocument/2006/relationships/image" Target="../media/image38.jp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9.xml"/><Relationship Id="rId1" Type="http://schemas.openxmlformats.org/officeDocument/2006/relationships/tags" Target="../tags/tag3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9.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9.xml"/><Relationship Id="rId1" Type="http://schemas.openxmlformats.org/officeDocument/2006/relationships/tags" Target="../tags/tag34.xml"/><Relationship Id="rId5" Type="http://schemas.openxmlformats.org/officeDocument/2006/relationships/image" Target="../media/image40.png"/><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9.xml"/><Relationship Id="rId1" Type="http://schemas.openxmlformats.org/officeDocument/2006/relationships/tags" Target="../tags/tag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9.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69.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1.xml"/><Relationship Id="rId1" Type="http://schemas.openxmlformats.org/officeDocument/2006/relationships/slideLayout" Target="../slideLayouts/slideLayout69.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2.xml"/><Relationship Id="rId1" Type="http://schemas.openxmlformats.org/officeDocument/2006/relationships/slideLayout" Target="../slideLayouts/slideLayout69.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3.xml"/><Relationship Id="rId1" Type="http://schemas.openxmlformats.org/officeDocument/2006/relationships/slideLayout" Target="../slideLayouts/slideLayout69.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9.xml"/><Relationship Id="rId1" Type="http://schemas.openxmlformats.org/officeDocument/2006/relationships/tags" Target="../tags/tag37.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6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4.xml"/><Relationship Id="rId1" Type="http://schemas.openxmlformats.org/officeDocument/2006/relationships/slideLayout" Target="../slideLayouts/slideLayout69.xml"/><Relationship Id="rId4" Type="http://schemas.openxmlformats.org/officeDocument/2006/relationships/image" Target="../media/image47.png"/></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69.xml"/><Relationship Id="rId4" Type="http://schemas.openxmlformats.org/officeDocument/2006/relationships/image" Target="../media/image49.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9.xml"/><Relationship Id="rId1" Type="http://schemas.openxmlformats.org/officeDocument/2006/relationships/tags" Target="../tags/tag38.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9.xml"/><Relationship Id="rId1" Type="http://schemas.openxmlformats.org/officeDocument/2006/relationships/tags" Target="../tags/tag39.xml"/><Relationship Id="rId5" Type="http://schemas.openxmlformats.org/officeDocument/2006/relationships/image" Target="../media/image51.png"/><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9.xml"/><Relationship Id="rId1" Type="http://schemas.openxmlformats.org/officeDocument/2006/relationships/tags" Target="../tags/tag40.xml"/><Relationship Id="rId4" Type="http://schemas.openxmlformats.org/officeDocument/2006/relationships/image" Target="../media/image52.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9.xml"/><Relationship Id="rId1" Type="http://schemas.openxmlformats.org/officeDocument/2006/relationships/tags" Target="../tags/tag4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9.xml"/><Relationship Id="rId1" Type="http://schemas.openxmlformats.org/officeDocument/2006/relationships/tags" Target="../tags/tag4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9.xml"/><Relationship Id="rId1" Type="http://schemas.openxmlformats.org/officeDocument/2006/relationships/tags" Target="../tags/tag4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9.xml"/><Relationship Id="rId1" Type="http://schemas.openxmlformats.org/officeDocument/2006/relationships/tags" Target="../tags/tag44.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9.xml"/><Relationship Id="rId1" Type="http://schemas.openxmlformats.org/officeDocument/2006/relationships/tags" Target="../tags/tag45.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9.xml"/><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sz="4000" dirty="0">
                <a:solidFill>
                  <a:schemeClr val="tx1"/>
                </a:solidFill>
                <a:latin typeface="Calibri" panose="020F0502020204030204" pitchFamily="34" charset="0"/>
                <a:cs typeface="Calibri" panose="020F0502020204030204" pitchFamily="34" charset="0"/>
              </a:rPr>
            </a:br>
            <a:r>
              <a:rPr lang="en-US" altLang="en-US" dirty="0">
                <a:solidFill>
                  <a:srgbClr val="004E95"/>
                </a:solidFill>
              </a:rPr>
              <a:t>ACCOUNTING ACADEMY</a:t>
            </a:r>
            <a:br>
              <a:rPr lang="en-US" sz="4000" dirty="0">
                <a:solidFill>
                  <a:schemeClr val="tx1"/>
                </a:solidFill>
                <a:latin typeface="Calibri" panose="020F0502020204030204" pitchFamily="34" charset="0"/>
                <a:cs typeface="Calibri" panose="020F0502020204030204" pitchFamily="34" charset="0"/>
              </a:rPr>
            </a:br>
            <a:endParaRPr lang="en-US" sz="4000" dirty="0">
              <a:solidFill>
                <a:schemeClr val="tx1"/>
              </a:solidFill>
              <a:latin typeface="Calibri" panose="020F0502020204030204" pitchFamily="34" charset="0"/>
              <a:ea typeface="Calibri" charset="0"/>
              <a:cs typeface="Calibri" panose="020F0502020204030204" pitchFamily="34" charset="0"/>
            </a:endParaRPr>
          </a:p>
        </p:txBody>
      </p:sp>
      <p:sp>
        <p:nvSpPr>
          <p:cNvPr id="3" name="Rectangle 2"/>
          <p:cNvSpPr/>
          <p:nvPr/>
        </p:nvSpPr>
        <p:spPr>
          <a:xfrm>
            <a:off x="5181600" y="3715393"/>
            <a:ext cx="4162876" cy="707886"/>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Day 4</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23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Disclosures – Long Term Liabilities (cont.)</a:t>
            </a:r>
          </a:p>
        </p:txBody>
      </p:sp>
      <p:sp>
        <p:nvSpPr>
          <p:cNvPr id="4" name="Slide Number Placeholder 3"/>
          <p:cNvSpPr>
            <a:spLocks noGrp="1"/>
          </p:cNvSpPr>
          <p:nvPr>
            <p:ph type="sldNum" sz="quarter" idx="4294967295"/>
          </p:nvPr>
        </p:nvSpPr>
        <p:spPr>
          <a:xfrm>
            <a:off x="11572875" y="52388"/>
            <a:ext cx="619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2691D1-CB65-4437-BF52-4D3FD55FC3BF}" type="slidenum">
              <a:rPr kumimoji="0" 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2717748" y="1518020"/>
            <a:ext cx="9020248" cy="4407498"/>
          </a:xfrm>
          <a:prstGeom prst="rect">
            <a:avLst/>
          </a:prstGeom>
        </p:spPr>
      </p:pic>
      <p:sp>
        <p:nvSpPr>
          <p:cNvPr id="6" name="Rounded Rectangle 5"/>
          <p:cNvSpPr/>
          <p:nvPr/>
        </p:nvSpPr>
        <p:spPr bwMode="auto">
          <a:xfrm>
            <a:off x="5597241" y="1978389"/>
            <a:ext cx="2133187" cy="245717"/>
          </a:xfrm>
          <a:prstGeom prst="roundRect">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Rounded Rectangle 6"/>
          <p:cNvSpPr/>
          <p:nvPr/>
        </p:nvSpPr>
        <p:spPr bwMode="auto">
          <a:xfrm>
            <a:off x="5449320" y="3441149"/>
            <a:ext cx="2133187" cy="280620"/>
          </a:xfrm>
          <a:prstGeom prst="roundRect">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Rounded Rectangle 7"/>
          <p:cNvSpPr/>
          <p:nvPr/>
        </p:nvSpPr>
        <p:spPr bwMode="auto">
          <a:xfrm>
            <a:off x="5449320" y="4955874"/>
            <a:ext cx="2133187" cy="280620"/>
          </a:xfrm>
          <a:prstGeom prst="roundRect">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TextBox 8"/>
          <p:cNvSpPr txBox="1"/>
          <p:nvPr/>
        </p:nvSpPr>
        <p:spPr>
          <a:xfrm>
            <a:off x="1703814" y="1828799"/>
            <a:ext cx="920706" cy="369332"/>
          </a:xfrm>
          <a:prstGeom prst="rect">
            <a:avLst/>
          </a:prstGeom>
          <a:noFill/>
          <a:ln>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Capital</a:t>
            </a:r>
          </a:p>
        </p:txBody>
      </p:sp>
      <p:sp>
        <p:nvSpPr>
          <p:cNvPr id="10" name="TextBox 9"/>
          <p:cNvSpPr txBox="1"/>
          <p:nvPr/>
        </p:nvSpPr>
        <p:spPr>
          <a:xfrm>
            <a:off x="1703814" y="3250431"/>
            <a:ext cx="920706" cy="369332"/>
          </a:xfrm>
          <a:prstGeom prst="rect">
            <a:avLst/>
          </a:prstGeom>
          <a:noFill/>
          <a:ln>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Capital</a:t>
            </a:r>
          </a:p>
        </p:txBody>
      </p:sp>
      <p:sp>
        <p:nvSpPr>
          <p:cNvPr id="11" name="TextBox 10"/>
          <p:cNvSpPr txBox="1"/>
          <p:nvPr/>
        </p:nvSpPr>
        <p:spPr>
          <a:xfrm>
            <a:off x="1703814" y="4643792"/>
            <a:ext cx="920706" cy="369332"/>
          </a:xfrm>
          <a:prstGeom prst="rect">
            <a:avLst/>
          </a:prstGeom>
          <a:noFill/>
          <a:ln>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Capital</a:t>
            </a:r>
          </a:p>
        </p:txBody>
      </p:sp>
    </p:spTree>
    <p:extLst>
      <p:ext uri="{BB962C8B-B14F-4D97-AF65-F5344CB8AC3E}">
        <p14:creationId xmlns:p14="http://schemas.microsoft.com/office/powerpoint/2010/main" val="35983638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dirty="0"/>
              <a:t>Format</a:t>
            </a:r>
          </a:p>
        </p:txBody>
      </p:sp>
      <p:sp>
        <p:nvSpPr>
          <p:cNvPr id="47107" name="Rectangle 3"/>
          <p:cNvSpPr>
            <a:spLocks noGrp="1" noChangeArrowheads="1"/>
          </p:cNvSpPr>
          <p:nvPr>
            <p:ph idx="1"/>
          </p:nvPr>
        </p:nvSpPr>
        <p:spPr/>
        <p:txBody>
          <a:bodyPr>
            <a:normAutofit/>
          </a:bodyPr>
          <a:lstStyle/>
          <a:p>
            <a:pPr eaLnBrk="1" hangingPunct="1">
              <a:defRPr/>
            </a:pPr>
            <a:r>
              <a:rPr lang="en-US" sz="3200" dirty="0"/>
              <a:t>Same approach as combining statements</a:t>
            </a:r>
          </a:p>
          <a:p>
            <a:pPr lvl="1" eaLnBrk="1" hangingPunct="1">
              <a:defRPr/>
            </a:pPr>
            <a:r>
              <a:rPr lang="en-US" dirty="0"/>
              <a:t>Complete sets of financial statements</a:t>
            </a:r>
          </a:p>
          <a:p>
            <a:pPr lvl="1" eaLnBrk="1" hangingPunct="1">
              <a:defRPr/>
            </a:pPr>
            <a:r>
              <a:rPr lang="en-US" dirty="0"/>
              <a:t>Cover page with a description of the nature and operations of the individual fund, if not readily discernable from its name</a:t>
            </a:r>
          </a:p>
          <a:p>
            <a:pPr lvl="1" eaLnBrk="1" hangingPunct="1">
              <a:defRPr/>
            </a:pPr>
            <a:r>
              <a:rPr lang="en-US" dirty="0"/>
              <a:t>No reference to the notes for individual fund statements that receive only </a:t>
            </a:r>
            <a:r>
              <a:rPr lang="en-US" i="1" dirty="0"/>
              <a:t>in-relation-to</a:t>
            </a:r>
            <a:r>
              <a:rPr lang="en-US" dirty="0"/>
              <a:t> audit coverage</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019265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dirty="0"/>
              <a:t>Schedules</a:t>
            </a:r>
          </a:p>
        </p:txBody>
      </p:sp>
      <p:sp>
        <p:nvSpPr>
          <p:cNvPr id="48131" name="Rectangle 3"/>
          <p:cNvSpPr>
            <a:spLocks noGrp="1" noChangeArrowheads="1"/>
          </p:cNvSpPr>
          <p:nvPr>
            <p:ph idx="1"/>
          </p:nvPr>
        </p:nvSpPr>
        <p:spPr/>
        <p:txBody>
          <a:bodyPr>
            <a:noAutofit/>
          </a:bodyPr>
          <a:lstStyle/>
          <a:p>
            <a:pPr eaLnBrk="1" hangingPunct="1">
              <a:defRPr/>
            </a:pPr>
            <a:r>
              <a:rPr lang="en-US" dirty="0"/>
              <a:t>Purpose</a:t>
            </a:r>
          </a:p>
          <a:p>
            <a:pPr lvl="1" eaLnBrk="1" hangingPunct="1">
              <a:defRPr/>
            </a:pPr>
            <a:r>
              <a:rPr lang="en-US" dirty="0"/>
              <a:t>Demonstrate legal compliance </a:t>
            </a:r>
          </a:p>
          <a:p>
            <a:pPr lvl="1" eaLnBrk="1" hangingPunct="1">
              <a:defRPr/>
            </a:pPr>
            <a:r>
              <a:rPr lang="en-US" dirty="0"/>
              <a:t>Provide additional financial information of potential benefit to financial statement users</a:t>
            </a:r>
          </a:p>
          <a:p>
            <a:pPr lvl="2" eaLnBrk="1" hangingPunct="1">
              <a:defRPr/>
            </a:pPr>
            <a:r>
              <a:rPr lang="en-US" dirty="0"/>
              <a:t>Example:  Schedule of cash receipts and disbursements – general fund</a:t>
            </a:r>
          </a:p>
          <a:p>
            <a:pPr eaLnBrk="1" hangingPunct="1">
              <a:defRPr/>
            </a:pPr>
            <a:r>
              <a:rPr lang="en-US" dirty="0"/>
              <a:t>If related to a given set of financial statements, place immediately following those related statements </a:t>
            </a:r>
          </a:p>
          <a:p>
            <a:pPr lvl="1" eaLnBrk="1" hangingPunct="1">
              <a:defRPr/>
            </a:pPr>
            <a:r>
              <a:rPr lang="en-US" dirty="0"/>
              <a:t>If not, place in a separate section at the end of the financial section of the </a:t>
            </a:r>
            <a:r>
              <a:rPr lang="en-US"/>
              <a:t>annual comprehensive financial </a:t>
            </a:r>
            <a:r>
              <a:rPr lang="en-US" dirty="0"/>
              <a:t>report</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54999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a:t>
            </a:r>
          </a:p>
        </p:txBody>
      </p:sp>
      <p:sp>
        <p:nvSpPr>
          <p:cNvPr id="5" name="Content Placeholder 4"/>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Which of the following may be included in combining statements?</a:t>
            </a:r>
          </a:p>
          <a:p>
            <a:pPr marL="0" indent="0">
              <a:buNone/>
            </a:pPr>
            <a:endParaRPr lang="en-US" sz="3000" dirty="0">
              <a:latin typeface="Calibri" panose="020F0502020204030204" pitchFamily="34" charset="0"/>
              <a:cs typeface="Calibri" panose="020F0502020204030204" pitchFamily="34" charset="0"/>
            </a:endParaRPr>
          </a:p>
          <a:p>
            <a:pPr marL="742950" indent="-514350">
              <a:buFont typeface="+mj-lt"/>
              <a:buAutoNum type="alphaUcPeriod"/>
            </a:pPr>
            <a:r>
              <a:rPr lang="en-US" sz="3000" dirty="0">
                <a:latin typeface="Calibri" panose="020F0502020204030204" pitchFamily="34" charset="0"/>
                <a:cs typeface="Calibri" panose="020F0502020204030204" pitchFamily="34" charset="0"/>
              </a:rPr>
              <a:t>Major governmental funds other than the general fund</a:t>
            </a:r>
          </a:p>
          <a:p>
            <a:pPr marL="742950" indent="-514350">
              <a:buFont typeface="+mj-lt"/>
              <a:buAutoNum type="alphaUcPeriod"/>
            </a:pPr>
            <a:r>
              <a:rPr lang="en-US" sz="3000" dirty="0">
                <a:latin typeface="Calibri" panose="020F0502020204030204" pitchFamily="34" charset="0"/>
                <a:cs typeface="Calibri" panose="020F0502020204030204" pitchFamily="34" charset="0"/>
              </a:rPr>
              <a:t>Nonmajor governmental funds</a:t>
            </a:r>
          </a:p>
          <a:p>
            <a:pPr marL="742950" indent="-514350">
              <a:buFont typeface="+mj-lt"/>
              <a:buAutoNum type="alphaUcPeriod"/>
            </a:pPr>
            <a:r>
              <a:rPr lang="en-US" sz="3000" dirty="0">
                <a:latin typeface="Calibri" panose="020F0502020204030204" pitchFamily="34" charset="0"/>
                <a:cs typeface="Calibri" panose="020F0502020204030204" pitchFamily="34" charset="0"/>
              </a:rPr>
              <a:t>Both A and B</a:t>
            </a:r>
          </a:p>
          <a:p>
            <a:pPr marL="0" indent="0">
              <a:buNone/>
            </a:pPr>
            <a:endParaRPr lang="en-US" dirty="0">
              <a:latin typeface="Calibri" panose="020F0502020204030204" pitchFamily="34" charset="0"/>
              <a:cs typeface="Calibri" panose="020F0502020204030204" pitchFamily="34" charset="0"/>
            </a:endParaRP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102</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584389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2</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Only one combining statement is required for custodial funds.</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True</a:t>
            </a:r>
          </a:p>
          <a:p>
            <a:pPr marL="514350" indent="-514350">
              <a:buFont typeface="+mj-lt"/>
              <a:buAutoNum type="alphaUcPeriod"/>
            </a:pPr>
            <a:r>
              <a:rPr lang="en-US" sz="3000" dirty="0">
                <a:latin typeface="Calibri" panose="020F0502020204030204" pitchFamily="34" charset="0"/>
                <a:cs typeface="Calibri" panose="020F0502020204030204" pitchFamily="34" charset="0"/>
              </a:rPr>
              <a:t>False</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103</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632760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3</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A reference on the face of the combining statements to the notes to the financial statements is:</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Normally inappropriate</a:t>
            </a:r>
          </a:p>
          <a:p>
            <a:pPr marL="514350" indent="-514350">
              <a:buFont typeface="+mj-lt"/>
              <a:buAutoNum type="alphaUcPeriod"/>
            </a:pPr>
            <a:r>
              <a:rPr lang="en-US" sz="3000" dirty="0">
                <a:latin typeface="Calibri" panose="020F0502020204030204" pitchFamily="34" charset="0"/>
                <a:cs typeface="Calibri" panose="020F0502020204030204" pitchFamily="34" charset="0"/>
              </a:rPr>
              <a:t>Sometimes required</a:t>
            </a:r>
          </a:p>
          <a:p>
            <a:pPr marL="514350" indent="-514350">
              <a:buFont typeface="+mj-lt"/>
              <a:buAutoNum type="alphaUcPeriod"/>
            </a:pPr>
            <a:r>
              <a:rPr lang="en-US" sz="3000" dirty="0">
                <a:latin typeface="Calibri" panose="020F0502020204030204" pitchFamily="34" charset="0"/>
                <a:cs typeface="Calibri" panose="020F0502020204030204" pitchFamily="34" charset="0"/>
              </a:rPr>
              <a:t>Both A and B</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104</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637204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4</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If a combining statement is presented, individual fund statements are:</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Always required</a:t>
            </a:r>
          </a:p>
          <a:p>
            <a:pPr marL="514350" indent="-514350">
              <a:buFont typeface="+mj-lt"/>
              <a:buAutoNum type="alphaUcPeriod"/>
            </a:pPr>
            <a:r>
              <a:rPr lang="en-US" sz="3000" dirty="0">
                <a:latin typeface="Calibri" panose="020F0502020204030204" pitchFamily="34" charset="0"/>
                <a:cs typeface="Calibri" panose="020F0502020204030204" pitchFamily="34" charset="0"/>
              </a:rPr>
              <a:t>Never required</a:t>
            </a:r>
          </a:p>
          <a:p>
            <a:pPr marL="514350" indent="-514350">
              <a:buFont typeface="+mj-lt"/>
              <a:buAutoNum type="alphaUcPeriod"/>
            </a:pPr>
            <a:r>
              <a:rPr lang="en-US" sz="3000" dirty="0">
                <a:latin typeface="Calibri" panose="020F0502020204030204" pitchFamily="34" charset="0"/>
                <a:cs typeface="Calibri" panose="020F0502020204030204" pitchFamily="34" charset="0"/>
              </a:rPr>
              <a:t>Sometimes required</a:t>
            </a:r>
          </a:p>
          <a:p>
            <a:pPr marL="0" indent="0">
              <a:buNone/>
            </a:pPr>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105</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280119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ctrTitle"/>
          </p:nvPr>
        </p:nvSpPr>
        <p:spPr/>
        <p:txBody>
          <a:bodyPr/>
          <a:lstStyle/>
          <a:p>
            <a:pPr algn="ctr" eaLnBrk="1" hangingPunct="1"/>
            <a:r>
              <a:rPr lang="en-US" altLang="en-US" sz="4400" dirty="0">
                <a:latin typeface="+mn-lt"/>
              </a:rPr>
              <a:t>Budgetary Reporting</a:t>
            </a:r>
          </a:p>
        </p:txBody>
      </p:sp>
      <p:sp>
        <p:nvSpPr>
          <p:cNvPr id="4" name="Slide Number Placeholder 3"/>
          <p:cNvSpPr txBox="1">
            <a:spLocks/>
          </p:cNvSpPr>
          <p:nvPr/>
        </p:nvSpPr>
        <p:spPr bwMode="auto">
          <a:xfrm>
            <a:off x="9347200" y="25717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1"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622783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Two Types</a:t>
            </a:r>
            <a:endParaRPr lang="en-US" dirty="0"/>
          </a:p>
        </p:txBody>
      </p:sp>
      <p:sp>
        <p:nvSpPr>
          <p:cNvPr id="3" name="Content Placeholder 2"/>
          <p:cNvSpPr>
            <a:spLocks noGrp="1"/>
          </p:cNvSpPr>
          <p:nvPr>
            <p:ph idx="1"/>
          </p:nvPr>
        </p:nvSpPr>
        <p:spPr/>
        <p:txBody>
          <a:bodyPr/>
          <a:lstStyle/>
          <a:p>
            <a:r>
              <a:rPr lang="en-US" dirty="0"/>
              <a:t>Mandatory reporting</a:t>
            </a:r>
          </a:p>
          <a:p>
            <a:pPr lvl="1"/>
            <a:r>
              <a:rPr lang="en-US" dirty="0"/>
              <a:t>Must always be presented in connection with the basic financial statements</a:t>
            </a:r>
          </a:p>
          <a:p>
            <a:pPr lvl="2"/>
            <a:r>
              <a:rPr lang="en-US" dirty="0"/>
              <a:t>Option 1: present as Basic Financial Statement </a:t>
            </a:r>
          </a:p>
          <a:p>
            <a:pPr lvl="3"/>
            <a:r>
              <a:rPr lang="en-US" dirty="0"/>
              <a:t>“Statement”</a:t>
            </a:r>
          </a:p>
          <a:p>
            <a:pPr lvl="3"/>
            <a:r>
              <a:rPr lang="en-US" dirty="0"/>
              <a:t>Audited</a:t>
            </a:r>
          </a:p>
          <a:p>
            <a:pPr lvl="2"/>
            <a:r>
              <a:rPr lang="en-US" dirty="0"/>
              <a:t>Option 2: present as Required Supplementary Information (RSI)</a:t>
            </a:r>
          </a:p>
          <a:p>
            <a:pPr lvl="3"/>
            <a:r>
              <a:rPr lang="en-US" dirty="0"/>
              <a:t>“Schedule”</a:t>
            </a:r>
          </a:p>
          <a:p>
            <a:pPr lvl="3"/>
            <a:r>
              <a:rPr lang="en-US" dirty="0"/>
              <a:t>Not audited</a:t>
            </a:r>
          </a:p>
          <a:p>
            <a:r>
              <a:rPr lang="en-US" dirty="0"/>
              <a:t>Supplementary reporting</a:t>
            </a:r>
          </a:p>
          <a:p>
            <a:pPr lvl="1"/>
            <a:r>
              <a:rPr lang="en-US" dirty="0"/>
              <a:t>Required in an Annual Comprehensive Financial Report</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4666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Mandatory Reporting</a:t>
            </a:r>
            <a:endParaRPr lang="en-US" dirty="0"/>
          </a:p>
        </p:txBody>
      </p:sp>
      <p:sp>
        <p:nvSpPr>
          <p:cNvPr id="33795" name="Rectangle 3"/>
          <p:cNvSpPr>
            <a:spLocks noGrp="1" noChangeArrowheads="1"/>
          </p:cNvSpPr>
          <p:nvPr>
            <p:ph idx="1"/>
          </p:nvPr>
        </p:nvSpPr>
        <p:spPr/>
        <p:txBody>
          <a:bodyPr/>
          <a:lstStyle/>
          <a:p>
            <a:r>
              <a:rPr lang="en-US" dirty="0"/>
              <a:t>Required for the General Fund and major Special Revenue Funds</a:t>
            </a:r>
          </a:p>
          <a:p>
            <a:r>
              <a:rPr lang="en-US" dirty="0"/>
              <a:t>“The minimum is the maximum”</a:t>
            </a:r>
          </a:p>
          <a:p>
            <a:pPr lvl="1"/>
            <a:r>
              <a:rPr lang="en-US" dirty="0"/>
              <a:t>Exclude </a:t>
            </a:r>
          </a:p>
          <a:p>
            <a:pPr lvl="2"/>
            <a:r>
              <a:rPr lang="en-US" dirty="0"/>
              <a:t>Other fund types</a:t>
            </a:r>
          </a:p>
          <a:p>
            <a:pPr lvl="2"/>
            <a:r>
              <a:rPr lang="en-US" dirty="0"/>
              <a:t>Nonmajor Special Revenue Funds</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154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Supplementary Reporting</a:t>
            </a:r>
            <a:endParaRPr lang="en-US" dirty="0"/>
          </a:p>
        </p:txBody>
      </p:sp>
      <p:sp>
        <p:nvSpPr>
          <p:cNvPr id="3" name="Content Placeholder 2"/>
          <p:cNvSpPr>
            <a:spLocks noGrp="1"/>
          </p:cNvSpPr>
          <p:nvPr>
            <p:ph idx="1"/>
          </p:nvPr>
        </p:nvSpPr>
        <p:spPr/>
        <p:txBody>
          <a:bodyPr/>
          <a:lstStyle/>
          <a:p>
            <a:r>
              <a:rPr lang="en-US" dirty="0"/>
              <a:t>Required for funds that meet each of the three criteria:</a:t>
            </a:r>
          </a:p>
          <a:p>
            <a:pPr lvl="1"/>
            <a:r>
              <a:rPr lang="en-US" dirty="0"/>
              <a:t>Governmental Fund (v. Enterprise Fund)</a:t>
            </a:r>
          </a:p>
          <a:p>
            <a:pPr lvl="1"/>
            <a:r>
              <a:rPr lang="en-US" dirty="0"/>
              <a:t>Appropriated budget (force of law) vs. “financial plan”</a:t>
            </a:r>
          </a:p>
          <a:p>
            <a:pPr lvl="1"/>
            <a:r>
              <a:rPr lang="en-US" dirty="0"/>
              <a:t>Annual (or biennial) v. project-length</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95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Disclosures – Long Term Liabilities</a:t>
            </a:r>
          </a:p>
        </p:txBody>
      </p:sp>
      <p:sp>
        <p:nvSpPr>
          <p:cNvPr id="4" name="Slide Number Placeholder 3"/>
          <p:cNvSpPr>
            <a:spLocks noGrp="1"/>
          </p:cNvSpPr>
          <p:nvPr>
            <p:ph type="sldNum" sz="quarter" idx="4294967295"/>
          </p:nvPr>
        </p:nvSpPr>
        <p:spPr>
          <a:xfrm>
            <a:off x="11572875" y="52388"/>
            <a:ext cx="619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2691D1-CB65-4437-BF52-4D3FD55FC3BF}" type="slidenum">
              <a:rPr kumimoji="0" 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695064" y="1057488"/>
            <a:ext cx="9227399" cy="5262581"/>
          </a:xfrm>
          <a:prstGeom prst="rect">
            <a:avLst/>
          </a:prstGeom>
        </p:spPr>
      </p:pic>
      <p:cxnSp>
        <p:nvCxnSpPr>
          <p:cNvPr id="8" name="Straight Connector 7"/>
          <p:cNvCxnSpPr/>
          <p:nvPr/>
        </p:nvCxnSpPr>
        <p:spPr bwMode="auto">
          <a:xfrm>
            <a:off x="1783769" y="3221192"/>
            <a:ext cx="972066" cy="6531"/>
          </a:xfrm>
          <a:prstGeom prst="line">
            <a:avLst/>
          </a:prstGeom>
          <a:solidFill>
            <a:schemeClr val="accent1"/>
          </a:solidFill>
          <a:ln w="38100" cap="flat" cmpd="sng" algn="ctr">
            <a:solidFill>
              <a:srgbClr val="1C529B"/>
            </a:solidFill>
            <a:prstDash val="solid"/>
            <a:round/>
            <a:headEnd type="none" w="med" len="med"/>
            <a:tailEnd type="none" w="med" len="med"/>
          </a:ln>
          <a:effectLst/>
        </p:spPr>
      </p:cxnSp>
      <p:cxnSp>
        <p:nvCxnSpPr>
          <p:cNvPr id="9" name="Straight Connector 8"/>
          <p:cNvCxnSpPr/>
          <p:nvPr/>
        </p:nvCxnSpPr>
        <p:spPr bwMode="auto">
          <a:xfrm>
            <a:off x="1783769" y="3689976"/>
            <a:ext cx="972066" cy="6531"/>
          </a:xfrm>
          <a:prstGeom prst="line">
            <a:avLst/>
          </a:prstGeom>
          <a:solidFill>
            <a:schemeClr val="accent1"/>
          </a:solidFill>
          <a:ln w="38100" cap="flat" cmpd="sng" algn="ctr">
            <a:solidFill>
              <a:srgbClr val="1C529B"/>
            </a:solidFill>
            <a:prstDash val="solid"/>
            <a:round/>
            <a:headEnd type="none" w="med" len="med"/>
            <a:tailEnd type="none" w="med" len="med"/>
          </a:ln>
          <a:effectLst/>
        </p:spPr>
      </p:cxnSp>
      <p:cxnSp>
        <p:nvCxnSpPr>
          <p:cNvPr id="10" name="Straight Connector 9"/>
          <p:cNvCxnSpPr/>
          <p:nvPr/>
        </p:nvCxnSpPr>
        <p:spPr bwMode="auto">
          <a:xfrm>
            <a:off x="1783769" y="4112215"/>
            <a:ext cx="972066" cy="6531"/>
          </a:xfrm>
          <a:prstGeom prst="line">
            <a:avLst/>
          </a:prstGeom>
          <a:solidFill>
            <a:schemeClr val="accent1"/>
          </a:solidFill>
          <a:ln w="38100" cap="flat" cmpd="sng" algn="ctr">
            <a:solidFill>
              <a:srgbClr val="1C529B"/>
            </a:solidFill>
            <a:prstDash val="solid"/>
            <a:round/>
            <a:headEnd type="none" w="med" len="med"/>
            <a:tailEnd type="none" w="med" len="med"/>
          </a:ln>
          <a:effectLst/>
        </p:spPr>
      </p:cxnSp>
      <p:cxnSp>
        <p:nvCxnSpPr>
          <p:cNvPr id="11" name="Straight Connector 10"/>
          <p:cNvCxnSpPr/>
          <p:nvPr/>
        </p:nvCxnSpPr>
        <p:spPr bwMode="auto">
          <a:xfrm>
            <a:off x="1783769" y="4338034"/>
            <a:ext cx="972066" cy="6531"/>
          </a:xfrm>
          <a:prstGeom prst="line">
            <a:avLst/>
          </a:prstGeom>
          <a:solidFill>
            <a:schemeClr val="accent1"/>
          </a:solidFill>
          <a:ln w="38100" cap="flat" cmpd="sng" algn="ctr">
            <a:solidFill>
              <a:srgbClr val="1C529B"/>
            </a:solidFill>
            <a:prstDash val="solid"/>
            <a:round/>
            <a:headEnd type="none" w="med" len="med"/>
            <a:tailEnd type="none" w="med" len="med"/>
          </a:ln>
          <a:effectLst/>
        </p:spPr>
      </p:cxnSp>
      <p:cxnSp>
        <p:nvCxnSpPr>
          <p:cNvPr id="12" name="Straight Connector 11"/>
          <p:cNvCxnSpPr/>
          <p:nvPr/>
        </p:nvCxnSpPr>
        <p:spPr bwMode="auto">
          <a:xfrm>
            <a:off x="1783769" y="4803885"/>
            <a:ext cx="972066" cy="6531"/>
          </a:xfrm>
          <a:prstGeom prst="line">
            <a:avLst/>
          </a:prstGeom>
          <a:solidFill>
            <a:schemeClr val="accent1"/>
          </a:solidFill>
          <a:ln w="38100" cap="flat" cmpd="sng" algn="ctr">
            <a:solidFill>
              <a:srgbClr val="1C529B"/>
            </a:solidFill>
            <a:prstDash val="solid"/>
            <a:round/>
            <a:headEnd type="none" w="med" len="med"/>
            <a:tailEnd type="none" w="med" len="med"/>
          </a:ln>
          <a:effectLst/>
        </p:spPr>
      </p:cxnSp>
      <p:cxnSp>
        <p:nvCxnSpPr>
          <p:cNvPr id="13" name="Straight Connector 12"/>
          <p:cNvCxnSpPr/>
          <p:nvPr/>
        </p:nvCxnSpPr>
        <p:spPr bwMode="auto">
          <a:xfrm>
            <a:off x="1783769" y="5272669"/>
            <a:ext cx="972066" cy="6531"/>
          </a:xfrm>
          <a:prstGeom prst="line">
            <a:avLst/>
          </a:prstGeom>
          <a:solidFill>
            <a:schemeClr val="accent1"/>
          </a:solidFill>
          <a:ln w="38100" cap="flat" cmpd="sng" algn="ctr">
            <a:solidFill>
              <a:srgbClr val="1C529B"/>
            </a:solidFill>
            <a:prstDash val="solid"/>
            <a:round/>
            <a:headEnd type="none" w="med" len="med"/>
            <a:tailEnd type="none" w="med" len="med"/>
          </a:ln>
          <a:effectLst/>
        </p:spPr>
      </p:cxnSp>
      <p:sp>
        <p:nvSpPr>
          <p:cNvPr id="14" name="Right Brace 13"/>
          <p:cNvSpPr/>
          <p:nvPr/>
        </p:nvSpPr>
        <p:spPr bwMode="auto">
          <a:xfrm>
            <a:off x="9483741" y="2118681"/>
            <a:ext cx="241662" cy="445089"/>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 name="TextBox 14"/>
          <p:cNvSpPr txBox="1"/>
          <p:nvPr/>
        </p:nvSpPr>
        <p:spPr>
          <a:xfrm>
            <a:off x="10922463" y="2098765"/>
            <a:ext cx="1149531" cy="369332"/>
          </a:xfrm>
          <a:prstGeom prst="rect">
            <a:avLst/>
          </a:prstGeom>
          <a:noFill/>
          <a:ln w="38100">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$480,204</a:t>
            </a:r>
          </a:p>
        </p:txBody>
      </p:sp>
      <p:cxnSp>
        <p:nvCxnSpPr>
          <p:cNvPr id="17" name="Straight Connector 16"/>
          <p:cNvCxnSpPr/>
          <p:nvPr/>
        </p:nvCxnSpPr>
        <p:spPr bwMode="auto">
          <a:xfrm>
            <a:off x="9418320" y="2327059"/>
            <a:ext cx="1319349" cy="0"/>
          </a:xfrm>
          <a:prstGeom prst="line">
            <a:avLst/>
          </a:prstGeom>
          <a:solidFill>
            <a:schemeClr val="accent1"/>
          </a:solidFill>
          <a:ln w="38100" cap="flat" cmpd="sng" algn="ctr">
            <a:solidFill>
              <a:srgbClr val="1C529B"/>
            </a:solidFill>
            <a:prstDash val="solid"/>
            <a:round/>
            <a:headEnd type="none" w="med" len="med"/>
            <a:tailEnd type="none" w="med" len="med"/>
          </a:ln>
          <a:effectLst/>
        </p:spPr>
      </p:cxnSp>
      <p:sp>
        <p:nvSpPr>
          <p:cNvPr id="23" name="TextBox 22"/>
          <p:cNvSpPr txBox="1"/>
          <p:nvPr/>
        </p:nvSpPr>
        <p:spPr>
          <a:xfrm>
            <a:off x="6668589" y="6330779"/>
            <a:ext cx="3938452" cy="369332"/>
          </a:xfrm>
          <a:prstGeom prst="rect">
            <a:avLst/>
          </a:prstGeom>
          <a:noFill/>
          <a:ln w="38100">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$4,578,432 - $480,204 = $4,098,228</a:t>
            </a:r>
          </a:p>
        </p:txBody>
      </p:sp>
      <p:cxnSp>
        <p:nvCxnSpPr>
          <p:cNvPr id="25" name="Straight Connector 24"/>
          <p:cNvCxnSpPr/>
          <p:nvPr/>
        </p:nvCxnSpPr>
        <p:spPr bwMode="auto">
          <a:xfrm flipH="1">
            <a:off x="7400109" y="6067697"/>
            <a:ext cx="829491" cy="263082"/>
          </a:xfrm>
          <a:prstGeom prst="line">
            <a:avLst/>
          </a:prstGeom>
          <a:solidFill>
            <a:schemeClr val="accent1"/>
          </a:solidFill>
          <a:ln w="38100" cap="flat" cmpd="sng" algn="ctr">
            <a:solidFill>
              <a:srgbClr val="1C529B"/>
            </a:solidFill>
            <a:prstDash val="solid"/>
            <a:round/>
            <a:headEnd type="none" w="med" len="med"/>
            <a:tailEnd type="none" w="med" len="med"/>
          </a:ln>
          <a:effectLst/>
        </p:spPr>
      </p:cxnSp>
      <p:sp>
        <p:nvSpPr>
          <p:cNvPr id="27" name="Oval 26"/>
          <p:cNvSpPr/>
          <p:nvPr/>
        </p:nvSpPr>
        <p:spPr bwMode="auto">
          <a:xfrm>
            <a:off x="8455040" y="5872931"/>
            <a:ext cx="1149532" cy="389532"/>
          </a:xfrm>
          <a:prstGeom prst="ellipse">
            <a:avLst/>
          </a:prstGeom>
          <a:noFill/>
          <a:ln w="3810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 name="Left Brace 2"/>
          <p:cNvSpPr/>
          <p:nvPr/>
        </p:nvSpPr>
        <p:spPr bwMode="auto">
          <a:xfrm>
            <a:off x="1455428" y="2104514"/>
            <a:ext cx="239636" cy="445089"/>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TextBox 5"/>
          <p:cNvSpPr txBox="1"/>
          <p:nvPr/>
        </p:nvSpPr>
        <p:spPr>
          <a:xfrm>
            <a:off x="749508" y="1958202"/>
            <a:ext cx="760762" cy="523220"/>
          </a:xfrm>
          <a:prstGeom prst="rect">
            <a:avLst/>
          </a:prstGeom>
          <a:noFill/>
          <a:ln w="38100">
            <a:solidFill>
              <a:srgbClr val="1C529B"/>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Not Capital</a:t>
            </a:r>
          </a:p>
        </p:txBody>
      </p:sp>
    </p:spTree>
    <p:extLst>
      <p:ext uri="{BB962C8B-B14F-4D97-AF65-F5344CB8AC3E}">
        <p14:creationId xmlns:p14="http://schemas.microsoft.com/office/powerpoint/2010/main" val="225166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3" grpId="0" animBg="1"/>
      <p:bldP spid="27" grpId="0" animBg="1"/>
      <p:bldP spid="3" grpId="0" animBg="1"/>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Content and Detail of Budgetary Reports</a:t>
            </a:r>
            <a:endParaRPr lang="en-US" dirty="0"/>
          </a:p>
        </p:txBody>
      </p:sp>
      <p:sp>
        <p:nvSpPr>
          <p:cNvPr id="36867" name="Rectangle 3"/>
          <p:cNvSpPr>
            <a:spLocks noGrp="1" noChangeArrowheads="1"/>
          </p:cNvSpPr>
          <p:nvPr>
            <p:ph idx="1"/>
          </p:nvPr>
        </p:nvSpPr>
        <p:spPr/>
        <p:txBody>
          <a:bodyPr>
            <a:normAutofit fontScale="92500" lnSpcReduction="10000"/>
          </a:bodyPr>
          <a:lstStyle/>
          <a:p>
            <a:r>
              <a:rPr lang="en-US" dirty="0"/>
              <a:t>Mandatory reporting</a:t>
            </a:r>
          </a:p>
          <a:p>
            <a:pPr lvl="1"/>
            <a:r>
              <a:rPr lang="en-US" dirty="0"/>
              <a:t>Original budget</a:t>
            </a:r>
          </a:p>
          <a:p>
            <a:pPr lvl="1"/>
            <a:r>
              <a:rPr lang="en-US" dirty="0"/>
              <a:t>Final amended budget</a:t>
            </a:r>
          </a:p>
          <a:p>
            <a:pPr lvl="1"/>
            <a:r>
              <a:rPr lang="en-US" dirty="0"/>
              <a:t>Actual (budgetary basis)</a:t>
            </a:r>
          </a:p>
          <a:p>
            <a:pPr lvl="1"/>
            <a:r>
              <a:rPr lang="en-US" dirty="0"/>
              <a:t>Detail presented at function or program level</a:t>
            </a:r>
          </a:p>
          <a:p>
            <a:pPr lvl="2"/>
            <a:r>
              <a:rPr lang="en-US" dirty="0"/>
              <a:t>Same as in the Statement of Revenues, Expenditures, and Changes in Fund Balances</a:t>
            </a:r>
          </a:p>
          <a:p>
            <a:r>
              <a:rPr lang="en-US" dirty="0"/>
              <a:t>Supplementary reporting</a:t>
            </a:r>
          </a:p>
          <a:p>
            <a:pPr lvl="1"/>
            <a:r>
              <a:rPr lang="en-US" dirty="0"/>
              <a:t>Final amended budget</a:t>
            </a:r>
          </a:p>
          <a:p>
            <a:pPr lvl="1"/>
            <a:r>
              <a:rPr lang="en-US" dirty="0"/>
              <a:t>Actual (budgetary basis)</a:t>
            </a:r>
          </a:p>
          <a:p>
            <a:pPr lvl="1"/>
            <a:r>
              <a:rPr lang="en-US" dirty="0"/>
              <a:t>Detail presented at legal level of control</a:t>
            </a:r>
          </a:p>
          <a:p>
            <a:pPr lvl="2"/>
            <a:r>
              <a:rPr lang="en-US" dirty="0"/>
              <a:t>The level at which resources cannot be reassigned without approval</a:t>
            </a:r>
          </a:p>
          <a:p>
            <a:pPr lvl="1"/>
            <a:endParaRPr lang="en-US" dirty="0"/>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364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GAAP vs. Budget</a:t>
            </a:r>
            <a:endParaRPr lang="en-US" dirty="0"/>
          </a:p>
        </p:txBody>
      </p:sp>
      <p:sp>
        <p:nvSpPr>
          <p:cNvPr id="3" name="Content Placeholder 2"/>
          <p:cNvSpPr>
            <a:spLocks noGrp="1"/>
          </p:cNvSpPr>
          <p:nvPr>
            <p:ph idx="1"/>
          </p:nvPr>
        </p:nvSpPr>
        <p:spPr/>
        <p:txBody>
          <a:bodyPr/>
          <a:lstStyle/>
          <a:p>
            <a:r>
              <a:rPr lang="en-US" dirty="0"/>
              <a:t>Mandatory reporting</a:t>
            </a:r>
          </a:p>
          <a:p>
            <a:pPr lvl="1"/>
            <a:r>
              <a:rPr lang="en-US" dirty="0"/>
              <a:t>Reconcile the budgetary basis with GAAP, if different</a:t>
            </a:r>
          </a:p>
          <a:p>
            <a:pPr lvl="2"/>
            <a:r>
              <a:rPr lang="en-US" dirty="0"/>
              <a:t>Either on the face of the comparison or in the notes to the financial statements</a:t>
            </a:r>
          </a:p>
          <a:p>
            <a:r>
              <a:rPr lang="en-US" dirty="0"/>
              <a:t>Supplementary reporting</a:t>
            </a:r>
          </a:p>
          <a:p>
            <a:pPr lvl="1"/>
            <a:r>
              <a:rPr lang="en-US" dirty="0"/>
              <a:t>No reconciliation required</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058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Variance Columns (Optional)</a:t>
            </a:r>
            <a:endParaRPr lang="en-US" dirty="0"/>
          </a:p>
        </p:txBody>
      </p:sp>
      <p:sp>
        <p:nvSpPr>
          <p:cNvPr id="40963" name="Rectangle 3"/>
          <p:cNvSpPr>
            <a:spLocks noGrp="1" noChangeArrowheads="1"/>
          </p:cNvSpPr>
          <p:nvPr>
            <p:ph idx="1"/>
          </p:nvPr>
        </p:nvSpPr>
        <p:spPr/>
        <p:txBody>
          <a:bodyPr/>
          <a:lstStyle/>
          <a:p>
            <a:r>
              <a:rPr lang="en-US" dirty="0"/>
              <a:t>Presentation encouraged</a:t>
            </a:r>
          </a:p>
          <a:p>
            <a:pPr lvl="1"/>
            <a:r>
              <a:rPr lang="en-US" dirty="0"/>
              <a:t>Difference between the final amended budget and actual amounts</a:t>
            </a:r>
          </a:p>
          <a:p>
            <a:pPr lvl="2"/>
            <a:r>
              <a:rPr lang="en-US" dirty="0"/>
              <a:t>Almost always presented</a:t>
            </a:r>
          </a:p>
          <a:p>
            <a:r>
              <a:rPr lang="en-US" dirty="0"/>
              <a:t>Presentation permitted</a:t>
            </a:r>
          </a:p>
          <a:p>
            <a:pPr lvl="1"/>
            <a:r>
              <a:rPr lang="en-US" dirty="0"/>
              <a:t>Difference between the original budget and the final amended budget (mandatory reporting only)</a:t>
            </a:r>
          </a:p>
          <a:p>
            <a:pPr lvl="2"/>
            <a:r>
              <a:rPr lang="en-US" dirty="0"/>
              <a:t>Rarely presented</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474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Labeling Variance Columns</a:t>
            </a:r>
            <a:endParaRPr lang="en-US" dirty="0"/>
          </a:p>
        </p:txBody>
      </p:sp>
      <p:sp>
        <p:nvSpPr>
          <p:cNvPr id="41987" name="Rectangle 3"/>
          <p:cNvSpPr>
            <a:spLocks noGrp="1" noChangeArrowheads="1"/>
          </p:cNvSpPr>
          <p:nvPr>
            <p:ph idx="1"/>
          </p:nvPr>
        </p:nvSpPr>
        <p:spPr/>
        <p:txBody>
          <a:bodyPr/>
          <a:lstStyle/>
          <a:p>
            <a:r>
              <a:rPr lang="en-US" dirty="0"/>
              <a:t>Managerial accounting</a:t>
            </a:r>
          </a:p>
          <a:p>
            <a:pPr lvl="1"/>
            <a:r>
              <a:rPr lang="en-US" dirty="0"/>
              <a:t>Favorable  vs. unfavorable terminology</a:t>
            </a:r>
          </a:p>
          <a:p>
            <a:r>
              <a:rPr lang="en-US" dirty="0"/>
              <a:t>Problematical in the public sector</a:t>
            </a:r>
          </a:p>
          <a:p>
            <a:pPr lvl="1"/>
            <a:r>
              <a:rPr lang="en-US" dirty="0"/>
              <a:t>Focus on providing services rather than generating revenue</a:t>
            </a:r>
          </a:p>
          <a:p>
            <a:pPr lvl="2"/>
            <a:r>
              <a:rPr lang="en-US" dirty="0"/>
              <a:t>Spending less money than planned is not necessarily a “good thing”, if services suffered as a result</a:t>
            </a:r>
          </a:p>
          <a:p>
            <a:pPr lvl="2"/>
            <a:r>
              <a:rPr lang="en-US" dirty="0"/>
              <a:t>Collecting more taxes than needed is not necessarily a “good thing”, from the point of view of taxpayers</a:t>
            </a:r>
          </a:p>
          <a:p>
            <a:r>
              <a:rPr lang="en-US" dirty="0"/>
              <a:t>Recommendation</a:t>
            </a:r>
          </a:p>
          <a:p>
            <a:pPr lvl="1"/>
            <a:r>
              <a:rPr lang="en-US" dirty="0"/>
              <a:t>Neutral terminology (e.g., “variance” or “difference”)</a:t>
            </a:r>
          </a:p>
          <a:p>
            <a:pPr lvl="2"/>
            <a:endParaRPr lang="en-US" dirty="0"/>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4802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Summary – Budgetary Reporting</a:t>
            </a:r>
            <a:endParaRPr lang="en-US" dirty="0"/>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Object 1"/>
          <p:cNvGraphicFramePr>
            <a:graphicFrameLocks noChangeAspect="1"/>
          </p:cNvGraphicFramePr>
          <p:nvPr/>
        </p:nvGraphicFramePr>
        <p:xfrm>
          <a:off x="1219200" y="2057400"/>
          <a:ext cx="9928883" cy="4252912"/>
        </p:xfrm>
        <a:graphic>
          <a:graphicData uri="http://schemas.openxmlformats.org/presentationml/2006/ole">
            <mc:AlternateContent xmlns:mc="http://schemas.openxmlformats.org/markup-compatibility/2006">
              <mc:Choice xmlns:v="urn:schemas-microsoft-com:vml" Requires="v">
                <p:oleObj name="Worksheet" r:id="rId3" imgW="7753430" imgH="3321121" progId="Excel.Sheet.12">
                  <p:embed/>
                </p:oleObj>
              </mc:Choice>
              <mc:Fallback>
                <p:oleObj name="Worksheet" r:id="rId3" imgW="7753430" imgH="3321121" progId="Excel.Sheet.12">
                  <p:embed/>
                  <p:pic>
                    <p:nvPicPr>
                      <p:cNvPr id="2" name="Object 1"/>
                      <p:cNvPicPr/>
                      <p:nvPr/>
                    </p:nvPicPr>
                    <p:blipFill>
                      <a:blip r:embed="rId4"/>
                      <a:stretch>
                        <a:fillRect/>
                      </a:stretch>
                    </p:blipFill>
                    <p:spPr>
                      <a:xfrm>
                        <a:off x="1219200" y="2057400"/>
                        <a:ext cx="9928883" cy="4252912"/>
                      </a:xfrm>
                      <a:prstGeom prst="rect">
                        <a:avLst/>
                      </a:prstGeom>
                    </p:spPr>
                  </p:pic>
                </p:oleObj>
              </mc:Fallback>
            </mc:AlternateContent>
          </a:graphicData>
        </a:graphic>
      </p:graphicFrame>
      <p:sp>
        <p:nvSpPr>
          <p:cNvPr id="3" name="TextBox 2"/>
          <p:cNvSpPr txBox="1"/>
          <p:nvPr/>
        </p:nvSpPr>
        <p:spPr>
          <a:xfrm>
            <a:off x="1143000" y="1224650"/>
            <a:ext cx="9601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ato" panose="020F0502020204030203"/>
                <a:ea typeface="+mn-ea"/>
                <a:cs typeface="+mn-cs"/>
              </a:rPr>
              <a:t>Requirements for the presentation of budgetary comparisons</a:t>
            </a:r>
          </a:p>
        </p:txBody>
      </p:sp>
    </p:spTree>
    <p:extLst>
      <p:ext uri="{BB962C8B-B14F-4D97-AF65-F5344CB8AC3E}">
        <p14:creationId xmlns:p14="http://schemas.microsoft.com/office/powerpoint/2010/main" val="20074112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A mandatory budgetary comparison </a:t>
            </a:r>
            <a:r>
              <a:rPr lang="en-US" sz="3000" i="1" dirty="0">
                <a:latin typeface="Calibri" panose="020F0502020204030204" pitchFamily="34" charset="0"/>
                <a:cs typeface="Calibri" panose="020F0502020204030204" pitchFamily="34" charset="0"/>
              </a:rPr>
              <a:t>schedule</a:t>
            </a:r>
            <a:r>
              <a:rPr lang="en-US" sz="3000" dirty="0">
                <a:latin typeface="Calibri" panose="020F0502020204030204" pitchFamily="34" charset="0"/>
                <a:cs typeface="Calibri" panose="020F0502020204030204" pitchFamily="34" charset="0"/>
              </a:rPr>
              <a:t> could be found as:</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A basic financial statement</a:t>
            </a:r>
          </a:p>
          <a:p>
            <a:pPr marL="514350" indent="-514350">
              <a:buFont typeface="+mj-lt"/>
              <a:buAutoNum type="alphaUcPeriod"/>
            </a:pPr>
            <a:r>
              <a:rPr lang="en-US" sz="3000" dirty="0">
                <a:latin typeface="Calibri" panose="020F0502020204030204" pitchFamily="34" charset="0"/>
                <a:cs typeface="Calibri" panose="020F0502020204030204" pitchFamily="34" charset="0"/>
              </a:rPr>
              <a:t>RSI</a:t>
            </a:r>
          </a:p>
          <a:p>
            <a:pPr marL="514350" indent="-514350">
              <a:buFont typeface="+mj-lt"/>
              <a:buAutoNum type="alphaUcPeriod"/>
            </a:pPr>
            <a:r>
              <a:rPr lang="en-US" sz="3000" dirty="0">
                <a:latin typeface="Calibri" panose="020F0502020204030204" pitchFamily="34" charset="0"/>
                <a:cs typeface="Calibri" panose="020F0502020204030204" pitchFamily="34" charset="0"/>
              </a:rPr>
              <a:t>Either A or B</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115</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1097396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2</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Mandatory budgetary comparisons are:</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Always audited</a:t>
            </a:r>
          </a:p>
          <a:p>
            <a:pPr marL="514350" indent="-514350">
              <a:buFont typeface="+mj-lt"/>
              <a:buAutoNum type="alphaUcPeriod"/>
            </a:pPr>
            <a:r>
              <a:rPr lang="en-US" sz="3000" dirty="0">
                <a:latin typeface="Calibri" panose="020F0502020204030204" pitchFamily="34" charset="0"/>
                <a:cs typeface="Calibri" panose="020F0502020204030204" pitchFamily="34" charset="0"/>
              </a:rPr>
              <a:t>Sometimes audited</a:t>
            </a:r>
          </a:p>
          <a:p>
            <a:pPr marL="514350" indent="-514350">
              <a:buFont typeface="+mj-lt"/>
              <a:buAutoNum type="alphaUcPeriod"/>
            </a:pPr>
            <a:r>
              <a:rPr lang="en-US" sz="3000" dirty="0">
                <a:latin typeface="Calibri" panose="020F0502020204030204" pitchFamily="34" charset="0"/>
                <a:cs typeface="Calibri" panose="020F0502020204030204" pitchFamily="34" charset="0"/>
              </a:rPr>
              <a:t>Never audited</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116</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941221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3</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Which of the following would be included in a mandatory budgetary comparison?</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Major Special Revenue Fund</a:t>
            </a:r>
          </a:p>
          <a:p>
            <a:pPr marL="514350" indent="-514350">
              <a:buFont typeface="+mj-lt"/>
              <a:buAutoNum type="alphaUcPeriod"/>
            </a:pPr>
            <a:r>
              <a:rPr lang="en-US" sz="3000" dirty="0">
                <a:latin typeface="Calibri" panose="020F0502020204030204" pitchFamily="34" charset="0"/>
                <a:cs typeface="Calibri" panose="020F0502020204030204" pitchFamily="34" charset="0"/>
              </a:rPr>
              <a:t>Nonmajor Special Revenue Fund</a:t>
            </a:r>
          </a:p>
          <a:p>
            <a:pPr marL="514350" indent="-514350">
              <a:buFont typeface="+mj-lt"/>
              <a:buAutoNum type="alphaUcPeriod"/>
            </a:pPr>
            <a:r>
              <a:rPr lang="en-US" sz="3000" dirty="0">
                <a:latin typeface="Calibri" panose="020F0502020204030204" pitchFamily="34" charset="0"/>
                <a:cs typeface="Calibri" panose="020F0502020204030204" pitchFamily="34" charset="0"/>
              </a:rPr>
              <a:t>Major Debt Service Fund</a:t>
            </a:r>
          </a:p>
          <a:p>
            <a:pPr marL="514350" indent="-514350">
              <a:buFont typeface="+mj-lt"/>
              <a:buAutoNum type="alphaUcPeriod"/>
            </a:pPr>
            <a:r>
              <a:rPr lang="en-US" sz="3000" dirty="0">
                <a:latin typeface="Calibri" panose="020F0502020204030204" pitchFamily="34" charset="0"/>
                <a:cs typeface="Calibri" panose="020F0502020204030204" pitchFamily="34" charset="0"/>
              </a:rPr>
              <a:t>Nonmajor Debt Service Fund</a:t>
            </a:r>
          </a:p>
          <a:p>
            <a:pPr marL="514350" indent="-514350">
              <a:buFont typeface="+mj-lt"/>
              <a:buAutoNum type="alphaUcPeriod"/>
            </a:pPr>
            <a:r>
              <a:rPr lang="en-US" sz="3000" dirty="0">
                <a:latin typeface="Calibri" panose="020F0502020204030204" pitchFamily="34" charset="0"/>
                <a:cs typeface="Calibri" panose="020F0502020204030204" pitchFamily="34" charset="0"/>
              </a:rPr>
              <a:t>Both A and C</a:t>
            </a:r>
          </a:p>
          <a:p>
            <a:pPr marL="0" indent="0">
              <a:buNone/>
            </a:pPr>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117</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715090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4</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Budgetary reporting for Enterprise Funds is:</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Always required</a:t>
            </a:r>
          </a:p>
          <a:p>
            <a:pPr marL="514350" indent="-514350">
              <a:buFont typeface="+mj-lt"/>
              <a:buAutoNum type="alphaUcPeriod"/>
            </a:pPr>
            <a:r>
              <a:rPr lang="en-US" sz="3000" dirty="0">
                <a:latin typeface="Calibri" panose="020F0502020204030204" pitchFamily="34" charset="0"/>
                <a:cs typeface="Calibri" panose="020F0502020204030204" pitchFamily="34" charset="0"/>
              </a:rPr>
              <a:t>Sometimes required</a:t>
            </a:r>
          </a:p>
          <a:p>
            <a:pPr marL="514350" indent="-514350">
              <a:buFont typeface="+mj-lt"/>
              <a:buAutoNum type="alphaUcPeriod"/>
            </a:pPr>
            <a:r>
              <a:rPr lang="en-US" sz="3000" dirty="0">
                <a:latin typeface="Calibri" panose="020F0502020204030204" pitchFamily="34" charset="0"/>
                <a:cs typeface="Calibri" panose="020F0502020204030204" pitchFamily="34" charset="0"/>
              </a:rPr>
              <a:t>Never required</a:t>
            </a:r>
          </a:p>
          <a:p>
            <a:pPr marL="0" indent="0">
              <a:buNone/>
            </a:pPr>
            <a:endParaRPr lang="en-US" sz="3000" dirty="0">
              <a:latin typeface="Calibri" panose="020F0502020204030204" pitchFamily="34" charset="0"/>
              <a:cs typeface="Calibri" panose="020F0502020204030204" pitchFamily="34" charset="0"/>
            </a:endParaRP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118</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039654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5</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Which of the following would be required in connection with supplementary budgetary reporting?</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Original budget</a:t>
            </a:r>
          </a:p>
          <a:p>
            <a:pPr marL="514350" indent="-514350">
              <a:buFont typeface="+mj-lt"/>
              <a:buAutoNum type="alphaUcPeriod"/>
            </a:pPr>
            <a:r>
              <a:rPr lang="en-US" sz="3000" dirty="0">
                <a:latin typeface="Calibri" panose="020F0502020204030204" pitchFamily="34" charset="0"/>
                <a:cs typeface="Calibri" panose="020F0502020204030204" pitchFamily="34" charset="0"/>
              </a:rPr>
              <a:t>Variance column</a:t>
            </a:r>
          </a:p>
          <a:p>
            <a:pPr marL="514350" indent="-514350">
              <a:buFont typeface="+mj-lt"/>
              <a:buAutoNum type="alphaUcPeriod"/>
            </a:pPr>
            <a:r>
              <a:rPr lang="en-US" sz="3000" dirty="0">
                <a:latin typeface="Calibri" panose="020F0502020204030204" pitchFamily="34" charset="0"/>
                <a:cs typeface="Calibri" panose="020F0502020204030204" pitchFamily="34" charset="0"/>
              </a:rPr>
              <a:t>Reconciliation between basis of budgeting and GAAP</a:t>
            </a:r>
          </a:p>
          <a:p>
            <a:pPr marL="514350" indent="-514350">
              <a:buFont typeface="+mj-lt"/>
              <a:buAutoNum type="alphaUcPeriod"/>
            </a:pPr>
            <a:r>
              <a:rPr lang="en-US" sz="3000" dirty="0">
                <a:latin typeface="Calibri" panose="020F0502020204030204" pitchFamily="34" charset="0"/>
                <a:cs typeface="Calibri" panose="020F0502020204030204" pitchFamily="34" charset="0"/>
              </a:rPr>
              <a:t>All of the above</a:t>
            </a:r>
          </a:p>
          <a:p>
            <a:pPr marL="514350" indent="-514350">
              <a:buFont typeface="+mj-lt"/>
              <a:buAutoNum type="alphaUcPeriod"/>
            </a:pPr>
            <a:r>
              <a:rPr lang="en-US" sz="3000" dirty="0">
                <a:latin typeface="Calibri" panose="020F0502020204030204" pitchFamily="34" charset="0"/>
                <a:cs typeface="Calibri" panose="020F0502020204030204" pitchFamily="34" charset="0"/>
              </a:rPr>
              <a:t>None of the above</a:t>
            </a:r>
          </a:p>
          <a:p>
            <a:pPr marL="0" indent="0">
              <a:buNone/>
            </a:pPr>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119</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005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 ANSWER KEY</a:t>
            </a:r>
          </a:p>
        </p:txBody>
      </p:sp>
      <p:sp>
        <p:nvSpPr>
          <p:cNvPr id="6" name="Slide Number Placeholder 3"/>
          <p:cNvSpPr>
            <a:spLocks noGrp="1"/>
          </p:cNvSpPr>
          <p:nvPr>
            <p:ph type="sldNum" sz="quarter" idx="4294967295"/>
          </p:nvPr>
        </p:nvSpPr>
        <p:spPr>
          <a:xfrm>
            <a:off x="10058400" y="276225"/>
            <a:ext cx="2133600" cy="357188"/>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49187989"/>
              </p:ext>
            </p:extLst>
          </p:nvPr>
        </p:nvGraphicFramePr>
        <p:xfrm>
          <a:off x="857955" y="1715235"/>
          <a:ext cx="11141671" cy="3540233"/>
        </p:xfrm>
        <a:graphic>
          <a:graphicData uri="http://schemas.openxmlformats.org/presentationml/2006/ole">
            <mc:AlternateContent xmlns:mc="http://schemas.openxmlformats.org/markup-compatibility/2006">
              <mc:Choice xmlns:v="urn:schemas-microsoft-com:vml" Requires="v">
                <p:oleObj name="Worksheet" r:id="rId3" imgW="8715592" imgH="2838391" progId="Excel.Sheet.12">
                  <p:embed/>
                </p:oleObj>
              </mc:Choice>
              <mc:Fallback>
                <p:oleObj name="Worksheet" r:id="rId3" imgW="8715592" imgH="2838391" progId="Excel.Sheet.12">
                  <p:embed/>
                  <p:pic>
                    <p:nvPicPr>
                      <p:cNvPr id="3" name="Object 2"/>
                      <p:cNvPicPr/>
                      <p:nvPr/>
                    </p:nvPicPr>
                    <p:blipFill>
                      <a:blip r:embed="rId4"/>
                      <a:stretch>
                        <a:fillRect/>
                      </a:stretch>
                    </p:blipFill>
                    <p:spPr>
                      <a:xfrm>
                        <a:off x="857955" y="1715235"/>
                        <a:ext cx="11141671" cy="3540233"/>
                      </a:xfrm>
                      <a:prstGeom prst="rect">
                        <a:avLst/>
                      </a:prstGeom>
                    </p:spPr>
                  </p:pic>
                </p:oleObj>
              </mc:Fallback>
            </mc:AlternateContent>
          </a:graphicData>
        </a:graphic>
      </p:graphicFrame>
    </p:spTree>
    <p:extLst>
      <p:ext uri="{BB962C8B-B14F-4D97-AF65-F5344CB8AC3E}">
        <p14:creationId xmlns:p14="http://schemas.microsoft.com/office/powerpoint/2010/main" val="1897502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6</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What is the minimum level of detail at which  budgetary comparisons must be presented in connection with mandatory reporting?</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Function or program level</a:t>
            </a:r>
          </a:p>
          <a:p>
            <a:pPr marL="514350" indent="-514350">
              <a:buFont typeface="+mj-lt"/>
              <a:buAutoNum type="alphaUcPeriod"/>
            </a:pPr>
            <a:r>
              <a:rPr lang="en-US" sz="3000" dirty="0">
                <a:latin typeface="Calibri" panose="020F0502020204030204" pitchFamily="34" charset="0"/>
                <a:cs typeface="Calibri" panose="020F0502020204030204" pitchFamily="34" charset="0"/>
              </a:rPr>
              <a:t>Legal level of control</a:t>
            </a:r>
          </a:p>
          <a:p>
            <a:pPr marL="514350" indent="-514350">
              <a:buFont typeface="+mj-lt"/>
              <a:buAutoNum type="alphaUcPeriod"/>
            </a:pPr>
            <a:r>
              <a:rPr lang="en-US" sz="3000" dirty="0">
                <a:latin typeface="Calibri" panose="020F0502020204030204" pitchFamily="34" charset="0"/>
                <a:cs typeface="Calibri" panose="020F0502020204030204" pitchFamily="34" charset="0"/>
              </a:rPr>
              <a:t>Either A or B</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120</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009580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Required Supplementary Information</a:t>
            </a:r>
            <a:br>
              <a:rPr lang="en-US" sz="4000" dirty="0">
                <a:latin typeface="Calibri" panose="020F0502020204030204" pitchFamily="34" charset="0"/>
                <a:ea typeface="Calibri" charset="0"/>
                <a:cs typeface="Calibri" panose="020F0502020204030204" pitchFamily="34" charset="0"/>
              </a:rPr>
            </a:br>
            <a:r>
              <a:rPr lang="en-US" sz="4000" dirty="0">
                <a:latin typeface="Calibri" panose="020F0502020204030204" pitchFamily="34" charset="0"/>
                <a:ea typeface="Calibri" charset="0"/>
                <a:cs typeface="Calibri" panose="020F0502020204030204" pitchFamily="34" charset="0"/>
              </a:rPr>
              <a:t>(Other than MD&amp;A)</a:t>
            </a:r>
          </a:p>
        </p:txBody>
      </p:sp>
      <p:sp>
        <p:nvSpPr>
          <p:cNvPr id="4" name="Slide Number Placeholder 1"/>
          <p:cNvSpPr txBox="1">
            <a:spLocks/>
          </p:cNvSpPr>
          <p:nvPr/>
        </p:nvSpPr>
        <p:spPr bwMode="auto">
          <a:xfrm>
            <a:off x="11011989" y="152400"/>
            <a:ext cx="875211"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121</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747157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51CA-286B-499B-9C37-4CE25FDF5E8B}"/>
              </a:ext>
            </a:extLst>
          </p:cNvPr>
          <p:cNvSpPr>
            <a:spLocks noGrp="1"/>
          </p:cNvSpPr>
          <p:nvPr>
            <p:ph type="title"/>
          </p:nvPr>
        </p:nvSpPr>
        <p:spPr/>
        <p:txBody>
          <a:bodyPr/>
          <a:lstStyle/>
          <a:p>
            <a:r>
              <a:rPr lang="en-US" dirty="0"/>
              <a:t>Topic Introduction</a:t>
            </a:r>
          </a:p>
        </p:txBody>
      </p:sp>
      <p:sp>
        <p:nvSpPr>
          <p:cNvPr id="3" name="Content Placeholder 2">
            <a:extLst>
              <a:ext uri="{FF2B5EF4-FFF2-40B4-BE49-F238E27FC236}">
                <a16:creationId xmlns:a16="http://schemas.microsoft.com/office/drawing/2014/main" id="{0479A17E-8242-453C-898B-81B98FFFC129}"/>
              </a:ext>
            </a:extLst>
          </p:cNvPr>
          <p:cNvSpPr>
            <a:spLocks noGrp="1"/>
          </p:cNvSpPr>
          <p:nvPr>
            <p:ph idx="1"/>
          </p:nvPr>
        </p:nvSpPr>
        <p:spPr/>
        <p:txBody>
          <a:bodyPr/>
          <a:lstStyle/>
          <a:p>
            <a:pPr>
              <a:buFont typeface="+mj-lt"/>
              <a:buAutoNum type="arabicPeriod"/>
            </a:pPr>
            <a:r>
              <a:rPr lang="en-US" dirty="0"/>
              <a:t>Budgetary comparisons</a:t>
            </a:r>
          </a:p>
          <a:p>
            <a:pPr>
              <a:buFont typeface="+mj-lt"/>
              <a:buAutoNum type="arabicPeriod"/>
            </a:pPr>
            <a:r>
              <a:rPr lang="en-US" dirty="0"/>
              <a:t>Condition assessments for infrastructure</a:t>
            </a:r>
          </a:p>
          <a:p>
            <a:pPr>
              <a:buFont typeface="+mj-lt"/>
              <a:buAutoNum type="arabicPeriod"/>
            </a:pPr>
            <a:r>
              <a:rPr lang="en-US" dirty="0"/>
              <a:t>Pension and other postemployment benefit (OPEB) information</a:t>
            </a:r>
          </a:p>
          <a:p>
            <a:pPr>
              <a:buFont typeface="+mj-lt"/>
              <a:buAutoNum type="arabicPeriod"/>
            </a:pPr>
            <a:r>
              <a:rPr lang="en-US" dirty="0"/>
              <a:t>Trend data for risk pools</a:t>
            </a:r>
          </a:p>
        </p:txBody>
      </p:sp>
      <p:sp>
        <p:nvSpPr>
          <p:cNvPr id="5" name="Rectangle 4"/>
          <p:cNvSpPr/>
          <p:nvPr/>
        </p:nvSpPr>
        <p:spPr>
          <a:xfrm>
            <a:off x="11403874" y="381000"/>
            <a:ext cx="65340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929062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a:t>1. Budgetary Comparison</a:t>
            </a:r>
            <a:endParaRPr lang="en-US" altLang="en-US" dirty="0"/>
          </a:p>
        </p:txBody>
      </p:sp>
      <p:sp>
        <p:nvSpPr>
          <p:cNvPr id="189443" name="Rectangle 3"/>
          <p:cNvSpPr>
            <a:spLocks noGrp="1" noChangeArrowheads="1"/>
          </p:cNvSpPr>
          <p:nvPr>
            <p:ph idx="1"/>
          </p:nvPr>
        </p:nvSpPr>
        <p:spPr/>
        <p:txBody>
          <a:bodyPr/>
          <a:lstStyle/>
          <a:p>
            <a:r>
              <a:rPr lang="en-US" altLang="en-US"/>
              <a:t>Generally same guidelines as when included in the basic financial statements</a:t>
            </a:r>
          </a:p>
          <a:p>
            <a:r>
              <a:rPr lang="en-US" altLang="en-US"/>
              <a:t>Differences</a:t>
            </a:r>
          </a:p>
          <a:p>
            <a:pPr lvl="1"/>
            <a:r>
              <a:rPr lang="en-US" altLang="en-US"/>
              <a:t>When presented in RSI, schedule rather than statement</a:t>
            </a:r>
          </a:p>
          <a:p>
            <a:pPr lvl="1"/>
            <a:r>
              <a:rPr lang="en-US" altLang="en-US"/>
              <a:t>Present related disclosures as notes to RSI rather than as notes to the financial statements (except material violation)</a:t>
            </a:r>
            <a:endParaRPr lang="en-US" altLang="en-US" dirty="0"/>
          </a:p>
        </p:txBody>
      </p:sp>
      <p:sp>
        <p:nvSpPr>
          <p:cNvPr id="5" name="Rectangle 4"/>
          <p:cNvSpPr/>
          <p:nvPr/>
        </p:nvSpPr>
        <p:spPr>
          <a:xfrm>
            <a:off x="11417863" y="4191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6280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ltLang="en-US" dirty="0"/>
              <a:t>1. Budgetary Comparison (cont.)</a:t>
            </a:r>
          </a:p>
        </p:txBody>
      </p:sp>
      <p:sp>
        <p:nvSpPr>
          <p:cNvPr id="190467" name="Rectangle 3"/>
          <p:cNvSpPr>
            <a:spLocks noGrp="1" noChangeArrowheads="1"/>
          </p:cNvSpPr>
          <p:nvPr>
            <p:ph idx="1"/>
          </p:nvPr>
        </p:nvSpPr>
        <p:spPr/>
        <p:txBody>
          <a:bodyPr/>
          <a:lstStyle/>
          <a:p>
            <a:r>
              <a:rPr lang="en-US" altLang="en-US" dirty="0"/>
              <a:t>Use the budgetary framework for reporting</a:t>
            </a:r>
          </a:p>
          <a:p>
            <a:pPr lvl="1"/>
            <a:r>
              <a:rPr lang="en-US" altLang="en-US" dirty="0"/>
              <a:t>Required even if scope of budgetary framework is broader than general fund and major special revenue funds</a:t>
            </a:r>
          </a:p>
          <a:p>
            <a:r>
              <a:rPr lang="en-US" altLang="en-US" dirty="0"/>
              <a:t>Provide reconciliation if basis of budgeting is different from GAAP</a:t>
            </a:r>
          </a:p>
        </p:txBody>
      </p:sp>
      <p:sp>
        <p:nvSpPr>
          <p:cNvPr id="5" name="Rectangle 4"/>
          <p:cNvSpPr/>
          <p:nvPr/>
        </p:nvSpPr>
        <p:spPr>
          <a:xfrm>
            <a:off x="11312434" y="381000"/>
            <a:ext cx="74484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237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Autofit/>
          </a:bodyPr>
          <a:lstStyle/>
          <a:p>
            <a:r>
              <a:rPr lang="en-US" altLang="en-US" sz="3000" dirty="0"/>
              <a:t>2</a:t>
            </a:r>
            <a:r>
              <a:rPr lang="en-US" altLang="en-US" sz="2800" dirty="0"/>
              <a:t>. Modified Approach for Infrastructure: Condition Assessments</a:t>
            </a:r>
          </a:p>
        </p:txBody>
      </p:sp>
      <p:sp>
        <p:nvSpPr>
          <p:cNvPr id="191491" name="Rectangle 3"/>
          <p:cNvSpPr>
            <a:spLocks noGrp="1" noChangeArrowheads="1"/>
          </p:cNvSpPr>
          <p:nvPr>
            <p:ph idx="1"/>
          </p:nvPr>
        </p:nvSpPr>
        <p:spPr/>
        <p:txBody>
          <a:bodyPr/>
          <a:lstStyle/>
          <a:p>
            <a:r>
              <a:rPr lang="en-US" altLang="en-US" dirty="0"/>
              <a:t>Three most recently completed condition assessments</a:t>
            </a:r>
          </a:p>
          <a:p>
            <a:pPr lvl="1"/>
            <a:r>
              <a:rPr lang="en-US" altLang="en-US" dirty="0"/>
              <a:t>Only one assessment required at date of initial implementation of modified approach</a:t>
            </a:r>
          </a:p>
          <a:p>
            <a:r>
              <a:rPr lang="en-US" altLang="en-US" dirty="0"/>
              <a:t>Maintenance and preservation costs </a:t>
            </a:r>
          </a:p>
          <a:p>
            <a:pPr marL="0" indent="0">
              <a:buNone/>
            </a:pPr>
            <a:r>
              <a:rPr lang="en-US" altLang="en-US" dirty="0"/>
              <a:t>    (5 years)</a:t>
            </a:r>
          </a:p>
          <a:p>
            <a:pPr lvl="1"/>
            <a:r>
              <a:rPr lang="en-US" altLang="en-US" dirty="0"/>
              <a:t>Estimate of amount needed</a:t>
            </a:r>
          </a:p>
          <a:p>
            <a:pPr lvl="1"/>
            <a:r>
              <a:rPr lang="en-US" altLang="en-US" dirty="0"/>
              <a:t>Actual expense (always on GAAP basis)</a:t>
            </a:r>
          </a:p>
        </p:txBody>
      </p:sp>
      <p:sp>
        <p:nvSpPr>
          <p:cNvPr id="4" name="Rectangle 3"/>
          <p:cNvSpPr/>
          <p:nvPr/>
        </p:nvSpPr>
        <p:spPr>
          <a:xfrm>
            <a:off x="11381841" y="528935"/>
            <a:ext cx="81015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3264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idx="1"/>
          </p:nvPr>
        </p:nvSpPr>
        <p:spPr/>
        <p:txBody>
          <a:bodyPr/>
          <a:lstStyle/>
          <a:p>
            <a:r>
              <a:rPr lang="en-US" altLang="en-US" dirty="0"/>
              <a:t>Notes to RSI</a:t>
            </a:r>
          </a:p>
          <a:p>
            <a:pPr lvl="1"/>
            <a:r>
              <a:rPr lang="en-US" altLang="en-US" dirty="0"/>
              <a:t>Basis for condition assessment</a:t>
            </a:r>
          </a:p>
          <a:p>
            <a:pPr lvl="1"/>
            <a:r>
              <a:rPr lang="en-US" altLang="en-US" dirty="0"/>
              <a:t>Measurement scale</a:t>
            </a:r>
          </a:p>
          <a:p>
            <a:pPr lvl="1"/>
            <a:r>
              <a:rPr lang="en-US" altLang="en-US" dirty="0"/>
              <a:t>Target level</a:t>
            </a:r>
          </a:p>
          <a:p>
            <a:pPr lvl="2"/>
            <a:r>
              <a:rPr lang="en-US" altLang="en-US" dirty="0"/>
              <a:t>If changed, effect of change on estimated maintenance and preservation in period </a:t>
            </a:r>
          </a:p>
          <a:p>
            <a:pPr lvl="1"/>
            <a:r>
              <a:rPr lang="en-US" altLang="en-US" dirty="0"/>
              <a:t>Factors that significantly affect trends</a:t>
            </a:r>
          </a:p>
          <a:p>
            <a:pPr lvl="1"/>
            <a:endParaRPr lang="en-US" altLang="en-US" dirty="0"/>
          </a:p>
        </p:txBody>
      </p:sp>
      <p:sp>
        <p:nvSpPr>
          <p:cNvPr id="4" name="Rectangle 3"/>
          <p:cNvSpPr/>
          <p:nvPr/>
        </p:nvSpPr>
        <p:spPr>
          <a:xfrm>
            <a:off x="11547042" y="528935"/>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altLang="en-US" sz="2500" dirty="0">
                <a:solidFill>
                  <a:srgbClr val="1F497D"/>
                </a:solidFill>
              </a:rPr>
              <a:t>2. Modified Approach for Infrastructure: Condition Assessments (cont.)</a:t>
            </a:r>
            <a:endParaRPr lang="en-US" sz="2500" dirty="0"/>
          </a:p>
        </p:txBody>
      </p:sp>
    </p:spTree>
    <p:extLst>
      <p:ext uri="{BB962C8B-B14F-4D97-AF65-F5344CB8AC3E}">
        <p14:creationId xmlns:p14="http://schemas.microsoft.com/office/powerpoint/2010/main" val="30361333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51CA-286B-499B-9C37-4CE25FDF5E8B}"/>
              </a:ext>
            </a:extLst>
          </p:cNvPr>
          <p:cNvSpPr>
            <a:spLocks noGrp="1"/>
          </p:cNvSpPr>
          <p:nvPr>
            <p:ph type="title"/>
          </p:nvPr>
        </p:nvSpPr>
        <p:spPr/>
        <p:txBody>
          <a:bodyPr/>
          <a:lstStyle/>
          <a:p>
            <a:r>
              <a:rPr lang="en-US" dirty="0"/>
              <a:t>3. Pension and OPEB Information</a:t>
            </a:r>
          </a:p>
        </p:txBody>
      </p:sp>
      <p:sp>
        <p:nvSpPr>
          <p:cNvPr id="3" name="Content Placeholder 2">
            <a:extLst>
              <a:ext uri="{FF2B5EF4-FFF2-40B4-BE49-F238E27FC236}">
                <a16:creationId xmlns:a16="http://schemas.microsoft.com/office/drawing/2014/main" id="{0479A17E-8242-453C-898B-81B98FFFC129}"/>
              </a:ext>
            </a:extLst>
          </p:cNvPr>
          <p:cNvSpPr>
            <a:spLocks noGrp="1"/>
          </p:cNvSpPr>
          <p:nvPr>
            <p:ph idx="1"/>
          </p:nvPr>
        </p:nvSpPr>
        <p:spPr/>
        <p:txBody>
          <a:bodyPr/>
          <a:lstStyle/>
          <a:p>
            <a:r>
              <a:rPr lang="en-US" dirty="0"/>
              <a:t>Single employers and agent multiple-employers</a:t>
            </a:r>
          </a:p>
          <a:p>
            <a:r>
              <a:rPr lang="en-US" dirty="0"/>
              <a:t>Cost-sharing employers</a:t>
            </a:r>
          </a:p>
          <a:p>
            <a:r>
              <a:rPr lang="en-US" dirty="0"/>
              <a:t>Nonemployer contributors</a:t>
            </a:r>
          </a:p>
        </p:txBody>
      </p:sp>
      <p:sp>
        <p:nvSpPr>
          <p:cNvPr id="4" name="Rectangle 3"/>
          <p:cNvSpPr/>
          <p:nvPr/>
        </p:nvSpPr>
        <p:spPr>
          <a:xfrm>
            <a:off x="11412321" y="4953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362767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US" altLang="en-US" sz="3200" dirty="0"/>
              <a:t>Pensions/OPEB – Single Employers and Agent Multiple-Employers </a:t>
            </a:r>
          </a:p>
        </p:txBody>
      </p:sp>
      <p:sp>
        <p:nvSpPr>
          <p:cNvPr id="194563" name="Content Placeholder 2"/>
          <p:cNvSpPr>
            <a:spLocks noGrp="1"/>
          </p:cNvSpPr>
          <p:nvPr>
            <p:ph idx="1"/>
          </p:nvPr>
        </p:nvSpPr>
        <p:spPr/>
        <p:txBody>
          <a:bodyPr/>
          <a:lstStyle/>
          <a:p>
            <a:r>
              <a:rPr lang="en-US" altLang="en-US" dirty="0"/>
              <a:t>Required disclosures</a:t>
            </a:r>
          </a:p>
          <a:p>
            <a:pPr lvl="1"/>
            <a:r>
              <a:rPr lang="en-US" altLang="en-US" dirty="0"/>
              <a:t>Schedule of changes in the net pension/OPEB liability and </a:t>
            </a:r>
          </a:p>
          <a:p>
            <a:pPr marL="457200" lvl="1" indent="0">
              <a:buNone/>
            </a:pPr>
            <a:r>
              <a:rPr lang="en-US" altLang="en-US" dirty="0"/>
              <a:t>    related ratios (10 years)</a:t>
            </a:r>
          </a:p>
          <a:p>
            <a:pPr lvl="2"/>
            <a:r>
              <a:rPr lang="en-US" altLang="en-US" dirty="0"/>
              <a:t>Reported as of the measurement date</a:t>
            </a:r>
          </a:p>
          <a:p>
            <a:pPr lvl="1"/>
            <a:r>
              <a:rPr lang="en-US" altLang="en-US" dirty="0"/>
              <a:t>Schedule of funding progress (10 years)*</a:t>
            </a:r>
          </a:p>
          <a:p>
            <a:pPr lvl="2"/>
            <a:r>
              <a:rPr lang="en-US" altLang="en-US" dirty="0"/>
              <a:t>Reported as of the measurement date</a:t>
            </a:r>
          </a:p>
          <a:p>
            <a:pPr lvl="1"/>
            <a:r>
              <a:rPr lang="en-US" altLang="en-US" dirty="0"/>
              <a:t>Schedule of required contributions (10 years)</a:t>
            </a:r>
          </a:p>
          <a:p>
            <a:pPr lvl="2"/>
            <a:r>
              <a:rPr lang="en-US" altLang="en-US" dirty="0"/>
              <a:t>Reported as of the most recent reporting date (fiscal year-end)</a:t>
            </a:r>
          </a:p>
          <a:p>
            <a:pPr lvl="2"/>
            <a:endParaRPr lang="en-US" altLang="en-US" dirty="0"/>
          </a:p>
          <a:p>
            <a:pPr marL="0" indent="0">
              <a:buNone/>
            </a:pPr>
            <a:r>
              <a:rPr lang="en-US" altLang="en-US" dirty="0"/>
              <a:t> * For plans operated through a qualifying trust</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77545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Lato"/>
                <a:cs typeface="Calibri" panose="020F0502020204030204" pitchFamily="34" charset="0"/>
              </a:rPr>
              <a:t>A. Schedule of Changes in Net Pension Liability</a:t>
            </a:r>
          </a:p>
        </p:txBody>
      </p:sp>
      <p:graphicFrame>
        <p:nvGraphicFramePr>
          <p:cNvPr id="2" name="Object 1"/>
          <p:cNvGraphicFramePr>
            <a:graphicFrameLocks noChangeAspect="1"/>
          </p:cNvGraphicFramePr>
          <p:nvPr>
            <p:extLst>
              <p:ext uri="{D42A27DB-BD31-4B8C-83A1-F6EECF244321}">
                <p14:modId xmlns:p14="http://schemas.microsoft.com/office/powerpoint/2010/main" val="1201339133"/>
              </p:ext>
            </p:extLst>
          </p:nvPr>
        </p:nvGraphicFramePr>
        <p:xfrm>
          <a:off x="1479314" y="1066799"/>
          <a:ext cx="9509917" cy="5671279"/>
        </p:xfrm>
        <a:graphic>
          <a:graphicData uri="http://schemas.openxmlformats.org/presentationml/2006/ole">
            <mc:AlternateContent xmlns:mc="http://schemas.openxmlformats.org/markup-compatibility/2006">
              <mc:Choice xmlns:v="urn:schemas-microsoft-com:vml" Requires="v">
                <p:oleObj name="Worksheet" r:id="rId4" imgW="9677571" imgH="5771974" progId="Excel.Sheet.12">
                  <p:embed/>
                </p:oleObj>
              </mc:Choice>
              <mc:Fallback>
                <p:oleObj name="Worksheet" r:id="rId4" imgW="9677571" imgH="5771974" progId="Excel.Sheet.12">
                  <p:embed/>
                  <p:pic>
                    <p:nvPicPr>
                      <p:cNvPr id="2" name="Object 1"/>
                      <p:cNvPicPr/>
                      <p:nvPr/>
                    </p:nvPicPr>
                    <p:blipFill>
                      <a:blip r:embed="rId5"/>
                      <a:stretch>
                        <a:fillRect/>
                      </a:stretch>
                    </p:blipFill>
                    <p:spPr>
                      <a:xfrm>
                        <a:off x="1479314" y="1066799"/>
                        <a:ext cx="9509917" cy="5671279"/>
                      </a:xfrm>
                      <a:prstGeom prst="rect">
                        <a:avLst/>
                      </a:prstGeom>
                    </p:spPr>
                  </p:pic>
                </p:oleObj>
              </mc:Fallback>
            </mc:AlternateContent>
          </a:graphicData>
        </a:graphic>
      </p:graphicFrame>
      <p:sp>
        <p:nvSpPr>
          <p:cNvPr id="3" name="Oval 2"/>
          <p:cNvSpPr/>
          <p:nvPr/>
        </p:nvSpPr>
        <p:spPr bwMode="auto">
          <a:xfrm>
            <a:off x="774874" y="6064812"/>
            <a:ext cx="3259032" cy="28585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4"/>
          <p:cNvSpPr/>
          <p:nvPr/>
        </p:nvSpPr>
        <p:spPr>
          <a:xfrm>
            <a:off x="11260183" y="381000"/>
            <a:ext cx="79709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8258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 ANSWER KEY</a:t>
            </a:r>
          </a:p>
        </p:txBody>
      </p:sp>
      <p:sp>
        <p:nvSpPr>
          <p:cNvPr id="6" name="Slide Number Placeholder 3"/>
          <p:cNvSpPr>
            <a:spLocks noGrp="1"/>
          </p:cNvSpPr>
          <p:nvPr>
            <p:ph type="sldNum" sz="quarter" idx="4294967295"/>
          </p:nvPr>
        </p:nvSpPr>
        <p:spPr>
          <a:xfrm>
            <a:off x="10058400" y="276225"/>
            <a:ext cx="2133600" cy="357188"/>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74914081"/>
              </p:ext>
            </p:extLst>
          </p:nvPr>
        </p:nvGraphicFramePr>
        <p:xfrm>
          <a:off x="828921" y="1606732"/>
          <a:ext cx="10901036" cy="3707282"/>
        </p:xfrm>
        <a:graphic>
          <a:graphicData uri="http://schemas.openxmlformats.org/presentationml/2006/ole">
            <mc:AlternateContent xmlns:mc="http://schemas.openxmlformats.org/markup-compatibility/2006">
              <mc:Choice xmlns:v="urn:schemas-microsoft-com:vml" Requires="v">
                <p:oleObj name="Worksheet" r:id="rId3" imgW="8934480" imgH="3038622" progId="Excel.Sheet.12">
                  <p:embed/>
                </p:oleObj>
              </mc:Choice>
              <mc:Fallback>
                <p:oleObj name="Worksheet" r:id="rId3" imgW="8934480" imgH="3038622" progId="Excel.Sheet.12">
                  <p:embed/>
                  <p:pic>
                    <p:nvPicPr>
                      <p:cNvPr id="3" name="Object 2"/>
                      <p:cNvPicPr/>
                      <p:nvPr/>
                    </p:nvPicPr>
                    <p:blipFill>
                      <a:blip r:embed="rId4"/>
                      <a:stretch>
                        <a:fillRect/>
                      </a:stretch>
                    </p:blipFill>
                    <p:spPr>
                      <a:xfrm>
                        <a:off x="828921" y="1606732"/>
                        <a:ext cx="10901036" cy="3707282"/>
                      </a:xfrm>
                      <a:prstGeom prst="rect">
                        <a:avLst/>
                      </a:prstGeom>
                    </p:spPr>
                  </p:pic>
                </p:oleObj>
              </mc:Fallback>
            </mc:AlternateContent>
          </a:graphicData>
        </a:graphic>
      </p:graphicFrame>
    </p:spTree>
    <p:extLst>
      <p:ext uri="{BB962C8B-B14F-4D97-AF65-F5344CB8AC3E}">
        <p14:creationId xmlns:p14="http://schemas.microsoft.com/office/powerpoint/2010/main" val="22483979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A. Schedule of Changes in Net OPEB Liabili</a:t>
            </a:r>
            <a:r>
              <a:rPr lang="en-US" sz="4400" dirty="0">
                <a:latin typeface="Calibri" panose="020F0502020204030204" pitchFamily="34" charset="0"/>
                <a:cs typeface="Calibri" panose="020F0502020204030204" pitchFamily="34" charset="0"/>
              </a:rPr>
              <a:t>ty</a:t>
            </a:r>
          </a:p>
        </p:txBody>
      </p:sp>
      <p:graphicFrame>
        <p:nvGraphicFramePr>
          <p:cNvPr id="2" name="Object 1"/>
          <p:cNvGraphicFramePr>
            <a:graphicFrameLocks noChangeAspect="1"/>
          </p:cNvGraphicFramePr>
          <p:nvPr>
            <p:extLst>
              <p:ext uri="{D42A27DB-BD31-4B8C-83A1-F6EECF244321}">
                <p14:modId xmlns:p14="http://schemas.microsoft.com/office/powerpoint/2010/main" val="840934287"/>
              </p:ext>
            </p:extLst>
          </p:nvPr>
        </p:nvGraphicFramePr>
        <p:xfrm>
          <a:off x="1239662" y="1093889"/>
          <a:ext cx="9056867" cy="5599219"/>
        </p:xfrm>
        <a:graphic>
          <a:graphicData uri="http://schemas.openxmlformats.org/presentationml/2006/ole">
            <mc:AlternateContent xmlns:mc="http://schemas.openxmlformats.org/markup-compatibility/2006">
              <mc:Choice xmlns:v="urn:schemas-microsoft-com:vml" Requires="v">
                <p:oleObj name="Worksheet" r:id="rId4" imgW="9677486" imgH="5981598" progId="Excel.Sheet.12">
                  <p:embed/>
                </p:oleObj>
              </mc:Choice>
              <mc:Fallback>
                <p:oleObj name="Worksheet" r:id="rId4" imgW="9677486" imgH="5981598" progId="Excel.Sheet.12">
                  <p:embed/>
                  <p:pic>
                    <p:nvPicPr>
                      <p:cNvPr id="2" name="Object 1"/>
                      <p:cNvPicPr/>
                      <p:nvPr/>
                    </p:nvPicPr>
                    <p:blipFill>
                      <a:blip r:embed="rId5"/>
                      <a:stretch>
                        <a:fillRect/>
                      </a:stretch>
                    </p:blipFill>
                    <p:spPr>
                      <a:xfrm>
                        <a:off x="1239662" y="1093889"/>
                        <a:ext cx="9056867" cy="5599219"/>
                      </a:xfrm>
                      <a:prstGeom prst="rect">
                        <a:avLst/>
                      </a:prstGeom>
                    </p:spPr>
                  </p:pic>
                </p:oleObj>
              </mc:Fallback>
            </mc:AlternateContent>
          </a:graphicData>
        </a:graphic>
      </p:graphicFrame>
      <p:sp>
        <p:nvSpPr>
          <p:cNvPr id="3" name="Oval 2"/>
          <p:cNvSpPr/>
          <p:nvPr/>
        </p:nvSpPr>
        <p:spPr bwMode="auto">
          <a:xfrm>
            <a:off x="1130725" y="6025786"/>
            <a:ext cx="1923393" cy="28377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 name="Rectangle 4"/>
          <p:cNvSpPr/>
          <p:nvPr/>
        </p:nvSpPr>
        <p:spPr>
          <a:xfrm>
            <a:off x="11390550" y="376535"/>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778774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Covered vs. Covered-Employee Payroll</a:t>
            </a:r>
          </a:p>
        </p:txBody>
      </p:sp>
      <p:sp>
        <p:nvSpPr>
          <p:cNvPr id="3" name="Content Placeholder 2"/>
          <p:cNvSpPr>
            <a:spLocks noGrp="1"/>
          </p:cNvSpPr>
          <p:nvPr>
            <p:ph idx="1"/>
          </p:nvPr>
        </p:nvSpPr>
        <p:spPr/>
        <p:txBody>
          <a:bodyPr/>
          <a:lstStyle/>
          <a:p>
            <a:r>
              <a:rPr lang="en-US" sz="2800" dirty="0"/>
              <a:t>Covered payroll </a:t>
            </a:r>
          </a:p>
          <a:p>
            <a:pPr lvl="1"/>
            <a:r>
              <a:rPr lang="en-US" dirty="0"/>
              <a:t>Only includes the payroll on which contributions to pension/OPEB plan are based</a:t>
            </a:r>
          </a:p>
          <a:p>
            <a:r>
              <a:rPr lang="en-US" sz="2800" dirty="0"/>
              <a:t>Covered-employee payroll </a:t>
            </a:r>
          </a:p>
          <a:p>
            <a:pPr lvl="1"/>
            <a:r>
              <a:rPr lang="en-US" dirty="0"/>
              <a:t>Total payroll of employees covered in a pension/OPEB plan; may include certain forms of payment that are not included in calculating the pension/OPEB benefit of an employee, e.g., overtime</a:t>
            </a:r>
          </a:p>
        </p:txBody>
      </p:sp>
      <p:sp>
        <p:nvSpPr>
          <p:cNvPr id="4" name="Rectangle 3"/>
          <p:cNvSpPr/>
          <p:nvPr/>
        </p:nvSpPr>
        <p:spPr>
          <a:xfrm>
            <a:off x="11247120" y="381000"/>
            <a:ext cx="81015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336541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normAutofit/>
          </a:bodyPr>
          <a:lstStyle/>
          <a:p>
            <a:r>
              <a:rPr lang="en-US" altLang="en-US" sz="4000" dirty="0"/>
              <a:t>B. Schedule of Required Contributions</a:t>
            </a:r>
          </a:p>
        </p:txBody>
      </p:sp>
      <p:sp>
        <p:nvSpPr>
          <p:cNvPr id="198659" name="Content Placeholder 2"/>
          <p:cNvSpPr>
            <a:spLocks noGrp="1"/>
          </p:cNvSpPr>
          <p:nvPr>
            <p:ph idx="1"/>
          </p:nvPr>
        </p:nvSpPr>
        <p:spPr/>
        <p:txBody>
          <a:bodyPr/>
          <a:lstStyle/>
          <a:p>
            <a:r>
              <a:rPr lang="en-US" altLang="en-US" sz="2800" dirty="0"/>
              <a:t>Required if contribution is</a:t>
            </a:r>
          </a:p>
          <a:p>
            <a:pPr lvl="1"/>
            <a:r>
              <a:rPr lang="en-US" altLang="en-US" sz="2400" dirty="0"/>
              <a:t>Actuarially determined</a:t>
            </a:r>
          </a:p>
          <a:p>
            <a:pPr lvl="1"/>
            <a:r>
              <a:rPr lang="en-US" altLang="en-US" sz="2400" dirty="0"/>
              <a:t>Not actuarially determined, but statutorily or contractually required</a:t>
            </a:r>
          </a:p>
          <a:p>
            <a:pPr>
              <a:defRPr/>
            </a:pPr>
            <a:r>
              <a:rPr lang="en-US" sz="2800" dirty="0"/>
              <a:t>Contents</a:t>
            </a:r>
          </a:p>
          <a:p>
            <a:pPr marL="971550" lvl="1" indent="-514350">
              <a:buFont typeface="+mj-lt"/>
              <a:buAutoNum type="alphaLcPeriod"/>
              <a:defRPr/>
            </a:pPr>
            <a:r>
              <a:rPr lang="en-US" sz="2400" dirty="0"/>
              <a:t>Target contribution</a:t>
            </a:r>
          </a:p>
          <a:p>
            <a:pPr marL="971550" lvl="1" indent="-514350">
              <a:buFont typeface="+mj-lt"/>
              <a:buAutoNum type="alphaLcPeriod"/>
              <a:defRPr/>
            </a:pPr>
            <a:r>
              <a:rPr lang="en-US" sz="2400" dirty="0"/>
              <a:t>Actual contribution</a:t>
            </a:r>
          </a:p>
          <a:p>
            <a:pPr marL="971550" lvl="1" indent="-514350">
              <a:buFont typeface="+mj-lt"/>
              <a:buAutoNum type="alphaLcPeriod"/>
              <a:defRPr/>
            </a:pPr>
            <a:r>
              <a:rPr lang="en-US" sz="2400" dirty="0"/>
              <a:t>Difference (a – b)</a:t>
            </a:r>
          </a:p>
          <a:p>
            <a:pPr marL="971550" lvl="1" indent="-514350">
              <a:buFont typeface="+mj-lt"/>
              <a:buAutoNum type="alphaLcPeriod"/>
              <a:defRPr/>
            </a:pPr>
            <a:r>
              <a:rPr lang="en-US" sz="2400" dirty="0"/>
              <a:t>Covered Payroll (CP)*</a:t>
            </a:r>
          </a:p>
          <a:p>
            <a:pPr marL="971550" lvl="1" indent="-514350">
              <a:buFont typeface="+mj-lt"/>
              <a:buAutoNum type="alphaLcPeriod"/>
              <a:defRPr/>
            </a:pPr>
            <a:r>
              <a:rPr lang="en-US" sz="2400" dirty="0"/>
              <a:t>Contributions as % of CP* (b/a)</a:t>
            </a:r>
          </a:p>
          <a:p>
            <a:pPr marL="971550" lvl="1" indent="-514350">
              <a:buFont typeface="+mj-lt"/>
              <a:buAutoNum type="alphaLcPeriod"/>
              <a:defRPr/>
            </a:pPr>
            <a:endParaRPr lang="en-US" sz="1100" dirty="0"/>
          </a:p>
          <a:p>
            <a:pPr marL="457200" lvl="1" indent="0">
              <a:buNone/>
              <a:defRPr/>
            </a:pPr>
            <a:r>
              <a:rPr lang="en-US" sz="2000" dirty="0"/>
              <a:t>* See discussion of measures of pay</a:t>
            </a:r>
          </a:p>
          <a:p>
            <a:pPr marL="971550" lvl="1" indent="-514350">
              <a:buFont typeface="+mj-lt"/>
              <a:buAutoNum type="alphaLcPeriod"/>
              <a:defRPr/>
            </a:pPr>
            <a:endParaRPr lang="en-US" sz="2400" dirty="0"/>
          </a:p>
          <a:p>
            <a:pPr lvl="1"/>
            <a:endParaRPr lang="en-US" altLang="en-US" dirty="0"/>
          </a:p>
        </p:txBody>
      </p:sp>
      <p:sp>
        <p:nvSpPr>
          <p:cNvPr id="4" name="Rectangle 3"/>
          <p:cNvSpPr/>
          <p:nvPr/>
        </p:nvSpPr>
        <p:spPr>
          <a:xfrm>
            <a:off x="11312434" y="381000"/>
            <a:ext cx="74484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0417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noAutofit/>
          </a:bodyPr>
          <a:lstStyle/>
          <a:p>
            <a:pPr eaLnBrk="1" hangingPunct="1"/>
            <a:r>
              <a:rPr lang="en-US" altLang="en-US" sz="2800" dirty="0"/>
              <a:t>Information on Contributions (Pension): Actuarially Determined Contribution</a:t>
            </a:r>
          </a:p>
        </p:txBody>
      </p:sp>
      <p:graphicFrame>
        <p:nvGraphicFramePr>
          <p:cNvPr id="3" name="Table 2"/>
          <p:cNvGraphicFramePr>
            <a:graphicFrameLocks noGrp="1"/>
          </p:cNvGraphicFramePr>
          <p:nvPr>
            <p:extLst>
              <p:ext uri="{D42A27DB-BD31-4B8C-83A1-F6EECF244321}">
                <p14:modId xmlns:p14="http://schemas.microsoft.com/office/powerpoint/2010/main" val="2532314211"/>
              </p:ext>
            </p:extLst>
          </p:nvPr>
        </p:nvGraphicFramePr>
        <p:xfrm>
          <a:off x="977377" y="1519535"/>
          <a:ext cx="10959735" cy="4013901"/>
        </p:xfrm>
        <a:graphic>
          <a:graphicData uri="http://schemas.openxmlformats.org/drawingml/2006/table">
            <a:tbl>
              <a:tblPr/>
              <a:tblGrid>
                <a:gridCol w="3795201">
                  <a:extLst>
                    <a:ext uri="{9D8B030D-6E8A-4147-A177-3AD203B41FA5}">
                      <a16:colId xmlns:a16="http://schemas.microsoft.com/office/drawing/2014/main" val="309454350"/>
                    </a:ext>
                  </a:extLst>
                </a:gridCol>
                <a:gridCol w="1285942">
                  <a:extLst>
                    <a:ext uri="{9D8B030D-6E8A-4147-A177-3AD203B41FA5}">
                      <a16:colId xmlns:a16="http://schemas.microsoft.com/office/drawing/2014/main" val="2452956155"/>
                    </a:ext>
                  </a:extLst>
                </a:gridCol>
                <a:gridCol w="183706">
                  <a:extLst>
                    <a:ext uri="{9D8B030D-6E8A-4147-A177-3AD203B41FA5}">
                      <a16:colId xmlns:a16="http://schemas.microsoft.com/office/drawing/2014/main" val="1741103877"/>
                    </a:ext>
                  </a:extLst>
                </a:gridCol>
                <a:gridCol w="1285942">
                  <a:extLst>
                    <a:ext uri="{9D8B030D-6E8A-4147-A177-3AD203B41FA5}">
                      <a16:colId xmlns:a16="http://schemas.microsoft.com/office/drawing/2014/main" val="460826049"/>
                    </a:ext>
                  </a:extLst>
                </a:gridCol>
                <a:gridCol w="183706">
                  <a:extLst>
                    <a:ext uri="{9D8B030D-6E8A-4147-A177-3AD203B41FA5}">
                      <a16:colId xmlns:a16="http://schemas.microsoft.com/office/drawing/2014/main" val="1807541142"/>
                    </a:ext>
                  </a:extLst>
                </a:gridCol>
                <a:gridCol w="1285942">
                  <a:extLst>
                    <a:ext uri="{9D8B030D-6E8A-4147-A177-3AD203B41FA5}">
                      <a16:colId xmlns:a16="http://schemas.microsoft.com/office/drawing/2014/main" val="1637778620"/>
                    </a:ext>
                  </a:extLst>
                </a:gridCol>
                <a:gridCol w="183706">
                  <a:extLst>
                    <a:ext uri="{9D8B030D-6E8A-4147-A177-3AD203B41FA5}">
                      <a16:colId xmlns:a16="http://schemas.microsoft.com/office/drawing/2014/main" val="2059759753"/>
                    </a:ext>
                  </a:extLst>
                </a:gridCol>
                <a:gridCol w="1285942">
                  <a:extLst>
                    <a:ext uri="{9D8B030D-6E8A-4147-A177-3AD203B41FA5}">
                      <a16:colId xmlns:a16="http://schemas.microsoft.com/office/drawing/2014/main" val="1863805893"/>
                    </a:ext>
                  </a:extLst>
                </a:gridCol>
                <a:gridCol w="183706">
                  <a:extLst>
                    <a:ext uri="{9D8B030D-6E8A-4147-A177-3AD203B41FA5}">
                      <a16:colId xmlns:a16="http://schemas.microsoft.com/office/drawing/2014/main" val="2834544874"/>
                    </a:ext>
                  </a:extLst>
                </a:gridCol>
                <a:gridCol w="1285942">
                  <a:extLst>
                    <a:ext uri="{9D8B030D-6E8A-4147-A177-3AD203B41FA5}">
                      <a16:colId xmlns:a16="http://schemas.microsoft.com/office/drawing/2014/main" val="479730627"/>
                    </a:ext>
                  </a:extLst>
                </a:gridCol>
              </a:tblGrid>
              <a:tr h="395991">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ctr" fontAlgn="b"/>
                      <a:r>
                        <a:rPr lang="en-US" sz="1100" b="0" i="0" u="none" strike="noStrike">
                          <a:solidFill>
                            <a:srgbClr val="000000"/>
                          </a:solidFill>
                          <a:effectLst/>
                          <a:latin typeface="Palatino Linotype" panose="02040502050505030304" pitchFamily="18" charset="0"/>
                        </a:rPr>
                        <a:t>2027</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ctr" fontAlgn="b"/>
                      <a:r>
                        <a:rPr lang="en-US" sz="1100" b="0" i="0" u="none" strike="noStrike">
                          <a:solidFill>
                            <a:srgbClr val="000000"/>
                          </a:solidFill>
                          <a:effectLst/>
                          <a:latin typeface="Palatino Linotype" panose="02040502050505030304" pitchFamily="18" charset="0"/>
                        </a:rPr>
                        <a:t>2026</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ctr" fontAlgn="b"/>
                      <a:r>
                        <a:rPr lang="en-US" sz="1100" b="0" i="0" u="none" strike="noStrike">
                          <a:solidFill>
                            <a:srgbClr val="000000"/>
                          </a:solidFill>
                          <a:effectLst/>
                          <a:latin typeface="Palatino Linotype" panose="02040502050505030304" pitchFamily="18" charset="0"/>
                        </a:rPr>
                        <a:t>2025</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ctr" fontAlgn="b"/>
                      <a:r>
                        <a:rPr lang="en-US" sz="1100" b="0" i="0" u="none" strike="noStrike">
                          <a:solidFill>
                            <a:srgbClr val="000000"/>
                          </a:solidFill>
                          <a:effectLst/>
                          <a:latin typeface="Palatino Linotype" panose="02040502050505030304" pitchFamily="18" charset="0"/>
                        </a:rPr>
                        <a:t>2024</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ctr" fontAlgn="b"/>
                      <a:r>
                        <a:rPr lang="en-US" sz="1100" b="0" i="0" u="none" strike="noStrike">
                          <a:solidFill>
                            <a:srgbClr val="000000"/>
                          </a:solidFill>
                          <a:effectLst/>
                          <a:latin typeface="Palatino Linotype" panose="02040502050505030304" pitchFamily="18" charset="0"/>
                        </a:rPr>
                        <a:t>2023</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525147"/>
                  </a:ext>
                </a:extLst>
              </a:tr>
              <a:tr h="395991">
                <a:tc>
                  <a:txBody>
                    <a:bodyPr/>
                    <a:lstStyle/>
                    <a:p>
                      <a:pPr algn="l" fontAlgn="b"/>
                      <a:r>
                        <a:rPr lang="en-US" sz="1100" b="0" i="0" u="none" strike="noStrike">
                          <a:solidFill>
                            <a:srgbClr val="000000"/>
                          </a:solidFill>
                          <a:effectLst/>
                          <a:latin typeface="Palatino Linotype" panose="02040502050505030304" pitchFamily="18" charset="0"/>
                        </a:rPr>
                        <a:t>Actuarially Determined Contribution</a:t>
                      </a: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1,286,355 </a:t>
                      </a:r>
                    </a:p>
                  </a:txBody>
                  <a:tcPr marL="9409" marR="9409" marT="94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1,165,115 </a:t>
                      </a:r>
                    </a:p>
                  </a:txBody>
                  <a:tcPr marL="9409" marR="9409" marT="94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1,151,594 </a:t>
                      </a:r>
                    </a:p>
                  </a:txBody>
                  <a:tcPr marL="9409" marR="9409" marT="94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1,009,112 </a:t>
                      </a:r>
                    </a:p>
                  </a:txBody>
                  <a:tcPr marL="9409" marR="9409" marT="940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965,125 </a:t>
                      </a:r>
                    </a:p>
                  </a:txBody>
                  <a:tcPr marL="9409" marR="9409" marT="940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2011884"/>
                  </a:ext>
                </a:extLst>
              </a:tr>
              <a:tr h="395991">
                <a:tc>
                  <a:txBody>
                    <a:bodyPr/>
                    <a:lstStyle/>
                    <a:p>
                      <a:pPr algn="l" fontAlgn="b"/>
                      <a:r>
                        <a:rPr lang="en-US" sz="1100" b="0" i="0" u="none" strike="noStrike">
                          <a:solidFill>
                            <a:srgbClr val="000000"/>
                          </a:solidFill>
                          <a:effectLst/>
                          <a:latin typeface="Palatino Linotype" panose="02040502050505030304" pitchFamily="18" charset="0"/>
                        </a:rPr>
                        <a:t>Contributions in Relation to the Actuarially</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extLst>
                  <a:ext uri="{0D108BD9-81ED-4DB2-BD59-A6C34878D82A}">
                    <a16:rowId xmlns:a16="http://schemas.microsoft.com/office/drawing/2014/main" val="1716865117"/>
                  </a:ext>
                </a:extLst>
              </a:tr>
              <a:tr h="395991">
                <a:tc>
                  <a:txBody>
                    <a:bodyPr/>
                    <a:lstStyle/>
                    <a:p>
                      <a:pPr algn="l" fontAlgn="b"/>
                      <a:r>
                        <a:rPr lang="en-US" sz="1100" b="0" i="0" u="none" strike="noStrike" dirty="0">
                          <a:solidFill>
                            <a:srgbClr val="000000"/>
                          </a:solidFill>
                          <a:effectLst/>
                          <a:latin typeface="Palatino Linotype" panose="02040502050505030304" pitchFamily="18" charset="0"/>
                        </a:rPr>
                        <a:t>Determined Contribution</a:t>
                      </a:r>
                    </a:p>
                  </a:txBody>
                  <a:tcPr marL="16935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1,296,111 </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1,167,249 </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1,157,177 </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1,009,242 </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959,442 </a:t>
                      </a:r>
                    </a:p>
                  </a:txBody>
                  <a:tcPr marL="9409" marR="9409" marT="940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809200"/>
                  </a:ext>
                </a:extLst>
              </a:tr>
              <a:tr h="413986">
                <a:tc>
                  <a:txBody>
                    <a:bodyPr/>
                    <a:lstStyle/>
                    <a:p>
                      <a:pPr algn="l" fontAlgn="b"/>
                      <a:r>
                        <a:rPr lang="en-US" sz="1100" b="0" i="0" u="none" strike="noStrike">
                          <a:solidFill>
                            <a:srgbClr val="000000"/>
                          </a:solidFill>
                          <a:effectLst/>
                          <a:latin typeface="Palatino Linotype" panose="02040502050505030304" pitchFamily="18" charset="0"/>
                        </a:rPr>
                        <a:t>Contribution Excess (Deficiency)</a:t>
                      </a: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9,756 </a:t>
                      </a:r>
                    </a:p>
                  </a:txBody>
                  <a:tcPr marL="9409" marR="9409" marT="940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2,134 </a:t>
                      </a:r>
                    </a:p>
                  </a:txBody>
                  <a:tcPr marL="9409" marR="9409" marT="940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5,583 </a:t>
                      </a:r>
                    </a:p>
                  </a:txBody>
                  <a:tcPr marL="9409" marR="9409" marT="940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130 </a:t>
                      </a:r>
                    </a:p>
                  </a:txBody>
                  <a:tcPr marL="9409" marR="9409" marT="940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(5,683)</a:t>
                      </a:r>
                    </a:p>
                  </a:txBody>
                  <a:tcPr marL="9409" marR="9409" marT="940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351615126"/>
                  </a:ext>
                </a:extLst>
              </a:tr>
              <a:tr h="431987">
                <a:tc>
                  <a:txBody>
                    <a:bodyPr/>
                    <a:lstStyle/>
                    <a:p>
                      <a:pPr algn="l" fontAlgn="b"/>
                      <a:endParaRPr lang="en-US" sz="1100" b="1" i="0" u="none" strike="noStrike" dirty="0">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1" i="0" u="none" strike="noStrike">
                        <a:solidFill>
                          <a:srgbClr val="000000"/>
                        </a:solidFill>
                        <a:effectLst/>
                        <a:latin typeface="Palatino Linotype" panose="02040502050505030304" pitchFamily="18" charset="0"/>
                      </a:endParaRPr>
                    </a:p>
                  </a:txBody>
                  <a:tcPr marL="9409" marR="9409" marT="940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1" i="0" u="none" strike="noStrike">
                        <a:solidFill>
                          <a:srgbClr val="000000"/>
                        </a:solidFill>
                        <a:effectLst/>
                        <a:latin typeface="Palatino Linotype" panose="02040502050505030304" pitchFamily="18" charset="0"/>
                      </a:endParaRPr>
                    </a:p>
                  </a:txBody>
                  <a:tcPr marL="9409" marR="9409" marT="940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1" i="0" u="none" strike="noStrike">
                        <a:solidFill>
                          <a:srgbClr val="000000"/>
                        </a:solidFill>
                        <a:effectLst/>
                        <a:latin typeface="Palatino Linotype" panose="02040502050505030304" pitchFamily="18" charset="0"/>
                      </a:endParaRPr>
                    </a:p>
                  </a:txBody>
                  <a:tcPr marL="9409" marR="9409" marT="940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1" i="0" u="none" strike="noStrike">
                        <a:solidFill>
                          <a:srgbClr val="000000"/>
                        </a:solidFill>
                        <a:effectLst/>
                        <a:latin typeface="Palatino Linotype" panose="02040502050505030304" pitchFamily="18" charset="0"/>
                      </a:endParaRPr>
                    </a:p>
                  </a:txBody>
                  <a:tcPr marL="9409" marR="9409" marT="9409"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1" i="0" u="none" strike="noStrike">
                        <a:solidFill>
                          <a:srgbClr val="000000"/>
                        </a:solidFill>
                        <a:effectLst/>
                        <a:latin typeface="Palatino Linotype" panose="02040502050505030304" pitchFamily="18" charset="0"/>
                      </a:endParaRPr>
                    </a:p>
                  </a:txBody>
                  <a:tcPr marL="9409" marR="9409" marT="9409"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64490581"/>
                  </a:ext>
                </a:extLst>
              </a:tr>
              <a:tr h="395991">
                <a:tc>
                  <a:txBody>
                    <a:bodyPr/>
                    <a:lstStyle/>
                    <a:p>
                      <a:pPr algn="l" fontAlgn="b"/>
                      <a:r>
                        <a:rPr lang="en-US" sz="1100" b="0" i="0" u="none" strike="noStrike" dirty="0">
                          <a:solidFill>
                            <a:srgbClr val="000000"/>
                          </a:solidFill>
                          <a:effectLst/>
                          <a:latin typeface="Palatino Linotype" panose="02040502050505030304" pitchFamily="18" charset="0"/>
                        </a:rPr>
                        <a:t>Covered Payroll*</a:t>
                      </a: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10,090,503 </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9,737,335 </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9,357,318 </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9,278,456 </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r>
                        <a:rPr lang="en-US" sz="1100" b="0" i="0" u="none" strike="noStrike">
                          <a:solidFill>
                            <a:srgbClr val="000000"/>
                          </a:solidFill>
                          <a:effectLst/>
                          <a:latin typeface="Palatino Linotype" panose="02040502050505030304" pitchFamily="18" charset="0"/>
                        </a:rPr>
                        <a:t> $    9,193,456 </a:t>
                      </a:r>
                    </a:p>
                  </a:txBody>
                  <a:tcPr marL="9409" marR="9409" marT="9409" marB="0" anchor="b">
                    <a:lnL>
                      <a:noFill/>
                    </a:lnL>
                    <a:lnR>
                      <a:noFill/>
                    </a:lnR>
                    <a:lnT>
                      <a:noFill/>
                    </a:lnT>
                    <a:lnB>
                      <a:noFill/>
                    </a:lnB>
                  </a:tcPr>
                </a:tc>
                <a:extLst>
                  <a:ext uri="{0D108BD9-81ED-4DB2-BD59-A6C34878D82A}">
                    <a16:rowId xmlns:a16="http://schemas.microsoft.com/office/drawing/2014/main" val="1436193556"/>
                  </a:ext>
                </a:extLst>
              </a:tr>
              <a:tr h="395991">
                <a:tc>
                  <a:txBody>
                    <a:bodyPr/>
                    <a:lstStyle/>
                    <a:p>
                      <a:pPr algn="l" fontAlgn="b"/>
                      <a:r>
                        <a:rPr lang="en-US" sz="1100" b="0" i="0" u="none" strike="noStrike" dirty="0">
                          <a:solidFill>
                            <a:srgbClr val="000000"/>
                          </a:solidFill>
                          <a:effectLst/>
                          <a:latin typeface="Palatino Linotype" panose="02040502050505030304" pitchFamily="18" charset="0"/>
                        </a:rPr>
                        <a:t>Contributions as a Percentage of</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extLst>
                  <a:ext uri="{0D108BD9-81ED-4DB2-BD59-A6C34878D82A}">
                    <a16:rowId xmlns:a16="http://schemas.microsoft.com/office/drawing/2014/main" val="1830618369"/>
                  </a:ext>
                </a:extLst>
              </a:tr>
              <a:tr h="395991">
                <a:tc>
                  <a:txBody>
                    <a:bodyPr/>
                    <a:lstStyle/>
                    <a:p>
                      <a:pPr algn="l" fontAlgn="b"/>
                      <a:r>
                        <a:rPr lang="en-US" sz="1100" b="0" i="0" u="none" strike="noStrike" dirty="0">
                          <a:solidFill>
                            <a:srgbClr val="000000"/>
                          </a:solidFill>
                          <a:effectLst/>
                          <a:latin typeface="Palatino Linotype" panose="02040502050505030304" pitchFamily="18" charset="0"/>
                        </a:rPr>
                        <a:t>Covered Payroll*</a:t>
                      </a:r>
                    </a:p>
                  </a:txBody>
                  <a:tcPr marL="84680" marR="9409" marT="9409" marB="0" anchor="b">
                    <a:lnL>
                      <a:noFill/>
                    </a:lnL>
                    <a:lnR>
                      <a:noFill/>
                    </a:lnR>
                    <a:lnT>
                      <a:noFill/>
                    </a:lnT>
                    <a:lnB>
                      <a:noFill/>
                    </a:lnB>
                  </a:tcPr>
                </a:tc>
                <a:tc>
                  <a:txBody>
                    <a:bodyPr/>
                    <a:lstStyle/>
                    <a:p>
                      <a:pPr algn="r" fontAlgn="b"/>
                      <a:r>
                        <a:rPr lang="en-US" sz="1100" b="0" i="0" u="none" strike="noStrike">
                          <a:solidFill>
                            <a:srgbClr val="000000"/>
                          </a:solidFill>
                          <a:effectLst/>
                          <a:latin typeface="Palatino Linotype" panose="02040502050505030304" pitchFamily="18" charset="0"/>
                        </a:rPr>
                        <a:t>12.8%</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r" fontAlgn="b"/>
                      <a:r>
                        <a:rPr lang="en-US" sz="1100" b="0" i="0" u="none" strike="noStrike">
                          <a:solidFill>
                            <a:srgbClr val="000000"/>
                          </a:solidFill>
                          <a:effectLst/>
                          <a:latin typeface="Palatino Linotype" panose="02040502050505030304" pitchFamily="18" charset="0"/>
                        </a:rPr>
                        <a:t>12.0%</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r" fontAlgn="b"/>
                      <a:r>
                        <a:rPr lang="en-US" sz="1100" b="0" i="0" u="none" strike="noStrike">
                          <a:solidFill>
                            <a:srgbClr val="000000"/>
                          </a:solidFill>
                          <a:effectLst/>
                          <a:latin typeface="Palatino Linotype" panose="02040502050505030304" pitchFamily="18" charset="0"/>
                        </a:rPr>
                        <a:t>12.4%</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r" fontAlgn="b"/>
                      <a:r>
                        <a:rPr lang="en-US" sz="1100" b="0" i="0" u="none" strike="noStrike">
                          <a:solidFill>
                            <a:srgbClr val="000000"/>
                          </a:solidFill>
                          <a:effectLst/>
                          <a:latin typeface="Palatino Linotype" panose="02040502050505030304" pitchFamily="18" charset="0"/>
                        </a:rPr>
                        <a:t>10.9%</a:t>
                      </a: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r" fontAlgn="b"/>
                      <a:r>
                        <a:rPr lang="en-US" sz="1100" b="0" i="0" u="none" strike="noStrike">
                          <a:solidFill>
                            <a:srgbClr val="000000"/>
                          </a:solidFill>
                          <a:effectLst/>
                          <a:latin typeface="Palatino Linotype" panose="02040502050505030304" pitchFamily="18" charset="0"/>
                        </a:rPr>
                        <a:t>10.4%</a:t>
                      </a:r>
                    </a:p>
                  </a:txBody>
                  <a:tcPr marL="9409" marR="9409" marT="9409" marB="0" anchor="b">
                    <a:lnL>
                      <a:noFill/>
                    </a:lnL>
                    <a:lnR>
                      <a:noFill/>
                    </a:lnR>
                    <a:lnT>
                      <a:noFill/>
                    </a:lnT>
                    <a:lnB>
                      <a:noFill/>
                    </a:lnB>
                  </a:tcPr>
                </a:tc>
                <a:extLst>
                  <a:ext uri="{0D108BD9-81ED-4DB2-BD59-A6C34878D82A}">
                    <a16:rowId xmlns:a16="http://schemas.microsoft.com/office/drawing/2014/main" val="3193055340"/>
                  </a:ext>
                </a:extLst>
              </a:tr>
              <a:tr h="395991">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Palatino Linotype" panose="02040502050505030304" pitchFamily="18" charset="0"/>
                      </a:endParaRPr>
                    </a:p>
                  </a:txBody>
                  <a:tcPr marL="9409" marR="9409" marT="9409" marB="0" anchor="b">
                    <a:lnL>
                      <a:noFill/>
                    </a:lnL>
                    <a:lnR>
                      <a:noFill/>
                    </a:lnR>
                    <a:lnT>
                      <a:noFill/>
                    </a:lnT>
                    <a:lnB>
                      <a:noFill/>
                    </a:lnB>
                  </a:tcPr>
                </a:tc>
                <a:extLst>
                  <a:ext uri="{0D108BD9-81ED-4DB2-BD59-A6C34878D82A}">
                    <a16:rowId xmlns:a16="http://schemas.microsoft.com/office/drawing/2014/main" val="3008762057"/>
                  </a:ext>
                </a:extLst>
              </a:tr>
            </a:tbl>
          </a:graphicData>
        </a:graphic>
      </p:graphicFrame>
      <p:sp>
        <p:nvSpPr>
          <p:cNvPr id="2" name="TextBox 1"/>
          <p:cNvSpPr txBox="1"/>
          <p:nvPr/>
        </p:nvSpPr>
        <p:spPr>
          <a:xfrm>
            <a:off x="1072055" y="5659820"/>
            <a:ext cx="41305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*Or covered-employee payroll</a:t>
            </a:r>
          </a:p>
        </p:txBody>
      </p:sp>
      <p:sp>
        <p:nvSpPr>
          <p:cNvPr id="4" name="Oval 3"/>
          <p:cNvSpPr/>
          <p:nvPr/>
        </p:nvSpPr>
        <p:spPr bwMode="auto">
          <a:xfrm>
            <a:off x="699026" y="3994216"/>
            <a:ext cx="1645467" cy="504497"/>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6" name="Rectangle 5"/>
          <p:cNvSpPr/>
          <p:nvPr/>
        </p:nvSpPr>
        <p:spPr>
          <a:xfrm>
            <a:off x="11325498" y="528935"/>
            <a:ext cx="73178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078826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3400" dirty="0"/>
              <a:t>Statutorily or Contractually Determined Contribution</a:t>
            </a:r>
          </a:p>
        </p:txBody>
      </p:sp>
      <p:sp>
        <p:nvSpPr>
          <p:cNvPr id="140292" name="Content Placeholder 3"/>
          <p:cNvSpPr>
            <a:spLocks noGrp="1"/>
          </p:cNvSpPr>
          <p:nvPr>
            <p:ph idx="1"/>
          </p:nvPr>
        </p:nvSpPr>
        <p:spPr/>
        <p:txBody>
          <a:bodyPr/>
          <a:lstStyle/>
          <a:p>
            <a:pPr eaLnBrk="1" hangingPunct="1"/>
            <a:r>
              <a:rPr lang="en-US" altLang="en-US" dirty="0"/>
              <a:t>Only applicable if an ADC is not calculated</a:t>
            </a:r>
          </a:p>
          <a:p>
            <a:pPr eaLnBrk="1" hangingPunct="1"/>
            <a:r>
              <a:rPr lang="en-US" altLang="en-US" dirty="0"/>
              <a:t>Same type of information as in previous schedule</a:t>
            </a:r>
          </a:p>
          <a:p>
            <a:pPr eaLnBrk="1" hangingPunct="1"/>
            <a:endParaRPr lang="en-US" altLang="en-US" dirty="0"/>
          </a:p>
        </p:txBody>
      </p:sp>
      <p:sp>
        <p:nvSpPr>
          <p:cNvPr id="4" name="Rectangle 3"/>
          <p:cNvSpPr/>
          <p:nvPr/>
        </p:nvSpPr>
        <p:spPr>
          <a:xfrm>
            <a:off x="11412321" y="528935"/>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895229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altLang="en-US"/>
              <a:t>Pensions/OPEB - Cost-Sharing Employers</a:t>
            </a:r>
            <a:endParaRPr lang="en-US" altLang="en-US" dirty="0"/>
          </a:p>
        </p:txBody>
      </p:sp>
      <p:sp>
        <p:nvSpPr>
          <p:cNvPr id="200707" name="Content Placeholder 2"/>
          <p:cNvSpPr>
            <a:spLocks noGrp="1"/>
          </p:cNvSpPr>
          <p:nvPr>
            <p:ph idx="1"/>
          </p:nvPr>
        </p:nvSpPr>
        <p:spPr/>
        <p:txBody>
          <a:bodyPr>
            <a:normAutofit fontScale="92500" lnSpcReduction="10000"/>
          </a:bodyPr>
          <a:lstStyle/>
          <a:p>
            <a:r>
              <a:rPr lang="en-US" altLang="en-US" dirty="0"/>
              <a:t>Schedule of funding progress (10 years)</a:t>
            </a:r>
          </a:p>
          <a:p>
            <a:pPr lvl="1"/>
            <a:r>
              <a:rPr lang="en-US" altLang="en-US" dirty="0"/>
              <a:t>Employer’s proportionate share of collective Net Pension/OPEB Liability (NPL/NOL)  As a % and $</a:t>
            </a:r>
          </a:p>
          <a:p>
            <a:pPr lvl="1"/>
            <a:r>
              <a:rPr lang="en-US" altLang="en-US" dirty="0"/>
              <a:t>Employer’s Covered Payroll (CP)*</a:t>
            </a:r>
          </a:p>
          <a:p>
            <a:pPr lvl="1"/>
            <a:r>
              <a:rPr lang="en-US" altLang="en-US" dirty="0"/>
              <a:t>Employer’s proportionate share of collective NPL/NOL as % of CP* (a/b)</a:t>
            </a:r>
          </a:p>
          <a:p>
            <a:pPr lvl="1"/>
            <a:r>
              <a:rPr lang="en-US" altLang="en-US" dirty="0"/>
              <a:t>Fiduciary Net Position as % of TPL/TOL</a:t>
            </a:r>
          </a:p>
          <a:p>
            <a:pPr lvl="0"/>
            <a:r>
              <a:rPr lang="en-US" altLang="en-US" dirty="0"/>
              <a:t>Schedule of employer contributions (10 years)</a:t>
            </a:r>
          </a:p>
          <a:p>
            <a:pPr lvl="1"/>
            <a:r>
              <a:rPr lang="en-US" altLang="en-US" dirty="0"/>
              <a:t>If statutorily or contractually required</a:t>
            </a:r>
          </a:p>
          <a:p>
            <a:pPr lvl="1"/>
            <a:r>
              <a:rPr lang="en-US" altLang="en-US" dirty="0"/>
              <a:t>As of the most recent reporting date</a:t>
            </a:r>
          </a:p>
          <a:p>
            <a:endParaRPr lang="en-US" dirty="0"/>
          </a:p>
          <a:p>
            <a:pPr marL="0" indent="0">
              <a:buNone/>
            </a:pPr>
            <a:r>
              <a:rPr lang="en-US" sz="2200" dirty="0"/>
              <a:t>* See discussion of measures of pay</a:t>
            </a:r>
            <a:endParaRPr lang="en-US" altLang="en-US" sz="2200" dirty="0"/>
          </a:p>
          <a:p>
            <a:pPr lvl="2"/>
            <a:endParaRPr lang="en-US" altLang="en-US" dirty="0"/>
          </a:p>
        </p:txBody>
      </p:sp>
      <p:sp>
        <p:nvSpPr>
          <p:cNvPr id="4" name="Rectangle 3"/>
          <p:cNvSpPr/>
          <p:nvPr/>
        </p:nvSpPr>
        <p:spPr>
          <a:xfrm>
            <a:off x="11413374" y="368222"/>
            <a:ext cx="70209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4543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altLang="en-US"/>
              <a:t>Pensions/OPEB - Nonemployer Contributors</a:t>
            </a:r>
            <a:endParaRPr lang="en-US" altLang="en-US" dirty="0"/>
          </a:p>
        </p:txBody>
      </p:sp>
      <p:sp>
        <p:nvSpPr>
          <p:cNvPr id="202755" name="Content Placeholder 2"/>
          <p:cNvSpPr>
            <a:spLocks noGrp="1"/>
          </p:cNvSpPr>
          <p:nvPr>
            <p:ph idx="1"/>
          </p:nvPr>
        </p:nvSpPr>
        <p:spPr/>
        <p:txBody>
          <a:bodyPr/>
          <a:lstStyle/>
          <a:p>
            <a:r>
              <a:rPr lang="en-US" altLang="en-US" dirty="0"/>
              <a:t>Schedule of funding progress (10 years)</a:t>
            </a:r>
          </a:p>
          <a:p>
            <a:pPr lvl="1"/>
            <a:r>
              <a:rPr lang="en-US" altLang="en-US" dirty="0"/>
              <a:t>Nonemployer share of NPL/NOL</a:t>
            </a:r>
          </a:p>
          <a:p>
            <a:pPr lvl="2"/>
            <a:r>
              <a:rPr lang="en-US" altLang="en-US" dirty="0"/>
              <a:t>As % and $</a:t>
            </a:r>
          </a:p>
          <a:p>
            <a:pPr lvl="1"/>
            <a:r>
              <a:rPr lang="en-US" altLang="en-US" dirty="0"/>
              <a:t>FNP as % of TPL/TOL</a:t>
            </a:r>
          </a:p>
          <a:p>
            <a:r>
              <a:rPr lang="en-US" altLang="en-US" dirty="0"/>
              <a:t>Schedule of nonemployer contributions (10 years)</a:t>
            </a:r>
          </a:p>
          <a:p>
            <a:pPr lvl="1"/>
            <a:r>
              <a:rPr lang="en-US" altLang="en-US" dirty="0"/>
              <a:t>If statutorily or contractually required</a:t>
            </a:r>
          </a:p>
          <a:p>
            <a:pPr lvl="1"/>
            <a:endParaRPr lang="en-US" altLang="en-US" dirty="0"/>
          </a:p>
          <a:p>
            <a:endParaRPr lang="en-US" altLang="en-US" dirty="0"/>
          </a:p>
          <a:p>
            <a:pPr lvl="1"/>
            <a:endParaRPr lang="en-US" altLang="en-US" dirty="0"/>
          </a:p>
          <a:p>
            <a:pPr lvl="1"/>
            <a:endParaRPr lang="en-US" altLang="en-US" dirty="0"/>
          </a:p>
        </p:txBody>
      </p:sp>
      <p:sp>
        <p:nvSpPr>
          <p:cNvPr id="4" name="Rectangle 3"/>
          <p:cNvSpPr/>
          <p:nvPr/>
        </p:nvSpPr>
        <p:spPr>
          <a:xfrm>
            <a:off x="11330247" y="381000"/>
            <a:ext cx="72703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5150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altLang="en-US" dirty="0"/>
              <a:t>Notes to RSI</a:t>
            </a:r>
          </a:p>
        </p:txBody>
      </p:sp>
      <p:sp>
        <p:nvSpPr>
          <p:cNvPr id="141316" name="Content Placeholder 2"/>
          <p:cNvSpPr>
            <a:spLocks noGrp="1"/>
          </p:cNvSpPr>
          <p:nvPr>
            <p:ph idx="1"/>
          </p:nvPr>
        </p:nvSpPr>
        <p:spPr/>
        <p:txBody>
          <a:bodyPr/>
          <a:lstStyle/>
          <a:p>
            <a:pPr eaLnBrk="1" hangingPunct="1"/>
            <a:r>
              <a:rPr lang="en-US" altLang="en-US" dirty="0"/>
              <a:t>Significant methods and assumptions for actuarially determined contribution (if applicable)</a:t>
            </a:r>
          </a:p>
          <a:p>
            <a:pPr eaLnBrk="1" hangingPunct="1"/>
            <a:r>
              <a:rPr lang="en-US" altLang="en-US" dirty="0"/>
              <a:t>Factors that significantly affect trends</a:t>
            </a:r>
          </a:p>
          <a:p>
            <a:pPr lvl="1" eaLnBrk="1" hangingPunct="1"/>
            <a:r>
              <a:rPr lang="en-US" altLang="en-US" dirty="0"/>
              <a:t>No restatement of information from prior years</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4" name="Rectangle 3"/>
          <p:cNvSpPr/>
          <p:nvPr/>
        </p:nvSpPr>
        <p:spPr>
          <a:xfrm>
            <a:off x="11412321" y="450503"/>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4871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tLang="en-US" dirty="0"/>
              <a:t>Trend Data for Risk Pools</a:t>
            </a:r>
          </a:p>
        </p:txBody>
      </p:sp>
      <p:sp>
        <p:nvSpPr>
          <p:cNvPr id="203779" name="Rectangle 3"/>
          <p:cNvSpPr>
            <a:spLocks noGrp="1" noChangeArrowheads="1"/>
          </p:cNvSpPr>
          <p:nvPr>
            <p:ph idx="1"/>
          </p:nvPr>
        </p:nvSpPr>
        <p:spPr/>
        <p:txBody>
          <a:bodyPr/>
          <a:lstStyle/>
          <a:p>
            <a:r>
              <a:rPr lang="en-US" altLang="en-US" dirty="0"/>
              <a:t>Trend data on revenue and claims development</a:t>
            </a:r>
          </a:p>
          <a:p>
            <a:pPr lvl="1"/>
            <a:r>
              <a:rPr lang="en-US" altLang="en-US" dirty="0"/>
              <a:t>10 years of data</a:t>
            </a:r>
          </a:p>
          <a:p>
            <a:pPr lvl="1"/>
            <a:r>
              <a:rPr lang="en-US" altLang="en-US" dirty="0"/>
              <a:t>Include changes in pool’s liability for claims</a:t>
            </a:r>
          </a:p>
          <a:p>
            <a:pPr lvl="1"/>
            <a:r>
              <a:rPr lang="en-US" altLang="en-US" dirty="0"/>
              <a:t>Only required if no separate report is issued for the pool</a:t>
            </a:r>
          </a:p>
          <a:p>
            <a:pPr lvl="2"/>
            <a:r>
              <a:rPr lang="en-US" altLang="en-US" dirty="0"/>
              <a:t>How to obtain separately issued report</a:t>
            </a:r>
          </a:p>
        </p:txBody>
      </p:sp>
      <p:sp>
        <p:nvSpPr>
          <p:cNvPr id="4" name="Rectangle 3"/>
          <p:cNvSpPr/>
          <p:nvPr/>
        </p:nvSpPr>
        <p:spPr>
          <a:xfrm>
            <a:off x="11242242" y="504986"/>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848347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Statistical Section</a:t>
            </a:r>
          </a:p>
        </p:txBody>
      </p:sp>
      <p:sp>
        <p:nvSpPr>
          <p:cNvPr id="4" name="Slide Number Placeholder 1"/>
          <p:cNvSpPr txBox="1">
            <a:spLocks/>
          </p:cNvSpPr>
          <p:nvPr/>
        </p:nvSpPr>
        <p:spPr bwMode="auto">
          <a:xfrm>
            <a:off x="11011989" y="152400"/>
            <a:ext cx="875211"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139</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3678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 ANSWER KEY</a:t>
            </a:r>
          </a:p>
        </p:txBody>
      </p:sp>
      <p:sp>
        <p:nvSpPr>
          <p:cNvPr id="6" name="Slide Number Placeholder 3"/>
          <p:cNvSpPr>
            <a:spLocks noGrp="1"/>
          </p:cNvSpPr>
          <p:nvPr>
            <p:ph type="sldNum" sz="quarter" idx="4294967295"/>
          </p:nvPr>
        </p:nvSpPr>
        <p:spPr>
          <a:xfrm>
            <a:off x="10058400" y="276225"/>
            <a:ext cx="2133600" cy="357188"/>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831234" y="1590418"/>
            <a:ext cx="10876551" cy="4240756"/>
          </a:xfrm>
          <a:prstGeom prst="rect">
            <a:avLst/>
          </a:prstGeom>
        </p:spPr>
      </p:pic>
    </p:spTree>
    <p:extLst>
      <p:ext uri="{BB962C8B-B14F-4D97-AF65-F5344CB8AC3E}">
        <p14:creationId xmlns:p14="http://schemas.microsoft.com/office/powerpoint/2010/main" val="260754197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of Statistical Section</a:t>
            </a:r>
          </a:p>
        </p:txBody>
      </p:sp>
      <p:sp>
        <p:nvSpPr>
          <p:cNvPr id="3" name="Content Placeholder 2"/>
          <p:cNvSpPr>
            <a:spLocks noGrp="1"/>
          </p:cNvSpPr>
          <p:nvPr>
            <p:ph idx="1"/>
          </p:nvPr>
        </p:nvSpPr>
        <p:spPr/>
        <p:txBody>
          <a:bodyPr/>
          <a:lstStyle/>
          <a:p>
            <a:r>
              <a:rPr lang="en-US" sz="3200" dirty="0"/>
              <a:t>Economic condition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514" y="2242457"/>
            <a:ext cx="4267200" cy="3200400"/>
          </a:xfrm>
          <a:prstGeom prst="rect">
            <a:avLst/>
          </a:prstGeom>
        </p:spPr>
      </p:pic>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505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n-US" dirty="0"/>
              <a:t>Financial Position vs. Economic Condition</a:t>
            </a:r>
          </a:p>
        </p:txBody>
      </p:sp>
      <p:sp>
        <p:nvSpPr>
          <p:cNvPr id="77827" name="Rectangle 3"/>
          <p:cNvSpPr>
            <a:spLocks noGrp="1" noChangeArrowheads="1"/>
          </p:cNvSpPr>
          <p:nvPr>
            <p:ph idx="1"/>
          </p:nvPr>
        </p:nvSpPr>
        <p:spPr/>
        <p:txBody>
          <a:bodyPr/>
          <a:lstStyle/>
          <a:p>
            <a:r>
              <a:rPr lang="en-US" sz="3200" dirty="0"/>
              <a:t>Financial position</a:t>
            </a:r>
          </a:p>
          <a:p>
            <a:pPr lvl="1"/>
            <a:r>
              <a:rPr lang="en-US" dirty="0"/>
              <a:t>[Assets + deferred outflows of resources] – [liabilities + deferred inflows of resources] = net position</a:t>
            </a:r>
          </a:p>
          <a:p>
            <a:r>
              <a:rPr lang="en-US" sz="3200" dirty="0"/>
              <a:t>Economic condition</a:t>
            </a:r>
          </a:p>
          <a:p>
            <a:pPr lvl="1">
              <a:defRPr/>
            </a:pPr>
            <a:r>
              <a:rPr lang="en-US" dirty="0"/>
              <a:t>Factors that indicate that today’s net position may improve or deteriorate in the future</a:t>
            </a:r>
          </a:p>
          <a:p>
            <a:pPr lvl="1"/>
            <a:endParaRPr lang="en-US" dirty="0"/>
          </a:p>
          <a:p>
            <a:endParaRPr lang="en-US" dirty="0"/>
          </a:p>
          <a:p>
            <a:endParaRPr lang="en-US" dirty="0"/>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84832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Objectives</a:t>
            </a:r>
          </a:p>
        </p:txBody>
      </p:sp>
      <p:sp>
        <p:nvSpPr>
          <p:cNvPr id="3" name="Content Placeholder 2"/>
          <p:cNvSpPr>
            <a:spLocks noGrp="1"/>
          </p:cNvSpPr>
          <p:nvPr>
            <p:ph idx="1"/>
          </p:nvPr>
        </p:nvSpPr>
        <p:spPr/>
        <p:txBody>
          <a:bodyPr/>
          <a:lstStyle/>
          <a:p>
            <a:pPr>
              <a:buFont typeface="+mj-lt"/>
              <a:buAutoNum type="arabicPeriod"/>
            </a:pPr>
            <a:r>
              <a:rPr lang="en-US" dirty="0"/>
              <a:t>Financial Trends</a:t>
            </a:r>
          </a:p>
          <a:p>
            <a:pPr marR="12090" lvl="1" algn="just"/>
            <a:r>
              <a:rPr lang="en-US" sz="2400" dirty="0"/>
              <a:t>Trend information to help the reader understand how the government’s financial performance and well-being have changed over time</a:t>
            </a:r>
          </a:p>
          <a:p>
            <a:pPr marL="457200" indent="-457200">
              <a:buFont typeface="+mj-lt"/>
              <a:buAutoNum type="arabicPeriod"/>
            </a:pPr>
            <a:r>
              <a:rPr lang="en-US" dirty="0"/>
              <a:t>Revenue Capacity</a:t>
            </a:r>
          </a:p>
          <a:p>
            <a:pPr marR="12100" lvl="1" algn="just"/>
            <a:r>
              <a:rPr lang="en-US" sz="2400" dirty="0"/>
              <a:t>Information useful in assessing a government’s ability to raise own-source revenue</a:t>
            </a:r>
          </a:p>
          <a:p>
            <a:pPr>
              <a:buFont typeface="+mj-lt"/>
              <a:buAutoNum type="arabicPeriod"/>
            </a:pPr>
            <a:r>
              <a:rPr lang="en-US" dirty="0"/>
              <a:t>Debt Capacity</a:t>
            </a:r>
          </a:p>
          <a:p>
            <a:pPr marR="12010" lvl="1" algn="just"/>
            <a:r>
              <a:rPr lang="en-US" sz="2400" dirty="0"/>
              <a:t>Information useful in assessing a government’s ability to issue new debt</a:t>
            </a:r>
          </a:p>
        </p:txBody>
      </p:sp>
      <p:sp>
        <p:nvSpPr>
          <p:cNvPr id="4" name="Rectangle 3"/>
          <p:cNvSpPr/>
          <p:nvPr/>
        </p:nvSpPr>
        <p:spPr>
          <a:xfrm>
            <a:off x="11377749" y="381000"/>
            <a:ext cx="67953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906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Objectives (cont.)</a:t>
            </a:r>
          </a:p>
        </p:txBody>
      </p:sp>
      <p:sp>
        <p:nvSpPr>
          <p:cNvPr id="3" name="Content Placeholder 2"/>
          <p:cNvSpPr>
            <a:spLocks noGrp="1"/>
          </p:cNvSpPr>
          <p:nvPr>
            <p:ph idx="1"/>
          </p:nvPr>
        </p:nvSpPr>
        <p:spPr/>
        <p:txBody>
          <a:bodyPr/>
          <a:lstStyle/>
          <a:p>
            <a:pPr>
              <a:buFont typeface="+mj-lt"/>
              <a:buAutoNum type="arabicPeriod" startAt="4"/>
            </a:pPr>
            <a:r>
              <a:rPr lang="en-US" dirty="0"/>
              <a:t>Demographic and Economic Information</a:t>
            </a:r>
          </a:p>
          <a:p>
            <a:pPr marR="12070" lvl="1" algn="just"/>
            <a:r>
              <a:rPr lang="en-US" sz="2400" dirty="0"/>
              <a:t>Demographic and economic indicators to help the reader understand the environment within which the government’s financial activities take place</a:t>
            </a:r>
          </a:p>
          <a:p>
            <a:pPr>
              <a:buFont typeface="+mj-lt"/>
              <a:buAutoNum type="arabicPeriod" startAt="4"/>
            </a:pPr>
            <a:r>
              <a:rPr lang="en-US" dirty="0"/>
              <a:t>Operating Information</a:t>
            </a:r>
          </a:p>
          <a:p>
            <a:pPr marR="12090" lvl="1" algn="just"/>
            <a:r>
              <a:rPr lang="en-US" sz="2400" dirty="0"/>
              <a:t>Information on the size of a government’s workforce, the levels of services that it provides, and its capital assets</a:t>
            </a:r>
          </a:p>
          <a:p>
            <a:endParaRPr lang="en-US" sz="2400" dirty="0"/>
          </a:p>
        </p:txBody>
      </p:sp>
      <p:sp>
        <p:nvSpPr>
          <p:cNvPr id="5" name="Rectangle 4"/>
          <p:cNvSpPr/>
          <p:nvPr/>
        </p:nvSpPr>
        <p:spPr>
          <a:xfrm>
            <a:off x="11260183" y="381000"/>
            <a:ext cx="79709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5887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Financial Trends Example</a:t>
            </a:r>
          </a:p>
        </p:txBody>
      </p:sp>
      <p:sp>
        <p:nvSpPr>
          <p:cNvPr id="12" name="Rectangle 11"/>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219199" y="1241684"/>
            <a:ext cx="9970957" cy="5368977"/>
          </a:xfrm>
          <a:prstGeom prst="rect">
            <a:avLst/>
          </a:prstGeom>
        </p:spPr>
      </p:pic>
      <p:sp>
        <p:nvSpPr>
          <p:cNvPr id="13" name="Rounded Rectangle 12"/>
          <p:cNvSpPr/>
          <p:nvPr/>
        </p:nvSpPr>
        <p:spPr bwMode="auto">
          <a:xfrm>
            <a:off x="1219200" y="3391878"/>
            <a:ext cx="9970956" cy="418122"/>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 name="Rounded Rectangle 13"/>
          <p:cNvSpPr/>
          <p:nvPr/>
        </p:nvSpPr>
        <p:spPr bwMode="auto">
          <a:xfrm>
            <a:off x="1219199" y="6048531"/>
            <a:ext cx="9970957" cy="441968"/>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5" name="Rounded Rectangle 14"/>
          <p:cNvSpPr/>
          <p:nvPr/>
        </p:nvSpPr>
        <p:spPr bwMode="auto">
          <a:xfrm>
            <a:off x="1219200" y="4612758"/>
            <a:ext cx="9970956" cy="416442"/>
          </a:xfrm>
          <a:prstGeom prst="roundRect">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592079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p:txBody>
          <a:bodyPr/>
          <a:lstStyle/>
          <a:p>
            <a:pPr eaLnBrk="1" hangingPunct="1"/>
            <a:r>
              <a:rPr lang="en-US" altLang="en-US" dirty="0"/>
              <a:t>Revenue Capacity Example</a:t>
            </a:r>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857956" y="1648918"/>
            <a:ext cx="11164673" cy="4798102"/>
          </a:xfrm>
          <a:prstGeom prst="rect">
            <a:avLst/>
          </a:prstGeom>
        </p:spPr>
      </p:pic>
    </p:spTree>
    <p:custDataLst>
      <p:tags r:id="rId1"/>
    </p:custDataLst>
    <p:extLst>
      <p:ext uri="{BB962C8B-B14F-4D97-AF65-F5344CB8AC3E}">
        <p14:creationId xmlns:p14="http://schemas.microsoft.com/office/powerpoint/2010/main" val="33925853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pPr eaLnBrk="1" hangingPunct="1"/>
            <a:r>
              <a:rPr lang="en-US" altLang="en-US" dirty="0"/>
              <a:t>Debt Capacity Example</a:t>
            </a:r>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4"/>
          <a:srcRect l="1112"/>
          <a:stretch/>
        </p:blipFill>
        <p:spPr>
          <a:xfrm>
            <a:off x="1031806" y="1454046"/>
            <a:ext cx="10850877" cy="4267199"/>
          </a:xfrm>
          <a:prstGeom prst="rect">
            <a:avLst/>
          </a:prstGeom>
        </p:spPr>
      </p:pic>
    </p:spTree>
    <p:custDataLst>
      <p:tags r:id="rId1"/>
    </p:custDataLst>
    <p:extLst>
      <p:ext uri="{BB962C8B-B14F-4D97-AF65-F5344CB8AC3E}">
        <p14:creationId xmlns:p14="http://schemas.microsoft.com/office/powerpoint/2010/main" val="30357987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pPr eaLnBrk="1" hangingPunct="1"/>
            <a:r>
              <a:rPr lang="en-US" altLang="en-US" dirty="0"/>
              <a:t>Demographic and Economic Information Example</a:t>
            </a:r>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925354" y="1232624"/>
            <a:ext cx="10662043" cy="5342316"/>
          </a:xfrm>
          <a:prstGeom prst="rect">
            <a:avLst/>
          </a:prstGeom>
        </p:spPr>
      </p:pic>
    </p:spTree>
    <p:custDataLst>
      <p:tags r:id="rId1"/>
    </p:custDataLst>
    <p:extLst>
      <p:ext uri="{BB962C8B-B14F-4D97-AF65-F5344CB8AC3E}">
        <p14:creationId xmlns:p14="http://schemas.microsoft.com/office/powerpoint/2010/main" val="20901730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pPr eaLnBrk="1" hangingPunct="1"/>
            <a:r>
              <a:rPr lang="en-US" altLang="en-US" dirty="0"/>
              <a:t>Operating Information Example</a:t>
            </a:r>
          </a:p>
        </p:txBody>
      </p:sp>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4"/>
          <a:stretch>
            <a:fillRect/>
          </a:stretch>
        </p:blipFill>
        <p:spPr>
          <a:xfrm>
            <a:off x="1047459" y="1281997"/>
            <a:ext cx="10569918" cy="5298686"/>
          </a:xfrm>
          <a:prstGeom prst="rect">
            <a:avLst/>
          </a:prstGeom>
        </p:spPr>
      </p:pic>
    </p:spTree>
    <p:custDataLst>
      <p:tags r:id="rId1"/>
    </p:custDataLst>
    <p:extLst>
      <p:ext uri="{BB962C8B-B14F-4D97-AF65-F5344CB8AC3E}">
        <p14:creationId xmlns:p14="http://schemas.microsoft.com/office/powerpoint/2010/main" val="23373525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Statistical Section</a:t>
            </a:r>
            <a:br>
              <a:rPr lang="en-US" sz="4000" dirty="0">
                <a:latin typeface="Calibri" panose="020F0502020204030204" pitchFamily="34" charset="0"/>
                <a:ea typeface="Calibri" charset="0"/>
                <a:cs typeface="Calibri" panose="020F0502020204030204" pitchFamily="34" charset="0"/>
              </a:rPr>
            </a:br>
            <a:r>
              <a:rPr lang="en-US" sz="4000" dirty="0">
                <a:latin typeface="Calibri" panose="020F0502020204030204" pitchFamily="34" charset="0"/>
                <a:ea typeface="Calibri" charset="0"/>
                <a:cs typeface="Calibri" panose="020F0502020204030204" pitchFamily="34" charset="0"/>
              </a:rPr>
              <a:t>EXERCISE</a:t>
            </a:r>
          </a:p>
        </p:txBody>
      </p:sp>
      <p:sp>
        <p:nvSpPr>
          <p:cNvPr id="4" name="Slide Number Placeholder 1"/>
          <p:cNvSpPr txBox="1">
            <a:spLocks/>
          </p:cNvSpPr>
          <p:nvPr/>
        </p:nvSpPr>
        <p:spPr bwMode="auto">
          <a:xfrm>
            <a:off x="11139853" y="152400"/>
            <a:ext cx="747347"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149</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7885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Annual Comprehensive Financial Report (ACFR)</a:t>
            </a: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15</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604089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Statistical Section – Answer Key</a:t>
            </a:r>
          </a:p>
        </p:txBody>
      </p:sp>
      <p:sp>
        <p:nvSpPr>
          <p:cNvPr id="4" name="Content Placeholder 3"/>
          <p:cNvSpPr>
            <a:spLocks noGrp="1"/>
          </p:cNvSpPr>
          <p:nvPr>
            <p:ph idx="1"/>
          </p:nvPr>
        </p:nvSpPr>
        <p:spPr/>
        <p:txBody>
          <a:bodyPr/>
          <a:lstStyle/>
          <a:p>
            <a:pPr marL="342900" indent="-342900">
              <a:buClr>
                <a:schemeClr val="tx1"/>
              </a:buClr>
              <a:buFont typeface="+mj-lt"/>
              <a:buAutoNum type="arabicPeriod"/>
            </a:pPr>
            <a:r>
              <a:rPr lang="en-US" sz="1800" dirty="0">
                <a:latin typeface="Times New Roman" panose="02020603050405020304" pitchFamily="18" charset="0"/>
                <a:cs typeface="Times New Roman" panose="02020603050405020304" pitchFamily="18" charset="0"/>
              </a:rPr>
              <a:t> a.  (59,902,302)</a:t>
            </a:r>
          </a:p>
          <a:p>
            <a:pPr marL="0" indent="0">
              <a:buClr>
                <a:schemeClr val="tx1"/>
              </a:buClr>
              <a:buNone/>
            </a:pPr>
            <a:r>
              <a:rPr lang="en-US" sz="1800" dirty="0">
                <a:latin typeface="Times New Roman" panose="02020603050405020304" pitchFamily="18" charset="0"/>
                <a:cs typeface="Times New Roman" panose="02020603050405020304" pitchFamily="18" charset="0"/>
              </a:rPr>
              <a:t>       b.  (3,456,568)</a:t>
            </a:r>
          </a:p>
          <a:p>
            <a:pPr marL="0" indent="0">
              <a:buClr>
                <a:schemeClr val="tx1"/>
              </a:buClr>
              <a:buNone/>
            </a:pPr>
            <a:r>
              <a:rPr lang="en-US" sz="1800" dirty="0">
                <a:latin typeface="Times New Roman" panose="02020603050405020304" pitchFamily="18" charset="0"/>
                <a:cs typeface="Times New Roman" panose="02020603050405020304" pitchFamily="18" charset="0"/>
              </a:rPr>
              <a:t>       c.  9,454,008</a:t>
            </a:r>
          </a:p>
          <a:p>
            <a:pPr marL="0" indent="0">
              <a:buClr>
                <a:schemeClr val="tx1"/>
              </a:buClr>
              <a:buNone/>
            </a:pPr>
            <a:r>
              <a:rPr lang="en-US" sz="1800" dirty="0">
                <a:latin typeface="Times New Roman" panose="02020603050405020304" pitchFamily="18" charset="0"/>
                <a:cs typeface="Times New Roman" panose="02020603050405020304" pitchFamily="18" charset="0"/>
              </a:rPr>
              <a:t>       d.  19,161,724 (committed + assigned + unassigned)</a:t>
            </a:r>
          </a:p>
          <a:p>
            <a:pPr marL="342900" indent="-342900">
              <a:buClr>
                <a:schemeClr val="tx1"/>
              </a:buClr>
              <a:buAutoNum type="arabicPeriod" startAt="2"/>
            </a:pPr>
            <a:r>
              <a:rPr lang="en-US" sz="1800" dirty="0">
                <a:latin typeface="Times New Roman" panose="02020603050405020304" pitchFamily="18" charset="0"/>
                <a:cs typeface="Times New Roman" panose="02020603050405020304" pitchFamily="18" charset="0"/>
              </a:rPr>
              <a:t> a.  10,552,340,982</a:t>
            </a:r>
          </a:p>
          <a:p>
            <a:pPr marL="0" indent="0">
              <a:buClr>
                <a:schemeClr val="tx1"/>
              </a:buClr>
              <a:buNone/>
            </a:pPr>
            <a:r>
              <a:rPr lang="en-US" sz="1800" dirty="0">
                <a:latin typeface="Times New Roman" panose="02020603050405020304" pitchFamily="18" charset="0"/>
                <a:cs typeface="Times New Roman" panose="02020603050405020304" pitchFamily="18" charset="0"/>
              </a:rPr>
              <a:t>       b.  147.48</a:t>
            </a:r>
          </a:p>
          <a:p>
            <a:pPr marL="0" indent="0">
              <a:buClr>
                <a:schemeClr val="tx1"/>
              </a:buClr>
              <a:buNone/>
            </a:pPr>
            <a:r>
              <a:rPr lang="en-US" sz="1800" dirty="0">
                <a:latin typeface="Times New Roman" panose="02020603050405020304" pitchFamily="18" charset="0"/>
                <a:cs typeface="Times New Roman" panose="02020603050405020304" pitchFamily="18" charset="0"/>
              </a:rPr>
              <a:t>       c.  Mall Management Co LP 3.82%; Electric Power Co 4.21%</a:t>
            </a:r>
          </a:p>
          <a:p>
            <a:pPr marL="0" indent="0">
              <a:buClr>
                <a:schemeClr val="tx1"/>
              </a:buClr>
              <a:buNone/>
            </a:pPr>
            <a:r>
              <a:rPr lang="en-US" sz="1800" dirty="0">
                <a:latin typeface="Times New Roman" panose="02020603050405020304" pitchFamily="18" charset="0"/>
                <a:cs typeface="Times New Roman" panose="02020603050405020304" pitchFamily="18" charset="0"/>
              </a:rPr>
              <a:t>3.    a.  82,540,015</a:t>
            </a:r>
          </a:p>
          <a:p>
            <a:pPr marL="0" indent="0">
              <a:buClr>
                <a:schemeClr val="tx1"/>
              </a:buClr>
              <a:buNone/>
            </a:pPr>
            <a:r>
              <a:rPr lang="en-US" sz="1800" dirty="0">
                <a:latin typeface="Times New Roman" panose="02020603050405020304" pitchFamily="18" charset="0"/>
                <a:cs typeface="Times New Roman" panose="02020603050405020304" pitchFamily="18" charset="0"/>
              </a:rPr>
              <a:t>       b.  563,561,568</a:t>
            </a:r>
          </a:p>
          <a:p>
            <a:pPr marL="0" indent="0">
              <a:buClr>
                <a:schemeClr val="tx1"/>
              </a:buClr>
              <a:buNone/>
            </a:pPr>
            <a:r>
              <a:rPr lang="en-US" sz="1800" dirty="0">
                <a:latin typeface="Times New Roman" panose="02020603050405020304" pitchFamily="18" charset="0"/>
                <a:cs typeface="Times New Roman" panose="02020603050405020304" pitchFamily="18" charset="0"/>
              </a:rPr>
              <a:t>       c.  3.5</a:t>
            </a:r>
          </a:p>
          <a:p>
            <a:pPr marL="342900" indent="-342900">
              <a:buClr>
                <a:schemeClr val="tx1"/>
              </a:buClr>
              <a:buAutoNum type="arabicPeriod" startAt="4"/>
            </a:pPr>
            <a:r>
              <a:rPr lang="en-US" sz="1800" dirty="0">
                <a:latin typeface="Times New Roman" panose="02020603050405020304" pitchFamily="18" charset="0"/>
                <a:cs typeface="Times New Roman" panose="02020603050405020304" pitchFamily="18" charset="0"/>
              </a:rPr>
              <a:t> a.  7.1%</a:t>
            </a:r>
          </a:p>
          <a:p>
            <a:pPr marL="0" indent="0">
              <a:buClr>
                <a:schemeClr val="tx1"/>
              </a:buClr>
              <a:buNone/>
            </a:pPr>
            <a:r>
              <a:rPr lang="en-US" sz="1800" dirty="0">
                <a:latin typeface="Times New Roman" panose="02020603050405020304" pitchFamily="18" charset="0"/>
                <a:cs typeface="Times New Roman" panose="02020603050405020304" pitchFamily="18" charset="0"/>
              </a:rPr>
              <a:t>       b.  Hospital Center</a:t>
            </a:r>
          </a:p>
          <a:p>
            <a:pPr marL="342900" indent="-342900">
              <a:buClr>
                <a:schemeClr val="tx1"/>
              </a:buClr>
              <a:buAutoNum type="arabicPeriod" startAt="5"/>
            </a:pPr>
            <a:r>
              <a:rPr lang="en-US" sz="1800" dirty="0">
                <a:latin typeface="Times New Roman" panose="02020603050405020304" pitchFamily="18" charset="0"/>
                <a:cs typeface="Times New Roman" panose="02020603050405020304" pitchFamily="18" charset="0"/>
              </a:rPr>
              <a:t> a.  196</a:t>
            </a:r>
          </a:p>
          <a:p>
            <a:pPr marL="0" indent="0">
              <a:buClr>
                <a:schemeClr val="tx1"/>
              </a:buClr>
              <a:buNone/>
            </a:pPr>
            <a:r>
              <a:rPr lang="en-US" sz="1800" dirty="0">
                <a:latin typeface="Times New Roman" panose="02020603050405020304" pitchFamily="18" charset="0"/>
                <a:cs typeface="Times New Roman" panose="02020603050405020304" pitchFamily="18" charset="0"/>
              </a:rPr>
              <a:t>       b.  127.1 miles</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53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additive="base">
                                        <p:cTn id="5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 calcmode="lin" valueType="num">
                                      <p:cBhvr additive="base">
                                        <p:cTn id="5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 calcmode="lin" valueType="num">
                                      <p:cBhvr additive="base">
                                        <p:cTn id="6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11" end="11"/>
                                            </p:txEl>
                                          </p:spTgt>
                                        </p:tgtEl>
                                        <p:attrNameLst>
                                          <p:attrName>style.visibility</p:attrName>
                                        </p:attrNameLst>
                                      </p:cBhvr>
                                      <p:to>
                                        <p:strVal val="visible"/>
                                      </p:to>
                                    </p:set>
                                    <p:anim calcmode="lin" valueType="num">
                                      <p:cBhvr additive="base">
                                        <p:cTn id="7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12" end="12"/>
                                            </p:txEl>
                                          </p:spTgt>
                                        </p:tgtEl>
                                        <p:attrNameLst>
                                          <p:attrName>style.visibility</p:attrName>
                                        </p:attrNameLst>
                                      </p:cBhvr>
                                      <p:to>
                                        <p:strVal val="visible"/>
                                      </p:to>
                                    </p:set>
                                    <p:anim calcmode="lin" valueType="num">
                                      <p:cBhvr additive="base">
                                        <p:cTn id="7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
                                            <p:txEl>
                                              <p:pRg st="13" end="13"/>
                                            </p:txEl>
                                          </p:spTgt>
                                        </p:tgtEl>
                                        <p:attrNameLst>
                                          <p:attrName>style.visibility</p:attrName>
                                        </p:attrNameLst>
                                      </p:cBhvr>
                                      <p:to>
                                        <p:strVal val="visible"/>
                                      </p:to>
                                    </p:set>
                                    <p:anim calcmode="lin" valueType="num">
                                      <p:cBhvr additive="base">
                                        <p:cTn id="8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Review</a:t>
            </a:r>
          </a:p>
        </p:txBody>
      </p:sp>
      <p:sp>
        <p:nvSpPr>
          <p:cNvPr id="4" name="Slide Number Placeholder 1"/>
          <p:cNvSpPr txBox="1">
            <a:spLocks/>
          </p:cNvSpPr>
          <p:nvPr/>
        </p:nvSpPr>
        <p:spPr bwMode="auto">
          <a:xfrm>
            <a:off x="11139853" y="152400"/>
            <a:ext cx="747347"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151</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6289350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1</a:t>
            </a:r>
          </a:p>
        </p:txBody>
      </p:sp>
      <p:sp>
        <p:nvSpPr>
          <p:cNvPr id="5" name="Content Placeholder 4"/>
          <p:cNvSpPr>
            <a:spLocks noGrp="1"/>
          </p:cNvSpPr>
          <p:nvPr>
            <p:ph idx="1"/>
          </p:nvPr>
        </p:nvSpPr>
        <p:spPr/>
        <p:txBody>
          <a:bodyPr/>
          <a:lstStyle/>
          <a:p>
            <a:pPr marL="114300" indent="0">
              <a:buNone/>
            </a:pPr>
            <a:r>
              <a:rPr lang="en-US" sz="3000" dirty="0">
                <a:latin typeface="Calibri" panose="020F0502020204030204" pitchFamily="34" charset="0"/>
                <a:cs typeface="Calibri" panose="020F0502020204030204" pitchFamily="34" charset="0"/>
              </a:rPr>
              <a:t>Which of the following statements best describes the relationship between authoritative standards and the issuance of an ACFR?</a:t>
            </a:r>
          </a:p>
          <a:p>
            <a:pPr marL="114300" indent="0">
              <a:buNone/>
            </a:pPr>
            <a:endParaRPr lang="en-US" sz="3000" dirty="0">
              <a:latin typeface="Calibri" panose="020F0502020204030204" pitchFamily="34" charset="0"/>
              <a:cs typeface="Calibri" panose="020F0502020204030204" pitchFamily="34" charset="0"/>
            </a:endParaRPr>
          </a:p>
          <a:p>
            <a:pPr marL="568325" indent="-514350">
              <a:buFont typeface="+mj-lt"/>
              <a:buAutoNum type="alphaUcPeriod"/>
            </a:pPr>
            <a:r>
              <a:rPr lang="en-US" sz="3000" dirty="0">
                <a:latin typeface="Calibri" panose="020F0502020204030204" pitchFamily="34" charset="0"/>
                <a:cs typeface="Calibri" panose="020F0502020204030204" pitchFamily="34" charset="0"/>
              </a:rPr>
              <a:t>Authoritative standards </a:t>
            </a:r>
            <a:r>
              <a:rPr lang="en-US" sz="3000" i="1" dirty="0">
                <a:latin typeface="Calibri" panose="020F0502020204030204" pitchFamily="34" charset="0"/>
                <a:cs typeface="Calibri" panose="020F0502020204030204" pitchFamily="34" charset="0"/>
              </a:rPr>
              <a:t>require </a:t>
            </a:r>
            <a:r>
              <a:rPr lang="en-US" sz="3000" dirty="0">
                <a:latin typeface="Calibri" panose="020F0502020204030204" pitchFamily="34" charset="0"/>
                <a:cs typeface="Calibri" panose="020F0502020204030204" pitchFamily="34" charset="0"/>
              </a:rPr>
              <a:t>the issuance of an ACFR</a:t>
            </a:r>
          </a:p>
          <a:p>
            <a:pPr marL="568325" indent="-514350">
              <a:buFont typeface="+mj-lt"/>
              <a:buAutoNum type="alphaUcPeriod"/>
            </a:pPr>
            <a:r>
              <a:rPr lang="en-US" sz="3000" dirty="0">
                <a:latin typeface="Calibri" panose="020F0502020204030204" pitchFamily="34" charset="0"/>
                <a:cs typeface="Calibri" panose="020F0502020204030204" pitchFamily="34" charset="0"/>
              </a:rPr>
              <a:t>Authoritative standards </a:t>
            </a:r>
            <a:r>
              <a:rPr lang="en-US" sz="3000" i="1" dirty="0">
                <a:latin typeface="Calibri" panose="020F0502020204030204" pitchFamily="34" charset="0"/>
                <a:cs typeface="Calibri" panose="020F0502020204030204" pitchFamily="34" charset="0"/>
              </a:rPr>
              <a:t>encourage</a:t>
            </a:r>
            <a:r>
              <a:rPr lang="en-US" sz="3000" dirty="0">
                <a:latin typeface="Calibri" panose="020F0502020204030204" pitchFamily="34" charset="0"/>
                <a:cs typeface="Calibri" panose="020F0502020204030204" pitchFamily="34" charset="0"/>
              </a:rPr>
              <a:t> the issuance of an ACFR</a:t>
            </a:r>
          </a:p>
          <a:p>
            <a:pPr marL="568325" indent="-514350">
              <a:buFont typeface="+mj-lt"/>
              <a:buAutoNum type="alphaUcPeriod"/>
            </a:pPr>
            <a:r>
              <a:rPr lang="en-US" sz="3000" dirty="0">
                <a:latin typeface="Calibri" panose="020F0502020204030204" pitchFamily="34" charset="0"/>
                <a:cs typeface="Calibri" panose="020F0502020204030204" pitchFamily="34" charset="0"/>
              </a:rPr>
              <a:t>Authoritative standards </a:t>
            </a:r>
            <a:r>
              <a:rPr lang="en-US" sz="3000" i="1" dirty="0">
                <a:latin typeface="Calibri" panose="020F0502020204030204" pitchFamily="34" charset="0"/>
                <a:cs typeface="Calibri" panose="020F0502020204030204" pitchFamily="34" charset="0"/>
              </a:rPr>
              <a:t>permit</a:t>
            </a:r>
            <a:r>
              <a:rPr lang="en-US" sz="3000" dirty="0">
                <a:latin typeface="Calibri" panose="020F0502020204030204" pitchFamily="34" charset="0"/>
                <a:cs typeface="Calibri" panose="020F0502020204030204" pitchFamily="34" charset="0"/>
              </a:rPr>
              <a:t> the issuance of an ACFR</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152</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337979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2</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An ACFR would provide information on which of the following?</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Individual nonmajor governmental funds</a:t>
            </a:r>
          </a:p>
          <a:p>
            <a:pPr marL="514350" indent="-514350">
              <a:buFont typeface="+mj-lt"/>
              <a:buAutoNum type="alphaUcPeriod"/>
            </a:pPr>
            <a:r>
              <a:rPr lang="en-US" sz="3000" dirty="0">
                <a:latin typeface="Calibri" panose="020F0502020204030204" pitchFamily="34" charset="0"/>
                <a:cs typeface="Calibri" panose="020F0502020204030204" pitchFamily="34" charset="0"/>
              </a:rPr>
              <a:t>Individual nonmajor enterprise funds</a:t>
            </a:r>
          </a:p>
          <a:p>
            <a:pPr marL="514350" indent="-514350">
              <a:buFont typeface="+mj-lt"/>
              <a:buAutoNum type="alphaUcPeriod"/>
            </a:pPr>
            <a:r>
              <a:rPr lang="en-US" sz="3000" dirty="0">
                <a:latin typeface="Calibri" panose="020F0502020204030204" pitchFamily="34" charset="0"/>
                <a:cs typeface="Calibri" panose="020F0502020204030204" pitchFamily="34" charset="0"/>
              </a:rPr>
              <a:t>Individual internal service funds</a:t>
            </a:r>
          </a:p>
          <a:p>
            <a:pPr marL="514350" indent="-514350">
              <a:buFont typeface="+mj-lt"/>
              <a:buAutoNum type="alphaUcPeriod"/>
            </a:pPr>
            <a:r>
              <a:rPr lang="en-US" sz="3000" dirty="0">
                <a:latin typeface="Calibri" panose="020F0502020204030204" pitchFamily="34" charset="0"/>
                <a:cs typeface="Calibri" panose="020F0502020204030204" pitchFamily="34" charset="0"/>
              </a:rPr>
              <a:t>Individual fiduciary funds</a:t>
            </a:r>
          </a:p>
          <a:p>
            <a:pPr marL="514350" indent="-514350">
              <a:buFont typeface="+mj-lt"/>
              <a:buAutoNum type="alphaUcPeriod"/>
            </a:pPr>
            <a:r>
              <a:rPr lang="en-US" sz="3000" dirty="0">
                <a:latin typeface="Calibri" panose="020F0502020204030204" pitchFamily="34" charset="0"/>
                <a:cs typeface="Calibri" panose="020F0502020204030204" pitchFamily="34" charset="0"/>
              </a:rPr>
              <a:t>All of the above</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153</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898740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3</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Which section of the ACFR normally is used to provide any subjective assessments that may be needed?</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Introductory section</a:t>
            </a:r>
          </a:p>
          <a:p>
            <a:pPr marL="514350" indent="-514350">
              <a:buFont typeface="+mj-lt"/>
              <a:buAutoNum type="alphaUcPeriod"/>
            </a:pPr>
            <a:r>
              <a:rPr lang="en-US" sz="3000" dirty="0">
                <a:latin typeface="Calibri" panose="020F0502020204030204" pitchFamily="34" charset="0"/>
                <a:cs typeface="Calibri" panose="020F0502020204030204" pitchFamily="34" charset="0"/>
              </a:rPr>
              <a:t>Financial section</a:t>
            </a:r>
          </a:p>
          <a:p>
            <a:pPr marL="514350" indent="-514350">
              <a:buFont typeface="+mj-lt"/>
              <a:buAutoNum type="alphaUcPeriod"/>
            </a:pPr>
            <a:r>
              <a:rPr lang="en-US" sz="3000" dirty="0">
                <a:latin typeface="Calibri" panose="020F0502020204030204" pitchFamily="34" charset="0"/>
                <a:cs typeface="Calibri" panose="020F0502020204030204" pitchFamily="34" charset="0"/>
              </a:rPr>
              <a:t>Statistical section</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154</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635440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4</a:t>
            </a:r>
          </a:p>
        </p:txBody>
      </p:sp>
      <p:sp>
        <p:nvSpPr>
          <p:cNvPr id="3" name="Content Placeholder 2"/>
          <p:cNvSpPr>
            <a:spLocks noGrp="1"/>
          </p:cNvSpPr>
          <p:nvPr>
            <p:ph idx="1"/>
          </p:nvPr>
        </p:nvSpPr>
        <p:spPr/>
        <p:txBody>
          <a:bodyPr/>
          <a:lstStyle/>
          <a:p>
            <a:pPr marL="0" indent="0">
              <a:buNone/>
            </a:pPr>
            <a:r>
              <a:rPr lang="en-US" sz="3000" dirty="0">
                <a:latin typeface="+mj-lt"/>
                <a:cs typeface="Calibri" panose="020F0502020204030204" pitchFamily="34" charset="0"/>
              </a:rPr>
              <a:t>Analysis, strictly speaking, focuses on providing an answer to which of the following questions?</a:t>
            </a:r>
          </a:p>
          <a:p>
            <a:pPr marL="0" indent="0">
              <a:buNone/>
            </a:pPr>
            <a:endParaRPr lang="en-US" sz="3000" dirty="0">
              <a:latin typeface="+mj-lt"/>
              <a:cs typeface="Calibri" panose="020F0502020204030204" pitchFamily="34" charset="0"/>
            </a:endParaRPr>
          </a:p>
          <a:p>
            <a:pPr marL="514350" indent="-514350">
              <a:buFont typeface="+mj-lt"/>
              <a:buAutoNum type="alphaUcPeriod"/>
            </a:pPr>
            <a:r>
              <a:rPr lang="en-US" sz="3000" dirty="0">
                <a:latin typeface="+mj-lt"/>
                <a:cs typeface="Calibri" panose="020F0502020204030204" pitchFamily="34" charset="0"/>
              </a:rPr>
              <a:t>Why?</a:t>
            </a:r>
          </a:p>
          <a:p>
            <a:pPr marL="514350" indent="-514350">
              <a:buFont typeface="+mj-lt"/>
              <a:buAutoNum type="alphaUcPeriod"/>
            </a:pPr>
            <a:r>
              <a:rPr lang="en-US" sz="3000" dirty="0">
                <a:latin typeface="+mj-lt"/>
                <a:cs typeface="Calibri" panose="020F0502020204030204" pitchFamily="34" charset="0"/>
              </a:rPr>
              <a:t>What?</a:t>
            </a:r>
          </a:p>
          <a:p>
            <a:pPr marL="514350" indent="-514350">
              <a:buFont typeface="+mj-lt"/>
              <a:buAutoNum type="alphaUcPeriod"/>
            </a:pPr>
            <a:r>
              <a:rPr lang="en-US" sz="3000" dirty="0">
                <a:latin typeface="+mj-lt"/>
                <a:cs typeface="Calibri" panose="020F0502020204030204" pitchFamily="34" charset="0"/>
              </a:rPr>
              <a:t>How?</a:t>
            </a:r>
          </a:p>
          <a:p>
            <a:pPr marL="514350" indent="-514350">
              <a:buFont typeface="+mj-lt"/>
              <a:buAutoNum type="alphaUcPeriod"/>
            </a:pPr>
            <a:r>
              <a:rPr lang="en-US" sz="3000" dirty="0">
                <a:latin typeface="+mj-lt"/>
              </a:rPr>
              <a:t>All of the above</a:t>
            </a:r>
          </a:p>
          <a:p>
            <a:pPr marL="0" indent="0">
              <a:buNone/>
            </a:pPr>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155</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10685958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5</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One of the key contributions of an MD&amp;A is to allow management to provide a subjective assessment of the government’s finances.</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True</a:t>
            </a:r>
          </a:p>
          <a:p>
            <a:pPr marL="514350" indent="-514350">
              <a:buFont typeface="+mj-lt"/>
              <a:buAutoNum type="alphaUcPeriod"/>
            </a:pPr>
            <a:r>
              <a:rPr lang="en-US" sz="3000" dirty="0">
                <a:latin typeface="Calibri" panose="020F0502020204030204" pitchFamily="34" charset="0"/>
                <a:cs typeface="Calibri" panose="020F0502020204030204" pitchFamily="34" charset="0"/>
              </a:rPr>
              <a:t>False</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156</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1726104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6</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Governments may use charts and graphs to supplement or replace condensed comparative data in MD&amp;A.</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True</a:t>
            </a:r>
          </a:p>
          <a:p>
            <a:pPr marL="514350" indent="-514350">
              <a:buFont typeface="+mj-lt"/>
              <a:buAutoNum type="alphaUcPeriod"/>
            </a:pPr>
            <a:r>
              <a:rPr lang="en-US" sz="3000" dirty="0">
                <a:latin typeface="Calibri" panose="020F0502020204030204" pitchFamily="34" charset="0"/>
                <a:cs typeface="Calibri" panose="020F0502020204030204" pitchFamily="34" charset="0"/>
              </a:rPr>
              <a:t>False</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157</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476765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7</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Which of the following might properly be addressed in MD&amp;A?</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A potential grant</a:t>
            </a:r>
          </a:p>
          <a:p>
            <a:pPr marL="514350" indent="-514350">
              <a:buFont typeface="+mj-lt"/>
              <a:buAutoNum type="alphaUcPeriod"/>
            </a:pPr>
            <a:r>
              <a:rPr lang="en-US" sz="3000" dirty="0">
                <a:latin typeface="Calibri" panose="020F0502020204030204" pitchFamily="34" charset="0"/>
                <a:cs typeface="Calibri" panose="020F0502020204030204" pitchFamily="34" charset="0"/>
              </a:rPr>
              <a:t>A planned rate increase</a:t>
            </a:r>
          </a:p>
          <a:p>
            <a:pPr marL="514350" indent="-514350">
              <a:buFont typeface="+mj-lt"/>
              <a:buAutoNum type="alphaUcPeriod"/>
            </a:pPr>
            <a:r>
              <a:rPr lang="en-US" sz="3000" dirty="0">
                <a:latin typeface="Calibri" panose="020F0502020204030204" pitchFamily="34" charset="0"/>
                <a:cs typeface="Calibri" panose="020F0502020204030204" pitchFamily="34" charset="0"/>
              </a:rPr>
              <a:t>The settlement of a lawsuit</a:t>
            </a:r>
          </a:p>
          <a:p>
            <a:pPr marL="514350" indent="-514350">
              <a:buFont typeface="+mj-lt"/>
              <a:buAutoNum type="alphaUcPeriod"/>
            </a:pPr>
            <a:r>
              <a:rPr lang="en-US" sz="3000" dirty="0">
                <a:latin typeface="Calibri" panose="020F0502020204030204" pitchFamily="34" charset="0"/>
                <a:cs typeface="Calibri" panose="020F0502020204030204" pitchFamily="34" charset="0"/>
              </a:rPr>
              <a:t>All of the above</a:t>
            </a:r>
          </a:p>
          <a:p>
            <a:pPr marL="514350" indent="-514350">
              <a:buFont typeface="+mj-lt"/>
              <a:buAutoNum type="alphaUcPeriod"/>
            </a:pPr>
            <a:r>
              <a:rPr lang="en-US" sz="3000" dirty="0">
                <a:latin typeface="Calibri" panose="020F0502020204030204" pitchFamily="34" charset="0"/>
                <a:cs typeface="Calibri" panose="020F0502020204030204" pitchFamily="34" charset="0"/>
              </a:rPr>
              <a:t>None of the above</a:t>
            </a: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158</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347903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Question 8</a:t>
            </a:r>
          </a:p>
        </p:txBody>
      </p:sp>
      <p:sp>
        <p:nvSpPr>
          <p:cNvPr id="3" name="Content Placeholder 2"/>
          <p:cNvSpPr>
            <a:spLocks noGrp="1"/>
          </p:cNvSpPr>
          <p:nvPr>
            <p:ph idx="1"/>
          </p:nvPr>
        </p:nvSpPr>
        <p:spPr/>
        <p:txBody>
          <a:bodyPr/>
          <a:lstStyle/>
          <a:p>
            <a:pPr marL="0" indent="0">
              <a:buNone/>
            </a:pPr>
            <a:r>
              <a:rPr lang="en-US" sz="3000" dirty="0">
                <a:latin typeface="Calibri" panose="020F0502020204030204" pitchFamily="34" charset="0"/>
                <a:cs typeface="Calibri" panose="020F0502020204030204" pitchFamily="34" charset="0"/>
              </a:rPr>
              <a:t>Trend data normally are presented in which section of an ACFR?</a:t>
            </a:r>
          </a:p>
          <a:p>
            <a:pPr marL="0" indent="0">
              <a:buNone/>
            </a:pPr>
            <a:endParaRPr lang="en-US" sz="3000" dirty="0">
              <a:latin typeface="Calibri" panose="020F0502020204030204" pitchFamily="34" charset="0"/>
              <a:cs typeface="Calibri" panose="020F0502020204030204" pitchFamily="34" charset="0"/>
            </a:endParaRPr>
          </a:p>
          <a:p>
            <a:pPr marL="514350" indent="-514350">
              <a:buFont typeface="+mj-lt"/>
              <a:buAutoNum type="alphaUcPeriod"/>
            </a:pPr>
            <a:r>
              <a:rPr lang="en-US" sz="3000" dirty="0">
                <a:latin typeface="Calibri" panose="020F0502020204030204" pitchFamily="34" charset="0"/>
                <a:cs typeface="Calibri" panose="020F0502020204030204" pitchFamily="34" charset="0"/>
              </a:rPr>
              <a:t>Introductory section</a:t>
            </a:r>
          </a:p>
          <a:p>
            <a:pPr marL="514350" indent="-514350">
              <a:buFont typeface="+mj-lt"/>
              <a:buAutoNum type="alphaUcPeriod"/>
            </a:pPr>
            <a:r>
              <a:rPr lang="en-US" sz="3000" dirty="0">
                <a:latin typeface="Calibri" panose="020F0502020204030204" pitchFamily="34" charset="0"/>
                <a:cs typeface="Calibri" panose="020F0502020204030204" pitchFamily="34" charset="0"/>
              </a:rPr>
              <a:t>Financial section</a:t>
            </a:r>
          </a:p>
          <a:p>
            <a:pPr marL="514350" indent="-514350">
              <a:buFont typeface="+mj-lt"/>
              <a:buAutoNum type="alphaUcPeriod"/>
            </a:pPr>
            <a:r>
              <a:rPr lang="en-US" sz="3000" dirty="0">
                <a:latin typeface="Calibri" panose="020F0502020204030204" pitchFamily="34" charset="0"/>
                <a:cs typeface="Calibri" panose="020F0502020204030204" pitchFamily="34" charset="0"/>
              </a:rPr>
              <a:t>Statistical section</a:t>
            </a:r>
          </a:p>
          <a:p>
            <a:pPr marL="0" indent="0">
              <a:buNone/>
            </a:pPr>
            <a:endParaRPr lang="en-US" sz="3000" dirty="0">
              <a:latin typeface="Calibri" panose="020F0502020204030204" pitchFamily="34" charset="0"/>
              <a:cs typeface="Calibri" panose="020F0502020204030204" pitchFamily="34" charset="0"/>
            </a:endParaRPr>
          </a:p>
        </p:txBody>
      </p:sp>
      <p:sp>
        <p:nvSpPr>
          <p:cNvPr id="6" name="Rectangle 5"/>
          <p:cNvSpPr/>
          <p:nvPr/>
        </p:nvSpPr>
        <p:spPr>
          <a:xfrm>
            <a:off x="11547042" y="264467"/>
            <a:ext cx="34015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159</a:t>
            </a:fld>
            <a:endParaRPr kumimoji="0" lang="en-US" sz="2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5915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Place in Authoritative Standards</a:t>
            </a:r>
          </a:p>
        </p:txBody>
      </p:sp>
      <p:sp>
        <p:nvSpPr>
          <p:cNvPr id="3" name="Content Placeholder 2"/>
          <p:cNvSpPr>
            <a:spLocks noGrp="1"/>
          </p:cNvSpPr>
          <p:nvPr>
            <p:ph idx="1"/>
          </p:nvPr>
        </p:nvSpPr>
        <p:spPr/>
        <p:txBody>
          <a:bodyPr/>
          <a:lstStyle/>
          <a:p>
            <a:r>
              <a:rPr lang="en-US" sz="2800" dirty="0"/>
              <a:t>Basic financial statements and RSI = minimum required for </a:t>
            </a:r>
            <a:r>
              <a:rPr lang="en-US" sz="2800" i="1" dirty="0"/>
              <a:t>fair presentation</a:t>
            </a:r>
          </a:p>
          <a:p>
            <a:pPr marL="114300" indent="0">
              <a:buNone/>
            </a:pPr>
            <a:endParaRPr lang="en-US" sz="900" i="1" dirty="0"/>
          </a:p>
        </p:txBody>
      </p:sp>
      <p:pic>
        <p:nvPicPr>
          <p:cNvPr id="5" name="Picture 3"/>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942475" y="2248524"/>
            <a:ext cx="8872928" cy="42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50951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045" y="2096061"/>
            <a:ext cx="10058400" cy="4733364"/>
          </a:xfrm>
          <a:prstGeom prst="rect">
            <a:avLst/>
          </a:prstGeom>
        </p:spPr>
      </p:pic>
      <p:sp>
        <p:nvSpPr>
          <p:cNvPr id="10" name="TextBox 9"/>
          <p:cNvSpPr txBox="1"/>
          <p:nvPr/>
        </p:nvSpPr>
        <p:spPr>
          <a:xfrm>
            <a:off x="1243805" y="1371600"/>
            <a:ext cx="1025498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Stay connected to GFOA’s social media platforms for information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on upcoming educational opportunities, new research, best practices, and more!</a:t>
            </a:r>
          </a:p>
        </p:txBody>
      </p:sp>
    </p:spTree>
    <p:extLst>
      <p:ext uri="{BB962C8B-B14F-4D97-AF65-F5344CB8AC3E}">
        <p14:creationId xmlns:p14="http://schemas.microsoft.com/office/powerpoint/2010/main" val="334213353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5400" y="181766"/>
            <a:ext cx="991810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Have you joined GFOA’s Member Community?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9736" y="2242268"/>
            <a:ext cx="5250855" cy="2593253"/>
          </a:xfrm>
          <a:prstGeom prst="rect">
            <a:avLst/>
          </a:prstGeom>
        </p:spPr>
      </p:pic>
      <p:sp>
        <p:nvSpPr>
          <p:cNvPr id="3" name="TextBox 2"/>
          <p:cNvSpPr txBox="1"/>
          <p:nvPr/>
        </p:nvSpPr>
        <p:spPr>
          <a:xfrm>
            <a:off x="6718852" y="1948069"/>
            <a:ext cx="495366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Want to talk about key public finance issues facing local governments? Have a question you’d like input 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Every day members are visiting GFOA’s Member Community to ask questions, offer insights, and share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Ready to join? Visit community.gfoa.org and log in using your GFOA username and password.  </a:t>
            </a:r>
          </a:p>
        </p:txBody>
      </p:sp>
      <p:sp>
        <p:nvSpPr>
          <p:cNvPr id="7" name="TextBox 6"/>
          <p:cNvSpPr txBox="1"/>
          <p:nvPr/>
        </p:nvSpPr>
        <p:spPr>
          <a:xfrm>
            <a:off x="2997724" y="5575189"/>
            <a:ext cx="674575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4E95"/>
                </a:solidFill>
                <a:effectLst/>
                <a:uLnTx/>
                <a:uFillTx/>
                <a:latin typeface="Lato Black" panose="020F0502020204030203" pitchFamily="34" charset="0"/>
                <a:ea typeface="Lato Black" panose="020F0502020204030203" pitchFamily="34" charset="0"/>
                <a:cs typeface="Lato Black" panose="020F0502020204030203" pitchFamily="34" charset="0"/>
              </a:rPr>
              <a:t>Need help joining? E-mail community@gfoa.org</a:t>
            </a:r>
          </a:p>
        </p:txBody>
      </p:sp>
    </p:spTree>
    <p:extLst>
      <p:ext uri="{BB962C8B-B14F-4D97-AF65-F5344CB8AC3E}">
        <p14:creationId xmlns:p14="http://schemas.microsoft.com/office/powerpoint/2010/main" val="397070716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800" dirty="0"/>
            </a:br>
            <a:r>
              <a:rPr lang="en-US" sz="4400" dirty="0"/>
              <a:t>For More Information…</a:t>
            </a:r>
            <a:br>
              <a:rPr lang="en-US" sz="4400" dirty="0"/>
            </a:br>
            <a:endParaRPr lang="en-US" sz="4400" dirty="0"/>
          </a:p>
        </p:txBody>
      </p:sp>
      <p:sp>
        <p:nvSpPr>
          <p:cNvPr id="3" name="Content Placeholder 2"/>
          <p:cNvSpPr>
            <a:spLocks noGrp="1"/>
          </p:cNvSpPr>
          <p:nvPr>
            <p:ph idx="1"/>
          </p:nvPr>
        </p:nvSpPr>
        <p:spPr>
          <a:xfrm>
            <a:off x="857955" y="1244600"/>
            <a:ext cx="4780845" cy="5036413"/>
          </a:xfrm>
        </p:spPr>
        <p:txBody>
          <a:bodyPr>
            <a:noAutofit/>
          </a:bodyPr>
          <a:lstStyle/>
          <a:p>
            <a:pPr marL="0" indent="0" algn="ctr">
              <a:buNone/>
            </a:pPr>
            <a:r>
              <a:rPr lang="en-US" sz="3600" dirty="0">
                <a:solidFill>
                  <a:srgbClr val="1A1462"/>
                </a:solidFill>
              </a:rPr>
              <a:t>Government Finance Officers Association</a:t>
            </a:r>
          </a:p>
          <a:p>
            <a:pPr marL="0" indent="0" algn="ctr">
              <a:buNone/>
            </a:pPr>
            <a:endParaRPr lang="en-US" sz="800" dirty="0">
              <a:solidFill>
                <a:srgbClr val="1A1462"/>
              </a:solidFill>
            </a:endParaRPr>
          </a:p>
          <a:p>
            <a:pPr marL="0" indent="0" algn="ctr">
              <a:buNone/>
            </a:pPr>
            <a:r>
              <a:rPr lang="en-US" sz="3600" dirty="0">
                <a:solidFill>
                  <a:srgbClr val="1A1462"/>
                </a:solidFill>
              </a:rPr>
              <a:t>Technical Services Center</a:t>
            </a:r>
          </a:p>
          <a:p>
            <a:pPr marL="0" indent="0" algn="ctr">
              <a:buNone/>
            </a:pPr>
            <a:endParaRPr lang="en-US" sz="800" dirty="0">
              <a:solidFill>
                <a:srgbClr val="1A1462"/>
              </a:solidFill>
            </a:endParaRPr>
          </a:p>
          <a:p>
            <a:pPr marL="0" indent="0" algn="ctr">
              <a:buNone/>
            </a:pPr>
            <a:r>
              <a:rPr lang="en-US" sz="3600" dirty="0">
                <a:solidFill>
                  <a:srgbClr val="1A1462"/>
                </a:solidFill>
              </a:rPr>
              <a:t>312.977.9700</a:t>
            </a:r>
          </a:p>
          <a:p>
            <a:pPr marL="0" indent="0" algn="ctr">
              <a:buNone/>
            </a:pPr>
            <a:endParaRPr lang="en-US" sz="800" dirty="0">
              <a:solidFill>
                <a:srgbClr val="1A1462"/>
              </a:solidFill>
            </a:endParaRPr>
          </a:p>
          <a:p>
            <a:pPr marL="0" indent="0" algn="ctr">
              <a:buNone/>
            </a:pPr>
            <a:r>
              <a:rPr lang="en-US" sz="3600" dirty="0">
                <a:solidFill>
                  <a:srgbClr val="1A1462"/>
                </a:solidFill>
              </a:rPr>
              <a:t>GFOA.org</a:t>
            </a:r>
          </a:p>
          <a:p>
            <a:pPr marL="0" indent="0">
              <a:buNone/>
            </a:pPr>
            <a:endParaRPr lang="en-US" sz="2000" dirty="0"/>
          </a:p>
        </p:txBody>
      </p:sp>
      <p:pic>
        <p:nvPicPr>
          <p:cNvPr id="7" name="Picture 6"/>
          <p:cNvPicPr>
            <a:picLocks noChangeAspect="1"/>
          </p:cNvPicPr>
          <p:nvPr/>
        </p:nvPicPr>
        <p:blipFill>
          <a:blip r:embed="rId4"/>
          <a:stretch>
            <a:fillRect/>
          </a:stretch>
        </p:blipFill>
        <p:spPr>
          <a:xfrm>
            <a:off x="6019800" y="1295400"/>
            <a:ext cx="4800600" cy="4985613"/>
          </a:xfrm>
          <a:prstGeom prst="rect">
            <a:avLst/>
          </a:prstGeom>
          <a:ln>
            <a:solidFill>
              <a:srgbClr val="4F81BD"/>
            </a:solidFill>
          </a:ln>
        </p:spPr>
      </p:pic>
      <p:sp>
        <p:nvSpPr>
          <p:cNvPr id="6" name="Rectangle 5"/>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9277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to Financial Statement Users</a:t>
            </a:r>
          </a:p>
        </p:txBody>
      </p:sp>
      <p:sp>
        <p:nvSpPr>
          <p:cNvPr id="3" name="Content Placeholder 2"/>
          <p:cNvSpPr>
            <a:spLocks noGrp="1"/>
          </p:cNvSpPr>
          <p:nvPr>
            <p:ph idx="1"/>
          </p:nvPr>
        </p:nvSpPr>
        <p:spPr/>
        <p:txBody>
          <a:bodyPr>
            <a:normAutofit/>
          </a:bodyPr>
          <a:lstStyle/>
          <a:p>
            <a:r>
              <a:rPr lang="en-US" sz="2800" dirty="0"/>
              <a:t>Governments differ from one another in important ways (structure, authority, services provided)</a:t>
            </a:r>
          </a:p>
          <a:p>
            <a:r>
              <a:rPr lang="en-US" sz="2800" dirty="0"/>
              <a:t>The basic financial statements provide individual fund data only for </a:t>
            </a:r>
            <a:r>
              <a:rPr lang="en-US" sz="2800" i="1" dirty="0"/>
              <a:t>major </a:t>
            </a:r>
            <a:r>
              <a:rPr lang="en-US" sz="2800" dirty="0"/>
              <a:t>funds</a:t>
            </a:r>
          </a:p>
          <a:p>
            <a:r>
              <a:rPr lang="en-US" sz="2800" dirty="0"/>
              <a:t>Basic financial statements may not be sufficient to demonstrate compliance with finance-related legal or contractual provisions</a:t>
            </a:r>
          </a:p>
          <a:p>
            <a:r>
              <a:rPr lang="en-US" sz="2800" dirty="0"/>
              <a:t>Trend data and nonfinancial information are needed to provide context</a:t>
            </a:r>
          </a:p>
          <a:p>
            <a:r>
              <a:rPr lang="en-US" sz="2800" dirty="0"/>
              <a:t>Users also desire management’s subjective assessment</a:t>
            </a:r>
          </a:p>
          <a:p>
            <a:endParaRPr lang="en-US" sz="2800" dirty="0"/>
          </a:p>
        </p:txBody>
      </p:sp>
      <p:sp>
        <p:nvSpPr>
          <p:cNvPr id="4" name="Slide Number Placeholder 3"/>
          <p:cNvSpPr>
            <a:spLocks noGrp="1"/>
          </p:cNvSpPr>
          <p:nvPr>
            <p:ph type="sldNum" sz="quarter" idx="4294967295"/>
          </p:nvPr>
        </p:nvSpPr>
        <p:spPr>
          <a:xfrm>
            <a:off x="11482466" y="152400"/>
            <a:ext cx="709534" cy="365125"/>
          </a:xfrm>
          <a:prstGeom prst="rect">
            <a:avLst/>
          </a:prstGeom>
        </p:spPr>
        <p:txBody>
          <a:bodyPr/>
          <a:lstStyle/>
          <a:p>
            <a:fld id="{2A28D101-6390-4AA2-BAE8-DA50525ACC6C}" type="slidenum">
              <a:rPr lang="en-US" sz="2400" smtClean="0"/>
              <a:t>17</a:t>
            </a:fld>
            <a:endParaRPr lang="en-US" sz="2400" dirty="0"/>
          </a:p>
        </p:txBody>
      </p:sp>
    </p:spTree>
    <p:extLst>
      <p:ext uri="{BB962C8B-B14F-4D97-AF65-F5344CB8AC3E}">
        <p14:creationId xmlns:p14="http://schemas.microsoft.com/office/powerpoint/2010/main" val="106229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a:t>ACFR</a:t>
            </a:r>
          </a:p>
        </p:txBody>
      </p:sp>
      <p:sp>
        <p:nvSpPr>
          <p:cNvPr id="30723" name="Rectangle 3"/>
          <p:cNvSpPr>
            <a:spLocks noGrp="1" noChangeArrowheads="1"/>
          </p:cNvSpPr>
          <p:nvPr>
            <p:ph idx="1"/>
          </p:nvPr>
        </p:nvSpPr>
        <p:spPr/>
        <p:txBody>
          <a:bodyPr/>
          <a:lstStyle/>
          <a:p>
            <a:pPr eaLnBrk="1" hangingPunct="1">
              <a:lnSpc>
                <a:spcPct val="90000"/>
              </a:lnSpc>
            </a:pPr>
            <a:r>
              <a:rPr lang="en-US" altLang="en-US" sz="2800" dirty="0"/>
              <a:t>Provides users of the government’s financial statements with important additional information</a:t>
            </a:r>
          </a:p>
          <a:p>
            <a:pPr lvl="1" eaLnBrk="1" hangingPunct="1">
              <a:lnSpc>
                <a:spcPct val="90000"/>
              </a:lnSpc>
            </a:pPr>
            <a:r>
              <a:rPr lang="en-US" altLang="en-US" sz="2400" dirty="0"/>
              <a:t>Profile of the government</a:t>
            </a:r>
          </a:p>
          <a:p>
            <a:pPr lvl="1" eaLnBrk="1" hangingPunct="1">
              <a:lnSpc>
                <a:spcPct val="90000"/>
              </a:lnSpc>
            </a:pPr>
            <a:r>
              <a:rPr lang="en-US" altLang="en-US" sz="2400" dirty="0"/>
              <a:t>Information on individual funds</a:t>
            </a:r>
          </a:p>
          <a:p>
            <a:pPr lvl="1" eaLnBrk="1" hangingPunct="1">
              <a:lnSpc>
                <a:spcPct val="90000"/>
              </a:lnSpc>
            </a:pPr>
            <a:r>
              <a:rPr lang="en-US" altLang="en-US" sz="2400" dirty="0"/>
              <a:t>Demonstrating compliance</a:t>
            </a:r>
          </a:p>
          <a:p>
            <a:pPr lvl="1" eaLnBrk="1" hangingPunct="1">
              <a:lnSpc>
                <a:spcPct val="90000"/>
              </a:lnSpc>
            </a:pPr>
            <a:r>
              <a:rPr lang="en-US" altLang="en-US" sz="2400" dirty="0"/>
              <a:t>Context for analysis</a:t>
            </a:r>
          </a:p>
          <a:p>
            <a:pPr lvl="1" eaLnBrk="1" hangingPunct="1">
              <a:lnSpc>
                <a:spcPct val="90000"/>
              </a:lnSpc>
            </a:pPr>
            <a:r>
              <a:rPr lang="en-US" altLang="en-US" sz="2600" dirty="0"/>
              <a:t>Subjective analysis</a:t>
            </a:r>
          </a:p>
          <a:p>
            <a:pPr eaLnBrk="1" hangingPunct="1">
              <a:lnSpc>
                <a:spcPct val="90000"/>
              </a:lnSpc>
            </a:pPr>
            <a:r>
              <a:rPr lang="en-US" altLang="en-US" sz="2800" dirty="0"/>
              <a:t>Authoritative accounting and financial reporting standards </a:t>
            </a:r>
            <a:r>
              <a:rPr lang="en-US" altLang="en-US" sz="2800" i="1" dirty="0"/>
              <a:t>encourage </a:t>
            </a:r>
            <a:r>
              <a:rPr lang="en-US" altLang="en-US" sz="2800" dirty="0"/>
              <a:t> governments to prepare an ACFR, but </a:t>
            </a:r>
            <a:r>
              <a:rPr lang="en-US" altLang="en-US" sz="2800" i="1" dirty="0"/>
              <a:t>it is not required</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80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t>Structure of an ACFR</a:t>
            </a:r>
          </a:p>
        </p:txBody>
      </p:sp>
      <p:pic>
        <p:nvPicPr>
          <p:cNvPr id="3379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753"/>
          <a:stretch/>
        </p:blipFill>
        <p:spPr bwMode="auto">
          <a:xfrm>
            <a:off x="1209533" y="1236891"/>
            <a:ext cx="9545910" cy="534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050DC5E-3A7C-4379-B028-1AEA999DB749}"/>
              </a:ext>
            </a:extLst>
          </p:cNvPr>
          <p:cNvSpPr txBox="1"/>
          <p:nvPr/>
        </p:nvSpPr>
        <p:spPr>
          <a:xfrm>
            <a:off x="9428382" y="3704403"/>
            <a:ext cx="1729308"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ACFR</a:t>
            </a:r>
          </a:p>
        </p:txBody>
      </p:sp>
      <p:sp>
        <p:nvSpPr>
          <p:cNvPr id="7" name="Rectangle 6"/>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5805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en-US" sz="3400" dirty="0"/>
              <a:t>REVIEW - Net Investment in Capital Assets Calculation</a:t>
            </a:r>
          </a:p>
        </p:txBody>
      </p:sp>
      <p:sp>
        <p:nvSpPr>
          <p:cNvPr id="7" name="Slide Number Placeholder 3"/>
          <p:cNvSpPr>
            <a:spLocks noGrp="1"/>
          </p:cNvSpPr>
          <p:nvPr>
            <p:ph type="sldNum" sz="quarter" idx="4294967295"/>
          </p:nvPr>
        </p:nvSpPr>
        <p:spPr>
          <a:xfrm>
            <a:off x="9347200" y="257175"/>
            <a:ext cx="2844800" cy="4762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423077" y="1175789"/>
            <a:ext cx="9768352" cy="5442368"/>
          </a:xfrm>
          <a:prstGeom prst="rect">
            <a:avLst/>
          </a:prstGeom>
        </p:spPr>
      </p:pic>
    </p:spTree>
    <p:extLst>
      <p:ext uri="{BB962C8B-B14F-4D97-AF65-F5344CB8AC3E}">
        <p14:creationId xmlns:p14="http://schemas.microsoft.com/office/powerpoint/2010/main" val="147251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Overview of an ACFR</a:t>
            </a:r>
          </a:p>
        </p:txBody>
      </p:sp>
      <p:sp>
        <p:nvSpPr>
          <p:cNvPr id="5" name="object 3"/>
          <p:cNvSpPr txBox="1"/>
          <p:nvPr/>
        </p:nvSpPr>
        <p:spPr>
          <a:xfrm>
            <a:off x="1757807" y="1671638"/>
            <a:ext cx="3980815" cy="1949252"/>
          </a:xfrm>
          <a:prstGeom prst="rect">
            <a:avLst/>
          </a:prstGeom>
          <a:ln w="38100">
            <a:solidFill>
              <a:srgbClr val="0070C0"/>
            </a:solidFill>
          </a:ln>
        </p:spPr>
        <p:txBody>
          <a:bodyPr vert="horz" wrap="square" lIns="0" tIns="10160" rIns="0" bIns="0" rtlCol="0">
            <a:spAutoFit/>
          </a:bodyPr>
          <a:lstStyle/>
          <a:p>
            <a:pPr marL="71755" marR="0" lvl="0" indent="0" algn="l" defTabSz="914400" rtl="0" eaLnBrk="1" fontAlgn="auto" latinLnBrk="0" hangingPunct="1">
              <a:lnSpc>
                <a:spcPct val="100000"/>
              </a:lnSpc>
              <a:spcBef>
                <a:spcPts val="80"/>
              </a:spcBef>
              <a:spcAft>
                <a:spcPts val="0"/>
              </a:spcAft>
              <a:buClrTx/>
              <a:buSzTx/>
              <a:buFontTx/>
              <a:buNone/>
              <a:tabLst/>
              <a:defRPr/>
            </a:pPr>
            <a:r>
              <a:rPr kumimoji="0" sz="1800" b="1" i="0" u="none" strike="noStrike" kern="1200" cap="none" spc="-15" normalizeH="0" baseline="0" noProof="0" dirty="0">
                <a:ln>
                  <a:noFill/>
                </a:ln>
                <a:solidFill>
                  <a:prstClr val="black"/>
                </a:solidFill>
                <a:effectLst/>
                <a:uLnTx/>
                <a:uFillTx/>
                <a:latin typeface="Calibri"/>
                <a:ea typeface="+mn-ea"/>
                <a:cs typeface="Calibri"/>
              </a:rPr>
              <a:t>INTRODUCTORY</a:t>
            </a:r>
            <a:r>
              <a:rPr kumimoji="0" sz="1800" b="1" i="0" u="none" strike="noStrike" kern="1200" cap="none" spc="-25" normalizeH="0" baseline="0" noProof="0" dirty="0">
                <a:ln>
                  <a:noFill/>
                </a:ln>
                <a:solidFill>
                  <a:prstClr val="black"/>
                </a:solidFill>
                <a:effectLst/>
                <a:uLnTx/>
                <a:uFillTx/>
                <a:latin typeface="Calibri"/>
                <a:ea typeface="+mn-ea"/>
                <a:cs typeface="Calibri"/>
              </a:rPr>
              <a:t> </a:t>
            </a:r>
            <a:r>
              <a:rPr kumimoji="0" sz="1800" b="1" i="0" u="none" strike="noStrike" kern="1200" cap="none" spc="-10" normalizeH="0" baseline="0" noProof="0" dirty="0">
                <a:ln>
                  <a:noFill/>
                </a:ln>
                <a:solidFill>
                  <a:prstClr val="black"/>
                </a:solidFill>
                <a:effectLst/>
                <a:uLnTx/>
                <a:uFillTx/>
                <a:latin typeface="Calibri"/>
                <a:ea typeface="+mn-ea"/>
                <a:cs typeface="Calibri"/>
              </a:rPr>
              <a:t>SECTION</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25" normalizeH="0" baseline="0" noProof="0" dirty="0">
                <a:ln>
                  <a:noFill/>
                </a:ln>
                <a:solidFill>
                  <a:prstClr val="black"/>
                </a:solidFill>
                <a:effectLst/>
                <a:uLnTx/>
                <a:uFillTx/>
                <a:latin typeface="Calibri"/>
                <a:ea typeface="+mn-ea"/>
                <a:cs typeface="Calibri"/>
              </a:rPr>
              <a:t>-Table </a:t>
            </a:r>
            <a:r>
              <a:rPr kumimoji="0" sz="1800" b="0" i="0" u="none" strike="noStrike" kern="1200" cap="none" spc="-5" normalizeH="0" baseline="0" noProof="0" dirty="0">
                <a:ln>
                  <a:noFill/>
                </a:ln>
                <a:solidFill>
                  <a:prstClr val="black"/>
                </a:solidFill>
                <a:effectLst/>
                <a:uLnTx/>
                <a:uFillTx/>
                <a:latin typeface="Calibri"/>
                <a:ea typeface="+mn-ea"/>
                <a:cs typeface="Calibri"/>
              </a:rPr>
              <a:t>of</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Contents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srgbClr val="000000"/>
                </a:solidFill>
                <a:effectLst/>
                <a:uLnTx/>
                <a:uFillTx/>
                <a:latin typeface="Calibri"/>
                <a:ea typeface="+mn-ea"/>
                <a:cs typeface="Calibri"/>
              </a:rPr>
              <a:t>-Letter </a:t>
            </a:r>
            <a:r>
              <a:rPr kumimoji="0" sz="1800" b="0" i="0" u="none" strike="noStrike" kern="1200" cap="none" spc="0" normalizeH="0" baseline="0" noProof="0" dirty="0">
                <a:ln>
                  <a:noFill/>
                </a:ln>
                <a:solidFill>
                  <a:srgbClr val="000000"/>
                </a:solidFill>
                <a:effectLst/>
                <a:uLnTx/>
                <a:uFillTx/>
                <a:latin typeface="Calibri"/>
                <a:ea typeface="+mn-ea"/>
                <a:cs typeface="Calibri"/>
              </a:rPr>
              <a:t>of</a:t>
            </a:r>
            <a:r>
              <a:rPr kumimoji="0" sz="1800" b="0" i="0" u="none" strike="noStrike" kern="1200" cap="none" spc="-65" normalizeH="0" baseline="0" noProof="0" dirty="0">
                <a:ln>
                  <a:noFill/>
                </a:ln>
                <a:solidFill>
                  <a:srgbClr val="000000"/>
                </a:solidFill>
                <a:effectLst/>
                <a:uLnTx/>
                <a:uFillTx/>
                <a:latin typeface="Calibri"/>
                <a:ea typeface="+mn-ea"/>
                <a:cs typeface="Calibri"/>
              </a:rPr>
              <a:t> </a:t>
            </a:r>
            <a:r>
              <a:rPr kumimoji="0" sz="1800" b="0" i="0" u="none" strike="noStrike" kern="1200" cap="none" spc="-20" normalizeH="0" baseline="0" noProof="0" dirty="0">
                <a:ln>
                  <a:noFill/>
                </a:ln>
                <a:solidFill>
                  <a:srgbClr val="000000"/>
                </a:solidFill>
                <a:effectLst/>
                <a:uLnTx/>
                <a:uFillTx/>
                <a:latin typeface="Calibri"/>
                <a:ea typeface="+mn-ea"/>
                <a:cs typeface="Calibri"/>
              </a:rPr>
              <a:t>Transmittal</a:t>
            </a:r>
            <a:endParaRPr kumimoji="0" sz="1800" b="0" i="0" u="none" strike="noStrike" kern="1200" cap="none" spc="0" normalizeH="0" baseline="0" noProof="0" dirty="0">
              <a:ln>
                <a:noFill/>
              </a:ln>
              <a:solidFill>
                <a:srgbClr val="000000"/>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-Organizational</a:t>
            </a:r>
            <a:r>
              <a:rPr kumimoji="0" sz="1800" b="0" i="0" u="none" strike="noStrike" kern="1200" cap="none" spc="-6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Chart</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-List </a:t>
            </a:r>
            <a:r>
              <a:rPr kumimoji="0" sz="1800" b="0" i="0" u="none" strike="noStrike" kern="1200" cap="none" spc="-5" normalizeH="0" baseline="0" noProof="0" dirty="0">
                <a:ln>
                  <a:noFill/>
                </a:ln>
                <a:solidFill>
                  <a:prstClr val="black"/>
                </a:solidFill>
                <a:effectLst/>
                <a:uLnTx/>
                <a:uFillTx/>
                <a:latin typeface="Calibri"/>
                <a:ea typeface="+mn-ea"/>
                <a:cs typeface="Calibri"/>
              </a:rPr>
              <a:t>of Principal Officials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47879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-Certificate </a:t>
            </a:r>
            <a:r>
              <a:rPr kumimoji="0" sz="1800" b="0" i="0" u="none" strike="noStrike" kern="1200" cap="none" spc="-5" normalizeH="0" baseline="0" noProof="0" dirty="0">
                <a:ln>
                  <a:noFill/>
                </a:ln>
                <a:solidFill>
                  <a:prstClr val="black"/>
                </a:solidFill>
                <a:effectLst/>
                <a:uLnTx/>
                <a:uFillTx/>
                <a:latin typeface="Calibri"/>
                <a:ea typeface="+mn-ea"/>
                <a:cs typeface="Calibri"/>
              </a:rPr>
              <a:t>of </a:t>
            </a:r>
            <a:r>
              <a:rPr kumimoji="0" lang="en-US" sz="1800" b="0" i="0" u="none" strike="noStrike" kern="1200" cap="none" spc="-5" normalizeH="0" baseline="0" noProof="0" dirty="0">
                <a:ln>
                  <a:noFill/>
                </a:ln>
                <a:solidFill>
                  <a:prstClr val="black"/>
                </a:solidFill>
                <a:effectLst/>
                <a:uLnTx/>
                <a:uFillTx/>
                <a:latin typeface="Calibri"/>
                <a:ea typeface="+mn-ea"/>
                <a:cs typeface="Calibri"/>
              </a:rPr>
              <a:t>Achievement for </a:t>
            </a:r>
            <a:r>
              <a:rPr kumimoji="0" sz="1800" b="0" i="0" u="none" strike="noStrike" kern="1200" cap="none" spc="-10" normalizeH="0" baseline="0" noProof="0" dirty="0">
                <a:ln>
                  <a:noFill/>
                </a:ln>
                <a:solidFill>
                  <a:prstClr val="black"/>
                </a:solidFill>
                <a:effectLst/>
                <a:uLnTx/>
                <a:uFillTx/>
                <a:latin typeface="Calibri"/>
                <a:ea typeface="+mn-ea"/>
                <a:cs typeface="Calibri"/>
              </a:rPr>
              <a:t>Excellence </a:t>
            </a:r>
            <a:r>
              <a:rPr kumimoji="0" sz="1800" b="0" i="0" u="none" strike="noStrike" kern="1200" cap="none" spc="-5" normalizeH="0" baseline="0" noProof="0" dirty="0">
                <a:ln>
                  <a:noFill/>
                </a:ln>
                <a:solidFill>
                  <a:prstClr val="black"/>
                </a:solidFill>
                <a:effectLst/>
                <a:uLnTx/>
                <a:uFillTx/>
                <a:latin typeface="Calibri"/>
                <a:ea typeface="+mn-ea"/>
                <a:cs typeface="Calibri"/>
              </a:rPr>
              <a:t>in Financial  </a:t>
            </a:r>
            <a:r>
              <a:rPr kumimoji="0" sz="1800" b="0" i="0" u="none" strike="noStrike" kern="1200" cap="none" spc="-10" normalizeH="0" baseline="0" noProof="0" dirty="0">
                <a:ln>
                  <a:noFill/>
                </a:ln>
                <a:solidFill>
                  <a:prstClr val="black"/>
                </a:solidFill>
                <a:effectLst/>
                <a:uLnTx/>
                <a:uFillTx/>
                <a:latin typeface="Calibri"/>
                <a:ea typeface="+mn-ea"/>
                <a:cs typeface="Calibri"/>
              </a:rPr>
              <a:t>Reporting</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6" name="object 4"/>
          <p:cNvSpPr txBox="1"/>
          <p:nvPr/>
        </p:nvSpPr>
        <p:spPr>
          <a:xfrm>
            <a:off x="6624638" y="1671638"/>
            <a:ext cx="3741672" cy="1949252"/>
          </a:xfrm>
          <a:prstGeom prst="rect">
            <a:avLst/>
          </a:prstGeom>
          <a:ln w="38100">
            <a:solidFill>
              <a:srgbClr val="0070C0"/>
            </a:solidFill>
          </a:ln>
        </p:spPr>
        <p:txBody>
          <a:bodyPr vert="horz" wrap="square" lIns="0" tIns="10160" rIns="0" bIns="0" rtlCol="0">
            <a:spAutoFit/>
          </a:bodyPr>
          <a:lstStyle/>
          <a:p>
            <a:pPr marL="71755" marR="0" lvl="0" indent="0" algn="l" defTabSz="914400" rtl="0" eaLnBrk="1" fontAlgn="auto" latinLnBrk="0" hangingPunct="1">
              <a:lnSpc>
                <a:spcPct val="100000"/>
              </a:lnSpc>
              <a:spcBef>
                <a:spcPts val="8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Calibri"/>
                <a:ea typeface="+mn-ea"/>
                <a:cs typeface="Calibri"/>
              </a:rPr>
              <a:t>FINANCIAL</a:t>
            </a:r>
            <a:r>
              <a:rPr kumimoji="0" sz="1800" b="1" i="0" u="none" strike="noStrike" kern="1200" cap="none" spc="-55" normalizeH="0" baseline="0" noProof="0" dirty="0">
                <a:ln>
                  <a:noFill/>
                </a:ln>
                <a:solidFill>
                  <a:prstClr val="black"/>
                </a:solidFill>
                <a:effectLst/>
                <a:uLnTx/>
                <a:uFillTx/>
                <a:latin typeface="Calibri"/>
                <a:ea typeface="+mn-ea"/>
                <a:cs typeface="Calibri"/>
              </a:rPr>
              <a:t> </a:t>
            </a:r>
            <a:r>
              <a:rPr kumimoji="0" sz="1800" b="1" i="0" u="none" strike="noStrike" kern="1200" cap="none" spc="-10" normalizeH="0" baseline="0" noProof="0" dirty="0">
                <a:ln>
                  <a:noFill/>
                </a:ln>
                <a:solidFill>
                  <a:prstClr val="black"/>
                </a:solidFill>
                <a:effectLst/>
                <a:uLnTx/>
                <a:uFillTx/>
                <a:latin typeface="Calibri"/>
                <a:ea typeface="+mn-ea"/>
                <a:cs typeface="Calibri"/>
              </a:rPr>
              <a:t>SECTION</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-Auditor’s</a:t>
            </a:r>
            <a:r>
              <a:rPr kumimoji="0" sz="1800" b="0" i="0" u="none" strike="noStrike" kern="1200" cap="none" spc="-6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Report</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t>
            </a:r>
            <a:r>
              <a:rPr kumimoji="0" lang="en-US" sz="1800" b="0" i="0" u="none" strike="noStrike" kern="1200" cap="none" spc="0" normalizeH="0" baseline="0" noProof="0" dirty="0">
                <a:ln>
                  <a:noFill/>
                </a:ln>
                <a:solidFill>
                  <a:srgbClr val="000000"/>
                </a:solidFill>
                <a:effectLst/>
                <a:uLnTx/>
                <a:uFillTx/>
                <a:latin typeface="Calibri"/>
                <a:ea typeface="+mn-ea"/>
                <a:cs typeface="Calibri"/>
              </a:rPr>
              <a:t>Management’s Discussion &amp; Analysis</a:t>
            </a:r>
            <a:endParaRPr kumimoji="0" sz="1800" b="0" i="0" u="none" strike="noStrike" kern="1200" cap="none" spc="0" normalizeH="0" baseline="0" noProof="0" dirty="0">
              <a:ln>
                <a:noFill/>
              </a:ln>
              <a:solidFill>
                <a:srgbClr val="000000"/>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-Basic Financial </a:t>
            </a:r>
            <a:r>
              <a:rPr kumimoji="0" sz="1800" b="0" i="0" u="none" strike="noStrike" kern="1200" cap="none" spc="-10" normalizeH="0" baseline="0" noProof="0" dirty="0">
                <a:ln>
                  <a:noFill/>
                </a:ln>
                <a:solidFill>
                  <a:prstClr val="black"/>
                </a:solidFill>
                <a:effectLst/>
                <a:uLnTx/>
                <a:uFillTx/>
                <a:latin typeface="Calibri"/>
                <a:ea typeface="+mn-ea"/>
                <a:cs typeface="Calibri"/>
              </a:rPr>
              <a:t>Statements </a:t>
            </a:r>
            <a:r>
              <a:rPr kumimoji="0" sz="1800" b="0" i="0" u="none" strike="noStrike" kern="1200" cap="none" spc="0" normalizeH="0" baseline="0" noProof="0" dirty="0">
                <a:ln>
                  <a:noFill/>
                </a:ln>
                <a:solidFill>
                  <a:prstClr val="black"/>
                </a:solidFill>
                <a:effectLst/>
                <a:uLnTx/>
                <a:uFillTx/>
                <a:latin typeface="Calibri"/>
                <a:ea typeface="+mn-ea"/>
                <a:cs typeface="Calibri"/>
              </a:rPr>
              <a:t>&amp;</a:t>
            </a:r>
            <a:r>
              <a:rPr kumimoji="0" sz="1800" b="0" i="0" u="none" strike="noStrike" kern="1200" cap="none" spc="-10" normalizeH="0" baseline="0" noProof="0" dirty="0">
                <a:ln>
                  <a:noFill/>
                </a:ln>
                <a:solidFill>
                  <a:prstClr val="black"/>
                </a:solidFill>
                <a:effectLst/>
                <a:uLnTx/>
                <a:uFillTx/>
                <a:latin typeface="Calibri"/>
                <a:ea typeface="+mn-ea"/>
                <a:cs typeface="Calibri"/>
              </a:rPr>
              <a:t> Notes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-RSI</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-Combining</a:t>
            </a:r>
            <a:r>
              <a:rPr kumimoji="0" sz="1800" b="0" i="0" u="none" strike="noStrike" kern="1200" cap="none" spc="-4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Statements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-Individual </a:t>
            </a:r>
            <a:r>
              <a:rPr kumimoji="0" sz="1800" b="0" i="0" u="none" strike="noStrike" kern="1200" cap="none" spc="0" normalizeH="0" baseline="0" noProof="0" dirty="0">
                <a:ln>
                  <a:noFill/>
                </a:ln>
                <a:solidFill>
                  <a:prstClr val="black"/>
                </a:solidFill>
                <a:effectLst/>
                <a:uLnTx/>
                <a:uFillTx/>
                <a:latin typeface="Calibri"/>
                <a:ea typeface="+mn-ea"/>
                <a:cs typeface="Calibri"/>
              </a:rPr>
              <a:t>Fund</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Statements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5"/>
          <p:cNvSpPr txBox="1"/>
          <p:nvPr/>
        </p:nvSpPr>
        <p:spPr>
          <a:xfrm>
            <a:off x="4267201" y="3957639"/>
            <a:ext cx="3980815" cy="1672253"/>
          </a:xfrm>
          <a:prstGeom prst="rect">
            <a:avLst/>
          </a:prstGeom>
          <a:ln w="38099">
            <a:solidFill>
              <a:srgbClr val="0070C0"/>
            </a:solidFill>
          </a:ln>
        </p:spPr>
        <p:txBody>
          <a:bodyPr vert="horz" wrap="square" lIns="0" tIns="10160" rIns="0" bIns="0" rtlCol="0">
            <a:spAutoFit/>
          </a:bodyPr>
          <a:lstStyle/>
          <a:p>
            <a:pPr marL="71755" marR="0" lvl="0" indent="0" algn="l" defTabSz="914400" rtl="0" eaLnBrk="1" fontAlgn="auto" latinLnBrk="0" hangingPunct="1">
              <a:lnSpc>
                <a:spcPct val="100000"/>
              </a:lnSpc>
              <a:spcBef>
                <a:spcPts val="80"/>
              </a:spcBef>
              <a:spcAft>
                <a:spcPts val="0"/>
              </a:spcAft>
              <a:buClrTx/>
              <a:buSzTx/>
              <a:buFontTx/>
              <a:buNone/>
              <a:tabLst/>
              <a:defRPr/>
            </a:pPr>
            <a:r>
              <a:rPr kumimoji="0" sz="1800" b="1" i="0" u="none" strike="noStrike" kern="1200" cap="none" spc="-35" normalizeH="0" baseline="0" noProof="0" dirty="0">
                <a:ln>
                  <a:noFill/>
                </a:ln>
                <a:solidFill>
                  <a:prstClr val="black"/>
                </a:solidFill>
                <a:effectLst/>
                <a:uLnTx/>
                <a:uFillTx/>
                <a:latin typeface="Calibri"/>
                <a:ea typeface="+mn-ea"/>
                <a:cs typeface="Calibri"/>
              </a:rPr>
              <a:t>STATISTICAL</a:t>
            </a:r>
            <a:r>
              <a:rPr kumimoji="0" sz="1800" b="1" i="0" u="none" strike="noStrike" kern="1200" cap="none" spc="-55" normalizeH="0" baseline="0" noProof="0" dirty="0">
                <a:ln>
                  <a:noFill/>
                </a:ln>
                <a:solidFill>
                  <a:prstClr val="black"/>
                </a:solidFill>
                <a:effectLst/>
                <a:uLnTx/>
                <a:uFillTx/>
                <a:latin typeface="Calibri"/>
                <a:ea typeface="+mn-ea"/>
                <a:cs typeface="Calibri"/>
              </a:rPr>
              <a:t> </a:t>
            </a:r>
            <a:r>
              <a:rPr kumimoji="0" sz="1800" b="1" i="0" u="none" strike="noStrike" kern="1200" cap="none" spc="-10" normalizeH="0" baseline="0" noProof="0" dirty="0">
                <a:ln>
                  <a:noFill/>
                </a:ln>
                <a:solidFill>
                  <a:prstClr val="black"/>
                </a:solidFill>
                <a:effectLst/>
                <a:uLnTx/>
                <a:uFillTx/>
                <a:latin typeface="Calibri"/>
                <a:ea typeface="+mn-ea"/>
                <a:cs typeface="Calibri"/>
              </a:rPr>
              <a:t>SECTION</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-Financial</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lang="en-US" sz="1800" b="0" i="0" u="none" strike="noStrike" kern="1200" cap="none" spc="-10" normalizeH="0" baseline="0" noProof="0" dirty="0">
                <a:ln>
                  <a:noFill/>
                </a:ln>
                <a:solidFill>
                  <a:prstClr val="black"/>
                </a:solidFill>
                <a:effectLst/>
                <a:uLnTx/>
                <a:uFillTx/>
                <a:latin typeface="Calibri"/>
                <a:ea typeface="+mn-ea"/>
                <a:cs typeface="Calibri"/>
              </a:rPr>
              <a:t>Tr</a:t>
            </a:r>
            <a:r>
              <a:rPr kumimoji="0" sz="1800" b="0" i="0" u="none" strike="noStrike" kern="1200" cap="none" spc="-10" normalizeH="0" baseline="0" noProof="0" dirty="0">
                <a:ln>
                  <a:noFill/>
                </a:ln>
                <a:solidFill>
                  <a:prstClr val="black"/>
                </a:solidFill>
                <a:effectLst/>
                <a:uLnTx/>
                <a:uFillTx/>
                <a:latin typeface="Calibri"/>
                <a:ea typeface="+mn-ea"/>
                <a:cs typeface="Calibri"/>
              </a:rPr>
              <a:t>ends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-Revenue</a:t>
            </a:r>
            <a:r>
              <a:rPr kumimoji="0" sz="1800" b="0" i="0" u="none" strike="noStrike" kern="1200" cap="none" spc="-5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Capacity</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-Debt</a:t>
            </a:r>
            <a:r>
              <a:rPr kumimoji="0" sz="1800" b="0" i="0" u="none" strike="noStrike" kern="1200" cap="none" spc="-8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Capacity/Limitations</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-Demographic/Economic</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Inf</a:t>
            </a:r>
            <a:r>
              <a:rPr kumimoji="0" sz="1800" b="0" i="0" u="none" strike="noStrike" kern="1200" cap="none" spc="-10" normalizeH="0" baseline="0" noProof="0" dirty="0">
                <a:ln>
                  <a:noFill/>
                </a:ln>
                <a:solidFill>
                  <a:prstClr val="black"/>
                </a:solidFill>
                <a:effectLst/>
                <a:uLnTx/>
                <a:uFillTx/>
                <a:latin typeface="Calibri"/>
                <a:ea typeface="+mn-ea"/>
                <a:cs typeface="Calibri"/>
              </a:rPr>
              <a:t>ormation</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a:p>
            <a:pPr marL="7175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-Operating</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lang="en-US" sz="1800" b="0" i="0" u="none" strike="noStrike" kern="1200" cap="none" spc="-10" normalizeH="0" baseline="0" noProof="0" dirty="0">
                <a:ln>
                  <a:noFill/>
                </a:ln>
                <a:solidFill>
                  <a:srgbClr val="000000"/>
                </a:solidFill>
                <a:effectLst/>
                <a:uLnTx/>
                <a:uFillTx/>
                <a:latin typeface="Calibri"/>
                <a:ea typeface="+mn-ea"/>
                <a:cs typeface="Calibri"/>
              </a:rPr>
              <a:t>I</a:t>
            </a:r>
            <a:r>
              <a:rPr kumimoji="0" sz="1800" b="0" i="0" u="none" strike="noStrike" kern="1200" cap="none" spc="-10" normalizeH="0" baseline="0" noProof="0" dirty="0">
                <a:ln>
                  <a:noFill/>
                </a:ln>
                <a:solidFill>
                  <a:prstClr val="black"/>
                </a:solidFill>
                <a:effectLst/>
                <a:uLnTx/>
                <a:uFillTx/>
                <a:latin typeface="Calibri"/>
                <a:ea typeface="+mn-ea"/>
                <a:cs typeface="Calibri"/>
              </a:rPr>
              <a:t>nformation</a:t>
            </a: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TextBox 3"/>
          <p:cNvSpPr txBox="1"/>
          <p:nvPr/>
        </p:nvSpPr>
        <p:spPr>
          <a:xfrm>
            <a:off x="2007484" y="1028966"/>
            <a:ext cx="80754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Three basic sections</a:t>
            </a:r>
          </a:p>
        </p:txBody>
      </p:sp>
      <p:sp>
        <p:nvSpPr>
          <p:cNvPr id="9" name="Rectangle 8"/>
          <p:cNvSpPr/>
          <p:nvPr/>
        </p:nvSpPr>
        <p:spPr>
          <a:xfrm>
            <a:off x="11635281" y="317286"/>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59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Specialized Sections</a:t>
            </a:r>
          </a:p>
        </p:txBody>
      </p:sp>
      <p:sp>
        <p:nvSpPr>
          <p:cNvPr id="3" name="Content Placeholder 2"/>
          <p:cNvSpPr>
            <a:spLocks noGrp="1"/>
          </p:cNvSpPr>
          <p:nvPr>
            <p:ph idx="1"/>
          </p:nvPr>
        </p:nvSpPr>
        <p:spPr/>
        <p:txBody>
          <a:bodyPr>
            <a:normAutofit/>
          </a:bodyPr>
          <a:lstStyle/>
          <a:p>
            <a:r>
              <a:rPr lang="en-US" sz="2800" dirty="0"/>
              <a:t>Investment section</a:t>
            </a:r>
          </a:p>
          <a:p>
            <a:pPr lvl="1"/>
            <a:r>
              <a:rPr lang="en-US" sz="2400" dirty="0"/>
              <a:t>Pension and other postemployment benefit plans</a:t>
            </a:r>
          </a:p>
          <a:p>
            <a:pPr lvl="1"/>
            <a:r>
              <a:rPr lang="en-US" sz="2400" dirty="0"/>
              <a:t>Investment pools</a:t>
            </a:r>
          </a:p>
          <a:p>
            <a:r>
              <a:rPr lang="en-US" sz="2800" dirty="0"/>
              <a:t>Actuarial section</a:t>
            </a:r>
          </a:p>
          <a:p>
            <a:pPr lvl="1"/>
            <a:r>
              <a:rPr lang="en-US" sz="2400" dirty="0"/>
              <a:t>Pension and other postemployment benefit plans</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87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The Financial Statement Audit</a:t>
            </a: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22</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71204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5026" name="Rectangle 2"/>
          <p:cNvSpPr>
            <a:spLocks noGrp="1" noChangeArrowheads="1"/>
          </p:cNvSpPr>
          <p:nvPr>
            <p:ph type="title"/>
          </p:nvPr>
        </p:nvSpPr>
        <p:spPr/>
        <p:txBody>
          <a:bodyPr>
            <a:normAutofit/>
          </a:bodyPr>
          <a:lstStyle/>
          <a:p>
            <a:r>
              <a:rPr lang="en-US" dirty="0"/>
              <a:t>Assessment of Quantitative Materiality</a:t>
            </a:r>
          </a:p>
        </p:txBody>
      </p:sp>
      <p:sp>
        <p:nvSpPr>
          <p:cNvPr id="2305027" name="Rectangle 3"/>
          <p:cNvSpPr>
            <a:spLocks noGrp="1" noChangeArrowheads="1"/>
          </p:cNvSpPr>
          <p:nvPr>
            <p:ph idx="1"/>
          </p:nvPr>
        </p:nvSpPr>
        <p:spPr/>
        <p:txBody>
          <a:bodyPr>
            <a:normAutofit fontScale="92500" lnSpcReduction="10000"/>
          </a:bodyPr>
          <a:lstStyle/>
          <a:p>
            <a:r>
              <a:rPr lang="en-US" sz="3300" dirty="0"/>
              <a:t>Government-wide financial statements</a:t>
            </a:r>
          </a:p>
          <a:p>
            <a:pPr lvl="1"/>
            <a:r>
              <a:rPr lang="en-US" dirty="0"/>
              <a:t>Assessed by activity column</a:t>
            </a:r>
          </a:p>
          <a:p>
            <a:r>
              <a:rPr lang="en-US" sz="3300" dirty="0"/>
              <a:t>Major funds</a:t>
            </a:r>
          </a:p>
          <a:p>
            <a:pPr lvl="1"/>
            <a:r>
              <a:rPr lang="en-US" dirty="0"/>
              <a:t>Assessed by individual fund</a:t>
            </a:r>
          </a:p>
          <a:p>
            <a:r>
              <a:rPr lang="en-US" sz="3300" dirty="0"/>
              <a:t>Nonmajor funds</a:t>
            </a:r>
          </a:p>
          <a:p>
            <a:pPr lvl="1"/>
            <a:r>
              <a:rPr lang="en-US" dirty="0"/>
              <a:t>Assessed in the aggregate, regardless of fund type*</a:t>
            </a:r>
          </a:p>
          <a:p>
            <a:r>
              <a:rPr lang="en-US" sz="3300" dirty="0"/>
              <a:t>Discretely presented component units</a:t>
            </a:r>
          </a:p>
          <a:p>
            <a:pPr lvl="1"/>
            <a:r>
              <a:rPr lang="en-US" dirty="0"/>
              <a:t>Assessed in the aggregate*</a:t>
            </a:r>
          </a:p>
          <a:p>
            <a:pPr marL="411480" lvl="1" indent="0">
              <a:buNone/>
            </a:pPr>
            <a:endParaRPr lang="en-US" dirty="0"/>
          </a:p>
          <a:p>
            <a:pPr marL="411480" lvl="1" indent="0">
              <a:buNone/>
            </a:pPr>
            <a:r>
              <a:rPr lang="en-US" dirty="0"/>
              <a:t>*Nonmajor funds and discretely presented component units may be aggregated if not material to the primary government</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6712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Quantitative Materiality</a:t>
            </a:r>
          </a:p>
        </p:txBody>
      </p:sp>
      <p:pic>
        <p:nvPicPr>
          <p:cNvPr id="8" name="Content Placeholder 7"/>
          <p:cNvPicPr>
            <a:picLocks noGrp="1" noChangeAspect="1"/>
          </p:cNvPicPr>
          <p:nvPr>
            <p:ph idx="1"/>
          </p:nvPr>
        </p:nvPicPr>
        <p:blipFill>
          <a:blip r:embed="rId4"/>
          <a:stretch>
            <a:fillRect/>
          </a:stretch>
        </p:blipFill>
        <p:spPr>
          <a:xfrm>
            <a:off x="2360951" y="1101777"/>
            <a:ext cx="8177133" cy="5943600"/>
          </a:xfrm>
          <a:prstGeom prst="rect">
            <a:avLst/>
          </a:prstGeom>
        </p:spPr>
      </p:pic>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23466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2194" name="Rectangle 2"/>
          <p:cNvSpPr>
            <a:spLocks noGrp="1" noChangeArrowheads="1"/>
          </p:cNvSpPr>
          <p:nvPr>
            <p:ph type="title"/>
          </p:nvPr>
        </p:nvSpPr>
        <p:spPr/>
        <p:txBody>
          <a:bodyPr>
            <a:normAutofit/>
          </a:bodyPr>
          <a:lstStyle/>
          <a:p>
            <a:r>
              <a:rPr lang="en-US" dirty="0"/>
              <a:t>Which Sections are Audited?</a:t>
            </a:r>
          </a:p>
        </p:txBody>
      </p:sp>
      <p:pic>
        <p:nvPicPr>
          <p:cNvPr id="2312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399" y="1157990"/>
            <a:ext cx="9093346" cy="544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84280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p:txBody>
          <a:bodyPr/>
          <a:lstStyle/>
          <a:p>
            <a:r>
              <a:rPr lang="en-US" dirty="0"/>
              <a:t>Auditing Standards</a:t>
            </a:r>
          </a:p>
        </p:txBody>
      </p:sp>
      <p:sp>
        <p:nvSpPr>
          <p:cNvPr id="1029" name="Rectangle 5"/>
          <p:cNvSpPr>
            <a:spLocks noGrp="1" noChangeArrowheads="1"/>
          </p:cNvSpPr>
          <p:nvPr>
            <p:ph idx="1"/>
          </p:nvPr>
        </p:nvSpPr>
        <p:spPr/>
        <p:txBody>
          <a:bodyPr>
            <a:normAutofit/>
          </a:bodyPr>
          <a:lstStyle/>
          <a:p>
            <a:r>
              <a:rPr lang="en-US" sz="3200" dirty="0"/>
              <a:t>Generally accepted auditing standards (GAAS)</a:t>
            </a:r>
          </a:p>
          <a:p>
            <a:r>
              <a:rPr lang="en-US" sz="3200" dirty="0"/>
              <a:t>Generally accepted government auditing standards (GAGAS)</a:t>
            </a:r>
          </a:p>
          <a:p>
            <a:pPr lvl="1"/>
            <a:r>
              <a:rPr lang="en-US" sz="3000" i="1" dirty="0"/>
              <a:t>Government Auditing Standards</a:t>
            </a:r>
            <a:r>
              <a:rPr lang="en-US" sz="3000" dirty="0"/>
              <a:t> (GAS)</a:t>
            </a:r>
          </a:p>
          <a:p>
            <a:pPr lvl="1"/>
            <a:r>
              <a:rPr lang="en-US" sz="3000" dirty="0"/>
              <a:t>“Yellow Book”</a:t>
            </a:r>
          </a:p>
          <a:p>
            <a:pPr lvl="1"/>
            <a:r>
              <a:rPr lang="en-US" sz="3000" dirty="0"/>
              <a:t>Use</a:t>
            </a:r>
          </a:p>
          <a:p>
            <a:pPr lvl="2"/>
            <a:r>
              <a:rPr lang="en-US" sz="2600" dirty="0"/>
              <a:t>Single audits, state mandate, grant requirement, or voluntary use</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07238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5266" name="Rectangle 2"/>
          <p:cNvSpPr>
            <a:spLocks noGrp="1" noChangeArrowheads="1"/>
          </p:cNvSpPr>
          <p:nvPr>
            <p:ph type="title"/>
          </p:nvPr>
        </p:nvSpPr>
        <p:spPr/>
        <p:txBody>
          <a:bodyPr>
            <a:normAutofit/>
          </a:bodyPr>
          <a:lstStyle/>
          <a:p>
            <a:r>
              <a:rPr lang="en-US" dirty="0"/>
              <a:t>Relationship Between GAAS and GAGAS</a:t>
            </a:r>
          </a:p>
        </p:txBody>
      </p:sp>
      <p:sp>
        <p:nvSpPr>
          <p:cNvPr id="2315267" name="Rectangle 3"/>
          <p:cNvSpPr>
            <a:spLocks noGrp="1" noChangeArrowheads="1"/>
          </p:cNvSpPr>
          <p:nvPr>
            <p:ph idx="1"/>
          </p:nvPr>
        </p:nvSpPr>
        <p:spPr/>
        <p:txBody>
          <a:bodyPr/>
          <a:lstStyle/>
          <a:p>
            <a:r>
              <a:rPr lang="en-US" sz="3200" dirty="0"/>
              <a:t>GAGAS general standards</a:t>
            </a:r>
          </a:p>
          <a:p>
            <a:pPr lvl="1"/>
            <a:r>
              <a:rPr lang="en-US" sz="3000" i="1" dirty="0"/>
              <a:t>Replace </a:t>
            </a:r>
            <a:r>
              <a:rPr lang="en-US" sz="3000" dirty="0"/>
              <a:t>GAAS general standards</a:t>
            </a:r>
          </a:p>
          <a:p>
            <a:r>
              <a:rPr lang="en-US" sz="3200" dirty="0"/>
              <a:t>GAGAS performance standards</a:t>
            </a:r>
          </a:p>
          <a:p>
            <a:pPr lvl="1"/>
            <a:r>
              <a:rPr lang="en-US" sz="3000" i="1" dirty="0"/>
              <a:t>Build upon </a:t>
            </a:r>
            <a:r>
              <a:rPr lang="en-US" sz="3000" dirty="0"/>
              <a:t>GAAS performance standards</a:t>
            </a:r>
          </a:p>
          <a:p>
            <a:r>
              <a:rPr lang="en-US" sz="3200" dirty="0"/>
              <a:t>GAGAS reporting standards</a:t>
            </a:r>
          </a:p>
          <a:p>
            <a:pPr lvl="1"/>
            <a:r>
              <a:rPr lang="en-US" sz="3000" i="1" dirty="0"/>
              <a:t>Build upon </a:t>
            </a:r>
            <a:r>
              <a:rPr lang="en-US" sz="3000" dirty="0"/>
              <a:t>GAAS reporting standards</a:t>
            </a:r>
          </a:p>
          <a:p>
            <a:pPr lvl="2"/>
            <a:endParaRPr lang="en-US" dirty="0"/>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11825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7314" name="Rectangle 2"/>
          <p:cNvSpPr>
            <a:spLocks noGrp="1" noChangeArrowheads="1"/>
          </p:cNvSpPr>
          <p:nvPr>
            <p:ph type="title"/>
          </p:nvPr>
        </p:nvSpPr>
        <p:spPr/>
        <p:txBody>
          <a:bodyPr/>
          <a:lstStyle/>
          <a:p>
            <a:r>
              <a:rPr lang="en-US" dirty="0"/>
              <a:t>Reporting: GAAS vs. GAGAS</a:t>
            </a:r>
          </a:p>
        </p:txBody>
      </p:sp>
      <p:sp>
        <p:nvSpPr>
          <p:cNvPr id="2317315" name="Rectangle 3"/>
          <p:cNvSpPr>
            <a:spLocks noGrp="1" noChangeArrowheads="1"/>
          </p:cNvSpPr>
          <p:nvPr>
            <p:ph idx="1"/>
          </p:nvPr>
        </p:nvSpPr>
        <p:spPr/>
        <p:txBody>
          <a:bodyPr>
            <a:noAutofit/>
          </a:bodyPr>
          <a:lstStyle/>
          <a:p>
            <a:r>
              <a:rPr lang="en-US" sz="3200" dirty="0"/>
              <a:t>GAAS</a:t>
            </a:r>
          </a:p>
          <a:p>
            <a:pPr lvl="1"/>
            <a:r>
              <a:rPr lang="en-US" sz="3000" dirty="0"/>
              <a:t>Fair presentation of financial statements</a:t>
            </a:r>
          </a:p>
          <a:p>
            <a:r>
              <a:rPr lang="en-US" sz="3200" dirty="0"/>
              <a:t>GAGAS</a:t>
            </a:r>
          </a:p>
          <a:p>
            <a:pPr lvl="1"/>
            <a:r>
              <a:rPr lang="en-US" sz="3000" dirty="0"/>
              <a:t>Fair presentation of financial statements</a:t>
            </a:r>
          </a:p>
          <a:p>
            <a:pPr lvl="1"/>
            <a:r>
              <a:rPr lang="en-US" sz="3000" dirty="0"/>
              <a:t>Internal control and compliance</a:t>
            </a:r>
          </a:p>
          <a:p>
            <a:pPr lvl="2"/>
            <a:r>
              <a:rPr lang="en-US" sz="2600" dirty="0"/>
              <a:t>Disclose deficiencies identified during the audit</a:t>
            </a:r>
          </a:p>
          <a:p>
            <a:pPr lvl="2"/>
            <a:r>
              <a:rPr lang="en-US" sz="2600" dirty="0"/>
              <a:t>No opinion rendered</a:t>
            </a:r>
          </a:p>
          <a:p>
            <a:pPr lvl="2"/>
            <a:r>
              <a:rPr lang="en-US" sz="2600" dirty="0"/>
              <a:t>Findings vs. letter to management</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96165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2" name="Rectangle 4"/>
          <p:cNvSpPr>
            <a:spLocks noGrp="1" noChangeArrowheads="1"/>
          </p:cNvSpPr>
          <p:nvPr>
            <p:ph type="title"/>
          </p:nvPr>
        </p:nvSpPr>
        <p:spPr/>
        <p:txBody>
          <a:bodyPr/>
          <a:lstStyle/>
          <a:p>
            <a:r>
              <a:rPr lang="en-US" dirty="0"/>
              <a:t>Audit Findings</a:t>
            </a:r>
          </a:p>
        </p:txBody>
      </p:sp>
      <p:sp>
        <p:nvSpPr>
          <p:cNvPr id="1788933" name="Rectangle 5"/>
          <p:cNvSpPr>
            <a:spLocks noGrp="1" noChangeArrowheads="1"/>
          </p:cNvSpPr>
          <p:nvPr>
            <p:ph idx="1"/>
          </p:nvPr>
        </p:nvSpPr>
        <p:spPr/>
        <p:txBody>
          <a:bodyPr>
            <a:normAutofit/>
          </a:bodyPr>
          <a:lstStyle/>
          <a:p>
            <a:r>
              <a:rPr lang="en-US" sz="3200" dirty="0"/>
              <a:t>Four elements</a:t>
            </a:r>
          </a:p>
          <a:p>
            <a:pPr marL="971550" lvl="1" indent="-514350">
              <a:buFont typeface="+mj-lt"/>
              <a:buAutoNum type="arabicPeriod"/>
            </a:pPr>
            <a:r>
              <a:rPr lang="en-US" dirty="0"/>
              <a:t>Criterion/criteria</a:t>
            </a:r>
          </a:p>
          <a:p>
            <a:pPr marL="971550" lvl="1" indent="-514350">
              <a:buFont typeface="+mj-lt"/>
              <a:buAutoNum type="arabicPeriod"/>
            </a:pPr>
            <a:r>
              <a:rPr lang="en-US" dirty="0"/>
              <a:t>Condition</a:t>
            </a:r>
          </a:p>
          <a:p>
            <a:pPr marL="971550" lvl="1" indent="-514350">
              <a:buFont typeface="+mj-lt"/>
              <a:buAutoNum type="arabicPeriod"/>
            </a:pPr>
            <a:r>
              <a:rPr lang="en-US" dirty="0"/>
              <a:t>Cause</a:t>
            </a:r>
          </a:p>
          <a:p>
            <a:pPr marL="971550" lvl="1" indent="-514350">
              <a:buFont typeface="+mj-lt"/>
              <a:buAutoNum type="arabicPeriod"/>
            </a:pPr>
            <a:r>
              <a:rPr lang="en-US" dirty="0"/>
              <a:t>Effect or potential effect</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7966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en-US" sz="3400" dirty="0"/>
              <a:t>REVIEW - Net Investment in Capital Assets</a:t>
            </a:r>
          </a:p>
        </p:txBody>
      </p:sp>
      <p:sp>
        <p:nvSpPr>
          <p:cNvPr id="103427" name="Rectangle 3"/>
          <p:cNvSpPr>
            <a:spLocks noGrp="1" noChangeArrowheads="1"/>
          </p:cNvSpPr>
          <p:nvPr>
            <p:ph idx="1"/>
          </p:nvPr>
        </p:nvSpPr>
        <p:spPr/>
        <p:txBody>
          <a:bodyPr>
            <a:noAutofit/>
          </a:bodyPr>
          <a:lstStyle/>
          <a:p>
            <a:r>
              <a:rPr lang="en-US" sz="2400" dirty="0"/>
              <a:t>Include </a:t>
            </a:r>
          </a:p>
          <a:p>
            <a:pPr lvl="1"/>
            <a:r>
              <a:rPr lang="en-US" sz="2200" u="sng" dirty="0"/>
              <a:t>All</a:t>
            </a:r>
            <a:r>
              <a:rPr lang="en-US" sz="2200" dirty="0"/>
              <a:t> of the government’s own capital assets (tangible and intangible), even if acquired without borrowing </a:t>
            </a:r>
          </a:p>
          <a:p>
            <a:pPr lvl="1"/>
            <a:r>
              <a:rPr lang="en-US" sz="2200" dirty="0"/>
              <a:t>Debt used to construct, acquire, or improve a government’s own capital asset </a:t>
            </a:r>
            <a:r>
              <a:rPr lang="en-US" sz="2000" dirty="0"/>
              <a:t>(including any related premiums or discounts)</a:t>
            </a:r>
          </a:p>
          <a:p>
            <a:r>
              <a:rPr lang="en-US" sz="2400" dirty="0"/>
              <a:t>Exclude</a:t>
            </a:r>
          </a:p>
          <a:p>
            <a:pPr lvl="1"/>
            <a:r>
              <a:rPr lang="en-US" sz="2200" dirty="0"/>
              <a:t>Amounts related to debt proceeds not yet expended</a:t>
            </a:r>
          </a:p>
          <a:p>
            <a:pPr lvl="1"/>
            <a:r>
              <a:rPr lang="en-US" sz="2200" dirty="0"/>
              <a:t>Borrowings within the primary government</a:t>
            </a:r>
          </a:p>
          <a:p>
            <a:pPr lvl="1"/>
            <a:r>
              <a:rPr lang="en-US" sz="2200" dirty="0"/>
              <a:t>Borrowings related to capital assets of another government</a:t>
            </a:r>
          </a:p>
          <a:p>
            <a:pPr lvl="1"/>
            <a:r>
              <a:rPr lang="en-US" sz="2200" dirty="0"/>
              <a:t>Proceeds applied for noncapital purpose, i.e., debt service “reserve fund” or issuance costs</a:t>
            </a:r>
          </a:p>
        </p:txBody>
      </p:sp>
      <p:sp>
        <p:nvSpPr>
          <p:cNvPr id="5" name="Slide Number Placeholder 3"/>
          <p:cNvSpPr>
            <a:spLocks noGrp="1"/>
          </p:cNvSpPr>
          <p:nvPr>
            <p:ph type="sldNum" sz="quarter" idx="4294967295"/>
          </p:nvPr>
        </p:nvSpPr>
        <p:spPr>
          <a:xfrm>
            <a:off x="9347200" y="257175"/>
            <a:ext cx="2844800" cy="4762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84541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8" name="Rectangle 2"/>
          <p:cNvSpPr>
            <a:spLocks noGrp="1" noChangeArrowheads="1"/>
          </p:cNvSpPr>
          <p:nvPr>
            <p:ph type="title"/>
          </p:nvPr>
        </p:nvSpPr>
        <p:spPr/>
        <p:txBody>
          <a:bodyPr/>
          <a:lstStyle/>
          <a:p>
            <a:r>
              <a:rPr lang="en-US" dirty="0"/>
              <a:t>Audit Procurement</a:t>
            </a:r>
          </a:p>
        </p:txBody>
      </p:sp>
      <p:sp>
        <p:nvSpPr>
          <p:cNvPr id="2318339" name="Rectangle 3"/>
          <p:cNvSpPr>
            <a:spLocks noGrp="1" noChangeArrowheads="1"/>
          </p:cNvSpPr>
          <p:nvPr>
            <p:ph idx="1"/>
          </p:nvPr>
        </p:nvSpPr>
        <p:spPr/>
        <p:txBody>
          <a:bodyPr>
            <a:noAutofit/>
          </a:bodyPr>
          <a:lstStyle/>
          <a:p>
            <a:r>
              <a:rPr lang="en-US" sz="2800" dirty="0"/>
              <a:t>Closely tied to audit quality</a:t>
            </a:r>
          </a:p>
          <a:p>
            <a:r>
              <a:rPr lang="en-US" sz="2800" dirty="0"/>
              <a:t>Process should</a:t>
            </a:r>
          </a:p>
          <a:p>
            <a:pPr lvl="1"/>
            <a:r>
              <a:rPr lang="en-US" sz="2400" dirty="0"/>
              <a:t>Be open and competitive</a:t>
            </a:r>
          </a:p>
          <a:p>
            <a:pPr lvl="1"/>
            <a:r>
              <a:rPr lang="en-US" sz="2400" dirty="0"/>
              <a:t>Produce a comprehensive request for proposals (RFP)</a:t>
            </a:r>
          </a:p>
          <a:p>
            <a:pPr lvl="1"/>
            <a:r>
              <a:rPr lang="en-US" sz="2400" dirty="0"/>
              <a:t>Give priority to auditor qualifications</a:t>
            </a:r>
          </a:p>
          <a:p>
            <a:pPr lvl="1"/>
            <a:r>
              <a:rPr lang="en-US" sz="2400" dirty="0"/>
              <a:t>Be documented in a written agreement</a:t>
            </a:r>
          </a:p>
          <a:p>
            <a:r>
              <a:rPr lang="en-US" sz="2800" dirty="0"/>
              <a:t>Other GFOA recommendations</a:t>
            </a:r>
          </a:p>
          <a:p>
            <a:pPr lvl="1"/>
            <a:r>
              <a:rPr lang="en-US" sz="2400" dirty="0"/>
              <a:t>Use a multi-year audit contract (five-year minimum)</a:t>
            </a:r>
          </a:p>
          <a:p>
            <a:pPr lvl="1"/>
            <a:r>
              <a:rPr lang="en-US" sz="2400" dirty="0"/>
              <a:t>Do </a:t>
            </a:r>
            <a:r>
              <a:rPr lang="en-US" sz="2400" i="1" dirty="0"/>
              <a:t>not</a:t>
            </a:r>
            <a:r>
              <a:rPr lang="en-US" sz="2400" dirty="0"/>
              <a:t> mandate auditor rotation</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25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Introductory Section</a:t>
            </a: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31</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94715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Guidance</a:t>
            </a:r>
          </a:p>
        </p:txBody>
      </p:sp>
      <p:sp>
        <p:nvSpPr>
          <p:cNvPr id="3" name="Content Placeholder 2"/>
          <p:cNvSpPr>
            <a:spLocks noGrp="1"/>
          </p:cNvSpPr>
          <p:nvPr>
            <p:ph idx="1"/>
          </p:nvPr>
        </p:nvSpPr>
        <p:spPr/>
        <p:txBody>
          <a:bodyPr/>
          <a:lstStyle/>
          <a:p>
            <a:r>
              <a:rPr lang="en-US" sz="3000" dirty="0"/>
              <a:t>Authoritative standards prescribe</a:t>
            </a:r>
          </a:p>
          <a:p>
            <a:pPr lvl="1"/>
            <a:r>
              <a:rPr lang="en-US" sz="2400" dirty="0"/>
              <a:t>Table of contents</a:t>
            </a:r>
          </a:p>
          <a:p>
            <a:pPr lvl="1"/>
            <a:r>
              <a:rPr lang="en-US" sz="2400" dirty="0"/>
              <a:t>Letter(s) of transmittal (no detail)</a:t>
            </a:r>
          </a:p>
          <a:p>
            <a:pPr lvl="1"/>
            <a:r>
              <a:rPr lang="en-US" sz="2400" dirty="0"/>
              <a:t>“Other material deemed appropriate by management”</a:t>
            </a:r>
          </a:p>
          <a:p>
            <a:r>
              <a:rPr lang="en-US" sz="3000" dirty="0"/>
              <a:t>Government Finance Officers Association (GFOA) recommends the inclusion of </a:t>
            </a:r>
          </a:p>
          <a:p>
            <a:pPr lvl="1"/>
            <a:r>
              <a:rPr lang="en-US" sz="2400" dirty="0"/>
              <a:t>Organizational chart/list of principal officials</a:t>
            </a:r>
          </a:p>
          <a:p>
            <a:pPr lvl="1"/>
            <a:r>
              <a:rPr lang="en-US" sz="2400" dirty="0"/>
              <a:t>Reproduction of the Certificate of Achievement for Excellence in Financial Reporting (if applicable)</a:t>
            </a:r>
          </a:p>
          <a:p>
            <a:r>
              <a:rPr lang="en-US" sz="3000" dirty="0"/>
              <a:t>GFOA also offers guidance on the basic contents of the letter of transmittal</a:t>
            </a:r>
          </a:p>
          <a:p>
            <a:pPr marL="411480" lvl="1" indent="0">
              <a:buNone/>
            </a:pPr>
            <a:endParaRPr lang="en-US" dirty="0"/>
          </a:p>
        </p:txBody>
      </p:sp>
      <p:sp>
        <p:nvSpPr>
          <p:cNvPr id="5" name="Rectangle 4"/>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09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Table of Contents</a:t>
            </a:r>
          </a:p>
        </p:txBody>
      </p:sp>
      <p:sp>
        <p:nvSpPr>
          <p:cNvPr id="22531" name="Rectangle 3"/>
          <p:cNvSpPr>
            <a:spLocks noGrp="1" noChangeArrowheads="1"/>
          </p:cNvSpPr>
          <p:nvPr>
            <p:ph idx="1"/>
          </p:nvPr>
        </p:nvSpPr>
        <p:spPr/>
        <p:txBody>
          <a:bodyPr/>
          <a:lstStyle/>
          <a:p>
            <a:pPr>
              <a:spcBef>
                <a:spcPts val="400"/>
              </a:spcBef>
            </a:pPr>
            <a:r>
              <a:rPr lang="en-US" altLang="en-US" sz="3000" dirty="0"/>
              <a:t>Clearly delineate basic sections of the report</a:t>
            </a:r>
          </a:p>
          <a:p>
            <a:pPr lvl="1">
              <a:spcBef>
                <a:spcPts val="400"/>
              </a:spcBef>
            </a:pPr>
            <a:r>
              <a:rPr lang="en-US" altLang="en-US" sz="2600" dirty="0"/>
              <a:t>Introductory</a:t>
            </a:r>
          </a:p>
          <a:p>
            <a:pPr lvl="1">
              <a:spcBef>
                <a:spcPts val="400"/>
              </a:spcBef>
            </a:pPr>
            <a:r>
              <a:rPr lang="en-US" altLang="en-US" sz="2600" dirty="0"/>
              <a:t>Financial</a:t>
            </a:r>
          </a:p>
          <a:p>
            <a:pPr lvl="1">
              <a:spcBef>
                <a:spcPts val="400"/>
              </a:spcBef>
            </a:pPr>
            <a:r>
              <a:rPr lang="en-US" altLang="en-US" sz="2600" dirty="0"/>
              <a:t>Statistical</a:t>
            </a:r>
          </a:p>
          <a:p>
            <a:pPr lvl="1">
              <a:spcBef>
                <a:spcPts val="400"/>
              </a:spcBef>
            </a:pPr>
            <a:r>
              <a:rPr lang="en-US" altLang="en-US" sz="2600" dirty="0"/>
              <a:t>Additional section(s) if applicable (Single Audit report)</a:t>
            </a:r>
          </a:p>
          <a:p>
            <a:pPr>
              <a:spcBef>
                <a:spcPts val="400"/>
              </a:spcBef>
            </a:pPr>
            <a:r>
              <a:rPr lang="en-US" altLang="en-US" sz="3000" dirty="0"/>
              <a:t>Subdivide financial section</a:t>
            </a:r>
          </a:p>
          <a:p>
            <a:pPr lvl="1">
              <a:spcBef>
                <a:spcPts val="400"/>
              </a:spcBef>
            </a:pPr>
            <a:r>
              <a:rPr lang="en-US" altLang="en-US" sz="2600" dirty="0"/>
              <a:t>ACFR audit</a:t>
            </a:r>
          </a:p>
          <a:p>
            <a:pPr lvl="1">
              <a:spcBef>
                <a:spcPts val="400"/>
              </a:spcBef>
            </a:pPr>
            <a:r>
              <a:rPr lang="en-US" altLang="en-US" sz="2600" dirty="0"/>
              <a:t>Management’s discussion and analysis</a:t>
            </a:r>
          </a:p>
          <a:p>
            <a:pPr lvl="1">
              <a:spcBef>
                <a:spcPts val="400"/>
              </a:spcBef>
            </a:pPr>
            <a:r>
              <a:rPr lang="en-US" altLang="en-US" sz="2600" dirty="0"/>
              <a:t>Basic statements (include notes)</a:t>
            </a:r>
          </a:p>
        </p:txBody>
      </p:sp>
      <p:sp>
        <p:nvSpPr>
          <p:cNvPr id="6" name="TextBox 5"/>
          <p:cNvSpPr txBox="1"/>
          <p:nvPr/>
        </p:nvSpPr>
        <p:spPr>
          <a:xfrm flipH="1">
            <a:off x="6820525" y="4148593"/>
            <a:ext cx="5120934" cy="169277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333399"/>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0000"/>
                </a:solidFill>
                <a:effectLst/>
                <a:uLnTx/>
                <a:uFillTx/>
                <a:latin typeface="Lato" panose="020F0502020204030203"/>
                <a:cs typeface="Calibri" panose="020F0502020204030204" pitchFamily="34" charset="0"/>
              </a:rPr>
              <a:t>RSI other than MD&amp;A</a:t>
            </a:r>
          </a:p>
          <a:p>
            <a:pPr marL="457200" marR="0" lvl="0" indent="-457200" algn="l" defTabSz="914400" rtl="0" eaLnBrk="1" fontAlgn="auto" latinLnBrk="0" hangingPunct="1">
              <a:lnSpc>
                <a:spcPct val="100000"/>
              </a:lnSpc>
              <a:spcBef>
                <a:spcPts val="0"/>
              </a:spcBef>
              <a:spcAft>
                <a:spcPts val="0"/>
              </a:spcAft>
              <a:buClr>
                <a:srgbClr val="333399"/>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0000"/>
                </a:solidFill>
                <a:effectLst/>
                <a:uLnTx/>
                <a:uFillTx/>
                <a:latin typeface="Lato" panose="020F0502020204030203"/>
                <a:cs typeface="Calibri" panose="020F0502020204030204" pitchFamily="34" charset="0"/>
              </a:rPr>
              <a:t>Other supplementary information</a:t>
            </a:r>
          </a:p>
          <a:p>
            <a:pPr marL="457200" marR="0" lvl="0" indent="-457200" algn="l" defTabSz="914400" rtl="0" eaLnBrk="1" fontAlgn="auto" latinLnBrk="0" hangingPunct="1">
              <a:lnSpc>
                <a:spcPct val="100000"/>
              </a:lnSpc>
              <a:spcBef>
                <a:spcPts val="0"/>
              </a:spcBef>
              <a:spcAft>
                <a:spcPts val="0"/>
              </a:spcAft>
              <a:buClr>
                <a:srgbClr val="333399"/>
              </a:buClr>
              <a:buSzTx/>
              <a:buFont typeface="Wingdings" panose="05000000000000000000" pitchFamily="2" charset="2"/>
              <a:buChar char="§"/>
              <a:tabLst/>
              <a:defRPr/>
            </a:pPr>
            <a:r>
              <a:rPr kumimoji="0" lang="en-US" sz="2600" b="0" i="0" u="none" strike="noStrike" kern="1200" cap="none" spc="0" normalizeH="0" baseline="0" noProof="0" dirty="0">
                <a:ln>
                  <a:noFill/>
                </a:ln>
                <a:solidFill>
                  <a:srgbClr val="000000"/>
                </a:solidFill>
                <a:effectLst/>
                <a:uLnTx/>
                <a:uFillTx/>
                <a:latin typeface="Lato" panose="020F0502020204030203"/>
                <a:cs typeface="Calibri" panose="020F0502020204030204" pitchFamily="34" charset="0"/>
              </a:rPr>
              <a:t>Full title for statements and schedules</a:t>
            </a:r>
          </a:p>
        </p:txBody>
      </p:sp>
      <p:sp>
        <p:nvSpPr>
          <p:cNvPr id="7" name="Rectangle 6"/>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33753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Example - Table of Contents</a:t>
            </a:r>
          </a:p>
        </p:txBody>
      </p:sp>
      <p:pic>
        <p:nvPicPr>
          <p:cNvPr id="4" name="Content Placeholder 3"/>
          <p:cNvPicPr>
            <a:picLocks noGrp="1" noChangeAspect="1"/>
          </p:cNvPicPr>
          <p:nvPr>
            <p:ph idx="1"/>
          </p:nvPr>
        </p:nvPicPr>
        <p:blipFill rotWithShape="1">
          <a:blip r:embed="rId4"/>
          <a:stretch/>
        </p:blipFill>
        <p:spPr>
          <a:xfrm>
            <a:off x="1596452" y="1821305"/>
            <a:ext cx="9666905" cy="3994879"/>
          </a:xfrm>
          <a:prstGeom prst="rect">
            <a:avLst/>
          </a:prstGeom>
        </p:spPr>
      </p:pic>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4771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Calibri" panose="020F0502020204030204" pitchFamily="34" charset="0"/>
                <a:cs typeface="Calibri" panose="020F0502020204030204" pitchFamily="34" charset="0"/>
              </a:rPr>
              <a:t>Letter of Transmittal</a:t>
            </a:r>
            <a:endParaRPr lang="en-US" sz="4400" dirty="0">
              <a:latin typeface="Calibri" panose="020F0502020204030204" pitchFamily="34" charset="0"/>
              <a:ea typeface="Calibri" charset="0"/>
              <a:cs typeface="Calibri" panose="020F0502020204030204" pitchFamily="34" charset="0"/>
            </a:endParaRPr>
          </a:p>
        </p:txBody>
      </p:sp>
      <p:sp>
        <p:nvSpPr>
          <p:cNvPr id="4" name="Rectangle 3"/>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760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What is a Letter of Transmittal?</a:t>
            </a:r>
          </a:p>
        </p:txBody>
      </p:sp>
      <p:sp>
        <p:nvSpPr>
          <p:cNvPr id="84995" name="Rectangle 3"/>
          <p:cNvSpPr>
            <a:spLocks noGrp="1" noChangeArrowheads="1"/>
          </p:cNvSpPr>
          <p:nvPr>
            <p:ph idx="1"/>
          </p:nvPr>
        </p:nvSpPr>
        <p:spPr/>
        <p:txBody>
          <a:bodyPr>
            <a:normAutofit/>
          </a:bodyPr>
          <a:lstStyle/>
          <a:p>
            <a:r>
              <a:rPr lang="en-US" sz="3200" dirty="0"/>
              <a:t>Purpose</a:t>
            </a:r>
          </a:p>
          <a:p>
            <a:pPr lvl="1"/>
            <a:r>
              <a:rPr lang="en-US" dirty="0"/>
              <a:t>Introduce the government and its financial statements</a:t>
            </a:r>
          </a:p>
          <a:p>
            <a:pPr lvl="1"/>
            <a:r>
              <a:rPr lang="en-US" dirty="0"/>
              <a:t>Serve as formal ‘cover letter’ for the ACFR</a:t>
            </a:r>
          </a:p>
          <a:p>
            <a:pPr lvl="1"/>
            <a:r>
              <a:rPr lang="en-US" dirty="0"/>
              <a:t>Provide financial and economic analyses</a:t>
            </a:r>
          </a:p>
          <a:p>
            <a:pPr lvl="1"/>
            <a:r>
              <a:rPr lang="en-US" dirty="0"/>
              <a:t>Avoid duplication with management’s discussion and analysis “MD&amp;A”</a:t>
            </a:r>
          </a:p>
          <a:p>
            <a:pPr marL="342900" lvl="1" indent="0">
              <a:buNone/>
            </a:pPr>
            <a:endParaRPr lang="en-US" sz="1800" dirty="0"/>
          </a:p>
          <a:p>
            <a:pPr marL="342900" lvl="1" indent="0">
              <a:buNone/>
            </a:pPr>
            <a:endParaRPr lang="en-US" sz="1800" dirty="0"/>
          </a:p>
        </p:txBody>
      </p:sp>
      <p:sp>
        <p:nvSpPr>
          <p:cNvPr id="5" name="TextBox 4"/>
          <p:cNvSpPr txBox="1"/>
          <p:nvPr/>
        </p:nvSpPr>
        <p:spPr>
          <a:xfrm>
            <a:off x="2301409" y="4811005"/>
            <a:ext cx="8146735" cy="830997"/>
          </a:xfrm>
          <a:prstGeom prst="rect">
            <a:avLst/>
          </a:prstGeom>
          <a:noFill/>
          <a:ln w="38100">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ato" panose="020F0502020204030203"/>
              </a:rPr>
              <a:t>The Letter of Transmittal is the </a:t>
            </a:r>
            <a:r>
              <a:rPr kumimoji="0" lang="en-US" sz="2400" b="0" i="1" u="none" strike="noStrike" kern="1200" cap="none" spc="0" normalizeH="0" baseline="0" noProof="0" dirty="0">
                <a:ln>
                  <a:noFill/>
                </a:ln>
                <a:solidFill>
                  <a:srgbClr val="000000"/>
                </a:solidFill>
                <a:effectLst/>
                <a:uLnTx/>
                <a:uFillTx/>
                <a:latin typeface="Lato" panose="020F0502020204030203"/>
              </a:rPr>
              <a:t>only place</a:t>
            </a:r>
            <a:r>
              <a:rPr kumimoji="0" lang="en-US" sz="2400" b="0" i="0" u="none" strike="noStrike" kern="1200" cap="none" spc="0" normalizeH="0" baseline="0" noProof="0" dirty="0">
                <a:ln>
                  <a:noFill/>
                </a:ln>
                <a:solidFill>
                  <a:srgbClr val="000000"/>
                </a:solidFill>
                <a:effectLst/>
                <a:uLnTx/>
                <a:uFillTx/>
                <a:latin typeface="Lato" panose="020F0502020204030203"/>
              </a:rPr>
              <a:t> in the ACFR where you can include prospective/subjective information</a:t>
            </a:r>
          </a:p>
        </p:txBody>
      </p:sp>
      <p:sp>
        <p:nvSpPr>
          <p:cNvPr id="7" name="Rectangle 6"/>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9131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Format</a:t>
            </a:r>
          </a:p>
        </p:txBody>
      </p:sp>
      <p:sp>
        <p:nvSpPr>
          <p:cNvPr id="3" name="Content Placeholder 2"/>
          <p:cNvSpPr>
            <a:spLocks noGrp="1"/>
          </p:cNvSpPr>
          <p:nvPr>
            <p:ph idx="1"/>
          </p:nvPr>
        </p:nvSpPr>
        <p:spPr/>
        <p:txBody>
          <a:bodyPr/>
          <a:lstStyle/>
          <a:p>
            <a:pPr>
              <a:defRPr/>
            </a:pPr>
            <a:r>
              <a:rPr lang="en-US" sz="2800" dirty="0"/>
              <a:t>Presented on government’s letterhead</a:t>
            </a:r>
          </a:p>
          <a:p>
            <a:pPr>
              <a:defRPr/>
            </a:pPr>
            <a:r>
              <a:rPr lang="en-US" sz="2800" dirty="0"/>
              <a:t>Dated (no earlier than date of independent auditor’s report)</a:t>
            </a:r>
          </a:p>
          <a:p>
            <a:pPr>
              <a:defRPr/>
            </a:pPr>
            <a:r>
              <a:rPr lang="en-US" sz="2800" dirty="0"/>
              <a:t>Normally addressed to citizens and the governing board</a:t>
            </a:r>
          </a:p>
          <a:p>
            <a:r>
              <a:rPr lang="en-US" altLang="en-US" sz="2800" dirty="0"/>
              <a:t>Keep discussion simple and straightforward</a:t>
            </a:r>
          </a:p>
          <a:p>
            <a:r>
              <a:rPr lang="en-US" altLang="en-US" sz="2800" dirty="0"/>
              <a:t>Use charts and graphs</a:t>
            </a:r>
          </a:p>
          <a:p>
            <a:pPr>
              <a:defRPr/>
            </a:pPr>
            <a:r>
              <a:rPr lang="en-US" sz="2800" dirty="0"/>
              <a:t>Signatures</a:t>
            </a:r>
          </a:p>
          <a:p>
            <a:pPr lvl="1">
              <a:defRPr/>
            </a:pPr>
            <a:r>
              <a:rPr lang="en-US" sz="2600" dirty="0"/>
              <a:t>Chief financial officer (minimum)</a:t>
            </a:r>
          </a:p>
          <a:p>
            <a:pPr lvl="1">
              <a:defRPr/>
            </a:pPr>
            <a:r>
              <a:rPr lang="en-US" sz="2600" dirty="0"/>
              <a:t>Chief executive/operating officer</a:t>
            </a:r>
          </a:p>
          <a:p>
            <a:pPr lvl="1">
              <a:defRPr/>
            </a:pPr>
            <a:r>
              <a:rPr lang="en-US" sz="2600" dirty="0"/>
              <a:t>May have two separate letters</a:t>
            </a:r>
          </a:p>
          <a:p>
            <a:pPr marL="914400" lvl="2" indent="0">
              <a:buNone/>
              <a:defRPr/>
            </a:pPr>
            <a:endParaRPr lang="en-US" dirty="0"/>
          </a:p>
          <a:p>
            <a:pPr marL="1196975" lvl="2" indent="0">
              <a:buNone/>
              <a:defRPr/>
            </a:pPr>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64375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4400" dirty="0"/>
              <a:t>Format (cont.)</a:t>
            </a:r>
          </a:p>
        </p:txBody>
      </p:sp>
      <p:sp>
        <p:nvSpPr>
          <p:cNvPr id="84995" name="Rectangle 3"/>
          <p:cNvSpPr>
            <a:spLocks noGrp="1" noChangeArrowheads="1"/>
          </p:cNvSpPr>
          <p:nvPr>
            <p:ph idx="1"/>
          </p:nvPr>
        </p:nvSpPr>
        <p:spPr/>
        <p:txBody>
          <a:bodyPr>
            <a:normAutofit/>
          </a:bodyPr>
          <a:lstStyle/>
          <a:p>
            <a:pPr marL="631825" lvl="1" indent="0">
              <a:buNone/>
            </a:pPr>
            <a:r>
              <a:rPr lang="en-US" sz="2600" b="1" dirty="0"/>
              <a:t>Four Parts </a:t>
            </a:r>
          </a:p>
          <a:p>
            <a:pPr marL="631825" lvl="1" indent="0">
              <a:buNone/>
            </a:pPr>
            <a:endParaRPr lang="en-US" sz="2000" b="1" dirty="0"/>
          </a:p>
          <a:p>
            <a:pPr marL="1146175" lvl="1" indent="-514350">
              <a:buFont typeface="+mj-lt"/>
              <a:buAutoNum type="arabicPeriod"/>
            </a:pPr>
            <a:r>
              <a:rPr lang="en-US" sz="2600" dirty="0"/>
              <a:t>Formal transmittal</a:t>
            </a:r>
          </a:p>
          <a:p>
            <a:pPr marL="1146175" lvl="1" indent="-514350">
              <a:buFont typeface="+mj-lt"/>
              <a:buAutoNum type="arabicPeriod"/>
            </a:pPr>
            <a:r>
              <a:rPr lang="en-US" sz="2600" dirty="0"/>
              <a:t>Profile of government</a:t>
            </a:r>
          </a:p>
          <a:p>
            <a:pPr marL="1146175" lvl="1" indent="-514350">
              <a:buFont typeface="+mj-lt"/>
              <a:buAutoNum type="arabicPeriod"/>
            </a:pPr>
            <a:r>
              <a:rPr lang="en-US" sz="2600" dirty="0"/>
              <a:t>Information useful in assessing the </a:t>
            </a:r>
            <a:br>
              <a:rPr lang="en-US" sz="2600" dirty="0"/>
            </a:br>
            <a:r>
              <a:rPr lang="en-US" sz="2600" dirty="0"/>
              <a:t>government’s economic condition</a:t>
            </a:r>
          </a:p>
          <a:p>
            <a:pPr marL="1146175" lvl="1" indent="-514350">
              <a:buFont typeface="+mj-lt"/>
              <a:buAutoNum type="arabicPeriod"/>
            </a:pPr>
            <a:r>
              <a:rPr lang="en-US" sz="2600" dirty="0"/>
              <a:t>Awards/Acknowledgments</a:t>
            </a:r>
          </a:p>
        </p:txBody>
      </p:sp>
      <p:sp>
        <p:nvSpPr>
          <p:cNvPr id="6" name="Right Brace 5"/>
          <p:cNvSpPr/>
          <p:nvPr/>
        </p:nvSpPr>
        <p:spPr>
          <a:xfrm>
            <a:off x="6007286" y="1996551"/>
            <a:ext cx="1464945" cy="2586697"/>
          </a:xfrm>
          <a:prstGeom prst="rightBrace">
            <a:avLst>
              <a:gd name="adj1" fmla="val 8333"/>
              <a:gd name="adj2" fmla="val 5195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Box 6"/>
          <p:cNvSpPr txBox="1"/>
          <p:nvPr/>
        </p:nvSpPr>
        <p:spPr>
          <a:xfrm>
            <a:off x="7571231" y="2638025"/>
            <a:ext cx="3571385" cy="144655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Lato" panose="020F0502020204030203"/>
              </a:rPr>
              <a:t>Required for the GFOA’s Certificate of Achievement for Excellence in Financial Reporting Award</a:t>
            </a:r>
          </a:p>
        </p:txBody>
      </p:sp>
      <p:sp>
        <p:nvSpPr>
          <p:cNvPr id="8" name="TextBox 7"/>
          <p:cNvSpPr txBox="1"/>
          <p:nvPr/>
        </p:nvSpPr>
        <p:spPr>
          <a:xfrm>
            <a:off x="944380" y="5081921"/>
            <a:ext cx="11047323" cy="67710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Lato" panose="020F0502020204030203"/>
                <a:cs typeface="Helvetica" panose="020B0604020202020204" pitchFamily="34" charset="0"/>
              </a:rPr>
              <a:t>Authoritative guidance requires a comprehensive report include a letter of transmittal, however, the format and content of the letter are not specified. (GASB COD 2200.704-1; GASBIG 2016-1 Q 5.10)</a:t>
            </a:r>
          </a:p>
        </p:txBody>
      </p:sp>
      <p:sp>
        <p:nvSpPr>
          <p:cNvPr id="10" name="Rectangle 9"/>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36324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 Formal Transmittal</a:t>
            </a:r>
          </a:p>
        </p:txBody>
      </p:sp>
      <p:sp>
        <p:nvSpPr>
          <p:cNvPr id="10" name="TextBox 9"/>
          <p:cNvSpPr txBox="1"/>
          <p:nvPr/>
        </p:nvSpPr>
        <p:spPr>
          <a:xfrm>
            <a:off x="801974" y="1445559"/>
            <a:ext cx="5294026" cy="1631216"/>
          </a:xfrm>
          <a:prstGeom prst="rect">
            <a:avLst/>
          </a:prstGeom>
          <a:noFill/>
          <a:ln>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ato" panose="020F0502020204030203"/>
              </a:rPr>
              <a:t>Management assumes full responsibility for the completeness and reliability of the information contained in the report, based upon a comprehensive framework of internal control that it has established for this purpose.</a:t>
            </a:r>
          </a:p>
        </p:txBody>
      </p:sp>
      <p:pic>
        <p:nvPicPr>
          <p:cNvPr id="2" name="Picture 1"/>
          <p:cNvPicPr>
            <a:picLocks noChangeAspect="1"/>
          </p:cNvPicPr>
          <p:nvPr/>
        </p:nvPicPr>
        <p:blipFill>
          <a:blip r:embed="rId3"/>
          <a:stretch>
            <a:fillRect/>
          </a:stretch>
        </p:blipFill>
        <p:spPr>
          <a:xfrm>
            <a:off x="6479382" y="1145094"/>
            <a:ext cx="5567202" cy="5323161"/>
          </a:xfrm>
          <a:prstGeom prst="rect">
            <a:avLst/>
          </a:prstGeom>
        </p:spPr>
      </p:pic>
      <p:sp>
        <p:nvSpPr>
          <p:cNvPr id="9" name="TextBox 8"/>
          <p:cNvSpPr txBox="1"/>
          <p:nvPr/>
        </p:nvSpPr>
        <p:spPr>
          <a:xfrm>
            <a:off x="801974" y="3960160"/>
            <a:ext cx="5294026" cy="2246769"/>
          </a:xfrm>
          <a:prstGeom prst="rect">
            <a:avLst/>
          </a:prstGeom>
          <a:noFill/>
          <a:ln>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ato" panose="020F0502020204030203"/>
              </a:rPr>
              <a:t>The Authority is required to have an annual audit in accordance with the provisions of Title 2 U.S. </a:t>
            </a:r>
            <a:r>
              <a:rPr kumimoji="0" lang="en-US" sz="2000" b="0" i="1" u="none" strike="noStrike" kern="1200" cap="none" spc="0" normalizeH="0" baseline="0" noProof="0" dirty="0">
                <a:ln>
                  <a:noFill/>
                </a:ln>
                <a:solidFill>
                  <a:srgbClr val="000000"/>
                </a:solidFill>
                <a:effectLst/>
                <a:uLnTx/>
                <a:uFillTx/>
                <a:latin typeface="Lato" panose="020F0502020204030203"/>
              </a:rPr>
              <a:t>Code of Federal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Lato" panose="020F0502020204030203"/>
              </a:rPr>
              <a:t>Regulations </a:t>
            </a:r>
            <a:r>
              <a:rPr kumimoji="0" lang="en-US" sz="2000" b="0" i="0" u="none" strike="noStrike" kern="1200" cap="none" spc="0" normalizeH="0" baseline="0" noProof="0" dirty="0">
                <a:ln>
                  <a:noFill/>
                </a:ln>
                <a:solidFill>
                  <a:srgbClr val="000000"/>
                </a:solidFill>
                <a:effectLst/>
                <a:uLnTx/>
                <a:uFillTx/>
                <a:latin typeface="Lato" panose="020F0502020204030203"/>
              </a:rPr>
              <a:t>(CFR) Part 200, </a:t>
            </a:r>
            <a:r>
              <a:rPr kumimoji="0" lang="en-US" sz="2000" b="0" i="1" u="none" strike="noStrike" kern="1200" cap="none" spc="0" normalizeH="0" baseline="0" noProof="0" dirty="0">
                <a:ln>
                  <a:noFill/>
                </a:ln>
                <a:solidFill>
                  <a:srgbClr val="000000"/>
                </a:solidFill>
                <a:effectLst/>
                <a:uLnTx/>
                <a:uFillTx/>
                <a:latin typeface="Lato" panose="020F0502020204030203"/>
              </a:rPr>
              <a:t>Uniform Administrative Requirements, Cost Principals, and Audit Requirements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Lato" panose="020F0502020204030203"/>
              </a:rPr>
              <a:t>Federal Awards </a:t>
            </a:r>
            <a:r>
              <a:rPr kumimoji="0" lang="en-US" sz="2000" b="0" i="0" u="none" strike="noStrike" kern="1200" cap="none" spc="0" normalizeH="0" baseline="0" noProof="0" dirty="0">
                <a:ln>
                  <a:noFill/>
                </a:ln>
                <a:solidFill>
                  <a:srgbClr val="000000"/>
                </a:solidFill>
                <a:effectLst/>
                <a:uLnTx/>
                <a:uFillTx/>
                <a:latin typeface="Lato" panose="020F0502020204030203"/>
              </a:rPr>
              <a:t>(OMB Uniform Guidance).</a:t>
            </a:r>
          </a:p>
        </p:txBody>
      </p:sp>
      <p:sp>
        <p:nvSpPr>
          <p:cNvPr id="3" name="Left Brace 2"/>
          <p:cNvSpPr/>
          <p:nvPr/>
        </p:nvSpPr>
        <p:spPr bwMode="auto">
          <a:xfrm>
            <a:off x="6176763" y="4177626"/>
            <a:ext cx="259955" cy="598394"/>
          </a:xfrm>
          <a:prstGeom prst="leftBrace">
            <a:avLst/>
          </a:prstGeom>
          <a:solidFill>
            <a:srgbClr val="1C52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cxnSp>
        <p:nvCxnSpPr>
          <p:cNvPr id="6" name="Straight Arrow Connector 5"/>
          <p:cNvCxnSpPr>
            <a:stCxn id="3" idx="1"/>
          </p:cNvCxnSpPr>
          <p:nvPr/>
        </p:nvCxnSpPr>
        <p:spPr bwMode="auto">
          <a:xfrm flipH="1" flipV="1">
            <a:off x="5981780" y="3318135"/>
            <a:ext cx="194983" cy="1158688"/>
          </a:xfrm>
          <a:prstGeom prst="straightConnector1">
            <a:avLst/>
          </a:prstGeom>
          <a:solidFill>
            <a:schemeClr val="accent1"/>
          </a:solidFill>
          <a:ln w="28575" cap="flat" cmpd="sng" algn="ctr">
            <a:solidFill>
              <a:srgbClr val="1C529B"/>
            </a:solidFill>
            <a:prstDash val="solid"/>
            <a:round/>
            <a:headEnd type="none" w="med" len="med"/>
            <a:tailEnd type="triangle"/>
          </a:ln>
          <a:effectLst/>
        </p:spPr>
      </p:cxnSp>
      <p:sp>
        <p:nvSpPr>
          <p:cNvPr id="14" name="Left Brace 13"/>
          <p:cNvSpPr/>
          <p:nvPr/>
        </p:nvSpPr>
        <p:spPr bwMode="auto">
          <a:xfrm>
            <a:off x="6176763" y="5283426"/>
            <a:ext cx="259955" cy="598394"/>
          </a:xfrm>
          <a:prstGeom prst="leftBrace">
            <a:avLst/>
          </a:prstGeom>
          <a:solidFill>
            <a:srgbClr val="1C529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cxnSp>
        <p:nvCxnSpPr>
          <p:cNvPr id="15" name="Straight Arrow Connector 14"/>
          <p:cNvCxnSpPr>
            <a:stCxn id="14" idx="1"/>
          </p:cNvCxnSpPr>
          <p:nvPr/>
        </p:nvCxnSpPr>
        <p:spPr bwMode="auto">
          <a:xfrm flipH="1">
            <a:off x="5943680" y="5582623"/>
            <a:ext cx="233083" cy="0"/>
          </a:xfrm>
          <a:prstGeom prst="straightConnector1">
            <a:avLst/>
          </a:prstGeom>
          <a:solidFill>
            <a:schemeClr val="accent1"/>
          </a:solidFill>
          <a:ln w="28575" cap="flat" cmpd="sng" algn="ctr">
            <a:solidFill>
              <a:srgbClr val="1C529B"/>
            </a:solidFill>
            <a:prstDash val="solid"/>
            <a:round/>
            <a:headEnd type="none" w="med" len="med"/>
            <a:tailEnd type="triangle"/>
          </a:ln>
          <a:effectLst/>
        </p:spPr>
      </p:cxnSp>
      <p:sp>
        <p:nvSpPr>
          <p:cNvPr id="12" name="Rectangle 11"/>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cs typeface="Calibri" panose="020F0502020204030204" pitchFamily="34" charset="0"/>
              </a:rPr>
              <a:t>Calculation of Net Investment in Capital Assets</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EXERCISE</a:t>
            </a:r>
            <a:endParaRPr lang="en-US" sz="4000" dirty="0">
              <a:latin typeface="Calibri" panose="020F0502020204030204" pitchFamily="34" charset="0"/>
              <a:ea typeface="Calibri" charset="0"/>
              <a:cs typeface="Calibri" panose="020F0502020204030204" pitchFamily="34" charset="0"/>
            </a:endParaRP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4</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12676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Profile of the Government</a:t>
            </a:r>
          </a:p>
        </p:txBody>
      </p:sp>
      <p:sp>
        <p:nvSpPr>
          <p:cNvPr id="29699" name="Rectangle 3"/>
          <p:cNvSpPr>
            <a:spLocks noGrp="1" noChangeArrowheads="1"/>
          </p:cNvSpPr>
          <p:nvPr>
            <p:ph idx="1"/>
          </p:nvPr>
        </p:nvSpPr>
        <p:spPr/>
        <p:txBody>
          <a:bodyPr>
            <a:normAutofit lnSpcReduction="10000"/>
          </a:bodyPr>
          <a:lstStyle/>
          <a:p>
            <a:r>
              <a:rPr lang="en-US" altLang="en-US" dirty="0"/>
              <a:t>Who does the government serve?</a:t>
            </a:r>
          </a:p>
          <a:p>
            <a:r>
              <a:rPr lang="en-US" altLang="en-US" dirty="0"/>
              <a:t>How do they govern?</a:t>
            </a:r>
          </a:p>
          <a:p>
            <a:r>
              <a:rPr lang="en-US" altLang="en-US" dirty="0"/>
              <a:t>Possible factors for inclusion:</a:t>
            </a:r>
          </a:p>
          <a:p>
            <a:pPr lvl="1"/>
            <a:r>
              <a:rPr lang="en-US" altLang="en-US" sz="2600" dirty="0"/>
              <a:t>Population</a:t>
            </a:r>
          </a:p>
          <a:p>
            <a:pPr lvl="1"/>
            <a:r>
              <a:rPr lang="en-US" altLang="en-US" sz="2600" dirty="0"/>
              <a:t>Structure (e.g., council-manager vs. mayor-council)</a:t>
            </a:r>
          </a:p>
          <a:p>
            <a:pPr lvl="1"/>
            <a:r>
              <a:rPr lang="en-US" altLang="en-US" sz="2600" dirty="0"/>
              <a:t>Types and levels of services provided</a:t>
            </a:r>
          </a:p>
          <a:p>
            <a:pPr lvl="1"/>
            <a:r>
              <a:rPr lang="en-US" altLang="en-US" sz="2600" dirty="0"/>
              <a:t>Component units </a:t>
            </a:r>
          </a:p>
          <a:p>
            <a:pPr lvl="2"/>
            <a:r>
              <a:rPr lang="en-US" altLang="en-US" sz="2200" dirty="0"/>
              <a:t>Any potential component units excluded</a:t>
            </a:r>
          </a:p>
          <a:p>
            <a:pPr lvl="1"/>
            <a:r>
              <a:rPr lang="en-US" altLang="en-US" sz="2600" dirty="0"/>
              <a:t>Brief summary of budget process </a:t>
            </a:r>
          </a:p>
          <a:p>
            <a:pPr lvl="1"/>
            <a:r>
              <a:rPr lang="en-US" altLang="en-US" sz="2600" dirty="0">
                <a:solidFill>
                  <a:prstClr val="black"/>
                </a:solidFill>
              </a:rPr>
              <a:t>Governmental funds with annual/biennial appropriated budget</a:t>
            </a:r>
          </a:p>
          <a:p>
            <a:pPr lvl="1"/>
            <a:r>
              <a:rPr lang="en-US" altLang="en-US" sz="2600" dirty="0">
                <a:solidFill>
                  <a:prstClr val="black"/>
                </a:solidFill>
              </a:rPr>
              <a:t>Legal level of budgetary control</a:t>
            </a:r>
          </a:p>
          <a:p>
            <a:pPr lvl="1"/>
            <a:endParaRPr lang="en-US" altLang="en-US" sz="2600" dirty="0"/>
          </a:p>
          <a:p>
            <a:pPr lvl="1"/>
            <a:endParaRPr lang="en-US" altLang="en-US" sz="2600" dirty="0"/>
          </a:p>
          <a:p>
            <a:pPr lvl="1"/>
            <a:endParaRPr lang="en-US" altLang="en-US" sz="2600"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68629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Autofit/>
          </a:bodyPr>
          <a:lstStyle/>
          <a:p>
            <a:r>
              <a:rPr lang="en-US" sz="3600" dirty="0"/>
              <a:t>Information Useful in Assessing Economic Condition</a:t>
            </a:r>
          </a:p>
        </p:txBody>
      </p:sp>
      <p:sp>
        <p:nvSpPr>
          <p:cNvPr id="79875" name="Rectangle 3"/>
          <p:cNvSpPr>
            <a:spLocks noGrp="1" noChangeArrowheads="1"/>
          </p:cNvSpPr>
          <p:nvPr>
            <p:ph idx="1"/>
          </p:nvPr>
        </p:nvSpPr>
        <p:spPr/>
        <p:txBody>
          <a:bodyPr/>
          <a:lstStyle/>
          <a:p>
            <a:r>
              <a:rPr lang="en-US" sz="3000" dirty="0"/>
              <a:t>Function = To identify factors that could cause today’s </a:t>
            </a:r>
            <a:r>
              <a:rPr lang="en-US" sz="3000" i="1" dirty="0"/>
              <a:t>financial position </a:t>
            </a:r>
            <a:r>
              <a:rPr lang="en-US" sz="3000" dirty="0"/>
              <a:t>to improve or deteriorate in the future</a:t>
            </a:r>
          </a:p>
          <a:p>
            <a:r>
              <a:rPr lang="en-US" sz="3000" dirty="0"/>
              <a:t>Types of information useful for this purpose</a:t>
            </a:r>
          </a:p>
          <a:p>
            <a:pPr lvl="1"/>
            <a:r>
              <a:rPr lang="en-US" sz="2600" dirty="0"/>
              <a:t>Information regarding the local economy</a:t>
            </a:r>
          </a:p>
          <a:p>
            <a:pPr lvl="1"/>
            <a:r>
              <a:rPr lang="en-US" sz="2600" dirty="0"/>
              <a:t>Results of long-term financial planning </a:t>
            </a:r>
          </a:p>
          <a:p>
            <a:pPr lvl="1"/>
            <a:r>
              <a:rPr lang="en-US" sz="2600" dirty="0"/>
              <a:t>Relevant financial policies</a:t>
            </a:r>
          </a:p>
          <a:p>
            <a:pPr lvl="1"/>
            <a:r>
              <a:rPr lang="en-US" sz="2600" dirty="0"/>
              <a:t>Major initiatives</a:t>
            </a:r>
          </a:p>
          <a:p>
            <a:pPr lvl="1"/>
            <a:r>
              <a:rPr lang="en-US" sz="2600" dirty="0"/>
              <a:t>Budget</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604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Awards and Acknowledgements</a:t>
            </a:r>
          </a:p>
        </p:txBody>
      </p:sp>
      <p:sp>
        <p:nvSpPr>
          <p:cNvPr id="32771" name="Rectangle 3"/>
          <p:cNvSpPr>
            <a:spLocks noGrp="1" noChangeArrowheads="1"/>
          </p:cNvSpPr>
          <p:nvPr>
            <p:ph idx="1"/>
          </p:nvPr>
        </p:nvSpPr>
        <p:spPr/>
        <p:txBody>
          <a:bodyPr/>
          <a:lstStyle/>
          <a:p>
            <a:r>
              <a:rPr lang="en-US" altLang="en-US" sz="3400" dirty="0"/>
              <a:t>Awards</a:t>
            </a:r>
          </a:p>
          <a:p>
            <a:pPr lvl="1"/>
            <a:r>
              <a:rPr lang="en-US" altLang="en-US" sz="3000" dirty="0"/>
              <a:t>Objective indicators of the quality of the government’s </a:t>
            </a:r>
            <a:r>
              <a:rPr lang="en-US" altLang="en-US" sz="3000" i="1" dirty="0"/>
              <a:t>financial </a:t>
            </a:r>
            <a:r>
              <a:rPr lang="en-US" altLang="en-US" sz="3000" dirty="0"/>
              <a:t>management</a:t>
            </a:r>
          </a:p>
          <a:p>
            <a:pPr lvl="2"/>
            <a:r>
              <a:rPr lang="en-US" altLang="en-US" sz="2800" dirty="0"/>
              <a:t>Certificate of Achievement for Excellence in Financial Reporting </a:t>
            </a:r>
          </a:p>
          <a:p>
            <a:pPr lvl="2"/>
            <a:r>
              <a:rPr lang="en-US" altLang="en-US" sz="2800" dirty="0"/>
              <a:t>Other awards </a:t>
            </a:r>
          </a:p>
          <a:p>
            <a:r>
              <a:rPr lang="en-US" altLang="en-US" sz="3400" dirty="0"/>
              <a:t>Acknowledgements</a:t>
            </a:r>
          </a:p>
          <a:p>
            <a:pPr lvl="1"/>
            <a:r>
              <a:rPr lang="en-US" altLang="en-US" sz="3000" dirty="0"/>
              <a:t>Those who played a significant role in preparing the report or internal control</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71886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List of Principal Officials</a:t>
            </a:r>
            <a:endParaRPr lang="en-US" dirty="0"/>
          </a:p>
        </p:txBody>
      </p:sp>
      <p:pic>
        <p:nvPicPr>
          <p:cNvPr id="11" name="Picture 10"/>
          <p:cNvPicPr>
            <a:picLocks noChangeAspect="1"/>
          </p:cNvPicPr>
          <p:nvPr/>
        </p:nvPicPr>
        <p:blipFill>
          <a:blip r:embed="rId3"/>
          <a:stretch>
            <a:fillRect/>
          </a:stretch>
        </p:blipFill>
        <p:spPr>
          <a:xfrm>
            <a:off x="4410415" y="1382257"/>
            <a:ext cx="4337517" cy="829727"/>
          </a:xfrm>
          <a:prstGeom prst="rect">
            <a:avLst/>
          </a:prstGeom>
        </p:spPr>
      </p:pic>
      <p:pic>
        <p:nvPicPr>
          <p:cNvPr id="12" name="Picture 11"/>
          <p:cNvPicPr>
            <a:picLocks noChangeAspect="1"/>
          </p:cNvPicPr>
          <p:nvPr/>
        </p:nvPicPr>
        <p:blipFill>
          <a:blip r:embed="rId4"/>
          <a:stretch>
            <a:fillRect/>
          </a:stretch>
        </p:blipFill>
        <p:spPr>
          <a:xfrm>
            <a:off x="924124" y="2291345"/>
            <a:ext cx="5713188" cy="3026967"/>
          </a:xfrm>
          <a:prstGeom prst="rect">
            <a:avLst/>
          </a:prstGeom>
        </p:spPr>
      </p:pic>
      <p:pic>
        <p:nvPicPr>
          <p:cNvPr id="13" name="Picture 12"/>
          <p:cNvPicPr>
            <a:picLocks noChangeAspect="1"/>
          </p:cNvPicPr>
          <p:nvPr/>
        </p:nvPicPr>
        <p:blipFill>
          <a:blip r:embed="rId5"/>
          <a:stretch>
            <a:fillRect/>
          </a:stretch>
        </p:blipFill>
        <p:spPr>
          <a:xfrm>
            <a:off x="6714026" y="2378090"/>
            <a:ext cx="5117774" cy="2940222"/>
          </a:xfrm>
          <a:prstGeom prst="rect">
            <a:avLst/>
          </a:prstGeom>
        </p:spPr>
      </p:pic>
      <p:sp>
        <p:nvSpPr>
          <p:cNvPr id="7" name="Rectangle 6"/>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427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ltLang="en-US" sz="4400" dirty="0"/>
              <a:t>Organizational Chart - Example</a:t>
            </a:r>
          </a:p>
        </p:txBody>
      </p:sp>
      <p:pic>
        <p:nvPicPr>
          <p:cNvPr id="2" name="Picture 1"/>
          <p:cNvPicPr>
            <a:picLocks noChangeAspect="1"/>
          </p:cNvPicPr>
          <p:nvPr/>
        </p:nvPicPr>
        <p:blipFill>
          <a:blip r:embed="rId3"/>
          <a:stretch>
            <a:fillRect/>
          </a:stretch>
        </p:blipFill>
        <p:spPr>
          <a:xfrm>
            <a:off x="2623279" y="1048297"/>
            <a:ext cx="7345180" cy="5702665"/>
          </a:xfrm>
          <a:prstGeom prst="rect">
            <a:avLst/>
          </a:prstGeom>
        </p:spPr>
      </p:pic>
      <p:sp>
        <p:nvSpPr>
          <p:cNvPr id="5" name="Rectangle 4"/>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727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Certificate of Achievement</a:t>
            </a:r>
          </a:p>
        </p:txBody>
      </p:sp>
      <p:sp>
        <p:nvSpPr>
          <p:cNvPr id="59395" name="Rectangle 3"/>
          <p:cNvSpPr>
            <a:spLocks noGrp="1" noChangeArrowheads="1"/>
          </p:cNvSpPr>
          <p:nvPr>
            <p:ph idx="1"/>
          </p:nvPr>
        </p:nvSpPr>
        <p:spPr/>
        <p:txBody>
          <a:bodyPr/>
          <a:lstStyle/>
          <a:p>
            <a:r>
              <a:rPr lang="en-US" sz="2700" dirty="0"/>
              <a:t>Reproduce the Certificate of Achievement for the preceding year</a:t>
            </a:r>
          </a:p>
          <a:p>
            <a:pPr lvl="1">
              <a:buFont typeface="Wingdings" pitchFamily="2" charset="2"/>
              <a:buNone/>
            </a:pPr>
            <a:endParaRPr lang="en-US" dirty="0"/>
          </a:p>
        </p:txBody>
      </p:sp>
      <p:sp>
        <p:nvSpPr>
          <p:cNvPr id="6" name="Rectangle 5"/>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5129718" y="1971207"/>
            <a:ext cx="1995119" cy="4609414"/>
          </a:xfrm>
          <a:prstGeom prst="rect">
            <a:avLst/>
          </a:prstGeom>
        </p:spPr>
      </p:pic>
    </p:spTree>
    <p:extLst>
      <p:ext uri="{BB962C8B-B14F-4D97-AF65-F5344CB8AC3E}">
        <p14:creationId xmlns:p14="http://schemas.microsoft.com/office/powerpoint/2010/main" val="2493109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Management Discussion and Analysis (MD&amp;A)</a:t>
            </a: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46</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9355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What is Management’s Discussion and Analysis?</a:t>
            </a:r>
          </a:p>
        </p:txBody>
      </p:sp>
      <p:sp>
        <p:nvSpPr>
          <p:cNvPr id="3" name="Content Placeholder 2"/>
          <p:cNvSpPr>
            <a:spLocks noGrp="1"/>
          </p:cNvSpPr>
          <p:nvPr>
            <p:ph idx="1"/>
          </p:nvPr>
        </p:nvSpPr>
        <p:spPr/>
        <p:txBody>
          <a:bodyPr/>
          <a:lstStyle/>
          <a:p>
            <a:r>
              <a:rPr lang="en-US" sz="2800" dirty="0"/>
              <a:t>Required supplementary information</a:t>
            </a:r>
          </a:p>
          <a:p>
            <a:r>
              <a:rPr lang="en-US" sz="2800" dirty="0"/>
              <a:t>Purpose</a:t>
            </a:r>
          </a:p>
          <a:p>
            <a:pPr lvl="1"/>
            <a:r>
              <a:rPr lang="en-US" sz="2600" dirty="0"/>
              <a:t>Analysis of financial position and results (why things are the way they are</a:t>
            </a:r>
          </a:p>
          <a:p>
            <a:pPr lvl="1"/>
            <a:r>
              <a:rPr lang="en-US" sz="2600" dirty="0"/>
              <a:t>“Objective and easily readable”</a:t>
            </a:r>
          </a:p>
          <a:p>
            <a:r>
              <a:rPr lang="en-US" sz="2800" i="1" dirty="0"/>
              <a:t>Currently known </a:t>
            </a:r>
            <a:r>
              <a:rPr lang="en-US" sz="2800" dirty="0"/>
              <a:t>facts, decisions, or conditions</a:t>
            </a:r>
          </a:p>
          <a:p>
            <a:r>
              <a:rPr lang="en-US" sz="2800" dirty="0"/>
              <a:t>Focus on primary government</a:t>
            </a:r>
          </a:p>
          <a:p>
            <a:r>
              <a:rPr lang="en-US" sz="2800" dirty="0"/>
              <a:t>Reference notes, but do not duplicate notes</a:t>
            </a:r>
          </a:p>
          <a:p>
            <a:r>
              <a:rPr lang="en-US" sz="2800" dirty="0"/>
              <a:t>Topics limited by GASB Codification 2200.109 (GASB Statement No. 34)</a:t>
            </a:r>
          </a:p>
          <a:p>
            <a:pPr lvl="1"/>
            <a:r>
              <a:rPr lang="en-US" sz="2600" dirty="0"/>
              <a:t>“Minimum is the maximum”</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15458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4400" dirty="0"/>
              <a:t>What’s Included in MD&amp;A?</a:t>
            </a:r>
          </a:p>
        </p:txBody>
      </p:sp>
      <p:sp>
        <p:nvSpPr>
          <p:cNvPr id="75779" name="Rectangle 3"/>
          <p:cNvSpPr>
            <a:spLocks noGrp="1" noChangeArrowheads="1"/>
          </p:cNvSpPr>
          <p:nvPr>
            <p:ph idx="1"/>
          </p:nvPr>
        </p:nvSpPr>
        <p:spPr/>
        <p:txBody>
          <a:bodyPr/>
          <a:lstStyle/>
          <a:p>
            <a:pPr eaLnBrk="1" hangingPunct="1">
              <a:buClr>
                <a:schemeClr val="tx1"/>
              </a:buClr>
              <a:buSzPct val="100000"/>
              <a:buFont typeface="+mj-lt"/>
              <a:buAutoNum type="arabicPeriod"/>
            </a:pPr>
            <a:r>
              <a:rPr lang="en-US" altLang="en-US" sz="2800" dirty="0"/>
              <a:t>Discussion of the basic financial statements</a:t>
            </a:r>
          </a:p>
          <a:p>
            <a:pPr eaLnBrk="1" hangingPunct="1">
              <a:buClr>
                <a:schemeClr val="tx1"/>
              </a:buClr>
              <a:buSzPct val="100000"/>
              <a:buFont typeface="+mj-lt"/>
              <a:buAutoNum type="arabicPeriod"/>
            </a:pPr>
            <a:r>
              <a:rPr lang="en-US" altLang="en-US" sz="2800" dirty="0"/>
              <a:t>Condensed comparative data</a:t>
            </a:r>
          </a:p>
          <a:p>
            <a:pPr eaLnBrk="1" hangingPunct="1">
              <a:buClr>
                <a:schemeClr val="tx1"/>
              </a:buClr>
              <a:buSzPct val="100000"/>
              <a:buFont typeface="+mj-lt"/>
              <a:buAutoNum type="arabicPeriod"/>
            </a:pPr>
            <a:r>
              <a:rPr lang="en-US" altLang="en-US" sz="2800" dirty="0"/>
              <a:t>Analysis of financial position and results of operations - overall</a:t>
            </a:r>
          </a:p>
          <a:p>
            <a:pPr eaLnBrk="1" hangingPunct="1">
              <a:buClr>
                <a:schemeClr val="tx1"/>
              </a:buClr>
              <a:buSzPct val="100000"/>
              <a:buFont typeface="+mj-lt"/>
              <a:buAutoNum type="arabicPeriod"/>
            </a:pPr>
            <a:r>
              <a:rPr lang="en-US" altLang="en-US" sz="2800" dirty="0"/>
              <a:t>Analysis of the balances and transactions - by individual funds</a:t>
            </a:r>
          </a:p>
          <a:p>
            <a:pPr eaLnBrk="1" hangingPunct="1">
              <a:buClr>
                <a:schemeClr val="tx1"/>
              </a:buClr>
              <a:buSzPct val="100000"/>
              <a:buFont typeface="+mj-lt"/>
              <a:buAutoNum type="arabicPeriod"/>
            </a:pPr>
            <a:r>
              <a:rPr lang="en-US" altLang="en-US" sz="2800" dirty="0"/>
              <a:t>Budgetary variations analysis</a:t>
            </a:r>
          </a:p>
          <a:p>
            <a:pPr eaLnBrk="1" hangingPunct="1">
              <a:buClr>
                <a:schemeClr val="tx1"/>
              </a:buClr>
              <a:buSzPct val="100000"/>
              <a:buFont typeface="+mj-lt"/>
              <a:buAutoNum type="arabicPeriod"/>
            </a:pPr>
            <a:r>
              <a:rPr lang="en-US" altLang="en-US" sz="2800" dirty="0"/>
              <a:t>Description of long-term activity  - capital assets and debt</a:t>
            </a:r>
          </a:p>
          <a:p>
            <a:pPr eaLnBrk="1" hangingPunct="1">
              <a:buClr>
                <a:schemeClr val="tx1"/>
              </a:buClr>
              <a:buSzPct val="100000"/>
              <a:buFont typeface="+mj-lt"/>
              <a:buAutoNum type="arabicPeriod"/>
            </a:pPr>
            <a:r>
              <a:rPr lang="en-US" altLang="en-US" sz="2800" dirty="0"/>
              <a:t>Discussion of infrastructure (if modified approach is used)</a:t>
            </a:r>
          </a:p>
          <a:p>
            <a:pPr eaLnBrk="1" hangingPunct="1">
              <a:buClr>
                <a:schemeClr val="tx1"/>
              </a:buClr>
              <a:buSzPct val="100000"/>
              <a:buFont typeface="+mj-lt"/>
              <a:buAutoNum type="arabicPeriod"/>
            </a:pPr>
            <a:r>
              <a:rPr lang="en-US" altLang="en-US" sz="2800" dirty="0"/>
              <a:t>Discussion of currently known items expected to have significant effect in future</a:t>
            </a:r>
          </a:p>
          <a:p>
            <a:pPr eaLnBrk="1" hangingPunct="1">
              <a:buClr>
                <a:schemeClr val="tx1"/>
              </a:buClr>
            </a:pPr>
            <a:endParaRPr lang="en-US" altLang="en-US" sz="2800" dirty="0"/>
          </a:p>
          <a:p>
            <a:pPr eaLnBrk="1" hangingPunct="1">
              <a:buClr>
                <a:schemeClr val="tx1"/>
              </a:buClr>
            </a:pPr>
            <a:endParaRPr lang="en-US" altLang="en-US" sz="2800"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30762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1. Discussion of the Basic Financial Statements</a:t>
            </a:r>
          </a:p>
        </p:txBody>
      </p:sp>
      <p:sp>
        <p:nvSpPr>
          <p:cNvPr id="3" name="Content Placeholder 2"/>
          <p:cNvSpPr>
            <a:spLocks noGrp="1"/>
          </p:cNvSpPr>
          <p:nvPr>
            <p:ph idx="1"/>
          </p:nvPr>
        </p:nvSpPr>
        <p:spPr/>
        <p:txBody>
          <a:bodyPr/>
          <a:lstStyle/>
          <a:p>
            <a:r>
              <a:rPr lang="en-US" sz="3400" dirty="0"/>
              <a:t>Financial statement overview</a:t>
            </a:r>
          </a:p>
          <a:p>
            <a:pPr lvl="1"/>
            <a:r>
              <a:rPr lang="en-US" sz="3000" dirty="0"/>
              <a:t>Parts of the financial report</a:t>
            </a:r>
          </a:p>
          <a:p>
            <a:pPr lvl="1"/>
            <a:r>
              <a:rPr lang="en-US" sz="3000" dirty="0"/>
              <a:t>Relationship between government-wide financial statements and fund financial statements</a:t>
            </a:r>
          </a:p>
          <a:p>
            <a:pPr lvl="2"/>
            <a:r>
              <a:rPr lang="en-US" sz="2600" dirty="0"/>
              <a:t>Analysis of significant differences resulting from the use of a different measurement focus and basis of accounting</a:t>
            </a:r>
          </a:p>
          <a:p>
            <a:pPr lvl="1"/>
            <a:r>
              <a:rPr lang="en-US" sz="3000" dirty="0"/>
              <a:t>Other funds reported</a:t>
            </a:r>
          </a:p>
          <a:p>
            <a:pPr lvl="1"/>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ounded Rectangle 4"/>
          <p:cNvSpPr/>
          <p:nvPr/>
        </p:nvSpPr>
        <p:spPr>
          <a:xfrm>
            <a:off x="1992283" y="3441469"/>
            <a:ext cx="1219200" cy="40039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2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Calculation of Net Investment in Capital Assets</a:t>
            </a:r>
          </a:p>
        </p:txBody>
      </p:sp>
      <p:sp>
        <p:nvSpPr>
          <p:cNvPr id="2" name="Content Placeholder 1"/>
          <p:cNvSpPr>
            <a:spLocks noGrp="1"/>
          </p:cNvSpPr>
          <p:nvPr>
            <p:ph idx="1"/>
          </p:nvPr>
        </p:nvSpPr>
        <p:spPr/>
        <p:txBody>
          <a:bodyPr/>
          <a:lstStyle/>
          <a:p>
            <a:r>
              <a:rPr lang="en-US" sz="2800" dirty="0"/>
              <a:t>Three examples</a:t>
            </a:r>
          </a:p>
          <a:p>
            <a:r>
              <a:rPr lang="en-US" sz="2800" dirty="0"/>
              <a:t>In each example, calculate the net investment in capital assets for governmental activities only</a:t>
            </a:r>
          </a:p>
        </p:txBody>
      </p:sp>
      <p:sp>
        <p:nvSpPr>
          <p:cNvPr id="4" name="Slide Number Placeholder 3"/>
          <p:cNvSpPr>
            <a:spLocks noGrp="1"/>
          </p:cNvSpPr>
          <p:nvPr>
            <p:ph type="sldNum" sz="quarter" idx="4294967295"/>
          </p:nvPr>
        </p:nvSpPr>
        <p:spPr>
          <a:xfrm>
            <a:off x="10058400" y="276225"/>
            <a:ext cx="2133600" cy="357188"/>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Content Placeholder 4"/>
          <p:cNvPicPr>
            <a:picLocks noChangeAspect="1"/>
          </p:cNvPicPr>
          <p:nvPr/>
        </p:nvPicPr>
        <p:blipFill>
          <a:blip r:embed="rId3"/>
          <a:stretch>
            <a:fillRect/>
          </a:stretch>
        </p:blipFill>
        <p:spPr bwMode="auto">
          <a:xfrm>
            <a:off x="2587414" y="2738610"/>
            <a:ext cx="6196821" cy="3892542"/>
          </a:xfrm>
          <a:prstGeom prst="rect">
            <a:avLst/>
          </a:prstGeom>
          <a:noFill/>
          <a:ln w="9525">
            <a:noFill/>
            <a:miter lim="800000"/>
            <a:headEnd/>
            <a:tailEnd/>
          </a:ln>
        </p:spPr>
      </p:pic>
    </p:spTree>
    <p:extLst>
      <p:ext uri="{BB962C8B-B14F-4D97-AF65-F5344CB8AC3E}">
        <p14:creationId xmlns:p14="http://schemas.microsoft.com/office/powerpoint/2010/main" val="1858100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1. Discussion of the Basic Financial Statements (cont.)</a:t>
            </a:r>
          </a:p>
        </p:txBody>
      </p:sp>
      <p:sp>
        <p:nvSpPr>
          <p:cNvPr id="3" name="Content Placeholder 2"/>
          <p:cNvSpPr>
            <a:spLocks noGrp="1"/>
          </p:cNvSpPr>
          <p:nvPr>
            <p:ph idx="1"/>
          </p:nvPr>
        </p:nvSpPr>
        <p:spPr/>
        <p:txBody>
          <a:bodyPr/>
          <a:lstStyle/>
          <a:p>
            <a:r>
              <a:rPr lang="en-US" sz="3400" dirty="0"/>
              <a:t>Financial highlights</a:t>
            </a:r>
          </a:p>
          <a:p>
            <a:pPr lvl="1"/>
            <a:r>
              <a:rPr lang="en-US" dirty="0"/>
              <a:t>Total revenues, expenses by activity type (governmental and business-type)</a:t>
            </a:r>
          </a:p>
          <a:p>
            <a:pPr lvl="1"/>
            <a:r>
              <a:rPr lang="en-US" dirty="0"/>
              <a:t>Net position by activity type</a:t>
            </a:r>
          </a:p>
          <a:p>
            <a:pPr lvl="1"/>
            <a:r>
              <a:rPr lang="en-US" dirty="0"/>
              <a:t>Total fund revenues by major source; total fund expenditures/expenses by major function/activity</a:t>
            </a:r>
          </a:p>
          <a:p>
            <a:pPr lvl="1"/>
            <a:r>
              <a:rPr lang="en-US" dirty="0"/>
              <a:t>Restrictions on fund balance/net position</a:t>
            </a:r>
          </a:p>
          <a:p>
            <a:pPr lvl="1"/>
            <a:r>
              <a:rPr lang="en-US" dirty="0"/>
              <a:t>Significant changes in debt balances</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20374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dirty="0"/>
              <a:t>2. Condensed Comparative Data</a:t>
            </a:r>
          </a:p>
        </p:txBody>
      </p:sp>
      <p:sp>
        <p:nvSpPr>
          <p:cNvPr id="79875" name="Rectangle 3"/>
          <p:cNvSpPr>
            <a:spLocks noGrp="1" noChangeArrowheads="1"/>
          </p:cNvSpPr>
          <p:nvPr>
            <p:ph idx="1"/>
          </p:nvPr>
        </p:nvSpPr>
        <p:spPr/>
        <p:txBody>
          <a:bodyPr/>
          <a:lstStyle/>
          <a:p>
            <a:pPr eaLnBrk="1" hangingPunct="1"/>
            <a:r>
              <a:rPr lang="en-US" altLang="en-US" dirty="0"/>
              <a:t>Specific format (see next slide)</a:t>
            </a:r>
          </a:p>
          <a:p>
            <a:pPr eaLnBrk="1" hangingPunct="1"/>
            <a:r>
              <a:rPr lang="en-US" altLang="en-US" dirty="0"/>
              <a:t>Government-wide</a:t>
            </a:r>
          </a:p>
          <a:p>
            <a:pPr lvl="1" eaLnBrk="1" hangingPunct="1"/>
            <a:r>
              <a:rPr lang="en-US" altLang="en-US" dirty="0"/>
              <a:t>Report governmental activities and business-type activities separately</a:t>
            </a:r>
          </a:p>
          <a:p>
            <a:pPr eaLnBrk="1" hangingPunct="1"/>
            <a:r>
              <a:rPr lang="en-US" altLang="en-US" dirty="0"/>
              <a:t>Report two years – current and prior years only</a:t>
            </a:r>
          </a:p>
          <a:p>
            <a:pPr lvl="1" eaLnBrk="1" hangingPunct="1"/>
            <a:r>
              <a:rPr lang="en-US" altLang="en-US" dirty="0"/>
              <a:t>If basic financial statements are comparative, report three years </a:t>
            </a:r>
          </a:p>
          <a:p>
            <a:pPr eaLnBrk="1" hangingPunct="1"/>
            <a:r>
              <a:rPr lang="en-US" altLang="en-US" dirty="0"/>
              <a:t>May use charts and graphs to </a:t>
            </a:r>
            <a:r>
              <a:rPr lang="en-US" altLang="en-US" i="1" dirty="0"/>
              <a:t>supplement</a:t>
            </a:r>
            <a:r>
              <a:rPr lang="en-US" altLang="en-US" dirty="0"/>
              <a:t> the required presentation, but not as a substitute</a:t>
            </a:r>
          </a:p>
          <a:p>
            <a:pPr eaLnBrk="1" hangingPunct="1"/>
            <a:r>
              <a:rPr lang="en-US" altLang="en-US" dirty="0"/>
              <a:t>Often times, overall analysis (part 3) is combined with the condensed comparative data </a:t>
            </a:r>
          </a:p>
          <a:p>
            <a:pPr eaLnBrk="1" hangingPunct="1">
              <a:buFont typeface="Wingdings" pitchFamily="2" charset="2"/>
              <a:buNone/>
            </a:pPr>
            <a:endParaRPr lang="en-US" alt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69978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3600" dirty="0"/>
              <a:t>Example - Condensed Comparative Data</a:t>
            </a:r>
          </a:p>
        </p:txBody>
      </p:sp>
      <p:sp>
        <p:nvSpPr>
          <p:cNvPr id="7" name="object 4"/>
          <p:cNvSpPr/>
          <p:nvPr/>
        </p:nvSpPr>
        <p:spPr>
          <a:xfrm>
            <a:off x="1409907" y="2609893"/>
            <a:ext cx="2232703" cy="153189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3"/>
          <p:cNvSpPr/>
          <p:nvPr/>
        </p:nvSpPr>
        <p:spPr>
          <a:xfrm>
            <a:off x="3642610" y="1154381"/>
            <a:ext cx="7345180" cy="570361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448111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a:t>3. Overall Analysis</a:t>
            </a:r>
          </a:p>
        </p:txBody>
      </p:sp>
      <p:sp>
        <p:nvSpPr>
          <p:cNvPr id="51203" name="Rectangle 3"/>
          <p:cNvSpPr>
            <a:spLocks noGrp="1" noChangeArrowheads="1"/>
          </p:cNvSpPr>
          <p:nvPr>
            <p:ph idx="1"/>
          </p:nvPr>
        </p:nvSpPr>
        <p:spPr/>
        <p:txBody>
          <a:bodyPr/>
          <a:lstStyle/>
          <a:p>
            <a:r>
              <a:rPr lang="en-US" altLang="en-US" sz="3400" dirty="0"/>
              <a:t>Government’s overall financial position and results of operations</a:t>
            </a:r>
          </a:p>
          <a:p>
            <a:pPr lvl="1"/>
            <a:r>
              <a:rPr lang="en-US" altLang="en-US" sz="3000" dirty="0"/>
              <a:t>Improved or deteriorated?</a:t>
            </a:r>
          </a:p>
          <a:p>
            <a:pPr lvl="1"/>
            <a:r>
              <a:rPr lang="en-US" altLang="en-US" sz="3000" dirty="0"/>
              <a:t>Focus on </a:t>
            </a:r>
            <a:r>
              <a:rPr lang="en-US" altLang="en-US" sz="3000" i="1" dirty="0"/>
              <a:t>reasons</a:t>
            </a:r>
            <a:r>
              <a:rPr lang="en-US" altLang="en-US" sz="3000" dirty="0"/>
              <a:t> for significant changes – Answer the question “Why?”  </a:t>
            </a:r>
          </a:p>
          <a:p>
            <a:pPr lvl="1"/>
            <a:r>
              <a:rPr lang="en-US" altLang="en-US" sz="3000" dirty="0"/>
              <a:t>Address </a:t>
            </a:r>
            <a:r>
              <a:rPr lang="en-US" altLang="en-US" sz="3000" i="1" dirty="0"/>
              <a:t>governmental </a:t>
            </a:r>
            <a:r>
              <a:rPr lang="en-US" altLang="en-US" sz="3000" dirty="0"/>
              <a:t>and </a:t>
            </a:r>
            <a:r>
              <a:rPr lang="en-US" altLang="en-US" sz="3000" i="1" dirty="0"/>
              <a:t>business-type </a:t>
            </a:r>
            <a:r>
              <a:rPr lang="en-US" altLang="en-US" sz="3000" dirty="0"/>
              <a:t>activities separately</a:t>
            </a:r>
          </a:p>
          <a:p>
            <a:pPr lvl="1"/>
            <a:r>
              <a:rPr lang="en-US" altLang="en-US" sz="3000" dirty="0"/>
              <a:t>Economic factors that affected results of operations</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677443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3600" dirty="0"/>
              <a:t>Example - Overall Analysis</a:t>
            </a:r>
          </a:p>
        </p:txBody>
      </p:sp>
      <p:sp>
        <p:nvSpPr>
          <p:cNvPr id="7" name="object 4"/>
          <p:cNvSpPr/>
          <p:nvPr/>
        </p:nvSpPr>
        <p:spPr>
          <a:xfrm>
            <a:off x="1283913" y="2439502"/>
            <a:ext cx="1496174" cy="153189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4"/>
          <p:cNvSpPr>
            <a:spLocks noChangeAspect="1"/>
          </p:cNvSpPr>
          <p:nvPr/>
        </p:nvSpPr>
        <p:spPr>
          <a:xfrm>
            <a:off x="2905752" y="1215873"/>
            <a:ext cx="8733253" cy="377532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5"/>
          <p:cNvSpPr>
            <a:spLocks noChangeAspect="1"/>
          </p:cNvSpPr>
          <p:nvPr/>
        </p:nvSpPr>
        <p:spPr>
          <a:xfrm>
            <a:off x="2905752" y="4991196"/>
            <a:ext cx="8898145" cy="1716903"/>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48882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a:t>4. Fund Analysis</a:t>
            </a:r>
          </a:p>
        </p:txBody>
      </p:sp>
      <p:sp>
        <p:nvSpPr>
          <p:cNvPr id="53251" name="Rectangle 3"/>
          <p:cNvSpPr>
            <a:spLocks noGrp="1" noChangeArrowheads="1"/>
          </p:cNvSpPr>
          <p:nvPr>
            <p:ph idx="1"/>
          </p:nvPr>
        </p:nvSpPr>
        <p:spPr/>
        <p:txBody>
          <a:bodyPr/>
          <a:lstStyle/>
          <a:p>
            <a:r>
              <a:rPr lang="en-US" altLang="en-US" dirty="0"/>
              <a:t>Significant balances and transactions of individual major funds</a:t>
            </a:r>
          </a:p>
          <a:p>
            <a:pPr lvl="1"/>
            <a:r>
              <a:rPr lang="en-US" altLang="en-US" dirty="0"/>
              <a:t>Focus on </a:t>
            </a:r>
            <a:r>
              <a:rPr lang="en-US" altLang="en-US" b="1" dirty="0"/>
              <a:t>reasons </a:t>
            </a:r>
            <a:r>
              <a:rPr lang="en-US" altLang="en-US" dirty="0"/>
              <a:t>for significant changes in </a:t>
            </a:r>
            <a:r>
              <a:rPr lang="en-US" altLang="en-US" i="1" dirty="0"/>
              <a:t>fund balances </a:t>
            </a:r>
            <a:r>
              <a:rPr lang="en-US" altLang="en-US" dirty="0"/>
              <a:t>(governmental funds) or fund </a:t>
            </a:r>
            <a:r>
              <a:rPr lang="en-US" altLang="en-US" i="1" dirty="0"/>
              <a:t>net position </a:t>
            </a:r>
            <a:r>
              <a:rPr lang="en-US" altLang="en-US" dirty="0"/>
              <a:t>(proprietary funds) – Explain why?</a:t>
            </a:r>
          </a:p>
          <a:p>
            <a:pPr lvl="1"/>
            <a:r>
              <a:rPr lang="en-US" altLang="en-US" dirty="0"/>
              <a:t>Limitations on resource availability</a:t>
            </a:r>
          </a:p>
          <a:p>
            <a:r>
              <a:rPr lang="en-US" altLang="en-US" i="1" dirty="0"/>
              <a:t>Required</a:t>
            </a:r>
            <a:r>
              <a:rPr lang="en-US" altLang="en-US" dirty="0"/>
              <a:t> for all major funds but </a:t>
            </a:r>
            <a:r>
              <a:rPr lang="en-US" altLang="en-US" i="1" dirty="0"/>
              <a:t>may</a:t>
            </a:r>
            <a:r>
              <a:rPr lang="en-US" altLang="en-US" dirty="0"/>
              <a:t> discuss nonmajor funds as well</a:t>
            </a:r>
          </a:p>
          <a:p>
            <a:endParaRPr lang="en-US" alt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45264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dirty="0"/>
              <a:t>5. Budgetary Variations </a:t>
            </a:r>
            <a:r>
              <a:rPr lang="en-US" altLang="en-US" i="1" dirty="0"/>
              <a:t>(General Fund Only)</a:t>
            </a:r>
          </a:p>
        </p:txBody>
      </p:sp>
      <p:sp>
        <p:nvSpPr>
          <p:cNvPr id="87043" name="Rectangle 3"/>
          <p:cNvSpPr>
            <a:spLocks noGrp="1" noChangeArrowheads="1"/>
          </p:cNvSpPr>
          <p:nvPr>
            <p:ph idx="1"/>
          </p:nvPr>
        </p:nvSpPr>
        <p:spPr/>
        <p:txBody>
          <a:bodyPr/>
          <a:lstStyle/>
          <a:p>
            <a:pPr eaLnBrk="1" hangingPunct="1">
              <a:lnSpc>
                <a:spcPct val="90000"/>
              </a:lnSpc>
            </a:pPr>
            <a:r>
              <a:rPr lang="en-US" altLang="en-US" sz="3200" i="1" dirty="0"/>
              <a:t>Reasons </a:t>
            </a:r>
            <a:r>
              <a:rPr lang="en-US" altLang="en-US" sz="3200" dirty="0"/>
              <a:t>for significant variations</a:t>
            </a:r>
            <a:endParaRPr lang="en-US" altLang="en-US" sz="3200" i="1" dirty="0"/>
          </a:p>
          <a:p>
            <a:pPr lvl="1" eaLnBrk="1" hangingPunct="1">
              <a:lnSpc>
                <a:spcPct val="90000"/>
              </a:lnSpc>
            </a:pPr>
            <a:r>
              <a:rPr lang="en-US" altLang="en-US" dirty="0"/>
              <a:t>Original vs. final amended budget</a:t>
            </a:r>
          </a:p>
          <a:p>
            <a:pPr lvl="1" eaLnBrk="1" hangingPunct="1">
              <a:lnSpc>
                <a:spcPct val="90000"/>
              </a:lnSpc>
            </a:pPr>
            <a:r>
              <a:rPr lang="en-US" altLang="en-US" dirty="0"/>
              <a:t>Final amended budget vs. actual</a:t>
            </a:r>
          </a:p>
          <a:p>
            <a:pPr eaLnBrk="1" hangingPunct="1">
              <a:lnSpc>
                <a:spcPct val="90000"/>
              </a:lnSpc>
            </a:pPr>
            <a:r>
              <a:rPr lang="en-US" altLang="en-US" sz="3200" dirty="0"/>
              <a:t>Currently known reasons for variations that are expected to have a significant effect on: </a:t>
            </a:r>
          </a:p>
          <a:p>
            <a:pPr lvl="1" eaLnBrk="1" hangingPunct="1">
              <a:lnSpc>
                <a:spcPct val="90000"/>
              </a:lnSpc>
            </a:pPr>
            <a:r>
              <a:rPr lang="en-US" altLang="en-US" dirty="0"/>
              <a:t>Future service levels </a:t>
            </a:r>
          </a:p>
          <a:p>
            <a:pPr lvl="1" eaLnBrk="1" hangingPunct="1">
              <a:lnSpc>
                <a:spcPct val="90000"/>
              </a:lnSpc>
            </a:pPr>
            <a:r>
              <a:rPr lang="en-US" altLang="en-US" dirty="0"/>
              <a:t>Liquidity</a:t>
            </a:r>
          </a:p>
          <a:p>
            <a:pPr eaLnBrk="1" hangingPunct="1">
              <a:lnSpc>
                <a:spcPct val="90000"/>
              </a:lnSpc>
            </a:pPr>
            <a:r>
              <a:rPr lang="en-US" altLang="en-US" sz="3200" dirty="0"/>
              <a:t>Explain why these variances occurred and how they may affect future activities</a:t>
            </a:r>
          </a:p>
          <a:p>
            <a:pPr eaLnBrk="1" hangingPunct="1">
              <a:lnSpc>
                <a:spcPct val="90000"/>
              </a:lnSpc>
              <a:buFont typeface="Wingdings" pitchFamily="2" charset="2"/>
              <a:buNone/>
            </a:pPr>
            <a:endParaRPr lang="en-US" alt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88937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Example – Budgetary Variations</a:t>
            </a:r>
          </a:p>
        </p:txBody>
      </p:sp>
      <p:sp>
        <p:nvSpPr>
          <p:cNvPr id="7" name="object 3"/>
          <p:cNvSpPr>
            <a:spLocks noChangeAspect="1"/>
          </p:cNvSpPr>
          <p:nvPr/>
        </p:nvSpPr>
        <p:spPr>
          <a:xfrm>
            <a:off x="857956" y="1391046"/>
            <a:ext cx="9053259" cy="476241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4"/>
          <p:cNvSpPr>
            <a:spLocks noChangeAspect="1"/>
          </p:cNvSpPr>
          <p:nvPr/>
        </p:nvSpPr>
        <p:spPr>
          <a:xfrm>
            <a:off x="9831012" y="2060081"/>
            <a:ext cx="2116147" cy="2062214"/>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63732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a:t>6. Capital Asset and Long-Term Debt Activity</a:t>
            </a:r>
            <a:endParaRPr lang="en-US" dirty="0"/>
          </a:p>
        </p:txBody>
      </p:sp>
      <p:sp>
        <p:nvSpPr>
          <p:cNvPr id="4" name="Content Placeholder 3"/>
          <p:cNvSpPr>
            <a:spLocks noGrp="1"/>
          </p:cNvSpPr>
          <p:nvPr>
            <p:ph idx="1"/>
          </p:nvPr>
        </p:nvSpPr>
        <p:spPr/>
        <p:txBody>
          <a:bodyPr/>
          <a:lstStyle/>
          <a:p>
            <a:r>
              <a:rPr lang="en-US" dirty="0"/>
              <a:t>Capital Assets</a:t>
            </a:r>
          </a:p>
          <a:p>
            <a:pPr lvl="1"/>
            <a:r>
              <a:rPr lang="en-US" dirty="0"/>
              <a:t>Significant additions/deletions</a:t>
            </a:r>
          </a:p>
          <a:p>
            <a:pPr lvl="1"/>
            <a:r>
              <a:rPr lang="en-US" dirty="0"/>
              <a:t>Construction commitments</a:t>
            </a:r>
          </a:p>
          <a:p>
            <a:r>
              <a:rPr lang="en-US" dirty="0"/>
              <a:t>Long-Term Debt</a:t>
            </a:r>
          </a:p>
          <a:p>
            <a:pPr lvl="1"/>
            <a:r>
              <a:rPr lang="en-US" dirty="0"/>
              <a:t>Significant changes in balances</a:t>
            </a:r>
          </a:p>
          <a:p>
            <a:pPr lvl="1"/>
            <a:r>
              <a:rPr lang="en-US" dirty="0"/>
              <a:t>Changes in credit ratings</a:t>
            </a:r>
          </a:p>
          <a:p>
            <a:pPr lvl="1"/>
            <a:r>
              <a:rPr lang="en-US" dirty="0"/>
              <a:t>Effects on debt limitations</a:t>
            </a:r>
          </a:p>
          <a:p>
            <a:r>
              <a:rPr lang="en-US" altLang="en-US" dirty="0"/>
              <a:t>Exclude no-commitment special assessment debt, but not related asset</a:t>
            </a:r>
          </a:p>
          <a:p>
            <a:r>
              <a:rPr lang="en-US" dirty="0"/>
              <a:t>Summarize and reference notes but do not duplicate notes</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74284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90000"/>
              </a:lnSpc>
            </a:pPr>
            <a:r>
              <a:rPr lang="en-US" altLang="en-US" dirty="0"/>
              <a:t>7. Infrastructure (If Modified Approach is Used)</a:t>
            </a:r>
          </a:p>
        </p:txBody>
      </p:sp>
      <p:sp>
        <p:nvSpPr>
          <p:cNvPr id="58371" name="Rectangle 3"/>
          <p:cNvSpPr>
            <a:spLocks noGrp="1" noChangeArrowheads="1"/>
          </p:cNvSpPr>
          <p:nvPr>
            <p:ph idx="1"/>
          </p:nvPr>
        </p:nvSpPr>
        <p:spPr/>
        <p:txBody>
          <a:bodyPr/>
          <a:lstStyle/>
          <a:p>
            <a:pPr>
              <a:lnSpc>
                <a:spcPct val="110000"/>
              </a:lnSpc>
            </a:pPr>
            <a:r>
              <a:rPr lang="en-US" sz="2600" dirty="0"/>
              <a:t>Modified approach – Infrastructure assets that are a part of a network or subsystem of a network and are not required to be depreciated as long as two requirements are met. (1) Must manage the infrastructure using an asset management system; and (2) Must document that assets are being preserved approximately at or above the condition level disclosed by the government.</a:t>
            </a:r>
          </a:p>
          <a:p>
            <a:pPr>
              <a:lnSpc>
                <a:spcPct val="110000"/>
              </a:lnSpc>
            </a:pPr>
            <a:r>
              <a:rPr lang="en-US" altLang="en-US" sz="2600" dirty="0"/>
              <a:t>Compare current condition levels vs. target condition levels</a:t>
            </a:r>
          </a:p>
          <a:p>
            <a:pPr>
              <a:lnSpc>
                <a:spcPct val="110000"/>
              </a:lnSpc>
            </a:pPr>
            <a:r>
              <a:rPr lang="en-US" altLang="en-US" sz="2600" dirty="0"/>
              <a:t>Address significant changes in condition levels</a:t>
            </a:r>
          </a:p>
          <a:p>
            <a:pPr>
              <a:lnSpc>
                <a:spcPct val="110000"/>
              </a:lnSpc>
            </a:pPr>
            <a:r>
              <a:rPr lang="en-US" altLang="en-US" sz="2600" dirty="0"/>
              <a:t>Significant differences between estimated vs. actual amounts spent for current period maintenance and preservation</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96704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Net Position - Assets</a:t>
            </a:r>
          </a:p>
        </p:txBody>
      </p:sp>
      <p:pic>
        <p:nvPicPr>
          <p:cNvPr id="5" name="Content Placeholder 4"/>
          <p:cNvPicPr>
            <a:picLocks noGrp="1" noChangeAspect="1"/>
          </p:cNvPicPr>
          <p:nvPr>
            <p:ph idx="1"/>
          </p:nvPr>
        </p:nvPicPr>
        <p:blipFill>
          <a:blip r:embed="rId3"/>
          <a:stretch>
            <a:fillRect/>
          </a:stretch>
        </p:blipFill>
        <p:spPr>
          <a:xfrm>
            <a:off x="1109705" y="1311639"/>
            <a:ext cx="10537652" cy="5179334"/>
          </a:xfrm>
          <a:prstGeom prst="rect">
            <a:avLst/>
          </a:prstGeom>
        </p:spPr>
      </p:pic>
      <p:sp>
        <p:nvSpPr>
          <p:cNvPr id="4" name="Slide Number Placeholder 3"/>
          <p:cNvSpPr>
            <a:spLocks noGrp="1"/>
          </p:cNvSpPr>
          <p:nvPr>
            <p:ph type="sldNum" sz="quarter" idx="4294967295"/>
          </p:nvPr>
        </p:nvSpPr>
        <p:spPr>
          <a:xfrm>
            <a:off x="11572875" y="52388"/>
            <a:ext cx="619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2691D1-CB65-4437-BF52-4D3FD55FC3BF}" type="slidenum">
              <a:rPr kumimoji="0" 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Left Brace 6"/>
          <p:cNvSpPr/>
          <p:nvPr/>
        </p:nvSpPr>
        <p:spPr bwMode="auto">
          <a:xfrm>
            <a:off x="7469171" y="5272890"/>
            <a:ext cx="515983" cy="679268"/>
          </a:xfrm>
          <a:prstGeom prst="lef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TextBox 8"/>
          <p:cNvSpPr txBox="1"/>
          <p:nvPr/>
        </p:nvSpPr>
        <p:spPr>
          <a:xfrm>
            <a:off x="5747657" y="5360517"/>
            <a:ext cx="14891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$17,031,482</a:t>
            </a:r>
          </a:p>
        </p:txBody>
      </p:sp>
      <p:sp>
        <p:nvSpPr>
          <p:cNvPr id="10" name="Oval 9"/>
          <p:cNvSpPr/>
          <p:nvPr/>
        </p:nvSpPr>
        <p:spPr bwMode="auto">
          <a:xfrm>
            <a:off x="5708469" y="5308813"/>
            <a:ext cx="1528354" cy="607422"/>
          </a:xfrm>
          <a:prstGeom prst="ellipse">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 name="Oval 2"/>
          <p:cNvSpPr/>
          <p:nvPr/>
        </p:nvSpPr>
        <p:spPr bwMode="auto">
          <a:xfrm>
            <a:off x="1165338" y="5666282"/>
            <a:ext cx="2926977" cy="434715"/>
          </a:xfrm>
          <a:prstGeom prst="ellipse">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6640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4400" dirty="0"/>
              <a:t>Infrastructure - Example</a:t>
            </a:r>
          </a:p>
        </p:txBody>
      </p:sp>
      <p:pic>
        <p:nvPicPr>
          <p:cNvPr id="8" name="Picture 7"/>
          <p:cNvPicPr/>
          <p:nvPr/>
        </p:nvPicPr>
        <p:blipFill rotWithShape="1">
          <a:blip r:embed="rId4"/>
          <a:srcRect l="29166" t="50117" r="29166" b="1101"/>
          <a:stretch/>
        </p:blipFill>
        <p:spPr bwMode="auto">
          <a:xfrm>
            <a:off x="857956" y="1131757"/>
            <a:ext cx="8615827" cy="5643797"/>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5"/>
          <a:srcRect l="56090" t="51715" r="29647" b="35223"/>
          <a:stretch/>
        </p:blipFill>
        <p:spPr bwMode="auto">
          <a:xfrm>
            <a:off x="9527178" y="1709449"/>
            <a:ext cx="2412488" cy="1393515"/>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59393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90000"/>
              </a:lnSpc>
            </a:pPr>
            <a:r>
              <a:rPr lang="en-US" altLang="en-US" dirty="0"/>
              <a:t>8. Currently Known and Expected to Impact Future</a:t>
            </a:r>
          </a:p>
        </p:txBody>
      </p:sp>
      <p:sp>
        <p:nvSpPr>
          <p:cNvPr id="47107" name="Rectangle 3"/>
          <p:cNvSpPr>
            <a:spLocks noGrp="1" noChangeArrowheads="1"/>
          </p:cNvSpPr>
          <p:nvPr>
            <p:ph idx="1"/>
          </p:nvPr>
        </p:nvSpPr>
        <p:spPr/>
        <p:txBody>
          <a:bodyPr/>
          <a:lstStyle/>
          <a:p>
            <a:pPr>
              <a:defRPr/>
            </a:pPr>
            <a:r>
              <a:rPr lang="en-US" sz="2800" i="1" dirty="0"/>
              <a:t>Currently known </a:t>
            </a:r>
            <a:r>
              <a:rPr lang="en-US" sz="2800" dirty="0"/>
              <a:t>facts, decisions, or conditions expected to have a significant effect on financial position or results of operations</a:t>
            </a:r>
          </a:p>
          <a:p>
            <a:pPr lvl="1">
              <a:defRPr/>
            </a:pPr>
            <a:r>
              <a:rPr lang="en-US" sz="2400" dirty="0"/>
              <a:t>“Currently known” = known by management as of the date of the annual comprehensive financial report audit</a:t>
            </a:r>
          </a:p>
          <a:p>
            <a:pPr lvl="1">
              <a:defRPr/>
            </a:pPr>
            <a:r>
              <a:rPr lang="en-US" sz="2400" dirty="0"/>
              <a:t>Factors already in place </a:t>
            </a:r>
          </a:p>
          <a:p>
            <a:pPr lvl="2">
              <a:defRPr/>
            </a:pPr>
            <a:r>
              <a:rPr lang="en-US" sz="2200" dirty="0"/>
              <a:t>A bill that has been enacted</a:t>
            </a:r>
          </a:p>
          <a:p>
            <a:pPr lvl="2">
              <a:defRPr/>
            </a:pPr>
            <a:r>
              <a:rPr lang="en-US" sz="2200" dirty="0"/>
              <a:t>A resolution has been adopted</a:t>
            </a:r>
          </a:p>
          <a:p>
            <a:pPr lvl="2">
              <a:defRPr/>
            </a:pPr>
            <a:r>
              <a:rPr lang="en-US" sz="2200" dirty="0"/>
              <a:t>A decision has been agreed upon</a:t>
            </a:r>
          </a:p>
          <a:p>
            <a:pPr lvl="2">
              <a:defRPr/>
            </a:pPr>
            <a:r>
              <a:rPr lang="en-US" sz="2200" dirty="0"/>
              <a:t>A contract that has been signed</a:t>
            </a:r>
          </a:p>
          <a:p>
            <a:pPr lvl="1">
              <a:defRPr/>
            </a:pPr>
            <a:r>
              <a:rPr lang="en-US" sz="2400" dirty="0"/>
              <a:t>Cover both governmental and business-type activities</a:t>
            </a:r>
          </a:p>
          <a:p>
            <a:pPr lvl="1">
              <a:defRPr/>
            </a:pPr>
            <a:r>
              <a:rPr lang="en-US" sz="2400" dirty="0"/>
              <a:t>Discuss all applicable items, both internal and external</a:t>
            </a:r>
          </a:p>
          <a:p>
            <a:pPr lvl="1">
              <a:defRPr/>
            </a:pPr>
            <a:r>
              <a:rPr lang="en-US" sz="2400" dirty="0"/>
              <a:t>Refer to the notes but do not duplicate</a:t>
            </a:r>
          </a:p>
          <a:p>
            <a:pPr marL="457200" lvl="1" indent="0">
              <a:buNone/>
              <a:defRPr/>
            </a:pPr>
            <a:endParaRPr lang="en-US" sz="2400"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884708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5252" y="3810767"/>
            <a:ext cx="8563447" cy="1437746"/>
          </a:xfrm>
        </p:spPr>
        <p:txBody>
          <a:bodyPr/>
          <a:lstStyle/>
          <a:p>
            <a:r>
              <a:rPr lang="en-US" sz="4000" dirty="0">
                <a:latin typeface="Calibri" panose="020F0502020204030204" pitchFamily="34" charset="0"/>
                <a:ea typeface="Calibri" charset="0"/>
                <a:cs typeface="Calibri" panose="020F0502020204030204" pitchFamily="34" charset="0"/>
              </a:rPr>
              <a:t>Understanding the ACFR Introductory Section and Financial Section</a:t>
            </a:r>
            <a:br>
              <a:rPr lang="en-US" sz="4000" dirty="0">
                <a:latin typeface="Calibri" panose="020F0502020204030204" pitchFamily="34" charset="0"/>
                <a:ea typeface="Calibri" charset="0"/>
                <a:cs typeface="Calibri" panose="020F0502020204030204" pitchFamily="34" charset="0"/>
              </a:rPr>
            </a:br>
            <a:r>
              <a:rPr lang="en-US" sz="4000" dirty="0">
                <a:latin typeface="Calibri" panose="020F0502020204030204" pitchFamily="34" charset="0"/>
                <a:ea typeface="Calibri" charset="0"/>
                <a:cs typeface="Calibri" panose="020F0502020204030204" pitchFamily="34" charset="0"/>
              </a:rPr>
              <a:t>EXERCISE</a:t>
            </a: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62</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68307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ea typeface="Calibri" charset="0"/>
                <a:cs typeface="Calibri" panose="020F0502020204030204" pitchFamily="34" charset="0"/>
              </a:rPr>
              <a:t>Note Disclosures</a:t>
            </a: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63</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3405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Note Disclosures</a:t>
            </a:r>
          </a:p>
        </p:txBody>
      </p:sp>
      <p:sp>
        <p:nvSpPr>
          <p:cNvPr id="3" name="Content Placeholder 2"/>
          <p:cNvSpPr>
            <a:spLocks noGrp="1"/>
          </p:cNvSpPr>
          <p:nvPr>
            <p:ph idx="1"/>
          </p:nvPr>
        </p:nvSpPr>
        <p:spPr/>
        <p:txBody>
          <a:bodyPr/>
          <a:lstStyle/>
          <a:p>
            <a:r>
              <a:rPr lang="en-US" dirty="0"/>
              <a:t>Note disclosures contain information that</a:t>
            </a:r>
          </a:p>
          <a:p>
            <a:pPr lvl="1"/>
            <a:r>
              <a:rPr lang="en-US" dirty="0"/>
              <a:t>Explains, describes, or supplements the financial statements, and</a:t>
            </a:r>
          </a:p>
          <a:p>
            <a:pPr lvl="1"/>
            <a:r>
              <a:rPr lang="en-US" dirty="0"/>
              <a:t>Is essential to users in making economic, social, or political decisions or assessing accountability</a:t>
            </a:r>
          </a:p>
          <a:p>
            <a:r>
              <a:rPr lang="en-US" dirty="0"/>
              <a:t>Notes are integral to BFS </a:t>
            </a:r>
          </a:p>
          <a:p>
            <a:r>
              <a:rPr lang="en-US" dirty="0"/>
              <a:t>Notes are necessary to make financial statements complete</a:t>
            </a:r>
          </a:p>
          <a:p>
            <a:pPr lvl="1"/>
            <a:r>
              <a:rPr lang="en-US" dirty="0"/>
              <a:t>Thus the term basic financial statements </a:t>
            </a:r>
            <a:r>
              <a:rPr lang="en-US" i="1" dirty="0"/>
              <a:t>includes</a:t>
            </a:r>
            <a:r>
              <a:rPr lang="en-US" dirty="0"/>
              <a:t> note disclosures</a:t>
            </a:r>
          </a:p>
        </p:txBody>
      </p:sp>
      <p:sp>
        <p:nvSpPr>
          <p:cNvPr id="4" name="Slide Number Placeholder 3"/>
          <p:cNvSpPr txBox="1">
            <a:spLocks/>
          </p:cNvSpPr>
          <p:nvPr/>
        </p:nvSpPr>
        <p:spPr bwMode="auto">
          <a:xfrm>
            <a:off x="11029694" y="30480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1"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73593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Note Disclosures</a:t>
            </a:r>
          </a:p>
        </p:txBody>
      </p:sp>
      <p:sp>
        <p:nvSpPr>
          <p:cNvPr id="3" name="Content Placeholder 2"/>
          <p:cNvSpPr>
            <a:spLocks noGrp="1"/>
          </p:cNvSpPr>
          <p:nvPr>
            <p:ph idx="1"/>
          </p:nvPr>
        </p:nvSpPr>
        <p:spPr/>
        <p:txBody>
          <a:bodyPr>
            <a:normAutofit lnSpcReduction="10000"/>
          </a:bodyPr>
          <a:lstStyle/>
          <a:p>
            <a:r>
              <a:rPr lang="en-US" dirty="0"/>
              <a:t>Notes to financial statements are </a:t>
            </a:r>
            <a:r>
              <a:rPr lang="en-US" b="1" dirty="0"/>
              <a:t>essential</a:t>
            </a:r>
            <a:r>
              <a:rPr lang="en-US" dirty="0"/>
              <a:t> to users in making economic, social, or political decisions, or assessing accountability</a:t>
            </a:r>
          </a:p>
          <a:p>
            <a:r>
              <a:rPr lang="en-US" dirty="0"/>
              <a:t>Information in note disclosures </a:t>
            </a:r>
            <a:r>
              <a:rPr lang="en-US" i="1" dirty="0"/>
              <a:t>should</a:t>
            </a:r>
            <a:r>
              <a:rPr lang="en-US" dirty="0"/>
              <a:t> include </a:t>
            </a:r>
          </a:p>
          <a:p>
            <a:pPr lvl="1"/>
            <a:r>
              <a:rPr lang="en-US" dirty="0"/>
              <a:t>Descriptions of accounting and finance-related policies underlying amounts recognized in financial statements</a:t>
            </a:r>
          </a:p>
          <a:p>
            <a:pPr lvl="1"/>
            <a:r>
              <a:rPr lang="en-US" dirty="0"/>
              <a:t>Additional detail about, or explanations of, amounts recognized in financial statements</a:t>
            </a:r>
          </a:p>
          <a:p>
            <a:pPr lvl="1"/>
            <a:r>
              <a:rPr lang="en-US" dirty="0"/>
              <a:t>Information about the financial position or inflows or outflows of resources that does not meet the criteria for recognition</a:t>
            </a:r>
          </a:p>
          <a:p>
            <a:pPr lvl="1"/>
            <a:r>
              <a:rPr lang="en-US" dirty="0"/>
              <a:t>Other finance-related information associated with the accountability of the government</a:t>
            </a:r>
          </a:p>
          <a:p>
            <a:pPr lvl="1"/>
            <a:endParaRPr lang="en-US" dirty="0"/>
          </a:p>
        </p:txBody>
      </p:sp>
      <p:sp>
        <p:nvSpPr>
          <p:cNvPr id="4" name="Slide Number Placeholder 3"/>
          <p:cNvSpPr txBox="1">
            <a:spLocks/>
          </p:cNvSpPr>
          <p:nvPr/>
        </p:nvSpPr>
        <p:spPr bwMode="auto">
          <a:xfrm>
            <a:off x="11029694" y="30480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1"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55113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Note Disclosures (cont.)</a:t>
            </a:r>
          </a:p>
        </p:txBody>
      </p:sp>
      <p:sp>
        <p:nvSpPr>
          <p:cNvPr id="3" name="Content Placeholder 2"/>
          <p:cNvSpPr>
            <a:spLocks noGrp="1"/>
          </p:cNvSpPr>
          <p:nvPr>
            <p:ph idx="1"/>
          </p:nvPr>
        </p:nvSpPr>
        <p:spPr/>
        <p:txBody>
          <a:bodyPr/>
          <a:lstStyle/>
          <a:p>
            <a:r>
              <a:rPr lang="en-US" dirty="0"/>
              <a:t>Information in note disclosures </a:t>
            </a:r>
            <a:r>
              <a:rPr lang="en-US" i="1" dirty="0"/>
              <a:t>should not</a:t>
            </a:r>
            <a:r>
              <a:rPr lang="en-US" dirty="0"/>
              <a:t> include </a:t>
            </a:r>
          </a:p>
          <a:p>
            <a:pPr lvl="1"/>
            <a:r>
              <a:rPr lang="en-US" dirty="0"/>
              <a:t>Subjective assessments of the effects of reported information on government’s future financial position</a:t>
            </a:r>
          </a:p>
          <a:p>
            <a:pPr lvl="2"/>
            <a:r>
              <a:rPr lang="en-US" dirty="0"/>
              <a:t>EXCEPTION: Assumptions about the future that are inputs to measures (estimates) in the current financial statements</a:t>
            </a:r>
          </a:p>
          <a:p>
            <a:pPr lvl="1"/>
            <a:r>
              <a:rPr lang="en-US" dirty="0"/>
              <a:t>Predictions about the effects of future events on future financial position</a:t>
            </a:r>
          </a:p>
          <a:p>
            <a:pPr lvl="1"/>
            <a:r>
              <a:rPr lang="en-US" dirty="0"/>
              <a:t>General or educational information that is not specific to the government</a:t>
            </a:r>
          </a:p>
        </p:txBody>
      </p:sp>
      <p:sp>
        <p:nvSpPr>
          <p:cNvPr id="4" name="Slide Number Placeholder 3"/>
          <p:cNvSpPr txBox="1">
            <a:spLocks/>
          </p:cNvSpPr>
          <p:nvPr/>
        </p:nvSpPr>
        <p:spPr bwMode="auto">
          <a:xfrm>
            <a:off x="11029694" y="30480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1"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56809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Essentiality</a:t>
            </a:r>
          </a:p>
        </p:txBody>
      </p:sp>
      <p:sp>
        <p:nvSpPr>
          <p:cNvPr id="3" name="Content Placeholder 2"/>
          <p:cNvSpPr>
            <a:spLocks noGrp="1"/>
          </p:cNvSpPr>
          <p:nvPr>
            <p:ph idx="1"/>
          </p:nvPr>
        </p:nvSpPr>
        <p:spPr/>
        <p:txBody>
          <a:bodyPr/>
          <a:lstStyle/>
          <a:p>
            <a:r>
              <a:rPr lang="en-US" dirty="0"/>
              <a:t>Characteristics of essential information</a:t>
            </a:r>
          </a:p>
          <a:p>
            <a:pPr lvl="1"/>
            <a:r>
              <a:rPr lang="en-US" dirty="0"/>
              <a:t>Information has, or is expected to have, a </a:t>
            </a:r>
            <a:r>
              <a:rPr lang="en-US" i="1" dirty="0"/>
              <a:t>meaningful effect </a:t>
            </a:r>
            <a:r>
              <a:rPr lang="en-US" dirty="0"/>
              <a:t>on users’ analysis for making decisions or assessing accountability</a:t>
            </a:r>
          </a:p>
          <a:p>
            <a:pPr lvl="1"/>
            <a:r>
              <a:rPr lang="en-US" dirty="0"/>
              <a:t>A breadth or depth of users utilize, or are expected to utilize, the information in their analyses for making decisions or assessing accountability</a:t>
            </a:r>
          </a:p>
          <a:p>
            <a:pPr marL="914400" lvl="2" indent="0">
              <a:buNone/>
            </a:pPr>
            <a:endParaRPr lang="en-US" dirty="0"/>
          </a:p>
        </p:txBody>
      </p:sp>
      <p:sp>
        <p:nvSpPr>
          <p:cNvPr id="4" name="Slide Number Placeholder 3"/>
          <p:cNvSpPr txBox="1">
            <a:spLocks/>
          </p:cNvSpPr>
          <p:nvPr/>
        </p:nvSpPr>
        <p:spPr bwMode="auto">
          <a:xfrm>
            <a:off x="11029694" y="304800"/>
            <a:ext cx="990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1" kern="1200">
                <a:solidFill>
                  <a:schemeClr val="tx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A50DF8D-8F08-46D5-957C-7B9D33C47B80}" type="slidenum">
              <a:rPr kumimoji="0" lang="en-US" sz="2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65989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Calibri" panose="020F0502020204030204" pitchFamily="34" charset="0"/>
                <a:cs typeface="Calibri" panose="020F0502020204030204" pitchFamily="34" charset="0"/>
              </a:rPr>
              <a:t>Summary of Significant Accounting Policies (SSAP)</a:t>
            </a:r>
            <a:endParaRPr lang="en-US" sz="4400" dirty="0">
              <a:latin typeface="Calibri" panose="020F0502020204030204" pitchFamily="34" charset="0"/>
              <a:ea typeface="Calibri" charset="0"/>
              <a:cs typeface="Calibri" panose="020F0502020204030204" pitchFamily="34" charset="0"/>
            </a:endParaRPr>
          </a:p>
        </p:txBody>
      </p:sp>
      <p:sp>
        <p:nvSpPr>
          <p:cNvPr id="4" name="Rectangle 3"/>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451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51CA-286B-499B-9C37-4CE25FDF5E8B}"/>
              </a:ext>
            </a:extLst>
          </p:cNvPr>
          <p:cNvSpPr>
            <a:spLocks noGrp="1"/>
          </p:cNvSpPr>
          <p:nvPr>
            <p:ph type="title"/>
          </p:nvPr>
        </p:nvSpPr>
        <p:spPr/>
        <p:txBody>
          <a:bodyPr/>
          <a:lstStyle/>
          <a:p>
            <a:r>
              <a:rPr lang="en-US" dirty="0"/>
              <a:t>SSAP Contents</a:t>
            </a:r>
          </a:p>
        </p:txBody>
      </p:sp>
      <p:sp>
        <p:nvSpPr>
          <p:cNvPr id="5" name="Content Placeholder 4">
            <a:extLst>
              <a:ext uri="{FF2B5EF4-FFF2-40B4-BE49-F238E27FC236}">
                <a16:creationId xmlns:a16="http://schemas.microsoft.com/office/drawing/2014/main" id="{FEF53E9F-8799-4D39-9026-38A93F330DA8}"/>
              </a:ext>
            </a:extLst>
          </p:cNvPr>
          <p:cNvSpPr>
            <a:spLocks noGrp="1"/>
          </p:cNvSpPr>
          <p:nvPr>
            <p:ph idx="1"/>
          </p:nvPr>
        </p:nvSpPr>
        <p:spPr/>
        <p:txBody>
          <a:bodyPr/>
          <a:lstStyle/>
          <a:p>
            <a:r>
              <a:rPr lang="en-US" sz="2800" dirty="0"/>
              <a:t>Description of government-wide financial statements</a:t>
            </a:r>
          </a:p>
          <a:p>
            <a:r>
              <a:rPr lang="en-US" sz="2800" dirty="0"/>
              <a:t>Basis of presentation (including measurement focus and basis of accounting) – government-wide financial statements</a:t>
            </a:r>
          </a:p>
          <a:p>
            <a:pPr lvl="1"/>
            <a:r>
              <a:rPr lang="en-US" sz="2400" dirty="0"/>
              <a:t>Component units (include </a:t>
            </a:r>
            <a:r>
              <a:rPr lang="en-US" sz="2400" i="1" dirty="0"/>
              <a:t>specific</a:t>
            </a:r>
            <a:r>
              <a:rPr lang="en-US" sz="2400" dirty="0"/>
              <a:t> criteria for incorporation)</a:t>
            </a:r>
          </a:p>
          <a:p>
            <a:pPr lvl="1"/>
            <a:r>
              <a:rPr lang="en-US" sz="2400" dirty="0"/>
              <a:t>Governmental and business-type activities</a:t>
            </a:r>
          </a:p>
          <a:p>
            <a:r>
              <a:rPr lang="en-US" sz="2800" dirty="0"/>
              <a:t>Basis of presentation (including measurement focus and basis of accounting) – fund financial statements; including descriptions of activities for: </a:t>
            </a:r>
          </a:p>
          <a:p>
            <a:pPr lvl="1"/>
            <a:r>
              <a:rPr lang="en-US" sz="2400" dirty="0"/>
              <a:t>Major funds (governmental and enterprise)</a:t>
            </a:r>
          </a:p>
          <a:p>
            <a:pPr lvl="1"/>
            <a:r>
              <a:rPr lang="en-US" sz="2400" dirty="0"/>
              <a:t>Fund types (internal service, each type of fiduciary)</a:t>
            </a:r>
          </a:p>
        </p:txBody>
      </p:sp>
      <p:sp>
        <p:nvSpPr>
          <p:cNvPr id="6" name="Rectangle 5"/>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66063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Net Position – </a:t>
            </a:r>
            <a:br>
              <a:rPr lang="en-US" dirty="0"/>
            </a:br>
            <a:r>
              <a:rPr lang="en-US" dirty="0"/>
              <a:t>Deferred Outflows of Resources</a:t>
            </a:r>
          </a:p>
        </p:txBody>
      </p:sp>
      <p:sp>
        <p:nvSpPr>
          <p:cNvPr id="4" name="Slide Number Placeholder 3"/>
          <p:cNvSpPr>
            <a:spLocks noGrp="1"/>
          </p:cNvSpPr>
          <p:nvPr>
            <p:ph type="sldNum" sz="quarter" idx="4294967295"/>
          </p:nvPr>
        </p:nvSpPr>
        <p:spPr>
          <a:xfrm>
            <a:off x="11572875" y="52388"/>
            <a:ext cx="619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2691D1-CB65-4437-BF52-4D3FD55FC3BF}" type="slidenum">
              <a:rPr kumimoji="0" 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1023385" y="2221035"/>
            <a:ext cx="10669290" cy="1608952"/>
          </a:xfrm>
          <a:prstGeom prst="rect">
            <a:avLst/>
          </a:prstGeom>
        </p:spPr>
      </p:pic>
      <p:sp>
        <p:nvSpPr>
          <p:cNvPr id="9" name="Oval 8"/>
          <p:cNvSpPr/>
          <p:nvPr/>
        </p:nvSpPr>
        <p:spPr bwMode="auto">
          <a:xfrm>
            <a:off x="8262630" y="2345344"/>
            <a:ext cx="870257" cy="548639"/>
          </a:xfrm>
          <a:prstGeom prst="ellipse">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4719765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Description of the Reporting Entity</a:t>
            </a:r>
          </a:p>
        </p:txBody>
      </p:sp>
      <p:pic>
        <p:nvPicPr>
          <p:cNvPr id="7" name="Picture 6"/>
          <p:cNvPicPr>
            <a:picLocks noChangeAspect="1"/>
          </p:cNvPicPr>
          <p:nvPr/>
        </p:nvPicPr>
        <p:blipFill>
          <a:blip r:embed="rId3"/>
          <a:stretch>
            <a:fillRect/>
          </a:stretch>
        </p:blipFill>
        <p:spPr>
          <a:xfrm>
            <a:off x="1259174" y="1166029"/>
            <a:ext cx="8693942" cy="5617020"/>
          </a:xfrm>
          <a:prstGeom prst="rect">
            <a:avLst/>
          </a:prstGeom>
        </p:spPr>
      </p:pic>
      <p:sp>
        <p:nvSpPr>
          <p:cNvPr id="8" name="Rectangle 7"/>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547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Description of the Reporting Entity (cont.)</a:t>
            </a:r>
          </a:p>
        </p:txBody>
      </p:sp>
      <p:sp>
        <p:nvSpPr>
          <p:cNvPr id="8" name="Rectangle 7"/>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089351" y="1821305"/>
            <a:ext cx="9286997" cy="3919928"/>
          </a:xfrm>
          <a:prstGeom prst="rect">
            <a:avLst/>
          </a:prstGeom>
        </p:spPr>
      </p:pic>
      <p:sp>
        <p:nvSpPr>
          <p:cNvPr id="3" name="Rounded Rectangle 2"/>
          <p:cNvSpPr/>
          <p:nvPr/>
        </p:nvSpPr>
        <p:spPr bwMode="auto">
          <a:xfrm>
            <a:off x="1026826" y="2435902"/>
            <a:ext cx="9226446" cy="944380"/>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4" name="TextBox 3"/>
          <p:cNvSpPr txBox="1"/>
          <p:nvPr/>
        </p:nvSpPr>
        <p:spPr>
          <a:xfrm>
            <a:off x="10503173" y="2613285"/>
            <a:ext cx="1447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a:ea typeface="+mn-ea"/>
                <a:cs typeface="+mn-cs"/>
              </a:rPr>
              <a:t>Be specific!</a:t>
            </a:r>
          </a:p>
        </p:txBody>
      </p:sp>
      <p:cxnSp>
        <p:nvCxnSpPr>
          <p:cNvPr id="9" name="Straight Arrow Connector 8"/>
          <p:cNvCxnSpPr>
            <a:stCxn id="4" idx="1"/>
          </p:cNvCxnSpPr>
          <p:nvPr/>
        </p:nvCxnSpPr>
        <p:spPr bwMode="auto">
          <a:xfrm flipH="1">
            <a:off x="10382791" y="2797951"/>
            <a:ext cx="12038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83059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Basis of Presentation – Government-wide</a:t>
            </a:r>
          </a:p>
        </p:txBody>
      </p:sp>
      <p:sp>
        <p:nvSpPr>
          <p:cNvPr id="8" name="Rectangle 7"/>
          <p:cNvSpPr/>
          <p:nvPr/>
        </p:nvSpPr>
        <p:spPr>
          <a:xfrm>
            <a:off x="11717121" y="408169"/>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107182" y="1219199"/>
            <a:ext cx="8722618" cy="5421443"/>
          </a:xfrm>
          <a:prstGeom prst="rect">
            <a:avLst/>
          </a:prstGeom>
        </p:spPr>
      </p:pic>
    </p:spTree>
    <p:extLst>
      <p:ext uri="{BB962C8B-B14F-4D97-AF65-F5344CB8AC3E}">
        <p14:creationId xmlns:p14="http://schemas.microsoft.com/office/powerpoint/2010/main" val="4220242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Basis of Presentation – Funds</a:t>
            </a:r>
          </a:p>
        </p:txBody>
      </p:sp>
      <p:sp>
        <p:nvSpPr>
          <p:cNvPr id="8" name="Rectangle 7"/>
          <p:cNvSpPr/>
          <p:nvPr/>
        </p:nvSpPr>
        <p:spPr>
          <a:xfrm>
            <a:off x="11658600"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1151159" y="1185995"/>
            <a:ext cx="8982192" cy="5492123"/>
          </a:xfrm>
          <a:prstGeom prst="rect">
            <a:avLst/>
          </a:prstGeom>
        </p:spPr>
      </p:pic>
    </p:spTree>
    <p:extLst>
      <p:ext uri="{BB962C8B-B14F-4D97-AF65-F5344CB8AC3E}">
        <p14:creationId xmlns:p14="http://schemas.microsoft.com/office/powerpoint/2010/main" val="1955804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51CA-286B-499B-9C37-4CE25FDF5E8B}"/>
              </a:ext>
            </a:extLst>
          </p:cNvPr>
          <p:cNvSpPr>
            <a:spLocks noGrp="1"/>
          </p:cNvSpPr>
          <p:nvPr>
            <p:ph type="title"/>
          </p:nvPr>
        </p:nvSpPr>
        <p:spPr/>
        <p:txBody>
          <a:bodyPr/>
          <a:lstStyle/>
          <a:p>
            <a:r>
              <a:rPr lang="en-US" dirty="0"/>
              <a:t>SSAP Contents (cont.)</a:t>
            </a:r>
          </a:p>
        </p:txBody>
      </p:sp>
      <p:sp>
        <p:nvSpPr>
          <p:cNvPr id="5" name="Content Placeholder 4">
            <a:extLst>
              <a:ext uri="{FF2B5EF4-FFF2-40B4-BE49-F238E27FC236}">
                <a16:creationId xmlns:a16="http://schemas.microsoft.com/office/drawing/2014/main" id="{FEF53E9F-8799-4D39-9026-38A93F330DA8}"/>
              </a:ext>
            </a:extLst>
          </p:cNvPr>
          <p:cNvSpPr>
            <a:spLocks noGrp="1"/>
          </p:cNvSpPr>
          <p:nvPr>
            <p:ph idx="1"/>
          </p:nvPr>
        </p:nvSpPr>
        <p:spPr/>
        <p:txBody>
          <a:bodyPr/>
          <a:lstStyle/>
          <a:p>
            <a:r>
              <a:rPr lang="en-US" sz="3400" dirty="0"/>
              <a:t>Other explanations and definitions, including</a:t>
            </a:r>
          </a:p>
          <a:p>
            <a:pPr lvl="1"/>
            <a:r>
              <a:rPr lang="en-US" sz="3200" dirty="0"/>
              <a:t>Cash and cash equivalents</a:t>
            </a:r>
          </a:p>
          <a:p>
            <a:pPr lvl="1"/>
            <a:r>
              <a:rPr lang="en-US" sz="3200" dirty="0"/>
              <a:t>Deferred resource flows</a:t>
            </a:r>
          </a:p>
          <a:p>
            <a:pPr lvl="1"/>
            <a:r>
              <a:rPr lang="en-US" sz="3200" dirty="0"/>
              <a:t>Capitalization policies</a:t>
            </a:r>
          </a:p>
          <a:p>
            <a:pPr lvl="1"/>
            <a:r>
              <a:rPr lang="en-US" sz="3200" dirty="0"/>
              <a:t>Valuation bases</a:t>
            </a:r>
          </a:p>
          <a:p>
            <a:pPr lvl="1"/>
            <a:r>
              <a:rPr lang="en-US" sz="3200" dirty="0"/>
              <a:t>Flow policies for resources used </a:t>
            </a:r>
          </a:p>
          <a:p>
            <a:pPr lvl="2"/>
            <a:r>
              <a:rPr lang="en-US" sz="2800" dirty="0"/>
              <a:t>Restricted v unrestricted</a:t>
            </a:r>
          </a:p>
          <a:p>
            <a:pPr lvl="2"/>
            <a:r>
              <a:rPr lang="en-US" sz="2800" dirty="0"/>
              <a:t>Committed, assigned, unassigned</a:t>
            </a:r>
          </a:p>
        </p:txBody>
      </p:sp>
      <p:sp>
        <p:nvSpPr>
          <p:cNvPr id="6" name="Rectangle 5"/>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27699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Elements of the Statement of Net Position</a:t>
            </a:r>
          </a:p>
        </p:txBody>
      </p:sp>
      <p:pic>
        <p:nvPicPr>
          <p:cNvPr id="7" name="Picture 6"/>
          <p:cNvPicPr>
            <a:picLocks noChangeAspect="1"/>
          </p:cNvPicPr>
          <p:nvPr/>
        </p:nvPicPr>
        <p:blipFill>
          <a:blip r:embed="rId3"/>
          <a:stretch>
            <a:fillRect/>
          </a:stretch>
        </p:blipFill>
        <p:spPr>
          <a:xfrm>
            <a:off x="2733207" y="1068289"/>
            <a:ext cx="5968583" cy="5692275"/>
          </a:xfrm>
          <a:prstGeom prst="rect">
            <a:avLst/>
          </a:prstGeom>
        </p:spPr>
      </p:pic>
      <p:sp>
        <p:nvSpPr>
          <p:cNvPr id="6" name="Rectangle 5"/>
          <p:cNvSpPr/>
          <p:nvPr/>
        </p:nvSpPr>
        <p:spPr>
          <a:xfrm>
            <a:off x="11416938" y="272143"/>
            <a:ext cx="56170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607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eaLnBrk="1" hangingPunct="1"/>
            <a:r>
              <a:rPr lang="en-US" altLang="en-US" dirty="0"/>
              <a:t>Budgetary Data</a:t>
            </a:r>
          </a:p>
        </p:txBody>
      </p:sp>
      <p:sp>
        <p:nvSpPr>
          <p:cNvPr id="464899" name="Rectangle 3"/>
          <p:cNvSpPr>
            <a:spLocks noGrp="1" noChangeArrowheads="1"/>
          </p:cNvSpPr>
          <p:nvPr>
            <p:ph idx="1"/>
          </p:nvPr>
        </p:nvSpPr>
        <p:spPr/>
        <p:txBody>
          <a:bodyPr>
            <a:normAutofit/>
          </a:bodyPr>
          <a:lstStyle/>
          <a:p>
            <a:pPr eaLnBrk="1" hangingPunct="1"/>
            <a:r>
              <a:rPr lang="en-US" altLang="en-US" sz="2800" dirty="0"/>
              <a:t>Budgetary basis of accounting</a:t>
            </a:r>
          </a:p>
          <a:p>
            <a:pPr lvl="1" eaLnBrk="1" hangingPunct="1"/>
            <a:r>
              <a:rPr lang="en-US" altLang="en-US" sz="2200" dirty="0"/>
              <a:t>Describe the budgetary basis of accounting (if other than GAAP) and how it differs from GAAP</a:t>
            </a:r>
          </a:p>
          <a:p>
            <a:pPr eaLnBrk="1" hangingPunct="1"/>
            <a:r>
              <a:rPr lang="en-US" altLang="en-US" sz="2800" dirty="0"/>
              <a:t>Excess of expenditures over appropriations</a:t>
            </a:r>
          </a:p>
          <a:p>
            <a:pPr lvl="1" eaLnBrk="1" hangingPunct="1"/>
            <a:r>
              <a:rPr lang="en-US" altLang="en-US" sz="2200" dirty="0"/>
              <a:t>Disclose any excess of expenditures over appropriations in the </a:t>
            </a:r>
          </a:p>
          <a:p>
            <a:pPr lvl="2" eaLnBrk="1" hangingPunct="1"/>
            <a:r>
              <a:rPr lang="en-US" altLang="en-US" sz="2000" dirty="0"/>
              <a:t>General fund and </a:t>
            </a:r>
          </a:p>
          <a:p>
            <a:pPr lvl="2" eaLnBrk="1" hangingPunct="1"/>
            <a:r>
              <a:rPr lang="en-US" altLang="en-US" sz="2000" dirty="0"/>
              <a:t>individual major special revenue funds, for which an annual (or biennial) budget is legally adopted </a:t>
            </a:r>
          </a:p>
          <a:p>
            <a:pPr marL="914400" lvl="2" indent="0" eaLnBrk="1" hangingPunct="1">
              <a:buNone/>
            </a:pPr>
            <a:r>
              <a:rPr lang="en-US" altLang="en-US" sz="2000" dirty="0"/>
              <a:t>if not otherwise visible</a:t>
            </a:r>
          </a:p>
          <a:p>
            <a:pPr marL="457200" lvl="1" indent="0" eaLnBrk="1" hangingPunct="1">
              <a:buNone/>
            </a:pPr>
            <a:endParaRPr lang="en-US" altLang="en-US" sz="2200" dirty="0"/>
          </a:p>
        </p:txBody>
      </p:sp>
      <p:sp>
        <p:nvSpPr>
          <p:cNvPr id="6" name="Rectangle 5"/>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263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normAutofit/>
          </a:bodyPr>
          <a:lstStyle/>
          <a:p>
            <a:pPr eaLnBrk="1" hangingPunct="1"/>
            <a:r>
              <a:rPr lang="en-US" altLang="en-US" sz="4000" dirty="0"/>
              <a:t>Revenues and Expenditures/Expenses</a:t>
            </a:r>
          </a:p>
        </p:txBody>
      </p:sp>
      <p:sp>
        <p:nvSpPr>
          <p:cNvPr id="473091" name="Rectangle 3"/>
          <p:cNvSpPr>
            <a:spLocks noGrp="1" noChangeArrowheads="1"/>
          </p:cNvSpPr>
          <p:nvPr>
            <p:ph idx="1"/>
          </p:nvPr>
        </p:nvSpPr>
        <p:spPr/>
        <p:txBody>
          <a:bodyPr/>
          <a:lstStyle/>
          <a:p>
            <a:pPr eaLnBrk="1" hangingPunct="1"/>
            <a:r>
              <a:rPr lang="en-US" altLang="en-US" sz="2800" dirty="0"/>
              <a:t>Types of transactions included in program revenues in the government-wide statement of net position</a:t>
            </a:r>
          </a:p>
          <a:p>
            <a:pPr eaLnBrk="1" hangingPunct="1"/>
            <a:r>
              <a:rPr lang="en-US" altLang="en-US" sz="2800" dirty="0"/>
              <a:t>Policy for allocating indirect expense to functions in the government-wide statement of activities</a:t>
            </a:r>
          </a:p>
          <a:p>
            <a:pPr lvl="1" eaLnBrk="1" hangingPunct="1"/>
            <a:r>
              <a:rPr lang="en-US" altLang="en-US" sz="2400" dirty="0"/>
              <a:t>Mention if indirect costs are reported as a functional expense as the result of an administrative cost recovery element built into a charge for centralized services</a:t>
            </a:r>
          </a:p>
          <a:p>
            <a:pPr lvl="1" eaLnBrk="1" hangingPunct="1"/>
            <a:endParaRPr lang="en-US" altLang="en-US" dirty="0"/>
          </a:p>
          <a:p>
            <a:pPr eaLnBrk="1" hangingPunct="1"/>
            <a:endParaRPr lang="en-US" altLang="en-US" dirty="0"/>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639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normAutofit/>
          </a:bodyPr>
          <a:lstStyle/>
          <a:p>
            <a:pPr eaLnBrk="1" hangingPunct="1"/>
            <a:r>
              <a:rPr lang="en-US" altLang="en-US" sz="4000" dirty="0"/>
              <a:t>Revenues and Expenditures/Expenses (cont.)</a:t>
            </a:r>
          </a:p>
        </p:txBody>
      </p:sp>
      <p:sp>
        <p:nvSpPr>
          <p:cNvPr id="476163" name="Rectangle 3"/>
          <p:cNvSpPr>
            <a:spLocks noGrp="1" noChangeArrowheads="1"/>
          </p:cNvSpPr>
          <p:nvPr>
            <p:ph idx="1"/>
          </p:nvPr>
        </p:nvSpPr>
        <p:spPr/>
        <p:txBody>
          <a:bodyPr/>
          <a:lstStyle/>
          <a:p>
            <a:pPr eaLnBrk="1" hangingPunct="1"/>
            <a:r>
              <a:rPr lang="en-US" altLang="en-US" sz="2800" dirty="0"/>
              <a:t>Property tax revenue recognition</a:t>
            </a:r>
          </a:p>
          <a:p>
            <a:pPr lvl="1" eaLnBrk="1" hangingPunct="1"/>
            <a:r>
              <a:rPr lang="en-US" altLang="en-US" dirty="0"/>
              <a:t>Indicate the lien dates, levy dates, due dates, and the collection dates, along with the availability period used for property taxes</a:t>
            </a:r>
          </a:p>
          <a:p>
            <a:pPr eaLnBrk="1" hangingPunct="1"/>
            <a:r>
              <a:rPr lang="en-US" altLang="en-US" sz="2800" dirty="0"/>
              <a:t>Compensated absences</a:t>
            </a:r>
          </a:p>
          <a:p>
            <a:pPr lvl="1" eaLnBrk="1" hangingPunct="1"/>
            <a:r>
              <a:rPr lang="en-US" altLang="en-US" sz="2400" dirty="0"/>
              <a:t>Are employees reimbursed for sick time upon retirement?</a:t>
            </a:r>
          </a:p>
          <a:p>
            <a:pPr eaLnBrk="1" hangingPunct="1"/>
            <a:r>
              <a:rPr lang="en-US" altLang="en-US" sz="2800" dirty="0"/>
              <a:t>Define operating revenues and operating expenses in proprietary fund, and distinguish between operating and nonoperating revenues</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4817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latin typeface="Calibri" panose="020F0502020204030204" pitchFamily="34" charset="0"/>
                <a:cs typeface="Calibri" panose="020F0502020204030204" pitchFamily="34" charset="0"/>
              </a:rPr>
              <a:t>Detailed Notes to the Financial Statements</a:t>
            </a:r>
            <a:endParaRPr lang="en-US" sz="4400" dirty="0">
              <a:latin typeface="Calibri" panose="020F0502020204030204" pitchFamily="34" charset="0"/>
              <a:ea typeface="Calibri" charset="0"/>
              <a:cs typeface="Calibri" panose="020F0502020204030204" pitchFamily="34" charset="0"/>
            </a:endParaRPr>
          </a:p>
        </p:txBody>
      </p:sp>
      <p:sp>
        <p:nvSpPr>
          <p:cNvPr id="4" name="Rectangle 3"/>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79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Net Position – Liabilities and</a:t>
            </a:r>
            <a:br>
              <a:rPr lang="en-US" dirty="0"/>
            </a:br>
            <a:r>
              <a:rPr lang="en-US" dirty="0"/>
              <a:t>Deferred Inflows of Resources</a:t>
            </a:r>
          </a:p>
        </p:txBody>
      </p:sp>
      <p:sp>
        <p:nvSpPr>
          <p:cNvPr id="4" name="Slide Number Placeholder 3"/>
          <p:cNvSpPr>
            <a:spLocks noGrp="1"/>
          </p:cNvSpPr>
          <p:nvPr>
            <p:ph type="sldNum" sz="quarter" idx="4294967295"/>
          </p:nvPr>
        </p:nvSpPr>
        <p:spPr>
          <a:xfrm>
            <a:off x="11572875" y="52388"/>
            <a:ext cx="619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2691D1-CB65-4437-BF52-4D3FD55FC3BF}" type="slidenum">
              <a:rPr kumimoji="0" 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857956" y="1306237"/>
            <a:ext cx="11132834" cy="4652353"/>
          </a:xfrm>
          <a:prstGeom prst="rect">
            <a:avLst/>
          </a:prstGeom>
        </p:spPr>
      </p:pic>
      <p:sp>
        <p:nvSpPr>
          <p:cNvPr id="8" name="Oval 7"/>
          <p:cNvSpPr/>
          <p:nvPr/>
        </p:nvSpPr>
        <p:spPr bwMode="auto">
          <a:xfrm>
            <a:off x="2768685" y="1449015"/>
            <a:ext cx="4441371" cy="574765"/>
          </a:xfrm>
          <a:prstGeom prst="ellipse">
            <a:avLst/>
          </a:prstGeom>
          <a:noFill/>
          <a:ln w="3810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085787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eaLnBrk="1" hangingPunct="1"/>
            <a:r>
              <a:rPr lang="en-US" altLang="en-US" dirty="0"/>
              <a:t>What Must Be Disclosed?</a:t>
            </a:r>
          </a:p>
        </p:txBody>
      </p:sp>
      <p:sp>
        <p:nvSpPr>
          <p:cNvPr id="490499" name="Rectangle 3"/>
          <p:cNvSpPr>
            <a:spLocks noGrp="1" noChangeArrowheads="1"/>
          </p:cNvSpPr>
          <p:nvPr>
            <p:ph idx="1"/>
          </p:nvPr>
        </p:nvSpPr>
        <p:spPr/>
        <p:txBody>
          <a:bodyPr/>
          <a:lstStyle/>
          <a:p>
            <a:pPr eaLnBrk="1" hangingPunct="1"/>
            <a:r>
              <a:rPr lang="en-US" altLang="en-US" sz="2800" dirty="0"/>
              <a:t>Policies underlying the amounts displayed in the financial statements </a:t>
            </a:r>
          </a:p>
          <a:p>
            <a:pPr lvl="1" eaLnBrk="1" hangingPunct="1"/>
            <a:r>
              <a:rPr lang="en-US" altLang="en-US" sz="2400" dirty="0"/>
              <a:t>Additional detail or explanations concerning amounts displayed, and information on items that are </a:t>
            </a:r>
            <a:r>
              <a:rPr lang="en-US" altLang="en-US" sz="2400" i="1" dirty="0"/>
              <a:t>not </a:t>
            </a:r>
            <a:r>
              <a:rPr lang="en-US" altLang="en-US" sz="2400" dirty="0"/>
              <a:t>displayed because they do </a:t>
            </a:r>
            <a:r>
              <a:rPr lang="en-US" altLang="en-US" sz="2400" i="1" dirty="0"/>
              <a:t>not</a:t>
            </a:r>
            <a:r>
              <a:rPr lang="en-US" altLang="en-US" sz="2400" dirty="0"/>
              <a:t> meet the criteria for recognition (i.e. can’t be measured with sufficient reliability)</a:t>
            </a:r>
          </a:p>
          <a:p>
            <a:pPr eaLnBrk="1" hangingPunct="1"/>
            <a:r>
              <a:rPr lang="en-US" altLang="en-US" sz="2800" dirty="0"/>
              <a:t>Must have a clear and demonstrable relationship to information in the financial statements, and be essential to the user’s understanding of the financial statements</a:t>
            </a:r>
          </a:p>
          <a:p>
            <a:pPr eaLnBrk="1" hangingPunct="1"/>
            <a:r>
              <a:rPr lang="en-US" altLang="en-US" sz="2800" dirty="0"/>
              <a:t>Avoid negative disclosure</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4969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Major Categories of Note Disclosures Other Than SSAP</a:t>
            </a:r>
          </a:p>
        </p:txBody>
      </p:sp>
      <p:sp>
        <p:nvSpPr>
          <p:cNvPr id="6" name="Content Placeholder 5"/>
          <p:cNvSpPr>
            <a:spLocks noGrp="1"/>
          </p:cNvSpPr>
          <p:nvPr>
            <p:ph idx="1"/>
          </p:nvPr>
        </p:nvSpPr>
        <p:spPr/>
        <p:txBody>
          <a:bodyPr>
            <a:normAutofit/>
          </a:bodyPr>
          <a:lstStyle/>
          <a:p>
            <a:r>
              <a:rPr lang="en-US" sz="2400" dirty="0"/>
              <a:t>Reconciliations between government-wide and fund financial statements</a:t>
            </a:r>
          </a:p>
          <a:p>
            <a:r>
              <a:rPr lang="en-US" sz="2400" dirty="0"/>
              <a:t>Stewardship, compliance and accountability</a:t>
            </a:r>
          </a:p>
          <a:p>
            <a:r>
              <a:rPr lang="en-US" sz="2400" dirty="0"/>
              <a:t>Accounting changes</a:t>
            </a:r>
          </a:p>
          <a:p>
            <a:r>
              <a:rPr lang="en-US" sz="2400" dirty="0"/>
              <a:t>Bankruptcies</a:t>
            </a:r>
          </a:p>
          <a:p>
            <a:r>
              <a:rPr lang="en-US" sz="2400" dirty="0"/>
              <a:t>Going-concern considerations</a:t>
            </a:r>
          </a:p>
          <a:p>
            <a:r>
              <a:rPr lang="en-US" sz="2400" dirty="0"/>
              <a:t>Detailed disclosures on all activities and funds</a:t>
            </a:r>
          </a:p>
        </p:txBody>
      </p:sp>
      <p:sp>
        <p:nvSpPr>
          <p:cNvPr id="8" name="TextBox 7"/>
          <p:cNvSpPr txBox="1"/>
          <p:nvPr/>
        </p:nvSpPr>
        <p:spPr>
          <a:xfrm>
            <a:off x="7972312" y="2628207"/>
            <a:ext cx="1324087"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385D8A"/>
                </a:solidFill>
                <a:effectLst/>
                <a:uLnTx/>
                <a:uFillTx/>
                <a:latin typeface="Arial"/>
                <a:ea typeface="+mn-ea"/>
                <a:cs typeface="+mn-cs"/>
              </a:rPr>
              <a:t>Rare!</a:t>
            </a:r>
          </a:p>
        </p:txBody>
      </p:sp>
      <p:sp>
        <p:nvSpPr>
          <p:cNvPr id="12" name="Rounded Rectangle 11"/>
          <p:cNvSpPr/>
          <p:nvPr/>
        </p:nvSpPr>
        <p:spPr>
          <a:xfrm>
            <a:off x="857955" y="2590800"/>
            <a:ext cx="7023896" cy="9144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6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6">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Detailed Disclosures on All Activities and Funds – Overview</a:t>
            </a:r>
            <a:endParaRPr lang="en-US" dirty="0"/>
          </a:p>
        </p:txBody>
      </p:sp>
      <p:sp>
        <p:nvSpPr>
          <p:cNvPr id="7" name="Rectangle 6"/>
          <p:cNvSpPr/>
          <p:nvPr/>
        </p:nvSpPr>
        <p:spPr>
          <a:xfrm>
            <a:off x="11434313" y="23469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ontent Placeholder 1"/>
          <p:cNvSpPr txBox="1">
            <a:spLocks/>
          </p:cNvSpPr>
          <p:nvPr/>
        </p:nvSpPr>
        <p:spPr bwMode="auto">
          <a:xfrm>
            <a:off x="1072584" y="1676400"/>
            <a:ext cx="10972800" cy="4830763"/>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rmAutofit/>
          </a:bodyPr>
          <a:lstStyle>
            <a:lvl1pPr marL="517525" indent="-517525" algn="l" rtl="0" eaLnBrk="0" fontAlgn="base" hangingPunct="0">
              <a:spcBef>
                <a:spcPct val="20000"/>
              </a:spcBef>
              <a:spcAft>
                <a:spcPct val="0"/>
              </a:spcAft>
              <a:buClr>
                <a:srgbClr val="1C529B"/>
              </a:buClr>
              <a:buSzPct val="120000"/>
              <a:buFont typeface="Wingdings" panose="05000000000000000000" pitchFamily="2" charset="2"/>
              <a:buChar char="Ø"/>
              <a:defRPr sz="3000">
                <a:solidFill>
                  <a:schemeClr val="tx1"/>
                </a:solidFill>
                <a:latin typeface="Calibri" panose="020F0502020204030204" pitchFamily="34" charset="0"/>
                <a:ea typeface="+mn-ea"/>
                <a:cs typeface="Calibri" panose="020F0502020204030204" pitchFamily="34" charset="0"/>
              </a:defRPr>
            </a:lvl1pPr>
            <a:lvl2pPr marL="1082675" indent="-450850" algn="l" rtl="0" eaLnBrk="0" fontAlgn="base" hangingPunct="0">
              <a:spcBef>
                <a:spcPct val="20000"/>
              </a:spcBef>
              <a:spcAft>
                <a:spcPct val="0"/>
              </a:spcAft>
              <a:buClr>
                <a:srgbClr val="1C529B"/>
              </a:buClr>
              <a:buSzPct val="80000"/>
              <a:buFont typeface="Wingdings" panose="05000000000000000000" pitchFamily="2" charset="2"/>
              <a:buChar char="ü"/>
              <a:defRPr sz="2800">
                <a:solidFill>
                  <a:schemeClr val="tx1"/>
                </a:solidFill>
                <a:latin typeface="Calibri" panose="020F0502020204030204" pitchFamily="34" charset="0"/>
                <a:cs typeface="Calibri" panose="020F0502020204030204" pitchFamily="34" charset="0"/>
              </a:defRPr>
            </a:lvl2pPr>
            <a:lvl3pPr marL="1425575" indent="-228600" algn="l" rtl="0" eaLnBrk="0" fontAlgn="base" hangingPunct="0">
              <a:spcBef>
                <a:spcPct val="20000"/>
              </a:spcBef>
              <a:spcAft>
                <a:spcPct val="0"/>
              </a:spcAft>
              <a:buClr>
                <a:srgbClr val="1C529B"/>
              </a:buClr>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3pPr>
            <a:lvl4pPr marL="1768475" indent="-228600" algn="l" rtl="0" eaLnBrk="0" fontAlgn="base" hangingPunct="0">
              <a:spcBef>
                <a:spcPct val="20000"/>
              </a:spcBef>
              <a:spcAft>
                <a:spcPct val="0"/>
              </a:spcAft>
              <a:buClr>
                <a:srgbClr val="1C529B"/>
              </a:buClr>
              <a:buFont typeface="Wingdings" panose="05000000000000000000" pitchFamily="2" charset="2"/>
              <a:buChar char="§"/>
              <a:defRPr sz="2000">
                <a:solidFill>
                  <a:schemeClr val="tx1"/>
                </a:solidFill>
                <a:latin typeface="Calibri" panose="020F0502020204030204" pitchFamily="34" charset="0"/>
                <a:cs typeface="Calibri" panose="020F0502020204030204" pitchFamily="34" charset="0"/>
              </a:defRPr>
            </a:lvl4pPr>
            <a:lvl5pPr marL="2111375" indent="-228600" algn="l" rtl="0" eaLnBrk="0" fontAlgn="base" hangingPunct="0">
              <a:spcBef>
                <a:spcPct val="20000"/>
              </a:spcBef>
              <a:spcAft>
                <a:spcPct val="0"/>
              </a:spcAft>
              <a:buClr>
                <a:srgbClr val="1C529B"/>
              </a:buClr>
              <a:buChar char="»"/>
              <a:defRPr sz="1800">
                <a:solidFill>
                  <a:schemeClr val="tx1"/>
                </a:solidFill>
                <a:latin typeface="Calibri" panose="020F0502020204030204" pitchFamily="34" charset="0"/>
                <a:cs typeface="Calibri" panose="020F0502020204030204" pitchFamily="34" charset="0"/>
              </a:defRPr>
            </a:lvl5pPr>
            <a:lvl6pPr marL="2568575" indent="-228600" algn="l" rtl="0" fontAlgn="base">
              <a:spcBef>
                <a:spcPct val="20000"/>
              </a:spcBef>
              <a:spcAft>
                <a:spcPct val="0"/>
              </a:spcAft>
              <a:buChar char="»"/>
              <a:defRPr sz="2000">
                <a:solidFill>
                  <a:schemeClr val="tx1"/>
                </a:solidFill>
                <a:latin typeface="+mn-lt"/>
              </a:defRPr>
            </a:lvl6pPr>
            <a:lvl7pPr marL="3025775" indent="-228600" algn="l" rtl="0" fontAlgn="base">
              <a:spcBef>
                <a:spcPct val="20000"/>
              </a:spcBef>
              <a:spcAft>
                <a:spcPct val="0"/>
              </a:spcAft>
              <a:buChar char="»"/>
              <a:defRPr sz="2000">
                <a:solidFill>
                  <a:schemeClr val="tx1"/>
                </a:solidFill>
                <a:latin typeface="+mn-lt"/>
              </a:defRPr>
            </a:lvl7pPr>
            <a:lvl8pPr marL="3482975" indent="-228600" algn="l" rtl="0" fontAlgn="base">
              <a:spcBef>
                <a:spcPct val="20000"/>
              </a:spcBef>
              <a:spcAft>
                <a:spcPct val="0"/>
              </a:spcAft>
              <a:buChar char="»"/>
              <a:defRPr sz="2000">
                <a:solidFill>
                  <a:schemeClr val="tx1"/>
                </a:solidFill>
                <a:latin typeface="+mn-lt"/>
              </a:defRPr>
            </a:lvl8pPr>
            <a:lvl9pPr marL="3940175" indent="-228600" algn="l" rtl="0" fontAlgn="base">
              <a:spcBef>
                <a:spcPct val="20000"/>
              </a:spcBef>
              <a:spcAft>
                <a:spcPct val="0"/>
              </a:spcAft>
              <a:buChar char="»"/>
              <a:defRPr sz="2000">
                <a:solidFill>
                  <a:schemeClr val="tx1"/>
                </a:solidFill>
                <a:latin typeface="+mn-lt"/>
              </a:defRPr>
            </a:lvl9pPr>
          </a:lstStyle>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Assets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Deferred outflows of resources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Liabilities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Deferred inflows of resources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Net position</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Fund balance</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Interfund balances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Revenues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Expenditures/expenses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Interfund transactions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Segment information</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Major discretely presented CUs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Related organizations, joint ventures and jointly governed organizations, and related-party transactions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Contingencies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Subsequent events</a:t>
            </a:r>
          </a:p>
          <a:p>
            <a:pPr marL="517525" marR="0" lvl="0" indent="-517525" algn="l" defTabSz="914400" rtl="0" eaLnBrk="0" fontAlgn="base" latinLnBrk="0" hangingPunct="0">
              <a:lnSpc>
                <a:spcPct val="100000"/>
              </a:lnSpc>
              <a:spcBef>
                <a:spcPct val="20000"/>
              </a:spcBef>
              <a:spcAft>
                <a:spcPct val="0"/>
              </a:spcAft>
              <a:buClr>
                <a:srgbClr val="1C529B"/>
              </a:buClr>
              <a:buSzPct val="120000"/>
              <a:buFont typeface="Courier New" panose="02070309020205020404" pitchFamily="49" charset="0"/>
              <a:buChar char="o"/>
              <a:tabLst/>
              <a:defRPr/>
            </a:pPr>
            <a:r>
              <a:rPr kumimoji="0" lang="en-US" sz="2600" b="0" i="0" u="none" strike="noStrike" kern="0" cap="none" spc="0" normalizeH="0" baseline="0" noProof="0" dirty="0">
                <a:ln>
                  <a:noFill/>
                </a:ln>
                <a:solidFill>
                  <a:srgbClr val="000000"/>
                </a:solidFill>
                <a:effectLst/>
                <a:uLnTx/>
                <a:uFillTx/>
                <a:latin typeface="Lato" panose="020F0502020204030203"/>
                <a:ea typeface="+mn-ea"/>
                <a:cs typeface="Calibri" panose="020F0502020204030204" pitchFamily="34" charset="0"/>
              </a:rPr>
              <a:t>Budgetary reporting (when presented in BFS)</a:t>
            </a:r>
          </a:p>
        </p:txBody>
      </p:sp>
      <p:sp>
        <p:nvSpPr>
          <p:cNvPr id="11" name="TextBox 10"/>
          <p:cNvSpPr txBox="1"/>
          <p:nvPr/>
        </p:nvSpPr>
        <p:spPr>
          <a:xfrm>
            <a:off x="1600200" y="1159842"/>
            <a:ext cx="45088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Lato" panose="020F0502020204030203"/>
                <a:ea typeface="+mn-ea"/>
                <a:cs typeface="+mn-cs"/>
              </a:rPr>
              <a:t>All Activities and Funds</a:t>
            </a:r>
          </a:p>
        </p:txBody>
      </p:sp>
      <p:sp>
        <p:nvSpPr>
          <p:cNvPr id="12" name="TextBox 11"/>
          <p:cNvSpPr txBox="1"/>
          <p:nvPr/>
        </p:nvSpPr>
        <p:spPr>
          <a:xfrm>
            <a:off x="6925509" y="1178427"/>
            <a:ext cx="45088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Lato" panose="020F0502020204030203"/>
                <a:ea typeface="+mn-ea"/>
                <a:cs typeface="+mn-cs"/>
              </a:rPr>
              <a:t>Other Disclosures</a:t>
            </a:r>
          </a:p>
        </p:txBody>
      </p:sp>
    </p:spTree>
    <p:extLst>
      <p:ext uri="{BB962C8B-B14F-4D97-AF65-F5344CB8AC3E}">
        <p14:creationId xmlns:p14="http://schemas.microsoft.com/office/powerpoint/2010/main" val="2711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pPr eaLnBrk="1" hangingPunct="1"/>
            <a:r>
              <a:rPr lang="en-US" altLang="en-US" dirty="0"/>
              <a:t>Details of a Summary Reconciliation</a:t>
            </a:r>
          </a:p>
        </p:txBody>
      </p:sp>
      <p:sp>
        <p:nvSpPr>
          <p:cNvPr id="509955" name="Rectangle 3"/>
          <p:cNvSpPr>
            <a:spLocks noGrp="1" noChangeArrowheads="1"/>
          </p:cNvSpPr>
          <p:nvPr>
            <p:ph idx="1"/>
          </p:nvPr>
        </p:nvSpPr>
        <p:spPr/>
        <p:txBody>
          <a:bodyPr>
            <a:normAutofit/>
          </a:bodyPr>
          <a:lstStyle/>
          <a:p>
            <a:pPr eaLnBrk="1" hangingPunct="1"/>
            <a:r>
              <a:rPr lang="en-US" altLang="en-US" dirty="0"/>
              <a:t>Required if a reconciling item in the basic financial statements involves netting or combines several balances or transactions</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9997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pPr eaLnBrk="1" hangingPunct="1"/>
            <a:r>
              <a:rPr lang="en-US" altLang="en-US" dirty="0"/>
              <a:t>Example 1</a:t>
            </a:r>
          </a:p>
        </p:txBody>
      </p:sp>
      <p:sp>
        <p:nvSpPr>
          <p:cNvPr id="512003" name="Rectangle 3"/>
          <p:cNvSpPr>
            <a:spLocks noGrp="1" noChangeArrowheads="1"/>
          </p:cNvSpPr>
          <p:nvPr>
            <p:ph idx="1"/>
          </p:nvPr>
        </p:nvSpPr>
        <p:spPr/>
        <p:txBody>
          <a:bodyPr/>
          <a:lstStyle/>
          <a:p>
            <a:pPr eaLnBrk="1" hangingPunct="1"/>
            <a:r>
              <a:rPr lang="en-US" altLang="en-US" dirty="0"/>
              <a:t>Reconciling item that nets items</a:t>
            </a:r>
          </a:p>
          <a:p>
            <a:pPr eaLnBrk="1" hangingPunct="1"/>
            <a:endParaRPr lang="en-US" altLang="en-US" dirty="0"/>
          </a:p>
          <a:p>
            <a:pPr marL="0" indent="0" eaLnBrk="1" hangingPunct="1">
              <a:buNone/>
            </a:pPr>
            <a:endParaRPr lang="en-US" altLang="en-US" dirty="0"/>
          </a:p>
          <a:p>
            <a:pPr eaLnBrk="1" hangingPunct="1"/>
            <a:endParaRPr lang="en-US" altLang="en-US" dirty="0"/>
          </a:p>
          <a:p>
            <a:pPr eaLnBrk="1" hangingPunct="1"/>
            <a:r>
              <a:rPr lang="en-US" altLang="en-US" dirty="0"/>
              <a:t>Detail</a:t>
            </a:r>
          </a:p>
          <a:p>
            <a:pPr eaLnBrk="1" hangingPunct="1">
              <a:buFont typeface="Wingdings" pitchFamily="2" charset="2"/>
              <a:buNone/>
            </a:pPr>
            <a:endParaRPr lang="en-US" altLang="en-US" dirty="0"/>
          </a:p>
          <a:p>
            <a:pPr eaLnBrk="1" hangingPunct="1">
              <a:buFont typeface="Wingdings" pitchFamily="2" charset="2"/>
              <a:buNone/>
            </a:pPr>
            <a:endParaRPr lang="en-US" altLang="en-US" dirty="0"/>
          </a:p>
        </p:txBody>
      </p:sp>
      <p:pic>
        <p:nvPicPr>
          <p:cNvPr id="2" name="Picture 1"/>
          <p:cNvPicPr>
            <a:picLocks noChangeAspect="1"/>
          </p:cNvPicPr>
          <p:nvPr/>
        </p:nvPicPr>
        <p:blipFill>
          <a:blip r:embed="rId3"/>
          <a:stretch>
            <a:fillRect/>
          </a:stretch>
        </p:blipFill>
        <p:spPr>
          <a:xfrm>
            <a:off x="1948085" y="1949724"/>
            <a:ext cx="7946957" cy="1085783"/>
          </a:xfrm>
          <a:prstGeom prst="rect">
            <a:avLst/>
          </a:prstGeom>
        </p:spPr>
      </p:pic>
      <p:pic>
        <p:nvPicPr>
          <p:cNvPr id="3" name="Picture 2"/>
          <p:cNvPicPr>
            <a:picLocks noChangeAspect="1"/>
          </p:cNvPicPr>
          <p:nvPr/>
        </p:nvPicPr>
        <p:blipFill>
          <a:blip r:embed="rId4"/>
          <a:stretch>
            <a:fillRect/>
          </a:stretch>
        </p:blipFill>
        <p:spPr>
          <a:xfrm>
            <a:off x="1948085" y="4374573"/>
            <a:ext cx="7949351" cy="1733919"/>
          </a:xfrm>
          <a:prstGeom prst="rect">
            <a:avLst/>
          </a:prstGeom>
        </p:spPr>
      </p:pic>
      <p:sp>
        <p:nvSpPr>
          <p:cNvPr id="6" name="Rectangle 5"/>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5202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r>
              <a:rPr lang="en-US" altLang="en-US" dirty="0"/>
              <a:t>Example 2</a:t>
            </a:r>
          </a:p>
        </p:txBody>
      </p:sp>
      <p:sp>
        <p:nvSpPr>
          <p:cNvPr id="510979" name="Rectangle 5"/>
          <p:cNvSpPr>
            <a:spLocks noGrp="1" noChangeArrowheads="1"/>
          </p:cNvSpPr>
          <p:nvPr>
            <p:ph idx="1"/>
          </p:nvPr>
        </p:nvSpPr>
        <p:spPr/>
        <p:txBody>
          <a:bodyPr/>
          <a:lstStyle/>
          <a:p>
            <a:pPr eaLnBrk="1" hangingPunct="1"/>
            <a:r>
              <a:rPr lang="en-US" altLang="en-US" dirty="0"/>
              <a:t>Reconciling item that combines similar balances</a:t>
            </a:r>
          </a:p>
          <a:p>
            <a:pPr eaLnBrk="1" hangingPunct="1"/>
            <a:endParaRPr lang="en-US" altLang="en-US" dirty="0"/>
          </a:p>
          <a:p>
            <a:pPr marL="0" indent="0" eaLnBrk="1" hangingPunct="1">
              <a:buNone/>
            </a:pPr>
            <a:endParaRPr lang="en-US" altLang="en-US" dirty="0"/>
          </a:p>
          <a:p>
            <a:pPr eaLnBrk="1" hangingPunct="1"/>
            <a:endParaRPr lang="en-US" altLang="en-US" dirty="0"/>
          </a:p>
          <a:p>
            <a:pPr eaLnBrk="1" hangingPunct="1"/>
            <a:r>
              <a:rPr lang="en-US" altLang="en-US" dirty="0"/>
              <a:t>Detail</a:t>
            </a:r>
          </a:p>
          <a:p>
            <a:pPr eaLnBrk="1" hangingPunct="1">
              <a:buFont typeface="Wingdings" pitchFamily="2" charset="2"/>
              <a:buNone/>
            </a:pPr>
            <a:endParaRPr lang="en-US" altLang="en-US" dirty="0"/>
          </a:p>
          <a:p>
            <a:pPr eaLnBrk="1" hangingPunct="1">
              <a:buFont typeface="Wingdings" pitchFamily="2" charset="2"/>
              <a:buNone/>
            </a:pPr>
            <a:endParaRPr lang="en-US" altLang="en-US" dirty="0"/>
          </a:p>
        </p:txBody>
      </p:sp>
      <p:pic>
        <p:nvPicPr>
          <p:cNvPr id="2" name="Picture 1"/>
          <p:cNvPicPr>
            <a:picLocks noChangeAspect="1"/>
          </p:cNvPicPr>
          <p:nvPr/>
        </p:nvPicPr>
        <p:blipFill>
          <a:blip r:embed="rId3"/>
          <a:stretch>
            <a:fillRect/>
          </a:stretch>
        </p:blipFill>
        <p:spPr>
          <a:xfrm>
            <a:off x="2158582" y="1806314"/>
            <a:ext cx="9342508" cy="981856"/>
          </a:xfrm>
          <a:prstGeom prst="rect">
            <a:avLst/>
          </a:prstGeom>
        </p:spPr>
      </p:pic>
      <p:pic>
        <p:nvPicPr>
          <p:cNvPr id="3" name="Picture 2"/>
          <p:cNvPicPr>
            <a:picLocks noChangeAspect="1"/>
          </p:cNvPicPr>
          <p:nvPr/>
        </p:nvPicPr>
        <p:blipFill>
          <a:blip r:embed="rId4"/>
          <a:stretch>
            <a:fillRect/>
          </a:stretch>
        </p:blipFill>
        <p:spPr>
          <a:xfrm>
            <a:off x="2601360" y="4092314"/>
            <a:ext cx="8423905" cy="2350857"/>
          </a:xfrm>
          <a:prstGeom prst="rect">
            <a:avLst/>
          </a:prstGeom>
        </p:spPr>
      </p:pic>
      <p:sp>
        <p:nvSpPr>
          <p:cNvPr id="6" name="Rectangle 5"/>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9874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en-US" altLang="en-US" sz="4000" dirty="0"/>
              <a:t>Stewardship, Compliance, and Accountability</a:t>
            </a:r>
          </a:p>
        </p:txBody>
      </p:sp>
      <p:sp>
        <p:nvSpPr>
          <p:cNvPr id="513027" name="Rectangle 3"/>
          <p:cNvSpPr>
            <a:spLocks noGrp="1" noChangeArrowheads="1"/>
          </p:cNvSpPr>
          <p:nvPr>
            <p:ph idx="1"/>
          </p:nvPr>
        </p:nvSpPr>
        <p:spPr/>
        <p:txBody>
          <a:bodyPr/>
          <a:lstStyle/>
          <a:p>
            <a:pPr eaLnBrk="1" hangingPunct="1"/>
            <a:r>
              <a:rPr lang="en-US" altLang="en-US" dirty="0"/>
              <a:t>Violations of legal or contractual provisions</a:t>
            </a:r>
          </a:p>
          <a:p>
            <a:pPr lvl="1" eaLnBrk="1" hangingPunct="1"/>
            <a:r>
              <a:rPr lang="en-US" altLang="en-US" dirty="0"/>
              <a:t>Nature</a:t>
            </a:r>
          </a:p>
          <a:p>
            <a:pPr lvl="1" eaLnBrk="1" hangingPunct="1"/>
            <a:r>
              <a:rPr lang="en-US" altLang="en-US" dirty="0"/>
              <a:t>Action taken</a:t>
            </a:r>
          </a:p>
          <a:p>
            <a:pPr eaLnBrk="1" hangingPunct="1"/>
            <a:r>
              <a:rPr lang="en-US" altLang="en-US" dirty="0"/>
              <a:t>Deficits in individual funds</a:t>
            </a:r>
          </a:p>
          <a:p>
            <a:pPr lvl="1" eaLnBrk="1" hangingPunct="1"/>
            <a:r>
              <a:rPr lang="en-US" altLang="en-US" dirty="0"/>
              <a:t>If not displayed</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6435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Disclosures for Accounting Changes and Error Corrections</a:t>
            </a:r>
          </a:p>
        </p:txBody>
      </p:sp>
      <p:sp>
        <p:nvSpPr>
          <p:cNvPr id="2" name="Content Placeholder 1"/>
          <p:cNvSpPr>
            <a:spLocks noGrp="1"/>
          </p:cNvSpPr>
          <p:nvPr>
            <p:ph idx="1"/>
          </p:nvPr>
        </p:nvSpPr>
        <p:spPr/>
        <p:txBody>
          <a:bodyPr/>
          <a:lstStyle/>
          <a:p>
            <a:r>
              <a:rPr lang="en-US" dirty="0"/>
              <a:t>Accounting changes</a:t>
            </a:r>
          </a:p>
          <a:p>
            <a:pPr lvl="1"/>
            <a:r>
              <a:rPr lang="en-US" dirty="0"/>
              <a:t>Changes in accounting principle </a:t>
            </a:r>
          </a:p>
          <a:p>
            <a:pPr lvl="1"/>
            <a:r>
              <a:rPr lang="en-US" dirty="0"/>
              <a:t>Changes in accounting estimates</a:t>
            </a:r>
          </a:p>
          <a:p>
            <a:pPr lvl="1"/>
            <a:r>
              <a:rPr lang="en-US" dirty="0"/>
              <a:t>Changes to or within the financial reporting entity </a:t>
            </a:r>
          </a:p>
          <a:p>
            <a:r>
              <a:rPr lang="en-US" dirty="0"/>
              <a:t>Correction of errors</a:t>
            </a:r>
          </a:p>
        </p:txBody>
      </p:sp>
      <p:sp>
        <p:nvSpPr>
          <p:cNvPr id="4" name="Rectangle 3"/>
          <p:cNvSpPr/>
          <p:nvPr/>
        </p:nvSpPr>
        <p:spPr>
          <a:xfrm>
            <a:off x="11717121" y="381000"/>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1171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5449" y="3810767"/>
            <a:ext cx="8863251" cy="1437746"/>
          </a:xfrm>
        </p:spPr>
        <p:txBody>
          <a:bodyPr/>
          <a:lstStyle/>
          <a:p>
            <a:r>
              <a:rPr lang="en-US" sz="3600" dirty="0">
                <a:latin typeface="Calibri" panose="020F0502020204030204" pitchFamily="34" charset="0"/>
                <a:ea typeface="Calibri" charset="0"/>
                <a:cs typeface="Calibri" panose="020F0502020204030204" pitchFamily="34" charset="0"/>
              </a:rPr>
              <a:t>Summary of Significant Accounting Policies (SSAP) and Detailed Notes to the Financial Statements</a:t>
            </a:r>
            <a:br>
              <a:rPr lang="en-US" sz="3600" dirty="0">
                <a:latin typeface="Calibri" panose="020F0502020204030204" pitchFamily="34" charset="0"/>
                <a:ea typeface="Calibri" charset="0"/>
                <a:cs typeface="Calibri" panose="020F0502020204030204" pitchFamily="34" charset="0"/>
              </a:rPr>
            </a:br>
            <a:r>
              <a:rPr lang="en-US" sz="3600" dirty="0">
                <a:latin typeface="Calibri" panose="020F0502020204030204" pitchFamily="34" charset="0"/>
                <a:ea typeface="Calibri" charset="0"/>
                <a:cs typeface="Calibri" panose="020F0502020204030204" pitchFamily="34" charset="0"/>
              </a:rPr>
              <a:t>EXERCISE</a:t>
            </a: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88</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460997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SSAP and Notes Section – Answer Key</a:t>
            </a:r>
          </a:p>
        </p:txBody>
      </p:sp>
      <p:sp>
        <p:nvSpPr>
          <p:cNvPr id="4" name="Content Placeholder 3"/>
          <p:cNvSpPr>
            <a:spLocks noGrp="1"/>
          </p:cNvSpPr>
          <p:nvPr>
            <p:ph idx="1"/>
          </p:nvPr>
        </p:nvSpPr>
        <p:spPr/>
        <p:txBody>
          <a:bodyPr/>
          <a:lstStyle/>
          <a:p>
            <a:pPr marL="342900" indent="-342900">
              <a:buClr>
                <a:schemeClr val="tx1"/>
              </a:buClr>
              <a:buFont typeface="+mj-lt"/>
              <a:buAutoNum type="arabicPeriod"/>
            </a:pPr>
            <a:r>
              <a:rPr lang="en-US" sz="2000" dirty="0">
                <a:latin typeface="Times New Roman" panose="02020603050405020304" pitchFamily="18" charset="0"/>
                <a:cs typeface="Times New Roman" panose="02020603050405020304" pitchFamily="18" charset="0"/>
              </a:rPr>
              <a:t>Water Authority</a:t>
            </a:r>
          </a:p>
          <a:p>
            <a:pPr marL="342900" indent="-342900">
              <a:buClr>
                <a:schemeClr val="tx1"/>
              </a:buClr>
              <a:buFont typeface="+mj-lt"/>
              <a:buAutoNum type="arabicPeriod"/>
            </a:pPr>
            <a:r>
              <a:rPr lang="en-US" sz="2000" dirty="0">
                <a:latin typeface="Times New Roman" panose="02020603050405020304" pitchFamily="18" charset="0"/>
                <a:cs typeface="Times New Roman" panose="02020603050405020304" pitchFamily="18" charset="0"/>
              </a:rPr>
              <a:t>60 days</a:t>
            </a:r>
          </a:p>
          <a:p>
            <a:pPr marL="342900" indent="-342900">
              <a:buClr>
                <a:schemeClr val="tx1"/>
              </a:buClr>
              <a:buFont typeface="+mj-lt"/>
              <a:buAutoNum type="arabicPeriod"/>
            </a:pPr>
            <a:r>
              <a:rPr lang="en-US" sz="2000" dirty="0">
                <a:latin typeface="Times New Roman" panose="02020603050405020304" pitchFamily="18" charset="0"/>
                <a:cs typeface="Times New Roman" panose="02020603050405020304" pitchFamily="18" charset="0"/>
              </a:rPr>
              <a:t>a.  State Treasurers Investment Pool</a:t>
            </a:r>
          </a:p>
          <a:p>
            <a:pPr marL="0" indent="0">
              <a:buClr>
                <a:schemeClr val="tx1"/>
              </a:buClr>
              <a:buNone/>
            </a:pPr>
            <a:r>
              <a:rPr lang="en-US" sz="2000" dirty="0">
                <a:latin typeface="Times New Roman" panose="02020603050405020304" pitchFamily="18" charset="0"/>
                <a:cs typeface="Times New Roman" panose="02020603050405020304" pitchFamily="18" charset="0"/>
              </a:rPr>
              <a:t>     b.  None listed</a:t>
            </a:r>
          </a:p>
          <a:p>
            <a:pPr marL="342900" indent="-342900">
              <a:buClr>
                <a:schemeClr val="tx1"/>
              </a:buClr>
              <a:buAutoNum type="arabicPeriod" startAt="4"/>
            </a:pPr>
            <a:r>
              <a:rPr lang="en-US" sz="2000" dirty="0">
                <a:latin typeface="Times New Roman" panose="02020603050405020304" pitchFamily="18" charset="0"/>
                <a:cs typeface="Times New Roman" panose="02020603050405020304" pitchFamily="18" charset="0"/>
              </a:rPr>
              <a:t>a.  Ordinance</a:t>
            </a:r>
          </a:p>
          <a:p>
            <a:pPr marL="0" indent="0">
              <a:buClr>
                <a:schemeClr val="tx1"/>
              </a:buClr>
              <a:buNone/>
            </a:pPr>
            <a:r>
              <a:rPr lang="en-US" sz="2000" dirty="0">
                <a:latin typeface="Times New Roman" panose="02020603050405020304" pitchFamily="18" charset="0"/>
                <a:cs typeface="Times New Roman" panose="02020603050405020304" pitchFamily="18" charset="0"/>
              </a:rPr>
              <a:t>     b.  Restricted, committed, assigned, unassigned</a:t>
            </a:r>
          </a:p>
          <a:p>
            <a:pPr marL="342900" indent="-342900">
              <a:buClr>
                <a:schemeClr val="tx1"/>
              </a:buClr>
              <a:buAutoNum type="arabicPeriod" startAt="5"/>
            </a:pPr>
            <a:r>
              <a:rPr lang="en-US" sz="2000" dirty="0">
                <a:latin typeface="Times New Roman" panose="02020603050405020304" pitchFamily="18" charset="0"/>
                <a:cs typeface="Times New Roman" panose="02020603050405020304" pitchFamily="18" charset="0"/>
              </a:rPr>
              <a:t>a.  181,966,168</a:t>
            </a:r>
          </a:p>
          <a:p>
            <a:pPr marL="0" indent="0">
              <a:buClr>
                <a:schemeClr val="tx1"/>
              </a:buClr>
              <a:buNone/>
            </a:pPr>
            <a:r>
              <a:rPr lang="en-US" sz="2000" dirty="0">
                <a:latin typeface="Times New Roman" panose="02020603050405020304" pitchFamily="18" charset="0"/>
                <a:cs typeface="Times New Roman" panose="02020603050405020304" pitchFamily="18" charset="0"/>
              </a:rPr>
              <a:t>     b.  Fixed income securities and equities must have a weighted average of no less than investment </a:t>
            </a:r>
          </a:p>
          <a:p>
            <a:pPr marL="0" indent="0">
              <a:buClr>
                <a:schemeClr val="tx1"/>
              </a:buClr>
              <a:buNone/>
            </a:pPr>
            <a:r>
              <a:rPr lang="en-US" sz="2000" dirty="0">
                <a:latin typeface="Times New Roman" panose="02020603050405020304" pitchFamily="18" charset="0"/>
                <a:cs typeface="Times New Roman" panose="02020603050405020304" pitchFamily="18" charset="0"/>
              </a:rPr>
              <a:t>          grade. Unrated securities limited to no more than 20% of total investments.</a:t>
            </a:r>
          </a:p>
          <a:p>
            <a:pPr marL="342900" indent="-342900">
              <a:buClr>
                <a:schemeClr val="tx1"/>
              </a:buClr>
              <a:buAutoNum type="arabicPeriod" startAt="6"/>
            </a:pPr>
            <a:r>
              <a:rPr lang="en-US" sz="2000" dirty="0">
                <a:latin typeface="Times New Roman" panose="02020603050405020304" pitchFamily="18" charset="0"/>
                <a:cs typeface="Times New Roman" panose="02020603050405020304" pitchFamily="18" charset="0"/>
              </a:rPr>
              <a:t>12,266,056</a:t>
            </a:r>
          </a:p>
          <a:p>
            <a:pPr marL="342900" indent="-342900">
              <a:buClr>
                <a:schemeClr val="tx1"/>
              </a:buClr>
              <a:buAutoNum type="arabicPeriod" startAt="6"/>
            </a:pPr>
            <a:r>
              <a:rPr lang="en-US" sz="2000" dirty="0">
                <a:latin typeface="Times New Roman" panose="02020603050405020304" pitchFamily="18" charset="0"/>
                <a:cs typeface="Times New Roman" panose="02020603050405020304" pitchFamily="18" charset="0"/>
              </a:rPr>
              <a:t>a.  52,886,606</a:t>
            </a:r>
          </a:p>
          <a:p>
            <a:pPr marL="0" indent="0">
              <a:buClr>
                <a:schemeClr val="tx1"/>
              </a:buClr>
              <a:buNone/>
            </a:pPr>
            <a:r>
              <a:rPr lang="en-US" sz="2000" dirty="0">
                <a:latin typeface="Times New Roman" panose="02020603050405020304" pitchFamily="18" charset="0"/>
                <a:cs typeface="Times New Roman" panose="02020603050405020304" pitchFamily="18" charset="0"/>
              </a:rPr>
              <a:t>     b.  11,368,917</a:t>
            </a:r>
          </a:p>
        </p:txBody>
      </p:sp>
      <p:sp>
        <p:nvSpPr>
          <p:cNvPr id="5" name="Rectangle 4"/>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77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Disclosures – Long Term Liabilities (cont.)</a:t>
            </a:r>
          </a:p>
        </p:txBody>
      </p:sp>
      <p:sp>
        <p:nvSpPr>
          <p:cNvPr id="4" name="Slide Number Placeholder 3"/>
          <p:cNvSpPr>
            <a:spLocks noGrp="1"/>
          </p:cNvSpPr>
          <p:nvPr>
            <p:ph type="sldNum" sz="quarter" idx="4294967295"/>
          </p:nvPr>
        </p:nvSpPr>
        <p:spPr>
          <a:xfrm>
            <a:off x="11572875" y="52388"/>
            <a:ext cx="619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2691D1-CB65-4437-BF52-4D3FD55FC3BF}" type="slidenum">
              <a:rPr kumimoji="0" lang="en-US" sz="1800" b="1"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2621862" y="1194121"/>
            <a:ext cx="9051318" cy="5338780"/>
          </a:xfrm>
          <a:prstGeom prst="rect">
            <a:avLst/>
          </a:prstGeom>
        </p:spPr>
      </p:pic>
      <p:sp>
        <p:nvSpPr>
          <p:cNvPr id="8" name="Rounded Rectangle 7"/>
          <p:cNvSpPr/>
          <p:nvPr/>
        </p:nvSpPr>
        <p:spPr bwMode="auto">
          <a:xfrm>
            <a:off x="7047216" y="1648918"/>
            <a:ext cx="2134259" cy="261763"/>
          </a:xfrm>
          <a:prstGeom prst="roundRect">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Rounded Rectangle 8"/>
          <p:cNvSpPr/>
          <p:nvPr/>
        </p:nvSpPr>
        <p:spPr bwMode="auto">
          <a:xfrm>
            <a:off x="4287019" y="3187801"/>
            <a:ext cx="2434045" cy="252549"/>
          </a:xfrm>
          <a:prstGeom prst="roundRect">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ounded Rectangle 10"/>
          <p:cNvSpPr/>
          <p:nvPr/>
        </p:nvSpPr>
        <p:spPr bwMode="auto">
          <a:xfrm>
            <a:off x="8327036" y="4587436"/>
            <a:ext cx="3236519" cy="362870"/>
          </a:xfrm>
          <a:prstGeom prst="roundRect">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2" name="Rounded Rectangle 11"/>
          <p:cNvSpPr/>
          <p:nvPr/>
        </p:nvSpPr>
        <p:spPr bwMode="auto">
          <a:xfrm>
            <a:off x="2731488" y="4973337"/>
            <a:ext cx="8832067" cy="252249"/>
          </a:xfrm>
          <a:prstGeom prst="roundRect">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 name="Rounded Rectangle 12"/>
          <p:cNvSpPr/>
          <p:nvPr/>
        </p:nvSpPr>
        <p:spPr bwMode="auto">
          <a:xfrm>
            <a:off x="2731488" y="5225586"/>
            <a:ext cx="1555531" cy="353147"/>
          </a:xfrm>
          <a:prstGeom prst="roundRect">
            <a:avLst/>
          </a:prstGeom>
          <a:noFill/>
          <a:ln w="57150" cap="flat" cmpd="sng" algn="ctr">
            <a:solidFill>
              <a:srgbClr val="1C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 name="TextBox 13"/>
          <p:cNvSpPr txBox="1"/>
          <p:nvPr/>
        </p:nvSpPr>
        <p:spPr>
          <a:xfrm>
            <a:off x="1232639" y="1573623"/>
            <a:ext cx="920706" cy="369332"/>
          </a:xfrm>
          <a:prstGeom prst="rect">
            <a:avLst/>
          </a:prstGeom>
          <a:noFill/>
          <a:ln>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Capital</a:t>
            </a:r>
          </a:p>
        </p:txBody>
      </p:sp>
      <p:sp>
        <p:nvSpPr>
          <p:cNvPr id="18" name="TextBox 17"/>
          <p:cNvSpPr txBox="1"/>
          <p:nvPr/>
        </p:nvSpPr>
        <p:spPr>
          <a:xfrm>
            <a:off x="1232639" y="2983162"/>
            <a:ext cx="920706" cy="369332"/>
          </a:xfrm>
          <a:prstGeom prst="rect">
            <a:avLst/>
          </a:prstGeom>
          <a:noFill/>
          <a:ln>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Capital</a:t>
            </a:r>
          </a:p>
        </p:txBody>
      </p:sp>
      <p:sp>
        <p:nvSpPr>
          <p:cNvPr id="19" name="TextBox 18"/>
          <p:cNvSpPr txBox="1"/>
          <p:nvPr/>
        </p:nvSpPr>
        <p:spPr>
          <a:xfrm>
            <a:off x="1232639" y="4696337"/>
            <a:ext cx="920706" cy="369332"/>
          </a:xfrm>
          <a:prstGeom prst="rect">
            <a:avLst/>
          </a:prstGeom>
          <a:noFill/>
          <a:ln>
            <a:solidFill>
              <a:srgbClr val="1C529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Capital</a:t>
            </a:r>
          </a:p>
        </p:txBody>
      </p:sp>
    </p:spTree>
    <p:extLst>
      <p:ext uri="{BB962C8B-B14F-4D97-AF65-F5344CB8AC3E}">
        <p14:creationId xmlns:p14="http://schemas.microsoft.com/office/powerpoint/2010/main" val="36287700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Calibri" panose="020F0502020204030204" pitchFamily="34" charset="0"/>
                <a:ea typeface="Calibri" charset="0"/>
                <a:cs typeface="Calibri" panose="020F0502020204030204" pitchFamily="34" charset="0"/>
              </a:rPr>
              <a:t>Combining and Individual Fund Financial Statements</a:t>
            </a:r>
          </a:p>
        </p:txBody>
      </p:sp>
      <p:sp>
        <p:nvSpPr>
          <p:cNvPr id="4" name="Slide Number Placeholder 1"/>
          <p:cNvSpPr txBox="1">
            <a:spLocks/>
          </p:cNvSpPr>
          <p:nvPr/>
        </p:nvSpPr>
        <p:spPr bwMode="auto">
          <a:xfrm>
            <a:off x="11277600" y="152400"/>
            <a:ext cx="609600" cy="3651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spcBef>
                <a:spcPct val="20000"/>
              </a:spcBef>
              <a:buClr>
                <a:srgbClr val="004E95"/>
              </a:buClr>
              <a:buFont typeface="Wingdings" pitchFamily="2" charset="2"/>
              <a:buChar char="§"/>
              <a:defRPr sz="3200" b="1" kern="120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charset="0"/>
              <a:buChar char="»"/>
              <a:defRPr sz="2000" kern="1200">
                <a:solidFill>
                  <a:schemeClr val="tx1"/>
                </a:solidFill>
                <a:latin typeface="Helvetica" pitchFamily="34" charset="0"/>
                <a:ea typeface="+mn-ea"/>
                <a:cs typeface="+mn-cs"/>
              </a:defRPr>
            </a:lvl5pPr>
            <a:lvl6pPr marL="25146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6pPr>
            <a:lvl7pPr marL="29718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7pPr>
            <a:lvl8pPr marL="34290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8pPr>
            <a:lvl9pPr marL="3886200" indent="-228600" algn="l" defTabSz="914400" rtl="0" eaLnBrk="0" fontAlgn="base" latinLnBrk="0" hangingPunct="0">
              <a:spcBef>
                <a:spcPct val="20000"/>
              </a:spcBef>
              <a:spcAft>
                <a:spcPct val="0"/>
              </a:spcAft>
              <a:buClr>
                <a:srgbClr val="004E95"/>
              </a:buClr>
              <a:buFont typeface="Arial" charset="0"/>
              <a:buChar char="»"/>
              <a:defRPr sz="2000" kern="1200">
                <a:solidFill>
                  <a:schemeClr val="tx1"/>
                </a:solidFill>
                <a:latin typeface="Helvetica" pitchFamily="34"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fld id="{D8088FE8-FE49-4CA2-812A-DEEDB48CB0C7}" type="slidenum">
              <a:rPr kumimoji="0" lang="en-US" altLang="en-US" sz="24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 typeface="Wingdings" pitchFamily="2" charset="2"/>
                <a:buNone/>
                <a:tabLst/>
                <a:defRPr/>
              </a:pPr>
              <a:t>90</a:t>
            </a:fld>
            <a:endParaRPr kumimoji="0" lang="en-US"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122567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defRPr/>
            </a:pPr>
            <a:r>
              <a:rPr lang="en-US" dirty="0"/>
              <a:t>Combining Financial Statements</a:t>
            </a:r>
          </a:p>
        </p:txBody>
      </p:sp>
      <p:sp>
        <p:nvSpPr>
          <p:cNvPr id="31747" name="Rectangle 3"/>
          <p:cNvSpPr>
            <a:spLocks noGrp="1" noChangeArrowheads="1"/>
          </p:cNvSpPr>
          <p:nvPr>
            <p:ph idx="1"/>
          </p:nvPr>
        </p:nvSpPr>
        <p:spPr/>
        <p:txBody>
          <a:bodyPr>
            <a:normAutofit/>
          </a:bodyPr>
          <a:lstStyle/>
          <a:p>
            <a:pPr eaLnBrk="1" hangingPunct="1">
              <a:defRPr/>
            </a:pPr>
            <a:r>
              <a:rPr lang="en-US" dirty="0"/>
              <a:t>Data for individual funds not presented as such in the basic financial statements</a:t>
            </a:r>
          </a:p>
          <a:p>
            <a:pPr>
              <a:defRPr/>
            </a:pPr>
            <a:r>
              <a:rPr lang="en-US" dirty="0"/>
              <a:t>Purpose:  Support the related column in the basic financial statements</a:t>
            </a:r>
          </a:p>
          <a:p>
            <a:pPr lvl="2" eaLnBrk="1" hangingPunct="1">
              <a:defRPr/>
            </a:pPr>
            <a:r>
              <a:rPr lang="en-US" sz="2800" dirty="0"/>
              <a:t>Nonmajor governmental funds</a:t>
            </a:r>
          </a:p>
          <a:p>
            <a:pPr lvl="2" eaLnBrk="1" hangingPunct="1">
              <a:defRPr/>
            </a:pPr>
            <a:r>
              <a:rPr lang="en-US" sz="2800" dirty="0"/>
              <a:t>Nonmajor enterprise funds</a:t>
            </a:r>
          </a:p>
          <a:p>
            <a:pPr lvl="2" eaLnBrk="1" hangingPunct="1">
              <a:defRPr/>
            </a:pPr>
            <a:r>
              <a:rPr lang="en-US" sz="2800" dirty="0"/>
              <a:t>Fund-type columns</a:t>
            </a:r>
          </a:p>
          <a:p>
            <a:pPr lvl="2" eaLnBrk="1" hangingPunct="1">
              <a:defRPr/>
            </a:pPr>
            <a:r>
              <a:rPr lang="en-US" sz="2800" dirty="0"/>
              <a:t>Discretely presented component units column</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109948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pPr eaLnBrk="1" hangingPunct="1">
              <a:defRPr/>
            </a:pPr>
            <a:r>
              <a:rPr lang="en-US" dirty="0"/>
              <a:t>Example</a:t>
            </a:r>
          </a:p>
        </p:txBody>
      </p:sp>
      <p:sp>
        <p:nvSpPr>
          <p:cNvPr id="32773" name="Rectangle 5"/>
          <p:cNvSpPr>
            <a:spLocks noGrp="1" noChangeArrowheads="1"/>
          </p:cNvSpPr>
          <p:nvPr>
            <p:ph idx="1"/>
          </p:nvPr>
        </p:nvSpPr>
        <p:spPr/>
        <p:txBody>
          <a:bodyPr/>
          <a:lstStyle/>
          <a:p>
            <a:pPr eaLnBrk="1" hangingPunct="1">
              <a:defRPr/>
            </a:pPr>
            <a:r>
              <a:rPr lang="en-US" dirty="0"/>
              <a:t>Basic financial statements</a:t>
            </a:r>
          </a:p>
          <a:p>
            <a:pPr eaLnBrk="1" hangingPunct="1">
              <a:defRPr/>
            </a:pPr>
            <a:endParaRPr lang="en-US" dirty="0"/>
          </a:p>
          <a:p>
            <a:pPr eaLnBrk="1" hangingPunct="1">
              <a:defRPr/>
            </a:pPr>
            <a:endParaRPr lang="en-US" dirty="0"/>
          </a:p>
          <a:p>
            <a:pPr eaLnBrk="1" hangingPunct="1">
              <a:defRPr/>
            </a:pPr>
            <a:endParaRPr lang="en-US" dirty="0"/>
          </a:p>
          <a:p>
            <a:pPr marL="0" indent="0" eaLnBrk="1" hangingPunct="1">
              <a:buNone/>
              <a:defRPr/>
            </a:pPr>
            <a:endParaRPr lang="en-US" dirty="0"/>
          </a:p>
          <a:p>
            <a:pPr eaLnBrk="1" hangingPunct="1">
              <a:defRPr/>
            </a:pPr>
            <a:r>
              <a:rPr lang="en-US" dirty="0"/>
              <a:t>Combining financial statements</a:t>
            </a:r>
          </a:p>
        </p:txBody>
      </p:sp>
      <p:pic>
        <p:nvPicPr>
          <p:cNvPr id="51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639" y="1858896"/>
            <a:ext cx="9594261" cy="194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110" y="4946372"/>
            <a:ext cx="9720914" cy="143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973636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a:t>Governmental Funds</a:t>
            </a:r>
          </a:p>
        </p:txBody>
      </p:sp>
      <p:sp>
        <p:nvSpPr>
          <p:cNvPr id="35843" name="Rectangle 3"/>
          <p:cNvSpPr>
            <a:spLocks noGrp="1" noChangeArrowheads="1"/>
          </p:cNvSpPr>
          <p:nvPr>
            <p:ph idx="1"/>
          </p:nvPr>
        </p:nvSpPr>
        <p:spPr>
          <a:xfrm>
            <a:off x="857957" y="1221698"/>
            <a:ext cx="11281024" cy="5440597"/>
          </a:xfrm>
        </p:spPr>
        <p:txBody>
          <a:bodyPr/>
          <a:lstStyle/>
          <a:p>
            <a:pPr eaLnBrk="1" hangingPunct="1">
              <a:defRPr/>
            </a:pPr>
            <a:r>
              <a:rPr lang="en-US" dirty="0"/>
              <a:t>Information needed by fund type</a:t>
            </a:r>
          </a:p>
          <a:p>
            <a:pPr marL="0" indent="0" eaLnBrk="1" hangingPunct="1">
              <a:buNone/>
              <a:defRPr/>
            </a:pPr>
            <a:endParaRPr lang="en-US" dirty="0"/>
          </a:p>
          <a:p>
            <a:pPr eaLnBrk="1" hangingPunct="1">
              <a:defRPr/>
            </a:pPr>
            <a:endParaRPr lang="en-US" dirty="0"/>
          </a:p>
          <a:p>
            <a:pPr marL="0" indent="0" eaLnBrk="1" hangingPunct="1">
              <a:buNone/>
              <a:defRPr/>
            </a:pPr>
            <a:endParaRPr lang="en-US" dirty="0"/>
          </a:p>
          <a:p>
            <a:pPr eaLnBrk="1" hangingPunct="1">
              <a:defRPr/>
            </a:pPr>
            <a:endParaRPr lang="en-US" dirty="0"/>
          </a:p>
          <a:p>
            <a:pPr eaLnBrk="1" hangingPunct="1">
              <a:defRPr/>
            </a:pPr>
            <a:r>
              <a:rPr lang="en-US" dirty="0"/>
              <a:t>If numerous funds</a:t>
            </a:r>
          </a:p>
          <a:p>
            <a:pPr lvl="1" eaLnBrk="1" hangingPunct="1">
              <a:defRPr/>
            </a:pPr>
            <a:r>
              <a:rPr lang="en-US" dirty="0"/>
              <a:t>Sub-combine statements by fund type</a:t>
            </a:r>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buFont typeface="Wingdings" pitchFamily="2" charset="2"/>
              <a:buNone/>
              <a:defRPr/>
            </a:pP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95" y="2154264"/>
            <a:ext cx="10965007" cy="139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77659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normAutofit/>
          </a:bodyPr>
          <a:lstStyle/>
          <a:p>
            <a:pPr eaLnBrk="1" hangingPunct="1">
              <a:defRPr/>
            </a:pPr>
            <a:r>
              <a:rPr lang="en-US" dirty="0"/>
              <a:t>Format: Complete Sets of Financial Statements</a:t>
            </a:r>
          </a:p>
        </p:txBody>
      </p:sp>
      <p:sp>
        <p:nvSpPr>
          <p:cNvPr id="39941" name="Rectangle 5"/>
          <p:cNvSpPr>
            <a:spLocks noGrp="1" noChangeArrowheads="1"/>
          </p:cNvSpPr>
          <p:nvPr>
            <p:ph idx="1"/>
          </p:nvPr>
        </p:nvSpPr>
        <p:spPr/>
        <p:txBody>
          <a:bodyPr>
            <a:normAutofit/>
          </a:bodyPr>
          <a:lstStyle/>
          <a:p>
            <a:pPr>
              <a:defRPr/>
            </a:pPr>
            <a:r>
              <a:rPr lang="en-US" sz="2600" dirty="0"/>
              <a:t>Nonmajor governmental funds</a:t>
            </a:r>
          </a:p>
          <a:p>
            <a:pPr lvl="1">
              <a:defRPr/>
            </a:pPr>
            <a:r>
              <a:rPr lang="en-US" sz="2200" dirty="0"/>
              <a:t>Balance sheet</a:t>
            </a:r>
          </a:p>
          <a:p>
            <a:pPr lvl="1">
              <a:defRPr/>
            </a:pPr>
            <a:r>
              <a:rPr lang="en-US" sz="2200" dirty="0"/>
              <a:t>Statement of revenues, expenditures, and changes in fund balances</a:t>
            </a:r>
          </a:p>
          <a:p>
            <a:pPr>
              <a:defRPr/>
            </a:pPr>
            <a:r>
              <a:rPr lang="en-US" sz="2600" dirty="0"/>
              <a:t>Nonmajor enterprise funds</a:t>
            </a:r>
          </a:p>
          <a:p>
            <a:pPr lvl="1">
              <a:defRPr/>
            </a:pPr>
            <a:r>
              <a:rPr lang="en-US" sz="2200" dirty="0"/>
              <a:t>Statement of net position</a:t>
            </a:r>
          </a:p>
          <a:p>
            <a:pPr lvl="1">
              <a:defRPr/>
            </a:pPr>
            <a:r>
              <a:rPr lang="en-US" sz="2200" dirty="0"/>
              <a:t>Statement of revenues, expenses, and changes in net position</a:t>
            </a:r>
          </a:p>
          <a:p>
            <a:pPr lvl="1">
              <a:defRPr/>
            </a:pPr>
            <a:r>
              <a:rPr lang="en-US" sz="2200" dirty="0"/>
              <a:t>Statement of cash flows</a:t>
            </a:r>
          </a:p>
          <a:p>
            <a:pPr lvl="1" eaLnBrk="1" hangingPunct="1">
              <a:defRPr/>
            </a:pPr>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373167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en-US" dirty="0"/>
              <a:t>Format: Complete Sets of Financial Statements (cont.)</a:t>
            </a:r>
          </a:p>
        </p:txBody>
      </p:sp>
      <p:sp>
        <p:nvSpPr>
          <p:cNvPr id="43011" name="Rectangle 3"/>
          <p:cNvSpPr>
            <a:spLocks noGrp="1" noChangeArrowheads="1"/>
          </p:cNvSpPr>
          <p:nvPr>
            <p:ph idx="1"/>
          </p:nvPr>
        </p:nvSpPr>
        <p:spPr/>
        <p:txBody>
          <a:bodyPr>
            <a:noAutofit/>
          </a:bodyPr>
          <a:lstStyle/>
          <a:p>
            <a:pPr>
              <a:defRPr/>
            </a:pPr>
            <a:r>
              <a:rPr lang="en-US" sz="2600" dirty="0"/>
              <a:t>Internal service funds</a:t>
            </a:r>
          </a:p>
          <a:p>
            <a:pPr lvl="1">
              <a:defRPr/>
            </a:pPr>
            <a:r>
              <a:rPr lang="en-US" sz="2200" dirty="0"/>
              <a:t>Statement of net position</a:t>
            </a:r>
          </a:p>
          <a:p>
            <a:pPr lvl="1">
              <a:defRPr/>
            </a:pPr>
            <a:r>
              <a:rPr lang="en-US" sz="2200" dirty="0"/>
              <a:t>Statement of revenues, expenses, and changes in net position</a:t>
            </a:r>
          </a:p>
          <a:p>
            <a:pPr lvl="1">
              <a:defRPr/>
            </a:pPr>
            <a:r>
              <a:rPr lang="en-US" sz="2200" dirty="0"/>
              <a:t>Statement of cash flows</a:t>
            </a:r>
          </a:p>
          <a:p>
            <a:pPr>
              <a:defRPr/>
            </a:pPr>
            <a:r>
              <a:rPr lang="en-US" sz="2600" dirty="0"/>
              <a:t>Private-purpose trust funds</a:t>
            </a:r>
          </a:p>
          <a:p>
            <a:pPr lvl="1">
              <a:defRPr/>
            </a:pPr>
            <a:r>
              <a:rPr lang="en-US" sz="2200" dirty="0"/>
              <a:t>Statement of fiduciary net position </a:t>
            </a:r>
          </a:p>
          <a:p>
            <a:pPr lvl="1">
              <a:defRPr/>
            </a:pPr>
            <a:r>
              <a:rPr lang="en-US" sz="2200" dirty="0"/>
              <a:t>Statement of changes in fiduciary net position</a:t>
            </a:r>
          </a:p>
          <a:p>
            <a:pPr>
              <a:defRPr/>
            </a:pPr>
            <a:r>
              <a:rPr lang="en-US" sz="2600" dirty="0"/>
              <a:t>Pension (and other employee benefits) trust funds</a:t>
            </a:r>
          </a:p>
          <a:p>
            <a:pPr lvl="1">
              <a:defRPr/>
            </a:pPr>
            <a:r>
              <a:rPr lang="en-US" sz="2200" dirty="0"/>
              <a:t>Statement of fiduciary net position </a:t>
            </a:r>
          </a:p>
          <a:p>
            <a:pPr lvl="1">
              <a:defRPr/>
            </a:pPr>
            <a:r>
              <a:rPr lang="en-US" sz="2200" dirty="0"/>
              <a:t>Statement of changes in fiduciary net position</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561920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Format: Complete Sets of Financial Statements (cont.)</a:t>
            </a:r>
          </a:p>
        </p:txBody>
      </p:sp>
      <p:sp>
        <p:nvSpPr>
          <p:cNvPr id="3" name="Content Placeholder 2"/>
          <p:cNvSpPr>
            <a:spLocks noGrp="1"/>
          </p:cNvSpPr>
          <p:nvPr>
            <p:ph idx="1"/>
          </p:nvPr>
        </p:nvSpPr>
        <p:spPr/>
        <p:txBody>
          <a:bodyPr/>
          <a:lstStyle/>
          <a:p>
            <a:pPr>
              <a:defRPr/>
            </a:pPr>
            <a:r>
              <a:rPr lang="en-US" sz="2600" dirty="0"/>
              <a:t>Investment trust funds</a:t>
            </a:r>
          </a:p>
          <a:p>
            <a:pPr lvl="1">
              <a:defRPr/>
            </a:pPr>
            <a:r>
              <a:rPr lang="en-US" sz="2200" dirty="0"/>
              <a:t>Statement of fiduciary net position </a:t>
            </a:r>
          </a:p>
          <a:p>
            <a:pPr lvl="1">
              <a:defRPr/>
            </a:pPr>
            <a:r>
              <a:rPr lang="en-US" sz="2200" dirty="0"/>
              <a:t>Statement of changes in fiduciary net position</a:t>
            </a:r>
          </a:p>
          <a:p>
            <a:pPr>
              <a:defRPr/>
            </a:pPr>
            <a:r>
              <a:rPr lang="en-US" sz="2600" dirty="0"/>
              <a:t>Custodial funds</a:t>
            </a:r>
          </a:p>
          <a:p>
            <a:pPr lvl="1">
              <a:defRPr/>
            </a:pPr>
            <a:r>
              <a:rPr lang="en-US" sz="2200" dirty="0"/>
              <a:t>Statement of fiduciary net position</a:t>
            </a:r>
          </a:p>
          <a:p>
            <a:pPr lvl="1">
              <a:defRPr/>
            </a:pPr>
            <a:r>
              <a:rPr lang="en-US" sz="2200" dirty="0"/>
              <a:t>Statement of changes in fiduciary net position</a:t>
            </a:r>
          </a:p>
          <a:p>
            <a:pPr>
              <a:defRPr/>
            </a:pPr>
            <a:r>
              <a:rPr lang="en-US" sz="2600" dirty="0"/>
              <a:t>Nonmajor discretely presented component units</a:t>
            </a:r>
          </a:p>
          <a:p>
            <a:pPr lvl="1">
              <a:defRPr/>
            </a:pPr>
            <a:r>
              <a:rPr lang="en-US" sz="2200" dirty="0"/>
              <a:t>Statement of net position</a:t>
            </a:r>
          </a:p>
          <a:p>
            <a:pPr lvl="1">
              <a:defRPr/>
            </a:pPr>
            <a:r>
              <a:rPr lang="en-US" sz="2200" dirty="0"/>
              <a:t>Statement of changes in net position</a:t>
            </a:r>
          </a:p>
          <a:p>
            <a:pPr lvl="1"/>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324345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a:t>Combining Statements</a:t>
            </a:r>
          </a:p>
        </p:txBody>
      </p:sp>
      <p:sp>
        <p:nvSpPr>
          <p:cNvPr id="37891" name="Rectangle 3"/>
          <p:cNvSpPr>
            <a:spLocks noGrp="1" noChangeArrowheads="1"/>
          </p:cNvSpPr>
          <p:nvPr>
            <p:ph idx="1"/>
          </p:nvPr>
        </p:nvSpPr>
        <p:spPr/>
        <p:txBody>
          <a:bodyPr>
            <a:normAutofit/>
          </a:bodyPr>
          <a:lstStyle/>
          <a:p>
            <a:pPr eaLnBrk="1" hangingPunct="1">
              <a:defRPr/>
            </a:pPr>
            <a:r>
              <a:rPr lang="en-US" dirty="0"/>
              <a:t>Cover page for each set of financial statements</a:t>
            </a:r>
          </a:p>
          <a:p>
            <a:pPr lvl="1" eaLnBrk="1" hangingPunct="1">
              <a:defRPr/>
            </a:pPr>
            <a:r>
              <a:rPr lang="en-US" sz="2400" dirty="0"/>
              <a:t>Description of the nature and operations of each of the individual funds or component units (if not readily discernable from the name of the fund or unit)</a:t>
            </a:r>
          </a:p>
          <a:p>
            <a:pPr marL="411480" lvl="1" indent="0" eaLnBrk="1" hangingPunct="1">
              <a:buNone/>
              <a:defRPr/>
            </a:pPr>
            <a:endParaRPr lang="en-US" sz="2400" dirty="0"/>
          </a:p>
          <a:p>
            <a:pPr eaLnBrk="1" hangingPunct="1">
              <a:defRPr/>
            </a:pPr>
            <a:r>
              <a:rPr lang="en-US" dirty="0"/>
              <a:t>No reference to the notes to the financial statements for statements that receive only </a:t>
            </a:r>
            <a:r>
              <a:rPr lang="en-US" i="1" dirty="0"/>
              <a:t>in-relation-to</a:t>
            </a:r>
            <a:r>
              <a:rPr lang="en-US" dirty="0"/>
              <a:t> audit coverage</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5592381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Individual Fund Statements</a:t>
            </a:r>
          </a:p>
        </p:txBody>
      </p:sp>
      <p:sp>
        <p:nvSpPr>
          <p:cNvPr id="45059" name="Rectangle 3"/>
          <p:cNvSpPr>
            <a:spLocks noGrp="1" noChangeArrowheads="1"/>
          </p:cNvSpPr>
          <p:nvPr>
            <p:ph idx="1"/>
          </p:nvPr>
        </p:nvSpPr>
        <p:spPr/>
        <p:txBody>
          <a:bodyPr/>
          <a:lstStyle/>
          <a:p>
            <a:r>
              <a:rPr lang="en-US" sz="2800" dirty="0"/>
              <a:t>Only for information beyond what is already presented in the combining statements</a:t>
            </a:r>
          </a:p>
          <a:p>
            <a:pPr lvl="1"/>
            <a:r>
              <a:rPr lang="en-US" sz="2400" dirty="0"/>
              <a:t>Budgetary comparisons</a:t>
            </a:r>
          </a:p>
          <a:p>
            <a:pPr lvl="2"/>
            <a:r>
              <a:rPr lang="en-US" sz="2200" dirty="0"/>
              <a:t>Governmental funds, other than the general fund and major special revenue funds with annual (or biennial) appropriated budgets</a:t>
            </a:r>
          </a:p>
          <a:p>
            <a:pPr lvl="2"/>
            <a:r>
              <a:rPr lang="en-US" sz="2200" dirty="0"/>
              <a:t>General fund and major special revenue funds, if legal level of control is lower than the function/program level</a:t>
            </a:r>
          </a:p>
          <a:p>
            <a:pPr lvl="1"/>
            <a:r>
              <a:rPr lang="en-US" sz="2400" dirty="0"/>
              <a:t>Comparative data for certain individual funds</a:t>
            </a:r>
          </a:p>
          <a:p>
            <a:pPr lvl="1"/>
            <a:r>
              <a:rPr lang="en-US" sz="2400" dirty="0"/>
              <a:t>Additional detail, such as descriptive account titles</a:t>
            </a:r>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31925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dirty="0"/>
              <a:t>Component Units</a:t>
            </a:r>
          </a:p>
        </p:txBody>
      </p:sp>
      <p:sp>
        <p:nvSpPr>
          <p:cNvPr id="46083" name="Rectangle 3"/>
          <p:cNvSpPr>
            <a:spLocks noGrp="1" noChangeArrowheads="1"/>
          </p:cNvSpPr>
          <p:nvPr>
            <p:ph idx="1"/>
          </p:nvPr>
        </p:nvSpPr>
        <p:spPr/>
        <p:txBody>
          <a:bodyPr/>
          <a:lstStyle/>
          <a:p>
            <a:pPr eaLnBrk="1" hangingPunct="1">
              <a:defRPr/>
            </a:pPr>
            <a:r>
              <a:rPr lang="en-US" dirty="0"/>
              <a:t>Data drawn from the entity-wide totals of the government-wide financial statements which appear in the component unit’s separately issued report </a:t>
            </a:r>
          </a:p>
          <a:p>
            <a:pPr lvl="1" eaLnBrk="1" hangingPunct="1">
              <a:defRPr/>
            </a:pPr>
            <a:r>
              <a:rPr lang="en-US" dirty="0"/>
              <a:t>If a separate report is </a:t>
            </a:r>
            <a:r>
              <a:rPr lang="en-US" i="1" dirty="0"/>
              <a:t>not </a:t>
            </a:r>
            <a:r>
              <a:rPr lang="en-US" dirty="0"/>
              <a:t>issued, the basic fund financial statements of the component unit must be included in the financial subsection of the annual comprehensive financial report</a:t>
            </a:r>
            <a:br>
              <a:rPr lang="en-US" dirty="0"/>
            </a:br>
            <a:endParaRPr lang="en-US" dirty="0"/>
          </a:p>
        </p:txBody>
      </p:sp>
      <p:sp>
        <p:nvSpPr>
          <p:cNvPr id="6" name="Rectangle 5"/>
          <p:cNvSpPr/>
          <p:nvPr/>
        </p:nvSpPr>
        <p:spPr>
          <a:xfrm>
            <a:off x="11547042" y="264467"/>
            <a:ext cx="34015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D715B5-97C7-BB4F-9F63-8FA94859385D}" type="slidenum">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99181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itle 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2-3" id="{D77823A4-5DFF-424E-81DA-ED16414BDCAF}" vid="{31F711A6-0730-3E46-8112-8E1B695C1E0E}"/>
    </a:ext>
  </a:extLst>
</a:theme>
</file>

<file path=ppt/theme/theme4.xml><?xml version="1.0" encoding="utf-8"?>
<a:theme xmlns:a="http://schemas.openxmlformats.org/drawingml/2006/main" name="3_GFOA Training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itle 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2-3" id="{D77823A4-5DFF-424E-81DA-ED16414BDCAF}" vid="{31F711A6-0730-3E46-8112-8E1B695C1E0E}"/>
    </a:ext>
  </a:extLst>
</a:theme>
</file>

<file path=ppt/theme/theme6.xml><?xml version="1.0" encoding="utf-8"?>
<a:theme xmlns:a="http://schemas.openxmlformats.org/drawingml/2006/main" name="Accounting and Financial Reporting for Leases - Session 2 ao 07292020">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Accounting and Financial Reporting for Leases - Session 2 ao 0729202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GFOA Presenation Template_2014.09.10">
  <a:themeElements>
    <a:clrScheme name="GFOA Website Colors">
      <a:dk1>
        <a:sysClr val="windowText" lastClr="000000"/>
      </a:dk1>
      <a:lt1>
        <a:sysClr val="window" lastClr="FFFFFF"/>
      </a:lt1>
      <a:dk2>
        <a:srgbClr val="1F497D"/>
      </a:dk2>
      <a:lt2>
        <a:srgbClr val="EEECE1"/>
      </a:lt2>
      <a:accent1>
        <a:srgbClr val="004E95"/>
      </a:accent1>
      <a:accent2>
        <a:srgbClr val="16E6B6"/>
      </a:accent2>
      <a:accent3>
        <a:srgbClr val="FFD800"/>
      </a:accent3>
      <a:accent4>
        <a:srgbClr val="EDEBE8"/>
      </a:accent4>
      <a:accent5>
        <a:srgbClr val="3ACDE8"/>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GFOA Presenation Template_2014.09.10">
  <a:themeElements>
    <a:clrScheme name="GFOA Website Colors">
      <a:dk1>
        <a:sysClr val="windowText" lastClr="000000"/>
      </a:dk1>
      <a:lt1>
        <a:sysClr val="window" lastClr="FFFFFF"/>
      </a:lt1>
      <a:dk2>
        <a:srgbClr val="1F497D"/>
      </a:dk2>
      <a:lt2>
        <a:srgbClr val="EEECE1"/>
      </a:lt2>
      <a:accent1>
        <a:srgbClr val="004E95"/>
      </a:accent1>
      <a:accent2>
        <a:srgbClr val="16E6B6"/>
      </a:accent2>
      <a:accent3>
        <a:srgbClr val="FFD800"/>
      </a:accent3>
      <a:accent4>
        <a:srgbClr val="EDEBE8"/>
      </a:accent4>
      <a:accent5>
        <a:srgbClr val="3ACDE8"/>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F9F90C-C276-4CF6-86FB-D7B295B349B2}"/>
</file>

<file path=customXml/itemProps2.xml><?xml version="1.0" encoding="utf-8"?>
<ds:datastoreItem xmlns:ds="http://schemas.openxmlformats.org/officeDocument/2006/customXml" ds:itemID="{CD6A12DC-151D-4A34-8298-334470115201}"/>
</file>

<file path=customXml/itemProps3.xml><?xml version="1.0" encoding="utf-8"?>
<ds:datastoreItem xmlns:ds="http://schemas.openxmlformats.org/officeDocument/2006/customXml" ds:itemID="{99D5782C-81AE-4468-8BD2-0C5B29B43DAD}"/>
</file>

<file path=docProps/app.xml><?xml version="1.0" encoding="utf-8"?>
<Properties xmlns="http://schemas.openxmlformats.org/officeDocument/2006/extended-properties" xmlns:vt="http://schemas.openxmlformats.org/officeDocument/2006/docPropsVTypes">
  <Template>Office Theme</Template>
  <TotalTime>2455</TotalTime>
  <Words>12152</Words>
  <Application>Microsoft Office PowerPoint</Application>
  <PresentationFormat>Widescreen</PresentationFormat>
  <Paragraphs>1808</Paragraphs>
  <Slides>162</Slides>
  <Notes>160</Notes>
  <HiddenSlides>0</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1</vt:i4>
      </vt:variant>
      <vt:variant>
        <vt:lpstr>Slide Titles</vt:lpstr>
      </vt:variant>
      <vt:variant>
        <vt:i4>162</vt:i4>
      </vt:variant>
    </vt:vector>
  </HeadingPairs>
  <TitlesOfParts>
    <vt:vector size="184" baseType="lpstr">
      <vt:lpstr>Arial</vt:lpstr>
      <vt:lpstr>Book Antiqua</vt:lpstr>
      <vt:lpstr>Calibri</vt:lpstr>
      <vt:lpstr>Calibri Light</vt:lpstr>
      <vt:lpstr>Courier New</vt:lpstr>
      <vt:lpstr>Helvetica</vt:lpstr>
      <vt:lpstr>Lato</vt:lpstr>
      <vt:lpstr>Lato Black</vt:lpstr>
      <vt:lpstr>Palatino Linotype</vt:lpstr>
      <vt:lpstr>Tahoma</vt:lpstr>
      <vt:lpstr>Times New Roman</vt:lpstr>
      <vt:lpstr>Wingdings</vt:lpstr>
      <vt:lpstr>GFOA Training Powerpoint Template</vt:lpstr>
      <vt:lpstr>4_GFOA Training Powerpoint Template</vt:lpstr>
      <vt:lpstr>3_Title Screen</vt:lpstr>
      <vt:lpstr>3_GFOA Training Powerpoint Template</vt:lpstr>
      <vt:lpstr>4_Title Screen</vt:lpstr>
      <vt:lpstr>Accounting and Financial Reporting for Leases - Session 2 ao 07292020</vt:lpstr>
      <vt:lpstr>1_Accounting and Financial Reporting for Leases - Session 2 ao 07292020</vt:lpstr>
      <vt:lpstr>GFOA Presenation Template_2014.09.10</vt:lpstr>
      <vt:lpstr>1_GFOA Presenation Template_2014.09.10</vt:lpstr>
      <vt:lpstr>Worksheet</vt:lpstr>
      <vt:lpstr> ACCOUNTING ACADEMY </vt:lpstr>
      <vt:lpstr>REVIEW - Net Investment in Capital Assets Calculation</vt:lpstr>
      <vt:lpstr>REVIEW - Net Investment in Capital Assets</vt:lpstr>
      <vt:lpstr>Calculation of Net Investment in Capital Assets EXERCISE</vt:lpstr>
      <vt:lpstr>Calculation of Net Investment in Capital Assets</vt:lpstr>
      <vt:lpstr>Statement of Net Position - Assets</vt:lpstr>
      <vt:lpstr>Statement of Net Position –  Deferred Outflows of Resources</vt:lpstr>
      <vt:lpstr>Statement of Net Position – Liabilities and Deferred Inflows of Resources</vt:lpstr>
      <vt:lpstr>Note Disclosures – Long Term Liabilities (cont.)</vt:lpstr>
      <vt:lpstr>Note Disclosures – Long Term Liabilities (cont.)</vt:lpstr>
      <vt:lpstr>Note Disclosures – Long Term Liabilities</vt:lpstr>
      <vt:lpstr>Example #1 – ANSWER KEY</vt:lpstr>
      <vt:lpstr>Example #2 – ANSWER KEY</vt:lpstr>
      <vt:lpstr>Example #3 – ANSWER KEY</vt:lpstr>
      <vt:lpstr>Annual Comprehensive Financial Report (ACFR)</vt:lpstr>
      <vt:lpstr>Place in Authoritative Standards</vt:lpstr>
      <vt:lpstr>Challenges to Financial Statement Users</vt:lpstr>
      <vt:lpstr>ACFR</vt:lpstr>
      <vt:lpstr>Structure of an ACFR</vt:lpstr>
      <vt:lpstr>Overview of an ACFR</vt:lpstr>
      <vt:lpstr>Additional Specialized Sections</vt:lpstr>
      <vt:lpstr>The Financial Statement Audit</vt:lpstr>
      <vt:lpstr>Assessment of Quantitative Materiality</vt:lpstr>
      <vt:lpstr>Application of Quantitative Materiality</vt:lpstr>
      <vt:lpstr>Which Sections are Audited?</vt:lpstr>
      <vt:lpstr>Auditing Standards</vt:lpstr>
      <vt:lpstr>Relationship Between GAAS and GAGAS</vt:lpstr>
      <vt:lpstr>Reporting: GAAS vs. GAGAS</vt:lpstr>
      <vt:lpstr>Audit Findings</vt:lpstr>
      <vt:lpstr>Audit Procurement</vt:lpstr>
      <vt:lpstr>Introductory Section</vt:lpstr>
      <vt:lpstr>Sources of Guidance</vt:lpstr>
      <vt:lpstr>Table of Contents</vt:lpstr>
      <vt:lpstr>Example - Table of Contents</vt:lpstr>
      <vt:lpstr>Letter of Transmittal</vt:lpstr>
      <vt:lpstr>What is a Letter of Transmittal?</vt:lpstr>
      <vt:lpstr>Format</vt:lpstr>
      <vt:lpstr>Format (cont.)</vt:lpstr>
      <vt:lpstr>Example - Formal Transmittal</vt:lpstr>
      <vt:lpstr>Profile of the Government</vt:lpstr>
      <vt:lpstr>Information Useful in Assessing Economic Condition</vt:lpstr>
      <vt:lpstr>Awards and Acknowledgements</vt:lpstr>
      <vt:lpstr>List of Principal Officials</vt:lpstr>
      <vt:lpstr>Organizational Chart - Example</vt:lpstr>
      <vt:lpstr>Certificate of Achievement</vt:lpstr>
      <vt:lpstr>Management Discussion and Analysis (MD&amp;A)</vt:lpstr>
      <vt:lpstr>What is Management’s Discussion and Analysis?</vt:lpstr>
      <vt:lpstr>What’s Included in MD&amp;A?</vt:lpstr>
      <vt:lpstr>1. Discussion of the Basic Financial Statements</vt:lpstr>
      <vt:lpstr>1. Discussion of the Basic Financial Statements (cont.)</vt:lpstr>
      <vt:lpstr>2. Condensed Comparative Data</vt:lpstr>
      <vt:lpstr>Example - Condensed Comparative Data</vt:lpstr>
      <vt:lpstr>3. Overall Analysis</vt:lpstr>
      <vt:lpstr>Example - Overall Analysis</vt:lpstr>
      <vt:lpstr>4. Fund Analysis</vt:lpstr>
      <vt:lpstr>5. Budgetary Variations (General Fund Only)</vt:lpstr>
      <vt:lpstr>Example – Budgetary Variations</vt:lpstr>
      <vt:lpstr>6. Capital Asset and Long-Term Debt Activity</vt:lpstr>
      <vt:lpstr>7. Infrastructure (If Modified Approach is Used)</vt:lpstr>
      <vt:lpstr>Infrastructure - Example</vt:lpstr>
      <vt:lpstr>8. Currently Known and Expected to Impact Future</vt:lpstr>
      <vt:lpstr>Understanding the ACFR Introductory Section and Financial Section EXERCISE</vt:lpstr>
      <vt:lpstr>Note Disclosures</vt:lpstr>
      <vt:lpstr>Purpose of Note Disclosures</vt:lpstr>
      <vt:lpstr>Criteria for Note Disclosures</vt:lpstr>
      <vt:lpstr>Criteria for Note Disclosures (cont.)</vt:lpstr>
      <vt:lpstr>Essentiality</vt:lpstr>
      <vt:lpstr>Summary of Significant Accounting Policies (SSAP)</vt:lpstr>
      <vt:lpstr>SSAP Contents</vt:lpstr>
      <vt:lpstr>Description of the Reporting Entity</vt:lpstr>
      <vt:lpstr>Description of the Reporting Entity (cont.)</vt:lpstr>
      <vt:lpstr>Basis of Presentation – Government-wide</vt:lpstr>
      <vt:lpstr>Basis of Presentation – Funds</vt:lpstr>
      <vt:lpstr>SSAP Contents (cont.)</vt:lpstr>
      <vt:lpstr>Elements of the Statement of Net Position</vt:lpstr>
      <vt:lpstr>Budgetary Data</vt:lpstr>
      <vt:lpstr>Revenues and Expenditures/Expenses</vt:lpstr>
      <vt:lpstr>Revenues and Expenditures/Expenses (cont.)</vt:lpstr>
      <vt:lpstr>Detailed Notes to the Financial Statements</vt:lpstr>
      <vt:lpstr>What Must Be Disclosed?</vt:lpstr>
      <vt:lpstr>Major Categories of Note Disclosures Other Than SSAP</vt:lpstr>
      <vt:lpstr>Detailed Disclosures on All Activities and Funds – Overview</vt:lpstr>
      <vt:lpstr>Details of a Summary Reconciliation</vt:lpstr>
      <vt:lpstr>Example 1</vt:lpstr>
      <vt:lpstr>Example 2</vt:lpstr>
      <vt:lpstr>Stewardship, Compliance, and Accountability</vt:lpstr>
      <vt:lpstr>Disclosures for Accounting Changes and Error Corrections</vt:lpstr>
      <vt:lpstr>Summary of Significant Accounting Policies (SSAP) and Detailed Notes to the Financial Statements EXERCISE</vt:lpstr>
      <vt:lpstr>SSAP and Notes Section – Answer Key</vt:lpstr>
      <vt:lpstr>Combining and Individual Fund Financial Statements</vt:lpstr>
      <vt:lpstr>Combining Financial Statements</vt:lpstr>
      <vt:lpstr>Example</vt:lpstr>
      <vt:lpstr>Governmental Funds</vt:lpstr>
      <vt:lpstr>Format: Complete Sets of Financial Statements</vt:lpstr>
      <vt:lpstr>Format: Complete Sets of Financial Statements (cont.)</vt:lpstr>
      <vt:lpstr>Format: Complete Sets of Financial Statements (cont.)</vt:lpstr>
      <vt:lpstr>Combining Statements</vt:lpstr>
      <vt:lpstr>Individual Fund Statements</vt:lpstr>
      <vt:lpstr>Component Units</vt:lpstr>
      <vt:lpstr>Format</vt:lpstr>
      <vt:lpstr>Schedules</vt:lpstr>
      <vt:lpstr>Question 1</vt:lpstr>
      <vt:lpstr>Question 2</vt:lpstr>
      <vt:lpstr>Question 3</vt:lpstr>
      <vt:lpstr>Question 4</vt:lpstr>
      <vt:lpstr>Budgetary Reporting</vt:lpstr>
      <vt:lpstr>Two Types</vt:lpstr>
      <vt:lpstr>Mandatory Reporting</vt:lpstr>
      <vt:lpstr>Supplementary Reporting</vt:lpstr>
      <vt:lpstr>Content and Detail of Budgetary Reports</vt:lpstr>
      <vt:lpstr>GAAP vs. Budget</vt:lpstr>
      <vt:lpstr>Variance Columns (Optional)</vt:lpstr>
      <vt:lpstr>Labeling Variance Columns</vt:lpstr>
      <vt:lpstr>Summary – Budgetary Reporting</vt:lpstr>
      <vt:lpstr>Question 1</vt:lpstr>
      <vt:lpstr>Question 2</vt:lpstr>
      <vt:lpstr>Question 3</vt:lpstr>
      <vt:lpstr>Question 4</vt:lpstr>
      <vt:lpstr>Question 5</vt:lpstr>
      <vt:lpstr>Question 6</vt:lpstr>
      <vt:lpstr>Required Supplementary Information (Other than MD&amp;A)</vt:lpstr>
      <vt:lpstr>Topic Introduction</vt:lpstr>
      <vt:lpstr>1. Budgetary Comparison</vt:lpstr>
      <vt:lpstr>1. Budgetary Comparison (cont.)</vt:lpstr>
      <vt:lpstr>2. Modified Approach for Infrastructure: Condition Assessments</vt:lpstr>
      <vt:lpstr>2. Modified Approach for Infrastructure: Condition Assessments (cont.)</vt:lpstr>
      <vt:lpstr>3. Pension and OPEB Information</vt:lpstr>
      <vt:lpstr>Pensions/OPEB – Single Employers and Agent Multiple-Employers </vt:lpstr>
      <vt:lpstr>A. Schedule of Changes in Net Pension Liability</vt:lpstr>
      <vt:lpstr>A. Schedule of Changes in Net OPEB Liability</vt:lpstr>
      <vt:lpstr>Covered vs. Covered-Employee Payroll</vt:lpstr>
      <vt:lpstr>B. Schedule of Required Contributions</vt:lpstr>
      <vt:lpstr>Information on Contributions (Pension): Actuarially Determined Contribution</vt:lpstr>
      <vt:lpstr>Statutorily or Contractually Determined Contribution</vt:lpstr>
      <vt:lpstr>Pensions/OPEB - Cost-Sharing Employers</vt:lpstr>
      <vt:lpstr>Pensions/OPEB - Nonemployer Contributors</vt:lpstr>
      <vt:lpstr>Notes to RSI</vt:lpstr>
      <vt:lpstr>Trend Data for Risk Pools</vt:lpstr>
      <vt:lpstr>Statistical Section</vt:lpstr>
      <vt:lpstr>Focus of Statistical Section</vt:lpstr>
      <vt:lpstr>Financial Position vs. Economic Condition</vt:lpstr>
      <vt:lpstr>Five Objectives</vt:lpstr>
      <vt:lpstr>Five Objectives (cont.)</vt:lpstr>
      <vt:lpstr>Financial Trends Example</vt:lpstr>
      <vt:lpstr>Revenue Capacity Example</vt:lpstr>
      <vt:lpstr>Debt Capacity Example</vt:lpstr>
      <vt:lpstr>Demographic and Economic Information Example</vt:lpstr>
      <vt:lpstr>Operating Information Example</vt:lpstr>
      <vt:lpstr>Statistical Section EXERCISE</vt:lpstr>
      <vt:lpstr>Statistical Section – Answer Key</vt:lpstr>
      <vt:lpstr>Review</vt:lpstr>
      <vt:lpstr>Question 1</vt:lpstr>
      <vt:lpstr>Question 2</vt:lpstr>
      <vt:lpstr>Question 3</vt:lpstr>
      <vt:lpstr>Question 4</vt:lpstr>
      <vt:lpstr>Question 5</vt:lpstr>
      <vt:lpstr>Question 6</vt:lpstr>
      <vt:lpstr>Question 7</vt:lpstr>
      <vt:lpstr>Question 8</vt:lpstr>
      <vt:lpstr>PowerPoint Presentation</vt:lpstr>
      <vt:lpstr>PowerPoint Presentation</vt:lpstr>
      <vt:lpstr> For More Information… </vt:lpstr>
    </vt:vector>
  </TitlesOfParts>
  <Company>GFOA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Section of a CAFR</dc:title>
  <dc:creator>Peg Hartnett</dc:creator>
  <cp:lastModifiedBy>Bob Scott</cp:lastModifiedBy>
  <cp:revision>123</cp:revision>
  <cp:lastPrinted>2022-12-02T22:22:59Z</cp:lastPrinted>
  <dcterms:created xsi:type="dcterms:W3CDTF">2019-06-20T16:50:05Z</dcterms:created>
  <dcterms:modified xsi:type="dcterms:W3CDTF">2023-11-27T21:10:24Z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