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57"/>
  </p:notesMasterIdLst>
  <p:sldIdLst>
    <p:sldId id="257" r:id="rId2"/>
    <p:sldId id="258" r:id="rId3"/>
    <p:sldId id="259" r:id="rId4"/>
    <p:sldId id="320" r:id="rId5"/>
    <p:sldId id="321" r:id="rId6"/>
    <p:sldId id="283" r:id="rId7"/>
    <p:sldId id="312" r:id="rId8"/>
    <p:sldId id="313" r:id="rId9"/>
    <p:sldId id="314" r:id="rId10"/>
    <p:sldId id="284" r:id="rId11"/>
    <p:sldId id="319" r:id="rId12"/>
    <p:sldId id="316" r:id="rId13"/>
    <p:sldId id="260" r:id="rId14"/>
    <p:sldId id="261" r:id="rId15"/>
    <p:sldId id="262" r:id="rId16"/>
    <p:sldId id="263" r:id="rId17"/>
    <p:sldId id="306" r:id="rId18"/>
    <p:sldId id="307" r:id="rId19"/>
    <p:sldId id="266" r:id="rId20"/>
    <p:sldId id="267" r:id="rId21"/>
    <p:sldId id="268" r:id="rId22"/>
    <p:sldId id="269" r:id="rId23"/>
    <p:sldId id="270" r:id="rId24"/>
    <p:sldId id="272" r:id="rId25"/>
    <p:sldId id="273" r:id="rId26"/>
    <p:sldId id="274" r:id="rId27"/>
    <p:sldId id="275" r:id="rId28"/>
    <p:sldId id="276" r:id="rId29"/>
    <p:sldId id="277" r:id="rId30"/>
    <p:sldId id="278" r:id="rId31"/>
    <p:sldId id="279" r:id="rId32"/>
    <p:sldId id="280" r:id="rId33"/>
    <p:sldId id="318" r:id="rId34"/>
    <p:sldId id="281" r:id="rId35"/>
    <p:sldId id="315" r:id="rId36"/>
    <p:sldId id="282" r:id="rId37"/>
    <p:sldId id="308" r:id="rId38"/>
    <p:sldId id="309" r:id="rId39"/>
    <p:sldId id="310"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3" r:id="rId54"/>
    <p:sldId id="304" r:id="rId55"/>
    <p:sldId id="30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5" autoAdjust="0"/>
    <p:restoredTop sz="94660"/>
  </p:normalViewPr>
  <p:slideViewPr>
    <p:cSldViewPr snapToGrid="0">
      <p:cViewPr varScale="1">
        <p:scale>
          <a:sx n="82" d="100"/>
          <a:sy n="82" d="100"/>
        </p:scale>
        <p:origin x="27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14E51-862E-48F8-AAC8-D28D294BC88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F2824CF-CAF0-4681-93CB-4AE92DCB2DB0}">
      <dgm:prSet phldrT="[Text]"/>
      <dgm:spPr/>
      <dgm:t>
        <a:bodyPr/>
        <a:lstStyle/>
        <a:p>
          <a:pPr algn="ctr"/>
          <a:r>
            <a:rPr lang="en-US" dirty="0"/>
            <a:t>Learn from the mistakes of other in order to improve your government’s financial reporting</a:t>
          </a:r>
        </a:p>
      </dgm:t>
    </dgm:pt>
    <dgm:pt modelId="{73C66841-95C2-4E9A-B1B1-2D0ABB3CF974}" type="parTrans" cxnId="{BA268C83-04B4-4A27-B115-C1FDF4728528}">
      <dgm:prSet/>
      <dgm:spPr/>
      <dgm:t>
        <a:bodyPr/>
        <a:lstStyle/>
        <a:p>
          <a:endParaRPr lang="en-US"/>
        </a:p>
      </dgm:t>
    </dgm:pt>
    <dgm:pt modelId="{E12FFB77-948A-4216-92CD-E95F3D494BAA}" type="sibTrans" cxnId="{BA268C83-04B4-4A27-B115-C1FDF4728528}">
      <dgm:prSet/>
      <dgm:spPr/>
      <dgm:t>
        <a:bodyPr/>
        <a:lstStyle/>
        <a:p>
          <a:endParaRPr lang="en-US"/>
        </a:p>
      </dgm:t>
    </dgm:pt>
    <dgm:pt modelId="{6AA62B67-EB55-4848-9200-18A60EE7D054}">
      <dgm:prSet/>
      <dgm:spPr/>
      <dgm:t>
        <a:bodyPr/>
        <a:lstStyle/>
        <a:p>
          <a:pPr algn="ctr"/>
          <a:r>
            <a:rPr lang="en-US" dirty="0"/>
            <a:t>Better understand the “whys” as well as the “</a:t>
          </a:r>
          <a:r>
            <a:rPr lang="en-US" dirty="0" err="1"/>
            <a:t>whats</a:t>
          </a:r>
          <a:r>
            <a:rPr lang="en-US" dirty="0"/>
            <a:t>” of the standards to improve  both reporting and disclosures in your financial statements</a:t>
          </a:r>
        </a:p>
      </dgm:t>
    </dgm:pt>
    <dgm:pt modelId="{B5DA90DD-D2E5-4A20-A010-00911ECFBBB3}" type="sibTrans" cxnId="{0085A58A-000E-481E-95CF-D66D39D9023D}">
      <dgm:prSet/>
      <dgm:spPr/>
      <dgm:t>
        <a:bodyPr/>
        <a:lstStyle/>
        <a:p>
          <a:endParaRPr lang="en-US"/>
        </a:p>
      </dgm:t>
    </dgm:pt>
    <dgm:pt modelId="{FF890413-282C-42ED-8D6C-6184B23F684E}" type="parTrans" cxnId="{0085A58A-000E-481E-95CF-D66D39D9023D}">
      <dgm:prSet/>
      <dgm:spPr/>
      <dgm:t>
        <a:bodyPr/>
        <a:lstStyle/>
        <a:p>
          <a:endParaRPr lang="en-US"/>
        </a:p>
      </dgm:t>
    </dgm:pt>
    <dgm:pt modelId="{DDBF3114-3A0E-4D4B-82E3-3D9B59FA9020}">
      <dgm:prSet/>
      <dgm:spPr/>
      <dgm:t>
        <a:bodyPr/>
        <a:lstStyle/>
        <a:p>
          <a:pPr algn="ctr"/>
          <a:r>
            <a:rPr lang="en-US" dirty="0"/>
            <a:t>Recognize the impacts of rapid changes in GAAP on financial reporting. </a:t>
          </a:r>
        </a:p>
      </dgm:t>
    </dgm:pt>
    <dgm:pt modelId="{29510810-5417-4A66-9E18-103199D3031A}" type="parTrans" cxnId="{4FDD2EE6-9F91-4067-8076-BE4C915820EA}">
      <dgm:prSet/>
      <dgm:spPr/>
      <dgm:t>
        <a:bodyPr/>
        <a:lstStyle/>
        <a:p>
          <a:endParaRPr lang="en-US"/>
        </a:p>
      </dgm:t>
    </dgm:pt>
    <dgm:pt modelId="{AB63E507-8B18-4BA8-80A1-B423846311DD}" type="sibTrans" cxnId="{4FDD2EE6-9F91-4067-8076-BE4C915820EA}">
      <dgm:prSet/>
      <dgm:spPr/>
      <dgm:t>
        <a:bodyPr/>
        <a:lstStyle/>
        <a:p>
          <a:endParaRPr lang="en-US"/>
        </a:p>
      </dgm:t>
    </dgm:pt>
    <dgm:pt modelId="{CA5FA6FE-CE4B-48CF-B2FE-DC356F0D615D}" type="pres">
      <dgm:prSet presAssocID="{08214E51-862E-48F8-AAC8-D28D294BC883}" presName="linear" presStyleCnt="0">
        <dgm:presLayoutVars>
          <dgm:animLvl val="lvl"/>
          <dgm:resizeHandles val="exact"/>
        </dgm:presLayoutVars>
      </dgm:prSet>
      <dgm:spPr/>
    </dgm:pt>
    <dgm:pt modelId="{54EE209B-1193-478B-BE97-F13EB774CFE7}" type="pres">
      <dgm:prSet presAssocID="{DDBF3114-3A0E-4D4B-82E3-3D9B59FA9020}" presName="parentText" presStyleLbl="node1" presStyleIdx="0" presStyleCnt="3" custScaleX="96363" custScaleY="76001">
        <dgm:presLayoutVars>
          <dgm:chMax val="0"/>
          <dgm:bulletEnabled val="1"/>
        </dgm:presLayoutVars>
      </dgm:prSet>
      <dgm:spPr/>
    </dgm:pt>
    <dgm:pt modelId="{4587E183-44CD-4E5B-AFA2-46A45949DA50}" type="pres">
      <dgm:prSet presAssocID="{AB63E507-8B18-4BA8-80A1-B423846311DD}" presName="spacer" presStyleCnt="0"/>
      <dgm:spPr/>
    </dgm:pt>
    <dgm:pt modelId="{DA13F778-81E4-43DB-8DB5-34902B962209}" type="pres">
      <dgm:prSet presAssocID="{3F2824CF-CAF0-4681-93CB-4AE92DCB2DB0}" presName="parentText" presStyleLbl="node1" presStyleIdx="1" presStyleCnt="3" custScaleX="95904" custScaleY="79585" custLinFactNeighborX="75" custLinFactNeighborY="-48226">
        <dgm:presLayoutVars>
          <dgm:chMax val="0"/>
          <dgm:bulletEnabled val="1"/>
        </dgm:presLayoutVars>
      </dgm:prSet>
      <dgm:spPr/>
    </dgm:pt>
    <dgm:pt modelId="{CB41BCA3-4B70-4DED-A367-6F49D12A5EAE}" type="pres">
      <dgm:prSet presAssocID="{E12FFB77-948A-4216-92CD-E95F3D494BAA}" presName="spacer" presStyleCnt="0"/>
      <dgm:spPr/>
    </dgm:pt>
    <dgm:pt modelId="{B7D93273-2E22-40FB-A027-F5FCAC7AC3FF}" type="pres">
      <dgm:prSet presAssocID="{6AA62B67-EB55-4848-9200-18A60EE7D054}" presName="parentText" presStyleLbl="node1" presStyleIdx="2" presStyleCnt="3" custScaleX="95923" custScaleY="73892" custLinFactNeighborY="-26574">
        <dgm:presLayoutVars>
          <dgm:chMax val="0"/>
          <dgm:bulletEnabled val="1"/>
        </dgm:presLayoutVars>
      </dgm:prSet>
      <dgm:spPr/>
    </dgm:pt>
  </dgm:ptLst>
  <dgm:cxnLst>
    <dgm:cxn modelId="{5F4B3C70-2BB5-43E0-B59D-E66B1B46B4E8}" type="presOf" srcId="{6AA62B67-EB55-4848-9200-18A60EE7D054}" destId="{B7D93273-2E22-40FB-A027-F5FCAC7AC3FF}" srcOrd="0" destOrd="0" presId="urn:microsoft.com/office/officeart/2005/8/layout/vList2"/>
    <dgm:cxn modelId="{BA268C83-04B4-4A27-B115-C1FDF4728528}" srcId="{08214E51-862E-48F8-AAC8-D28D294BC883}" destId="{3F2824CF-CAF0-4681-93CB-4AE92DCB2DB0}" srcOrd="1" destOrd="0" parTransId="{73C66841-95C2-4E9A-B1B1-2D0ABB3CF974}" sibTransId="{E12FFB77-948A-4216-92CD-E95F3D494BAA}"/>
    <dgm:cxn modelId="{5205ED88-EA32-456A-BAF7-5B8F6A112120}" type="presOf" srcId="{08214E51-862E-48F8-AAC8-D28D294BC883}" destId="{CA5FA6FE-CE4B-48CF-B2FE-DC356F0D615D}" srcOrd="0" destOrd="0" presId="urn:microsoft.com/office/officeart/2005/8/layout/vList2"/>
    <dgm:cxn modelId="{0085A58A-000E-481E-95CF-D66D39D9023D}" srcId="{08214E51-862E-48F8-AAC8-D28D294BC883}" destId="{6AA62B67-EB55-4848-9200-18A60EE7D054}" srcOrd="2" destOrd="0" parTransId="{FF890413-282C-42ED-8D6C-6184B23F684E}" sibTransId="{B5DA90DD-D2E5-4A20-A010-00911ECFBBB3}"/>
    <dgm:cxn modelId="{BBE061BD-E420-41C0-8F64-1EEADB09A589}" type="presOf" srcId="{3F2824CF-CAF0-4681-93CB-4AE92DCB2DB0}" destId="{DA13F778-81E4-43DB-8DB5-34902B962209}" srcOrd="0" destOrd="0" presId="urn:microsoft.com/office/officeart/2005/8/layout/vList2"/>
    <dgm:cxn modelId="{4FDD2EE6-9F91-4067-8076-BE4C915820EA}" srcId="{08214E51-862E-48F8-AAC8-D28D294BC883}" destId="{DDBF3114-3A0E-4D4B-82E3-3D9B59FA9020}" srcOrd="0" destOrd="0" parTransId="{29510810-5417-4A66-9E18-103199D3031A}" sibTransId="{AB63E507-8B18-4BA8-80A1-B423846311DD}"/>
    <dgm:cxn modelId="{C4547DF0-5220-4F26-9A05-65F32A6B9D44}" type="presOf" srcId="{DDBF3114-3A0E-4D4B-82E3-3D9B59FA9020}" destId="{54EE209B-1193-478B-BE97-F13EB774CFE7}" srcOrd="0" destOrd="0" presId="urn:microsoft.com/office/officeart/2005/8/layout/vList2"/>
    <dgm:cxn modelId="{2F8F2EE5-8CCC-4293-8419-24D92C8E8A89}" type="presParOf" srcId="{CA5FA6FE-CE4B-48CF-B2FE-DC356F0D615D}" destId="{54EE209B-1193-478B-BE97-F13EB774CFE7}" srcOrd="0" destOrd="0" presId="urn:microsoft.com/office/officeart/2005/8/layout/vList2"/>
    <dgm:cxn modelId="{4865146C-6ED1-467D-BA96-BE0E0EF4996D}" type="presParOf" srcId="{CA5FA6FE-CE4B-48CF-B2FE-DC356F0D615D}" destId="{4587E183-44CD-4E5B-AFA2-46A45949DA50}" srcOrd="1" destOrd="0" presId="urn:microsoft.com/office/officeart/2005/8/layout/vList2"/>
    <dgm:cxn modelId="{CE674AF0-FBF5-4BC4-AF78-AEA44D5899FB}" type="presParOf" srcId="{CA5FA6FE-CE4B-48CF-B2FE-DC356F0D615D}" destId="{DA13F778-81E4-43DB-8DB5-34902B962209}" srcOrd="2" destOrd="0" presId="urn:microsoft.com/office/officeart/2005/8/layout/vList2"/>
    <dgm:cxn modelId="{AE41D396-F961-4645-BA26-6B7AB4D58593}" type="presParOf" srcId="{CA5FA6FE-CE4B-48CF-B2FE-DC356F0D615D}" destId="{CB41BCA3-4B70-4DED-A367-6F49D12A5EAE}" srcOrd="3" destOrd="0" presId="urn:microsoft.com/office/officeart/2005/8/layout/vList2"/>
    <dgm:cxn modelId="{6417B7BC-0F1C-4083-9179-DAC4EDF44E69}" type="presParOf" srcId="{CA5FA6FE-CE4B-48CF-B2FE-DC356F0D615D}" destId="{B7D93273-2E22-40FB-A027-F5FCAC7AC3F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BA5AE-E4F7-4F86-B125-31835CB5C8A7}"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5AC09CD1-BA07-4E30-954D-190CAB3F6D0F}">
      <dgm:prSet phldrT="[Text]" custT="1"/>
      <dgm:spPr/>
      <dgm:t>
        <a:bodyPr/>
        <a:lstStyle/>
        <a:p>
          <a:r>
            <a:rPr lang="en-US" sz="3600" dirty="0"/>
            <a:t>Best Practices</a:t>
          </a:r>
        </a:p>
      </dgm:t>
    </dgm:pt>
    <dgm:pt modelId="{81FACEFA-7EA4-48A3-81D7-9C8905EDF136}" type="parTrans" cxnId="{6EF67077-B33B-49BC-A87D-6387EDD2BA0F}">
      <dgm:prSet/>
      <dgm:spPr/>
      <dgm:t>
        <a:bodyPr/>
        <a:lstStyle/>
        <a:p>
          <a:endParaRPr lang="en-US"/>
        </a:p>
      </dgm:t>
    </dgm:pt>
    <dgm:pt modelId="{5D93230F-E199-44FB-B6CA-D5BBD22CAF4A}" type="sibTrans" cxnId="{6EF67077-B33B-49BC-A87D-6387EDD2BA0F}">
      <dgm:prSet/>
      <dgm:spPr/>
      <dgm:t>
        <a:bodyPr/>
        <a:lstStyle/>
        <a:p>
          <a:endParaRPr lang="en-US"/>
        </a:p>
      </dgm:t>
    </dgm:pt>
    <dgm:pt modelId="{D5347C42-364A-4F45-A145-897BA8AE9A00}">
      <dgm:prSet phldrT="[Text]"/>
      <dgm:spPr/>
      <dgm:t>
        <a:bodyPr/>
        <a:lstStyle/>
        <a:p>
          <a:r>
            <a:rPr lang="en-US" b="1" dirty="0"/>
            <a:t>Tone at the Top</a:t>
          </a:r>
          <a:endParaRPr lang="en-US" dirty="0"/>
        </a:p>
      </dgm:t>
    </dgm:pt>
    <dgm:pt modelId="{900AEDAA-570B-481D-82E1-8FE59B52B745}" type="parTrans" cxnId="{B572F4B4-49F6-4978-BD1B-C94E281E6E29}">
      <dgm:prSet/>
      <dgm:spPr/>
      <dgm:t>
        <a:bodyPr/>
        <a:lstStyle/>
        <a:p>
          <a:endParaRPr lang="en-US"/>
        </a:p>
      </dgm:t>
    </dgm:pt>
    <dgm:pt modelId="{6D579FF1-3C12-4DC0-8261-EADF3D8C4B88}" type="sibTrans" cxnId="{B572F4B4-49F6-4978-BD1B-C94E281E6E29}">
      <dgm:prSet/>
      <dgm:spPr/>
      <dgm:t>
        <a:bodyPr/>
        <a:lstStyle/>
        <a:p>
          <a:endParaRPr lang="en-US"/>
        </a:p>
      </dgm:t>
    </dgm:pt>
    <dgm:pt modelId="{7BCE19EF-80B7-4B98-80A6-24F8F790D4DC}">
      <dgm:prSet phldrT="[Text]"/>
      <dgm:spPr/>
      <dgm:t>
        <a:bodyPr/>
        <a:lstStyle/>
        <a:p>
          <a:r>
            <a:rPr lang="en-US" b="1" dirty="0"/>
            <a:t>Training and CPE</a:t>
          </a:r>
        </a:p>
      </dgm:t>
    </dgm:pt>
    <dgm:pt modelId="{5BF8AB6C-4A15-4064-B252-6C91C23C3119}" type="parTrans" cxnId="{5C25BF52-0DB7-4F87-BB70-695AFE0B3BAC}">
      <dgm:prSet/>
      <dgm:spPr/>
      <dgm:t>
        <a:bodyPr/>
        <a:lstStyle/>
        <a:p>
          <a:endParaRPr lang="en-US"/>
        </a:p>
      </dgm:t>
    </dgm:pt>
    <dgm:pt modelId="{CD1288DD-F0A6-44EF-8019-80C15AC7FAC3}" type="sibTrans" cxnId="{5C25BF52-0DB7-4F87-BB70-695AFE0B3BAC}">
      <dgm:prSet/>
      <dgm:spPr/>
      <dgm:t>
        <a:bodyPr/>
        <a:lstStyle/>
        <a:p>
          <a:endParaRPr lang="en-US"/>
        </a:p>
      </dgm:t>
    </dgm:pt>
    <dgm:pt modelId="{9150334A-2919-4337-9DCD-CA19B54F4D40}">
      <dgm:prSet phldrT="[Text]"/>
      <dgm:spPr/>
      <dgm:t>
        <a:bodyPr/>
        <a:lstStyle/>
        <a:p>
          <a:r>
            <a:rPr lang="en-US" b="1" dirty="0"/>
            <a:t>Start Planning Early and have clear “owners” for various areas</a:t>
          </a:r>
        </a:p>
      </dgm:t>
    </dgm:pt>
    <dgm:pt modelId="{D9796A58-B569-46E9-AAB6-E3CCCEBCAEE8}" type="parTrans" cxnId="{F2470089-6886-471E-A62C-43009A723AEA}">
      <dgm:prSet/>
      <dgm:spPr/>
      <dgm:t>
        <a:bodyPr/>
        <a:lstStyle/>
        <a:p>
          <a:endParaRPr lang="en-US"/>
        </a:p>
      </dgm:t>
    </dgm:pt>
    <dgm:pt modelId="{AA72DD2B-72D2-4BF7-9395-ADFD998456E1}" type="sibTrans" cxnId="{F2470089-6886-471E-A62C-43009A723AEA}">
      <dgm:prSet/>
      <dgm:spPr/>
      <dgm:t>
        <a:bodyPr/>
        <a:lstStyle/>
        <a:p>
          <a:endParaRPr lang="en-US"/>
        </a:p>
      </dgm:t>
    </dgm:pt>
    <dgm:pt modelId="{8917F0C1-FC99-46CC-A37A-0E83410472B0}">
      <dgm:prSet phldrT="[Text]"/>
      <dgm:spPr/>
      <dgm:t>
        <a:bodyPr/>
        <a:lstStyle/>
        <a:p>
          <a:r>
            <a:rPr lang="en-US" b="1" dirty="0"/>
            <a:t>Utilize All Resources and Research</a:t>
          </a:r>
        </a:p>
      </dgm:t>
    </dgm:pt>
    <dgm:pt modelId="{0F8CEB21-717A-4EB4-8E3A-688CB20DB7AB}" type="parTrans" cxnId="{108A93A6-FFEE-417E-84D5-2237FCF4A805}">
      <dgm:prSet/>
      <dgm:spPr/>
      <dgm:t>
        <a:bodyPr/>
        <a:lstStyle/>
        <a:p>
          <a:endParaRPr lang="en-US"/>
        </a:p>
      </dgm:t>
    </dgm:pt>
    <dgm:pt modelId="{4F5ADC69-A894-4790-BAE5-70D1C8F62054}" type="sibTrans" cxnId="{108A93A6-FFEE-417E-84D5-2237FCF4A805}">
      <dgm:prSet/>
      <dgm:spPr/>
      <dgm:t>
        <a:bodyPr/>
        <a:lstStyle/>
        <a:p>
          <a:endParaRPr lang="en-US"/>
        </a:p>
      </dgm:t>
    </dgm:pt>
    <dgm:pt modelId="{77826A25-4586-424B-AA26-0A54C4A4D5D3}">
      <dgm:prSet phldrT="[Text]"/>
      <dgm:spPr/>
      <dgm:t>
        <a:bodyPr/>
        <a:lstStyle/>
        <a:p>
          <a:r>
            <a:rPr lang="en-US" b="1" dirty="0"/>
            <a:t>Benchmarking/Confer with Peers</a:t>
          </a:r>
        </a:p>
      </dgm:t>
    </dgm:pt>
    <dgm:pt modelId="{D87622A2-E383-4914-B775-0D14667C2738}" type="parTrans" cxnId="{FDDB9851-A00A-4454-B4EC-0474B3186E83}">
      <dgm:prSet/>
      <dgm:spPr/>
      <dgm:t>
        <a:bodyPr/>
        <a:lstStyle/>
        <a:p>
          <a:endParaRPr lang="en-US"/>
        </a:p>
      </dgm:t>
    </dgm:pt>
    <dgm:pt modelId="{417E64E4-BA2D-41D4-8F3F-7B7373E9A2B3}" type="sibTrans" cxnId="{FDDB9851-A00A-4454-B4EC-0474B3186E83}">
      <dgm:prSet/>
      <dgm:spPr/>
      <dgm:t>
        <a:bodyPr/>
        <a:lstStyle/>
        <a:p>
          <a:endParaRPr lang="en-US"/>
        </a:p>
      </dgm:t>
    </dgm:pt>
    <dgm:pt modelId="{F084A1AD-74A6-4D13-9F37-B8B5280180D8}">
      <dgm:prSet phldrT="[Text]"/>
      <dgm:spPr/>
      <dgm:t>
        <a:bodyPr/>
        <a:lstStyle/>
        <a:p>
          <a:r>
            <a:rPr lang="en-US" b="1" dirty="0"/>
            <a:t>Use Checklists</a:t>
          </a:r>
          <a:endParaRPr lang="en-US" dirty="0"/>
        </a:p>
      </dgm:t>
    </dgm:pt>
    <dgm:pt modelId="{EFBE210C-7A48-4380-AD87-ACD6F8C7B41A}" type="parTrans" cxnId="{43FAFAA9-417E-4241-ABC0-7959A4F2E489}">
      <dgm:prSet/>
      <dgm:spPr/>
      <dgm:t>
        <a:bodyPr/>
        <a:lstStyle/>
        <a:p>
          <a:endParaRPr lang="en-US"/>
        </a:p>
      </dgm:t>
    </dgm:pt>
    <dgm:pt modelId="{F8851EF5-4DC1-47F9-8C60-59318FFAF6E5}" type="sibTrans" cxnId="{43FAFAA9-417E-4241-ABC0-7959A4F2E489}">
      <dgm:prSet/>
      <dgm:spPr/>
      <dgm:t>
        <a:bodyPr/>
        <a:lstStyle/>
        <a:p>
          <a:endParaRPr lang="en-US"/>
        </a:p>
      </dgm:t>
    </dgm:pt>
    <dgm:pt modelId="{AE948FF1-51B9-45F0-9CCA-2970FADD1EDD}">
      <dgm:prSet phldrT="[Text]"/>
      <dgm:spPr/>
      <dgm:t>
        <a:bodyPr/>
        <a:lstStyle/>
        <a:p>
          <a:r>
            <a:rPr lang="en-US" b="1" dirty="0"/>
            <a:t>Monthly Reporting &amp; Reconciliations</a:t>
          </a:r>
        </a:p>
      </dgm:t>
    </dgm:pt>
    <dgm:pt modelId="{BB8B63B6-D218-4FF8-BF8E-0893FD281A1B}" type="parTrans" cxnId="{719C2B59-1D0A-4390-8F3A-683FA4AB36BD}">
      <dgm:prSet/>
      <dgm:spPr/>
      <dgm:t>
        <a:bodyPr/>
        <a:lstStyle/>
        <a:p>
          <a:endParaRPr lang="en-US"/>
        </a:p>
      </dgm:t>
    </dgm:pt>
    <dgm:pt modelId="{91FC2116-69DA-45E3-B534-7B4181B6A656}" type="sibTrans" cxnId="{719C2B59-1D0A-4390-8F3A-683FA4AB36BD}">
      <dgm:prSet/>
      <dgm:spPr/>
      <dgm:t>
        <a:bodyPr/>
        <a:lstStyle/>
        <a:p>
          <a:endParaRPr lang="en-US"/>
        </a:p>
      </dgm:t>
    </dgm:pt>
    <dgm:pt modelId="{7D14FF0B-F5DB-4F1C-B615-14766FEE80A7}" type="pres">
      <dgm:prSet presAssocID="{877BA5AE-E4F7-4F86-B125-31835CB5C8A7}" presName="composite" presStyleCnt="0">
        <dgm:presLayoutVars>
          <dgm:chMax val="1"/>
          <dgm:dir/>
          <dgm:resizeHandles val="exact"/>
        </dgm:presLayoutVars>
      </dgm:prSet>
      <dgm:spPr/>
    </dgm:pt>
    <dgm:pt modelId="{6BD67576-C08B-4889-89BD-8541F7742E88}" type="pres">
      <dgm:prSet presAssocID="{5AC09CD1-BA07-4E30-954D-190CAB3F6D0F}" presName="roof" presStyleLbl="dkBgShp" presStyleIdx="0" presStyleCnt="2" custLinFactNeighborX="-5556" custLinFactNeighborY="2272"/>
      <dgm:spPr/>
    </dgm:pt>
    <dgm:pt modelId="{A1CB96B1-E05E-420E-A165-7E947032BA3D}" type="pres">
      <dgm:prSet presAssocID="{5AC09CD1-BA07-4E30-954D-190CAB3F6D0F}" presName="pillars" presStyleCnt="0"/>
      <dgm:spPr/>
    </dgm:pt>
    <dgm:pt modelId="{3778501D-D685-4F40-8210-DEB21653A091}" type="pres">
      <dgm:prSet presAssocID="{5AC09CD1-BA07-4E30-954D-190CAB3F6D0F}" presName="pillar1" presStyleLbl="node1" presStyleIdx="0" presStyleCnt="7">
        <dgm:presLayoutVars>
          <dgm:bulletEnabled val="1"/>
        </dgm:presLayoutVars>
      </dgm:prSet>
      <dgm:spPr/>
    </dgm:pt>
    <dgm:pt modelId="{3558DB21-7F0C-414F-84D8-A12725A50503}" type="pres">
      <dgm:prSet presAssocID="{7BCE19EF-80B7-4B98-80A6-24F8F790D4DC}" presName="pillarX" presStyleLbl="node1" presStyleIdx="1" presStyleCnt="7">
        <dgm:presLayoutVars>
          <dgm:bulletEnabled val="1"/>
        </dgm:presLayoutVars>
      </dgm:prSet>
      <dgm:spPr/>
    </dgm:pt>
    <dgm:pt modelId="{84F8305C-17A3-44D9-BE3A-76CB881E499B}" type="pres">
      <dgm:prSet presAssocID="{9150334A-2919-4337-9DCD-CA19B54F4D40}" presName="pillarX" presStyleLbl="node1" presStyleIdx="2" presStyleCnt="7">
        <dgm:presLayoutVars>
          <dgm:bulletEnabled val="1"/>
        </dgm:presLayoutVars>
      </dgm:prSet>
      <dgm:spPr/>
    </dgm:pt>
    <dgm:pt modelId="{6C648603-0AD5-4E3B-8D9E-6E0336A2DE5C}" type="pres">
      <dgm:prSet presAssocID="{AE948FF1-51B9-45F0-9CCA-2970FADD1EDD}" presName="pillarX" presStyleLbl="node1" presStyleIdx="3" presStyleCnt="7">
        <dgm:presLayoutVars>
          <dgm:bulletEnabled val="1"/>
        </dgm:presLayoutVars>
      </dgm:prSet>
      <dgm:spPr/>
    </dgm:pt>
    <dgm:pt modelId="{3DDA637E-832E-41BF-9849-B6C5A87180A2}" type="pres">
      <dgm:prSet presAssocID="{8917F0C1-FC99-46CC-A37A-0E83410472B0}" presName="pillarX" presStyleLbl="node1" presStyleIdx="4" presStyleCnt="7">
        <dgm:presLayoutVars>
          <dgm:bulletEnabled val="1"/>
        </dgm:presLayoutVars>
      </dgm:prSet>
      <dgm:spPr/>
    </dgm:pt>
    <dgm:pt modelId="{09A4B8B1-61EE-4A5C-BAAB-8880A4BC4D50}" type="pres">
      <dgm:prSet presAssocID="{77826A25-4586-424B-AA26-0A54C4A4D5D3}" presName="pillarX" presStyleLbl="node1" presStyleIdx="5" presStyleCnt="7">
        <dgm:presLayoutVars>
          <dgm:bulletEnabled val="1"/>
        </dgm:presLayoutVars>
      </dgm:prSet>
      <dgm:spPr/>
    </dgm:pt>
    <dgm:pt modelId="{0F0EE4F2-F2FC-44A7-81EB-80B4C12D81D2}" type="pres">
      <dgm:prSet presAssocID="{F084A1AD-74A6-4D13-9F37-B8B5280180D8}" presName="pillarX" presStyleLbl="node1" presStyleIdx="6" presStyleCnt="7">
        <dgm:presLayoutVars>
          <dgm:bulletEnabled val="1"/>
        </dgm:presLayoutVars>
      </dgm:prSet>
      <dgm:spPr/>
    </dgm:pt>
    <dgm:pt modelId="{092BFFD5-6AD0-42F6-A9BD-7CE94BE7C454}" type="pres">
      <dgm:prSet presAssocID="{5AC09CD1-BA07-4E30-954D-190CAB3F6D0F}" presName="base" presStyleLbl="dkBgShp" presStyleIdx="1" presStyleCnt="2"/>
      <dgm:spPr/>
    </dgm:pt>
  </dgm:ptLst>
  <dgm:cxnLst>
    <dgm:cxn modelId="{D6F08216-3215-4223-ADC8-492FA620F0B1}" type="presOf" srcId="{D5347C42-364A-4F45-A145-897BA8AE9A00}" destId="{3778501D-D685-4F40-8210-DEB21653A091}" srcOrd="0" destOrd="0" presId="urn:microsoft.com/office/officeart/2005/8/layout/hList3"/>
    <dgm:cxn modelId="{E1D3D848-83B7-4CB7-80E4-E009C2CF4C4E}" type="presOf" srcId="{AE948FF1-51B9-45F0-9CCA-2970FADD1EDD}" destId="{6C648603-0AD5-4E3B-8D9E-6E0336A2DE5C}" srcOrd="0" destOrd="0" presId="urn:microsoft.com/office/officeart/2005/8/layout/hList3"/>
    <dgm:cxn modelId="{FDDB9851-A00A-4454-B4EC-0474B3186E83}" srcId="{5AC09CD1-BA07-4E30-954D-190CAB3F6D0F}" destId="{77826A25-4586-424B-AA26-0A54C4A4D5D3}" srcOrd="5" destOrd="0" parTransId="{D87622A2-E383-4914-B775-0D14667C2738}" sibTransId="{417E64E4-BA2D-41D4-8F3F-7B7373E9A2B3}"/>
    <dgm:cxn modelId="{5C25BF52-0DB7-4F87-BB70-695AFE0B3BAC}" srcId="{5AC09CD1-BA07-4E30-954D-190CAB3F6D0F}" destId="{7BCE19EF-80B7-4B98-80A6-24F8F790D4DC}" srcOrd="1" destOrd="0" parTransId="{5BF8AB6C-4A15-4064-B252-6C91C23C3119}" sibTransId="{CD1288DD-F0A6-44EF-8019-80C15AC7FAC3}"/>
    <dgm:cxn modelId="{6EF67077-B33B-49BC-A87D-6387EDD2BA0F}" srcId="{877BA5AE-E4F7-4F86-B125-31835CB5C8A7}" destId="{5AC09CD1-BA07-4E30-954D-190CAB3F6D0F}" srcOrd="0" destOrd="0" parTransId="{81FACEFA-7EA4-48A3-81D7-9C8905EDF136}" sibTransId="{5D93230F-E199-44FB-B6CA-D5BBD22CAF4A}"/>
    <dgm:cxn modelId="{719C2B59-1D0A-4390-8F3A-683FA4AB36BD}" srcId="{5AC09CD1-BA07-4E30-954D-190CAB3F6D0F}" destId="{AE948FF1-51B9-45F0-9CCA-2970FADD1EDD}" srcOrd="3" destOrd="0" parTransId="{BB8B63B6-D218-4FF8-BF8E-0893FD281A1B}" sibTransId="{91FC2116-69DA-45E3-B534-7B4181B6A656}"/>
    <dgm:cxn modelId="{1B3A3482-0C76-4D3D-B724-051F93CD05DD}" type="presOf" srcId="{77826A25-4586-424B-AA26-0A54C4A4D5D3}" destId="{09A4B8B1-61EE-4A5C-BAAB-8880A4BC4D50}" srcOrd="0" destOrd="0" presId="urn:microsoft.com/office/officeart/2005/8/layout/hList3"/>
    <dgm:cxn modelId="{F2470089-6886-471E-A62C-43009A723AEA}" srcId="{5AC09CD1-BA07-4E30-954D-190CAB3F6D0F}" destId="{9150334A-2919-4337-9DCD-CA19B54F4D40}" srcOrd="2" destOrd="0" parTransId="{D9796A58-B569-46E9-AAB6-E3CCCEBCAEE8}" sibTransId="{AA72DD2B-72D2-4BF7-9395-ADFD998456E1}"/>
    <dgm:cxn modelId="{C5E16D8F-792D-4E92-A944-F7A8F4AA1EA3}" type="presOf" srcId="{8917F0C1-FC99-46CC-A37A-0E83410472B0}" destId="{3DDA637E-832E-41BF-9849-B6C5A87180A2}" srcOrd="0" destOrd="0" presId="urn:microsoft.com/office/officeart/2005/8/layout/hList3"/>
    <dgm:cxn modelId="{65F14995-4C59-47F3-835A-31505593AA7E}" type="presOf" srcId="{5AC09CD1-BA07-4E30-954D-190CAB3F6D0F}" destId="{6BD67576-C08B-4889-89BD-8541F7742E88}" srcOrd="0" destOrd="0" presId="urn:microsoft.com/office/officeart/2005/8/layout/hList3"/>
    <dgm:cxn modelId="{3989BAA5-4209-43C9-BADC-A1C6F6C9C49F}" type="presOf" srcId="{9150334A-2919-4337-9DCD-CA19B54F4D40}" destId="{84F8305C-17A3-44D9-BE3A-76CB881E499B}" srcOrd="0" destOrd="0" presId="urn:microsoft.com/office/officeart/2005/8/layout/hList3"/>
    <dgm:cxn modelId="{108A93A6-FFEE-417E-84D5-2237FCF4A805}" srcId="{5AC09CD1-BA07-4E30-954D-190CAB3F6D0F}" destId="{8917F0C1-FC99-46CC-A37A-0E83410472B0}" srcOrd="4" destOrd="0" parTransId="{0F8CEB21-717A-4EB4-8E3A-688CB20DB7AB}" sibTransId="{4F5ADC69-A894-4790-BAE5-70D1C8F62054}"/>
    <dgm:cxn modelId="{43FAFAA9-417E-4241-ABC0-7959A4F2E489}" srcId="{5AC09CD1-BA07-4E30-954D-190CAB3F6D0F}" destId="{F084A1AD-74A6-4D13-9F37-B8B5280180D8}" srcOrd="6" destOrd="0" parTransId="{EFBE210C-7A48-4380-AD87-ACD6F8C7B41A}" sibTransId="{F8851EF5-4DC1-47F9-8C60-59318FFAF6E5}"/>
    <dgm:cxn modelId="{B31D0EAF-286A-4AE8-9F92-B8D10DDAEFDA}" type="presOf" srcId="{877BA5AE-E4F7-4F86-B125-31835CB5C8A7}" destId="{7D14FF0B-F5DB-4F1C-B615-14766FEE80A7}" srcOrd="0" destOrd="0" presId="urn:microsoft.com/office/officeart/2005/8/layout/hList3"/>
    <dgm:cxn modelId="{B572F4B4-49F6-4978-BD1B-C94E281E6E29}" srcId="{5AC09CD1-BA07-4E30-954D-190CAB3F6D0F}" destId="{D5347C42-364A-4F45-A145-897BA8AE9A00}" srcOrd="0" destOrd="0" parTransId="{900AEDAA-570B-481D-82E1-8FE59B52B745}" sibTransId="{6D579FF1-3C12-4DC0-8261-EADF3D8C4B88}"/>
    <dgm:cxn modelId="{5E0601BC-914C-4B15-B21E-D4913D0F0643}" type="presOf" srcId="{F084A1AD-74A6-4D13-9F37-B8B5280180D8}" destId="{0F0EE4F2-F2FC-44A7-81EB-80B4C12D81D2}" srcOrd="0" destOrd="0" presId="urn:microsoft.com/office/officeart/2005/8/layout/hList3"/>
    <dgm:cxn modelId="{D46A27F3-B8A7-414A-B941-3793F40D5F6E}" type="presOf" srcId="{7BCE19EF-80B7-4B98-80A6-24F8F790D4DC}" destId="{3558DB21-7F0C-414F-84D8-A12725A50503}" srcOrd="0" destOrd="0" presId="urn:microsoft.com/office/officeart/2005/8/layout/hList3"/>
    <dgm:cxn modelId="{39D51CEC-C869-4320-9A9A-00667BF09F4F}" type="presParOf" srcId="{7D14FF0B-F5DB-4F1C-B615-14766FEE80A7}" destId="{6BD67576-C08B-4889-89BD-8541F7742E88}" srcOrd="0" destOrd="0" presId="urn:microsoft.com/office/officeart/2005/8/layout/hList3"/>
    <dgm:cxn modelId="{648ADA8E-AC06-4E52-9A15-E1515A174886}" type="presParOf" srcId="{7D14FF0B-F5DB-4F1C-B615-14766FEE80A7}" destId="{A1CB96B1-E05E-420E-A165-7E947032BA3D}" srcOrd="1" destOrd="0" presId="urn:microsoft.com/office/officeart/2005/8/layout/hList3"/>
    <dgm:cxn modelId="{77E4DB0D-EF9F-49AC-AE2B-D749925A1F18}" type="presParOf" srcId="{A1CB96B1-E05E-420E-A165-7E947032BA3D}" destId="{3778501D-D685-4F40-8210-DEB21653A091}" srcOrd="0" destOrd="0" presId="urn:microsoft.com/office/officeart/2005/8/layout/hList3"/>
    <dgm:cxn modelId="{BECA19DD-CB19-4D72-BAAB-BB35DC0298D8}" type="presParOf" srcId="{A1CB96B1-E05E-420E-A165-7E947032BA3D}" destId="{3558DB21-7F0C-414F-84D8-A12725A50503}" srcOrd="1" destOrd="0" presId="urn:microsoft.com/office/officeart/2005/8/layout/hList3"/>
    <dgm:cxn modelId="{DF78EC67-3D07-42FF-B4B7-71E5108C861C}" type="presParOf" srcId="{A1CB96B1-E05E-420E-A165-7E947032BA3D}" destId="{84F8305C-17A3-44D9-BE3A-76CB881E499B}" srcOrd="2" destOrd="0" presId="urn:microsoft.com/office/officeart/2005/8/layout/hList3"/>
    <dgm:cxn modelId="{0F842704-5887-45D0-B8E0-3F777A89B69C}" type="presParOf" srcId="{A1CB96B1-E05E-420E-A165-7E947032BA3D}" destId="{6C648603-0AD5-4E3B-8D9E-6E0336A2DE5C}" srcOrd="3" destOrd="0" presId="urn:microsoft.com/office/officeart/2005/8/layout/hList3"/>
    <dgm:cxn modelId="{98AEF474-6932-4F3C-A74E-3A20343529E7}" type="presParOf" srcId="{A1CB96B1-E05E-420E-A165-7E947032BA3D}" destId="{3DDA637E-832E-41BF-9849-B6C5A87180A2}" srcOrd="4" destOrd="0" presId="urn:microsoft.com/office/officeart/2005/8/layout/hList3"/>
    <dgm:cxn modelId="{A0897853-5690-431C-946C-4FC8113F0436}" type="presParOf" srcId="{A1CB96B1-E05E-420E-A165-7E947032BA3D}" destId="{09A4B8B1-61EE-4A5C-BAAB-8880A4BC4D50}" srcOrd="5" destOrd="0" presId="urn:microsoft.com/office/officeart/2005/8/layout/hList3"/>
    <dgm:cxn modelId="{1566114A-DFB7-46B1-9EBE-444EE4F693E9}" type="presParOf" srcId="{A1CB96B1-E05E-420E-A165-7E947032BA3D}" destId="{0F0EE4F2-F2FC-44A7-81EB-80B4C12D81D2}" srcOrd="6" destOrd="0" presId="urn:microsoft.com/office/officeart/2005/8/layout/hList3"/>
    <dgm:cxn modelId="{735DDE3C-C98F-49CB-8A02-6F901FA8C49C}" type="presParOf" srcId="{7D14FF0B-F5DB-4F1C-B615-14766FEE80A7}" destId="{092BFFD5-6AD0-42F6-A9BD-7CE94BE7C45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ED37E8-2B2D-4163-B09A-CB271A77707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670FC29-8CD1-43C4-8C96-BA4AE3BE39E7}">
      <dgm:prSet phldrT="[Text]"/>
      <dgm:spPr/>
      <dgm:t>
        <a:bodyPr/>
        <a:lstStyle/>
        <a:p>
          <a:r>
            <a:rPr lang="en-US" b="1" dirty="0"/>
            <a:t>Introductory Section</a:t>
          </a:r>
        </a:p>
        <a:p>
          <a:r>
            <a:rPr lang="en-US" b="1" dirty="0"/>
            <a:t>(Required)</a:t>
          </a:r>
        </a:p>
        <a:p>
          <a:r>
            <a:rPr lang="en-US" b="0" dirty="0"/>
            <a:t>Transmittal Letter</a:t>
          </a:r>
        </a:p>
        <a:p>
          <a:r>
            <a:rPr lang="en-US" b="0" dirty="0"/>
            <a:t>Organizational Diagram</a:t>
          </a:r>
        </a:p>
        <a:p>
          <a:r>
            <a:rPr lang="en-US" b="0" dirty="0"/>
            <a:t>Principal Officials</a:t>
          </a:r>
        </a:p>
        <a:p>
          <a:endParaRPr lang="en-US" dirty="0"/>
        </a:p>
      </dgm:t>
    </dgm:pt>
    <dgm:pt modelId="{1DB24B74-C143-461F-B346-F8C1252F4535}" type="parTrans" cxnId="{5397F725-0765-4A3A-9246-97846A3EFA9E}">
      <dgm:prSet/>
      <dgm:spPr/>
      <dgm:t>
        <a:bodyPr/>
        <a:lstStyle/>
        <a:p>
          <a:endParaRPr lang="en-US"/>
        </a:p>
      </dgm:t>
    </dgm:pt>
    <dgm:pt modelId="{E95272F4-CA98-4BE4-9564-F1344362863E}" type="sibTrans" cxnId="{5397F725-0765-4A3A-9246-97846A3EFA9E}">
      <dgm:prSet/>
      <dgm:spPr/>
      <dgm:t>
        <a:bodyPr/>
        <a:lstStyle/>
        <a:p>
          <a:endParaRPr lang="en-US"/>
        </a:p>
      </dgm:t>
    </dgm:pt>
    <dgm:pt modelId="{1C73C94F-33DC-4DA0-A624-D9DF4A422E0D}">
      <dgm:prSet phldrT="[Text]"/>
      <dgm:spPr/>
      <dgm:t>
        <a:bodyPr/>
        <a:lstStyle/>
        <a:p>
          <a:r>
            <a:rPr lang="en-US" b="1" dirty="0"/>
            <a:t>Financial Section</a:t>
          </a:r>
        </a:p>
        <a:p>
          <a:r>
            <a:rPr lang="en-US" b="1" dirty="0"/>
            <a:t>(Required)</a:t>
          </a:r>
        </a:p>
        <a:p>
          <a:r>
            <a:rPr lang="en-US" dirty="0"/>
            <a:t>Auditor’s Report</a:t>
          </a:r>
        </a:p>
        <a:p>
          <a:r>
            <a:rPr lang="en-US" dirty="0"/>
            <a:t>MD&amp;A</a:t>
          </a:r>
        </a:p>
        <a:p>
          <a:r>
            <a:rPr lang="en-US" dirty="0"/>
            <a:t>Basic F/S</a:t>
          </a:r>
        </a:p>
        <a:p>
          <a:r>
            <a:rPr lang="en-US" dirty="0"/>
            <a:t>Notes to Basic F/S</a:t>
          </a:r>
        </a:p>
        <a:p>
          <a:r>
            <a:rPr lang="en-US" dirty="0"/>
            <a:t>RSI</a:t>
          </a:r>
        </a:p>
        <a:p>
          <a:r>
            <a:rPr lang="en-US" dirty="0"/>
            <a:t>Supplemental Info.</a:t>
          </a:r>
        </a:p>
      </dgm:t>
    </dgm:pt>
    <dgm:pt modelId="{28CEDDCB-35A7-4475-9B7A-E1C01B9B5C1C}" type="parTrans" cxnId="{BA5CDEE1-BAFF-4D7B-B1E9-D1DBF604C659}">
      <dgm:prSet/>
      <dgm:spPr/>
      <dgm:t>
        <a:bodyPr/>
        <a:lstStyle/>
        <a:p>
          <a:endParaRPr lang="en-US"/>
        </a:p>
      </dgm:t>
    </dgm:pt>
    <dgm:pt modelId="{FC0958D7-302C-4173-A5CA-8117FDF127F0}" type="sibTrans" cxnId="{BA5CDEE1-BAFF-4D7B-B1E9-D1DBF604C659}">
      <dgm:prSet/>
      <dgm:spPr/>
      <dgm:t>
        <a:bodyPr/>
        <a:lstStyle/>
        <a:p>
          <a:endParaRPr lang="en-US"/>
        </a:p>
      </dgm:t>
    </dgm:pt>
    <dgm:pt modelId="{5F6C855F-E62A-4FF7-96B9-12AA5698AE95}">
      <dgm:prSet/>
      <dgm:spPr/>
      <dgm:t>
        <a:bodyPr/>
        <a:lstStyle/>
        <a:p>
          <a:r>
            <a:rPr lang="en-US" b="1" dirty="0"/>
            <a:t>Statistical Section</a:t>
          </a:r>
        </a:p>
        <a:p>
          <a:r>
            <a:rPr lang="en-US" b="1" dirty="0"/>
            <a:t>(Required)</a:t>
          </a:r>
        </a:p>
        <a:p>
          <a:r>
            <a:rPr lang="en-US" b="0" dirty="0"/>
            <a:t>Financial Trends</a:t>
          </a:r>
        </a:p>
        <a:p>
          <a:r>
            <a:rPr lang="en-US" b="0" dirty="0"/>
            <a:t>Revenue Capacity</a:t>
          </a:r>
        </a:p>
        <a:p>
          <a:r>
            <a:rPr lang="en-US" b="0" dirty="0"/>
            <a:t>Debt Capacity</a:t>
          </a:r>
        </a:p>
        <a:p>
          <a:r>
            <a:rPr lang="en-US" b="0" dirty="0"/>
            <a:t>Demographic and Economic Info. </a:t>
          </a:r>
        </a:p>
        <a:p>
          <a:r>
            <a:rPr lang="en-US" b="0" dirty="0"/>
            <a:t>Operating Information</a:t>
          </a:r>
          <a:r>
            <a:rPr lang="en-US" b="1" dirty="0"/>
            <a:t> </a:t>
          </a:r>
          <a:r>
            <a:rPr lang="en-US" b="0" dirty="0"/>
            <a:t>Section</a:t>
          </a:r>
          <a:endParaRPr lang="en-US" b="0" baseline="0" dirty="0"/>
        </a:p>
      </dgm:t>
    </dgm:pt>
    <dgm:pt modelId="{7936880D-8C70-4A6F-89BB-8CCE2AAD975E}" type="parTrans" cxnId="{7D5165A5-9905-4256-8F2E-45876E200D7C}">
      <dgm:prSet/>
      <dgm:spPr/>
      <dgm:t>
        <a:bodyPr/>
        <a:lstStyle/>
        <a:p>
          <a:endParaRPr lang="en-US"/>
        </a:p>
      </dgm:t>
    </dgm:pt>
    <dgm:pt modelId="{C27B5977-A676-4E5C-90E3-509304E16CAD}" type="sibTrans" cxnId="{7D5165A5-9905-4256-8F2E-45876E200D7C}">
      <dgm:prSet/>
      <dgm:spPr/>
      <dgm:t>
        <a:bodyPr/>
        <a:lstStyle/>
        <a:p>
          <a:endParaRPr lang="en-US"/>
        </a:p>
      </dgm:t>
    </dgm:pt>
    <dgm:pt modelId="{DDA22560-0C06-4038-83C7-EB3C8AC523D6}">
      <dgm:prSet/>
      <dgm:spPr/>
      <dgm:t>
        <a:bodyPr/>
        <a:lstStyle/>
        <a:p>
          <a:r>
            <a:rPr lang="en-US" b="1" dirty="0"/>
            <a:t>Compliance Section</a:t>
          </a:r>
        </a:p>
        <a:p>
          <a:r>
            <a:rPr lang="en-US" b="1" dirty="0"/>
            <a:t>(Optional)</a:t>
          </a:r>
        </a:p>
        <a:p>
          <a:r>
            <a:rPr lang="en-US" baseline="0" dirty="0"/>
            <a:t>Auditor Report on IC over Fin. Reporting and on Compliance in Accordance with GAGAS</a:t>
          </a:r>
        </a:p>
        <a:p>
          <a:r>
            <a:rPr lang="en-US" baseline="0" dirty="0"/>
            <a:t>Auditor Report on Compliance Required by A-133</a:t>
          </a:r>
        </a:p>
        <a:p>
          <a:r>
            <a:rPr lang="en-US" baseline="0" dirty="0"/>
            <a:t>SEFA and Notes to SEFA</a:t>
          </a:r>
        </a:p>
        <a:p>
          <a:r>
            <a:rPr lang="en-US" baseline="0" dirty="0"/>
            <a:t>Schedule of Findings and Questioned Costs</a:t>
          </a:r>
        </a:p>
      </dgm:t>
    </dgm:pt>
    <dgm:pt modelId="{2DCC2AAE-0DC2-4795-81F2-60ABF558C9E3}" type="parTrans" cxnId="{10239397-4998-430E-B6C2-DF8CC31F6B74}">
      <dgm:prSet/>
      <dgm:spPr/>
      <dgm:t>
        <a:bodyPr/>
        <a:lstStyle/>
        <a:p>
          <a:endParaRPr lang="en-US"/>
        </a:p>
      </dgm:t>
    </dgm:pt>
    <dgm:pt modelId="{D2896241-D825-4D39-B307-A955C76023A6}" type="sibTrans" cxnId="{10239397-4998-430E-B6C2-DF8CC31F6B74}">
      <dgm:prSet/>
      <dgm:spPr/>
      <dgm:t>
        <a:bodyPr/>
        <a:lstStyle/>
        <a:p>
          <a:endParaRPr lang="en-US"/>
        </a:p>
      </dgm:t>
    </dgm:pt>
    <dgm:pt modelId="{2606B937-BF4F-4BF4-B497-759D8CC3F5FC}">
      <dgm:prSet/>
      <dgm:spPr/>
      <dgm:t>
        <a:bodyPr/>
        <a:lstStyle/>
        <a:p>
          <a:r>
            <a:rPr lang="en-US" b="1" dirty="0"/>
            <a:t>Continuing Disclosure Section</a:t>
          </a:r>
        </a:p>
        <a:p>
          <a:r>
            <a:rPr lang="en-US" b="1" dirty="0"/>
            <a:t>(Optional)</a:t>
          </a:r>
        </a:p>
        <a:p>
          <a:r>
            <a:rPr lang="en-US" baseline="0" dirty="0"/>
            <a:t>GFOA Best Practice</a:t>
          </a:r>
        </a:p>
        <a:p>
          <a:r>
            <a:rPr lang="en-US" baseline="0" dirty="0"/>
            <a:t>Includes all tables and disclosures needed to meet  SEC continuing disclosure requirements under SEC Rule 15c2-12</a:t>
          </a:r>
        </a:p>
      </dgm:t>
    </dgm:pt>
    <dgm:pt modelId="{94975611-728B-4151-A705-3E3E8F02D0E9}" type="parTrans" cxnId="{AEA409F9-4A4A-4219-B23E-A38E4475ED7A}">
      <dgm:prSet/>
      <dgm:spPr/>
      <dgm:t>
        <a:bodyPr/>
        <a:lstStyle/>
        <a:p>
          <a:endParaRPr lang="en-US"/>
        </a:p>
      </dgm:t>
    </dgm:pt>
    <dgm:pt modelId="{154620A6-3806-4E2E-94EA-28F02AFF66E2}" type="sibTrans" cxnId="{AEA409F9-4A4A-4219-B23E-A38E4475ED7A}">
      <dgm:prSet/>
      <dgm:spPr/>
      <dgm:t>
        <a:bodyPr/>
        <a:lstStyle/>
        <a:p>
          <a:endParaRPr lang="en-US"/>
        </a:p>
      </dgm:t>
    </dgm:pt>
    <dgm:pt modelId="{6DF40922-108D-4EDD-BC53-A74C65598D86}" type="pres">
      <dgm:prSet presAssocID="{8AED37E8-2B2D-4163-B09A-CB271A777079}" presName="Name0" presStyleCnt="0">
        <dgm:presLayoutVars>
          <dgm:chPref val="1"/>
          <dgm:dir/>
          <dgm:animOne val="branch"/>
          <dgm:animLvl val="lvl"/>
          <dgm:resizeHandles/>
        </dgm:presLayoutVars>
      </dgm:prSet>
      <dgm:spPr/>
    </dgm:pt>
    <dgm:pt modelId="{730EF326-A6A5-41F4-9FF3-D45FD99D610F}" type="pres">
      <dgm:prSet presAssocID="{5670FC29-8CD1-43C4-8C96-BA4AE3BE39E7}" presName="vertOne" presStyleCnt="0"/>
      <dgm:spPr/>
    </dgm:pt>
    <dgm:pt modelId="{AB935023-09E4-4CF7-9006-46291581BADE}" type="pres">
      <dgm:prSet presAssocID="{5670FC29-8CD1-43C4-8C96-BA4AE3BE39E7}" presName="txOne" presStyleLbl="node0" presStyleIdx="0" presStyleCnt="5" custScaleX="82195" custLinFactNeighborX="10142" custLinFactNeighborY="-185">
        <dgm:presLayoutVars>
          <dgm:chPref val="3"/>
        </dgm:presLayoutVars>
      </dgm:prSet>
      <dgm:spPr/>
    </dgm:pt>
    <dgm:pt modelId="{1A6E10B8-AA59-4A1F-AEE7-F9A864D61E57}" type="pres">
      <dgm:prSet presAssocID="{5670FC29-8CD1-43C4-8C96-BA4AE3BE39E7}" presName="horzOne" presStyleCnt="0"/>
      <dgm:spPr/>
    </dgm:pt>
    <dgm:pt modelId="{84096CAE-A58B-407B-96C5-BD6CE7AD188B}" type="pres">
      <dgm:prSet presAssocID="{E95272F4-CA98-4BE4-9564-F1344362863E}" presName="sibSpaceOne" presStyleCnt="0"/>
      <dgm:spPr/>
    </dgm:pt>
    <dgm:pt modelId="{855A26E3-AF8D-42C6-9A6A-011AA14F9FC2}" type="pres">
      <dgm:prSet presAssocID="{1C73C94F-33DC-4DA0-A624-D9DF4A422E0D}" presName="vertOne" presStyleCnt="0"/>
      <dgm:spPr/>
    </dgm:pt>
    <dgm:pt modelId="{67589132-10E9-43D1-ABFA-363047C557BD}" type="pres">
      <dgm:prSet presAssocID="{1C73C94F-33DC-4DA0-A624-D9DF4A422E0D}" presName="txOne" presStyleLbl="node0" presStyleIdx="1" presStyleCnt="5" custScaleX="82398" custLinFactNeighborX="6701">
        <dgm:presLayoutVars>
          <dgm:chPref val="3"/>
        </dgm:presLayoutVars>
      </dgm:prSet>
      <dgm:spPr/>
    </dgm:pt>
    <dgm:pt modelId="{1BA5E680-FDB9-45F3-A449-CCA5A3853FAF}" type="pres">
      <dgm:prSet presAssocID="{1C73C94F-33DC-4DA0-A624-D9DF4A422E0D}" presName="horzOne" presStyleCnt="0"/>
      <dgm:spPr/>
    </dgm:pt>
    <dgm:pt modelId="{4A6A4219-A30F-41F3-AEAB-5EDBF0B622A3}" type="pres">
      <dgm:prSet presAssocID="{FC0958D7-302C-4173-A5CA-8117FDF127F0}" presName="sibSpaceOne" presStyleCnt="0"/>
      <dgm:spPr/>
    </dgm:pt>
    <dgm:pt modelId="{49DD565E-588A-4A2F-B908-22B10374C878}" type="pres">
      <dgm:prSet presAssocID="{5F6C855F-E62A-4FF7-96B9-12AA5698AE95}" presName="vertOne" presStyleCnt="0"/>
      <dgm:spPr/>
    </dgm:pt>
    <dgm:pt modelId="{3CFD0A2B-10CB-4913-B318-981ECCF5128E}" type="pres">
      <dgm:prSet presAssocID="{5F6C855F-E62A-4FF7-96B9-12AA5698AE95}" presName="txOne" presStyleLbl="node0" presStyleIdx="2" presStyleCnt="5" custScaleX="81954" custLinFactNeighborX="3356" custLinFactNeighborY="369">
        <dgm:presLayoutVars>
          <dgm:chPref val="3"/>
        </dgm:presLayoutVars>
      </dgm:prSet>
      <dgm:spPr/>
    </dgm:pt>
    <dgm:pt modelId="{F4DA70DA-A100-415A-A1F8-7047275DC146}" type="pres">
      <dgm:prSet presAssocID="{5F6C855F-E62A-4FF7-96B9-12AA5698AE95}" presName="horzOne" presStyleCnt="0"/>
      <dgm:spPr/>
    </dgm:pt>
    <dgm:pt modelId="{4BD236FA-7F2A-4AAC-A26C-0FAC6D086F9E}" type="pres">
      <dgm:prSet presAssocID="{C27B5977-A676-4E5C-90E3-509304E16CAD}" presName="sibSpaceOne" presStyleCnt="0"/>
      <dgm:spPr/>
    </dgm:pt>
    <dgm:pt modelId="{EFECD3A3-A123-45F5-9FBC-A4B21C9C4AB3}" type="pres">
      <dgm:prSet presAssocID="{DDA22560-0C06-4038-83C7-EB3C8AC523D6}" presName="vertOne" presStyleCnt="0"/>
      <dgm:spPr/>
    </dgm:pt>
    <dgm:pt modelId="{71760523-75DD-473D-8FA8-143FA57E23D6}" type="pres">
      <dgm:prSet presAssocID="{DDA22560-0C06-4038-83C7-EB3C8AC523D6}" presName="txOne" presStyleLbl="node0" presStyleIdx="3" presStyleCnt="5" custScaleX="82424" custLinFactNeighborX="-2376" custLinFactNeighborY="554">
        <dgm:presLayoutVars>
          <dgm:chPref val="3"/>
        </dgm:presLayoutVars>
      </dgm:prSet>
      <dgm:spPr/>
    </dgm:pt>
    <dgm:pt modelId="{ECB2BC7F-536D-4737-A87B-311C9C44786A}" type="pres">
      <dgm:prSet presAssocID="{DDA22560-0C06-4038-83C7-EB3C8AC523D6}" presName="horzOne" presStyleCnt="0"/>
      <dgm:spPr/>
    </dgm:pt>
    <dgm:pt modelId="{015707C4-01F1-4928-BB57-94EF15588437}" type="pres">
      <dgm:prSet presAssocID="{D2896241-D825-4D39-B307-A955C76023A6}" presName="sibSpaceOne" presStyleCnt="0"/>
      <dgm:spPr/>
    </dgm:pt>
    <dgm:pt modelId="{48C4E8A0-6F19-4A86-A043-063EF7DAE361}" type="pres">
      <dgm:prSet presAssocID="{2606B937-BF4F-4BF4-B497-759D8CC3F5FC}" presName="vertOne" presStyleCnt="0"/>
      <dgm:spPr/>
    </dgm:pt>
    <dgm:pt modelId="{F4689F8D-5F04-4B03-81F3-908E420672A4}" type="pres">
      <dgm:prSet presAssocID="{2606B937-BF4F-4BF4-B497-759D8CC3F5FC}" presName="txOne" presStyleLbl="node0" presStyleIdx="4" presStyleCnt="5" custScaleX="82424" custLinFactNeighborX="-9295" custLinFactNeighborY="923">
        <dgm:presLayoutVars>
          <dgm:chPref val="3"/>
        </dgm:presLayoutVars>
      </dgm:prSet>
      <dgm:spPr/>
    </dgm:pt>
    <dgm:pt modelId="{FCEA3B85-F084-4353-B251-0A490DDBEABC}" type="pres">
      <dgm:prSet presAssocID="{2606B937-BF4F-4BF4-B497-759D8CC3F5FC}" presName="horzOne" presStyleCnt="0"/>
      <dgm:spPr/>
    </dgm:pt>
  </dgm:ptLst>
  <dgm:cxnLst>
    <dgm:cxn modelId="{8DB9AA0D-5A07-421A-ABE6-9FAE1AABC426}" type="presOf" srcId="{2606B937-BF4F-4BF4-B497-759D8CC3F5FC}" destId="{F4689F8D-5F04-4B03-81F3-908E420672A4}" srcOrd="0" destOrd="0" presId="urn:microsoft.com/office/officeart/2005/8/layout/hierarchy4"/>
    <dgm:cxn modelId="{5397F725-0765-4A3A-9246-97846A3EFA9E}" srcId="{8AED37E8-2B2D-4163-B09A-CB271A777079}" destId="{5670FC29-8CD1-43C4-8C96-BA4AE3BE39E7}" srcOrd="0" destOrd="0" parTransId="{1DB24B74-C143-461F-B346-F8C1252F4535}" sibTransId="{E95272F4-CA98-4BE4-9564-F1344362863E}"/>
    <dgm:cxn modelId="{1BE1522E-F2BF-4CE2-BD97-81659BE8789D}" type="presOf" srcId="{5670FC29-8CD1-43C4-8C96-BA4AE3BE39E7}" destId="{AB935023-09E4-4CF7-9006-46291581BADE}" srcOrd="0" destOrd="0" presId="urn:microsoft.com/office/officeart/2005/8/layout/hierarchy4"/>
    <dgm:cxn modelId="{C102AC6B-103E-451B-A288-ADD66FECFFDD}" type="presOf" srcId="{1C73C94F-33DC-4DA0-A624-D9DF4A422E0D}" destId="{67589132-10E9-43D1-ABFA-363047C557BD}" srcOrd="0" destOrd="0" presId="urn:microsoft.com/office/officeart/2005/8/layout/hierarchy4"/>
    <dgm:cxn modelId="{10239397-4998-430E-B6C2-DF8CC31F6B74}" srcId="{8AED37E8-2B2D-4163-B09A-CB271A777079}" destId="{DDA22560-0C06-4038-83C7-EB3C8AC523D6}" srcOrd="3" destOrd="0" parTransId="{2DCC2AAE-0DC2-4795-81F2-60ABF558C9E3}" sibTransId="{D2896241-D825-4D39-B307-A955C76023A6}"/>
    <dgm:cxn modelId="{7D5165A5-9905-4256-8F2E-45876E200D7C}" srcId="{8AED37E8-2B2D-4163-B09A-CB271A777079}" destId="{5F6C855F-E62A-4FF7-96B9-12AA5698AE95}" srcOrd="2" destOrd="0" parTransId="{7936880D-8C70-4A6F-89BB-8CCE2AAD975E}" sibTransId="{C27B5977-A676-4E5C-90E3-509304E16CAD}"/>
    <dgm:cxn modelId="{7AE803C0-59FA-48F2-9F19-880A8307E600}" type="presOf" srcId="{8AED37E8-2B2D-4163-B09A-CB271A777079}" destId="{6DF40922-108D-4EDD-BC53-A74C65598D86}" srcOrd="0" destOrd="0" presId="urn:microsoft.com/office/officeart/2005/8/layout/hierarchy4"/>
    <dgm:cxn modelId="{18E101D6-BCCD-4549-8CF3-24E84B111D57}" type="presOf" srcId="{5F6C855F-E62A-4FF7-96B9-12AA5698AE95}" destId="{3CFD0A2B-10CB-4913-B318-981ECCF5128E}" srcOrd="0" destOrd="0" presId="urn:microsoft.com/office/officeart/2005/8/layout/hierarchy4"/>
    <dgm:cxn modelId="{4D6C3CE1-97E7-4694-A768-C3B162C965D1}" type="presOf" srcId="{DDA22560-0C06-4038-83C7-EB3C8AC523D6}" destId="{71760523-75DD-473D-8FA8-143FA57E23D6}" srcOrd="0" destOrd="0" presId="urn:microsoft.com/office/officeart/2005/8/layout/hierarchy4"/>
    <dgm:cxn modelId="{BA5CDEE1-BAFF-4D7B-B1E9-D1DBF604C659}" srcId="{8AED37E8-2B2D-4163-B09A-CB271A777079}" destId="{1C73C94F-33DC-4DA0-A624-D9DF4A422E0D}" srcOrd="1" destOrd="0" parTransId="{28CEDDCB-35A7-4475-9B7A-E1C01B9B5C1C}" sibTransId="{FC0958D7-302C-4173-A5CA-8117FDF127F0}"/>
    <dgm:cxn modelId="{AEA409F9-4A4A-4219-B23E-A38E4475ED7A}" srcId="{8AED37E8-2B2D-4163-B09A-CB271A777079}" destId="{2606B937-BF4F-4BF4-B497-759D8CC3F5FC}" srcOrd="4" destOrd="0" parTransId="{94975611-728B-4151-A705-3E3E8F02D0E9}" sibTransId="{154620A6-3806-4E2E-94EA-28F02AFF66E2}"/>
    <dgm:cxn modelId="{54AD508A-E149-40D1-B58B-747B32FFCD54}" type="presParOf" srcId="{6DF40922-108D-4EDD-BC53-A74C65598D86}" destId="{730EF326-A6A5-41F4-9FF3-D45FD99D610F}" srcOrd="0" destOrd="0" presId="urn:microsoft.com/office/officeart/2005/8/layout/hierarchy4"/>
    <dgm:cxn modelId="{5747C322-977A-4E85-A76B-73A30C4F1E19}" type="presParOf" srcId="{730EF326-A6A5-41F4-9FF3-D45FD99D610F}" destId="{AB935023-09E4-4CF7-9006-46291581BADE}" srcOrd="0" destOrd="0" presId="urn:microsoft.com/office/officeart/2005/8/layout/hierarchy4"/>
    <dgm:cxn modelId="{52F76866-0504-424A-83DE-5D75DEFFCF49}" type="presParOf" srcId="{730EF326-A6A5-41F4-9FF3-D45FD99D610F}" destId="{1A6E10B8-AA59-4A1F-AEE7-F9A864D61E57}" srcOrd="1" destOrd="0" presId="urn:microsoft.com/office/officeart/2005/8/layout/hierarchy4"/>
    <dgm:cxn modelId="{491F4CD0-F70E-4399-83F6-EADB0029FEBD}" type="presParOf" srcId="{6DF40922-108D-4EDD-BC53-A74C65598D86}" destId="{84096CAE-A58B-407B-96C5-BD6CE7AD188B}" srcOrd="1" destOrd="0" presId="urn:microsoft.com/office/officeart/2005/8/layout/hierarchy4"/>
    <dgm:cxn modelId="{AEB7EF67-8F8B-4CF4-A15F-91A65F0094EA}" type="presParOf" srcId="{6DF40922-108D-4EDD-BC53-A74C65598D86}" destId="{855A26E3-AF8D-42C6-9A6A-011AA14F9FC2}" srcOrd="2" destOrd="0" presId="urn:microsoft.com/office/officeart/2005/8/layout/hierarchy4"/>
    <dgm:cxn modelId="{3891AE8B-2579-4CCF-8EC3-1D9D2CFD1ABE}" type="presParOf" srcId="{855A26E3-AF8D-42C6-9A6A-011AA14F9FC2}" destId="{67589132-10E9-43D1-ABFA-363047C557BD}" srcOrd="0" destOrd="0" presId="urn:microsoft.com/office/officeart/2005/8/layout/hierarchy4"/>
    <dgm:cxn modelId="{DB99C8C9-5682-4DE8-80C5-ABA3D21E2744}" type="presParOf" srcId="{855A26E3-AF8D-42C6-9A6A-011AA14F9FC2}" destId="{1BA5E680-FDB9-45F3-A449-CCA5A3853FAF}" srcOrd="1" destOrd="0" presId="urn:microsoft.com/office/officeart/2005/8/layout/hierarchy4"/>
    <dgm:cxn modelId="{C22B15E9-3ADE-4323-90E5-71570B8E3981}" type="presParOf" srcId="{6DF40922-108D-4EDD-BC53-A74C65598D86}" destId="{4A6A4219-A30F-41F3-AEAB-5EDBF0B622A3}" srcOrd="3" destOrd="0" presId="urn:microsoft.com/office/officeart/2005/8/layout/hierarchy4"/>
    <dgm:cxn modelId="{A2C24121-D529-4C5F-BC86-9D7F1EEB2EF4}" type="presParOf" srcId="{6DF40922-108D-4EDD-BC53-A74C65598D86}" destId="{49DD565E-588A-4A2F-B908-22B10374C878}" srcOrd="4" destOrd="0" presId="urn:microsoft.com/office/officeart/2005/8/layout/hierarchy4"/>
    <dgm:cxn modelId="{6C570B11-2635-4D17-9865-8F7CC678706F}" type="presParOf" srcId="{49DD565E-588A-4A2F-B908-22B10374C878}" destId="{3CFD0A2B-10CB-4913-B318-981ECCF5128E}" srcOrd="0" destOrd="0" presId="urn:microsoft.com/office/officeart/2005/8/layout/hierarchy4"/>
    <dgm:cxn modelId="{42D1248B-2949-4650-9586-45BC4DD25438}" type="presParOf" srcId="{49DD565E-588A-4A2F-B908-22B10374C878}" destId="{F4DA70DA-A100-415A-A1F8-7047275DC146}" srcOrd="1" destOrd="0" presId="urn:microsoft.com/office/officeart/2005/8/layout/hierarchy4"/>
    <dgm:cxn modelId="{BC216C45-D5B5-4BC7-A541-D7952648A6BF}" type="presParOf" srcId="{6DF40922-108D-4EDD-BC53-A74C65598D86}" destId="{4BD236FA-7F2A-4AAC-A26C-0FAC6D086F9E}" srcOrd="5" destOrd="0" presId="urn:microsoft.com/office/officeart/2005/8/layout/hierarchy4"/>
    <dgm:cxn modelId="{9DB27AC8-0EB1-4B62-A692-69A700FC9337}" type="presParOf" srcId="{6DF40922-108D-4EDD-BC53-A74C65598D86}" destId="{EFECD3A3-A123-45F5-9FBC-A4B21C9C4AB3}" srcOrd="6" destOrd="0" presId="urn:microsoft.com/office/officeart/2005/8/layout/hierarchy4"/>
    <dgm:cxn modelId="{FEEBD09A-7D4B-485C-944B-BC71D93B395A}" type="presParOf" srcId="{EFECD3A3-A123-45F5-9FBC-A4B21C9C4AB3}" destId="{71760523-75DD-473D-8FA8-143FA57E23D6}" srcOrd="0" destOrd="0" presId="urn:microsoft.com/office/officeart/2005/8/layout/hierarchy4"/>
    <dgm:cxn modelId="{3657586D-8470-4425-8AEF-6FD5D32B01E6}" type="presParOf" srcId="{EFECD3A3-A123-45F5-9FBC-A4B21C9C4AB3}" destId="{ECB2BC7F-536D-4737-A87B-311C9C44786A}" srcOrd="1" destOrd="0" presId="urn:microsoft.com/office/officeart/2005/8/layout/hierarchy4"/>
    <dgm:cxn modelId="{8A436B21-E77E-4508-A441-DDEB1F17F57A}" type="presParOf" srcId="{6DF40922-108D-4EDD-BC53-A74C65598D86}" destId="{015707C4-01F1-4928-BB57-94EF15588437}" srcOrd="7" destOrd="0" presId="urn:microsoft.com/office/officeart/2005/8/layout/hierarchy4"/>
    <dgm:cxn modelId="{36FD9E6C-A1FF-493D-A9E5-65A635F99FE8}" type="presParOf" srcId="{6DF40922-108D-4EDD-BC53-A74C65598D86}" destId="{48C4E8A0-6F19-4A86-A043-063EF7DAE361}" srcOrd="8" destOrd="0" presId="urn:microsoft.com/office/officeart/2005/8/layout/hierarchy4"/>
    <dgm:cxn modelId="{A5F0078F-C238-4C10-A567-86B136670BEE}" type="presParOf" srcId="{48C4E8A0-6F19-4A86-A043-063EF7DAE361}" destId="{F4689F8D-5F04-4B03-81F3-908E420672A4}" srcOrd="0" destOrd="0" presId="urn:microsoft.com/office/officeart/2005/8/layout/hierarchy4"/>
    <dgm:cxn modelId="{F377BAF2-953A-429D-91AB-F9242F25CC42}" type="presParOf" srcId="{48C4E8A0-6F19-4A86-A043-063EF7DAE361}" destId="{FCEA3B85-F084-4353-B251-0A490DDBEAB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44026F-8156-4B6F-B077-49F0A4EA563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15559E2-E1EC-4715-AD1C-BD45CDE5390B}">
      <dgm:prSet phldrT="[Text]"/>
      <dgm:spPr/>
      <dgm:t>
        <a:bodyPr/>
        <a:lstStyle/>
        <a:p>
          <a:r>
            <a:rPr lang="en-US" dirty="0"/>
            <a:t>Less: Remaining balances of direct debt used for</a:t>
          </a:r>
        </a:p>
        <a:p>
          <a:r>
            <a:rPr lang="en-US" dirty="0"/>
            <a:t> acquisition, construction or improvement including retainages</a:t>
          </a:r>
        </a:p>
      </dgm:t>
    </dgm:pt>
    <dgm:pt modelId="{D3949DFB-2528-43F7-856A-46D9F7784EAC}" type="parTrans" cxnId="{86C0E218-DF33-4196-880E-BE1E9003C6CC}">
      <dgm:prSet/>
      <dgm:spPr/>
      <dgm:t>
        <a:bodyPr/>
        <a:lstStyle/>
        <a:p>
          <a:endParaRPr lang="en-US"/>
        </a:p>
      </dgm:t>
    </dgm:pt>
    <dgm:pt modelId="{0384A842-2F8A-4617-B80E-1EB5382FC80B}" type="sibTrans" cxnId="{86C0E218-DF33-4196-880E-BE1E9003C6CC}">
      <dgm:prSet/>
      <dgm:spPr/>
      <dgm:t>
        <a:bodyPr/>
        <a:lstStyle/>
        <a:p>
          <a:endParaRPr lang="en-US"/>
        </a:p>
      </dgm:t>
    </dgm:pt>
    <dgm:pt modelId="{B20BD59D-F64D-46AF-80AC-AB8C8C2AC7A5}">
      <dgm:prSet phldrT="[Text]"/>
      <dgm:spPr/>
      <dgm:t>
        <a:bodyPr/>
        <a:lstStyle/>
        <a:p>
          <a:r>
            <a:rPr lang="en-US" dirty="0"/>
            <a:t>Less: Deferred Inflows directly associated with the debt</a:t>
          </a:r>
        </a:p>
      </dgm:t>
    </dgm:pt>
    <dgm:pt modelId="{5395245B-7F6B-48DF-95E4-6617E2D22EE7}" type="parTrans" cxnId="{F3D6B619-009D-41A5-BEE4-44C73E330E4A}">
      <dgm:prSet/>
      <dgm:spPr/>
      <dgm:t>
        <a:bodyPr/>
        <a:lstStyle/>
        <a:p>
          <a:endParaRPr lang="en-US"/>
        </a:p>
      </dgm:t>
    </dgm:pt>
    <dgm:pt modelId="{A13B3AD6-BD07-4164-A80F-C8652A812C25}" type="sibTrans" cxnId="{F3D6B619-009D-41A5-BEE4-44C73E330E4A}">
      <dgm:prSet/>
      <dgm:spPr/>
      <dgm:t>
        <a:bodyPr/>
        <a:lstStyle/>
        <a:p>
          <a:endParaRPr lang="en-US"/>
        </a:p>
      </dgm:t>
    </dgm:pt>
    <dgm:pt modelId="{5AC0A71C-BC08-4EBB-A1A1-D1FF5D842DF9}">
      <dgm:prSet phldrT="[Text]"/>
      <dgm:spPr/>
      <dgm:t>
        <a:bodyPr/>
        <a:lstStyle/>
        <a:p>
          <a:r>
            <a:rPr lang="en-US" dirty="0"/>
            <a:t>Plus: Deferred Outflows directly associated with the debt </a:t>
          </a:r>
        </a:p>
      </dgm:t>
    </dgm:pt>
    <dgm:pt modelId="{FDBC3B73-5A46-4AB8-BE52-D36F5B057E16}" type="parTrans" cxnId="{63EC8D7C-8547-4F60-916B-60A270FB8FEE}">
      <dgm:prSet/>
      <dgm:spPr/>
      <dgm:t>
        <a:bodyPr/>
        <a:lstStyle/>
        <a:p>
          <a:endParaRPr lang="en-US"/>
        </a:p>
      </dgm:t>
    </dgm:pt>
    <dgm:pt modelId="{98D51533-4606-4FD3-B57C-BF9F4A7A2C8C}" type="sibTrans" cxnId="{63EC8D7C-8547-4F60-916B-60A270FB8FEE}">
      <dgm:prSet/>
      <dgm:spPr/>
      <dgm:t>
        <a:bodyPr/>
        <a:lstStyle/>
        <a:p>
          <a:endParaRPr lang="en-US"/>
        </a:p>
      </dgm:t>
    </dgm:pt>
    <dgm:pt modelId="{E5619764-B68C-4D27-998F-62685AB1E3C4}">
      <dgm:prSet/>
      <dgm:spPr/>
      <dgm:t>
        <a:bodyPr/>
        <a:lstStyle/>
        <a:p>
          <a:r>
            <a:rPr lang="en-US" dirty="0"/>
            <a:t>Capital Assets, Net of Depreciation</a:t>
          </a:r>
        </a:p>
      </dgm:t>
    </dgm:pt>
    <dgm:pt modelId="{16D64C00-FF34-4B37-A8FB-A7A6177C99E3}" type="parTrans" cxnId="{F00E4925-8CF8-4B0D-B021-C4653917B5F8}">
      <dgm:prSet/>
      <dgm:spPr/>
      <dgm:t>
        <a:bodyPr/>
        <a:lstStyle/>
        <a:p>
          <a:endParaRPr lang="en-US"/>
        </a:p>
      </dgm:t>
    </dgm:pt>
    <dgm:pt modelId="{CD616A75-FFFA-4C08-879B-7807C3726BE5}" type="sibTrans" cxnId="{F00E4925-8CF8-4B0D-B021-C4653917B5F8}">
      <dgm:prSet/>
      <dgm:spPr/>
      <dgm:t>
        <a:bodyPr/>
        <a:lstStyle/>
        <a:p>
          <a:endParaRPr lang="en-US"/>
        </a:p>
      </dgm:t>
    </dgm:pt>
    <dgm:pt modelId="{FA0656DC-E6F7-4155-A6DA-1250C14FC48C}" type="pres">
      <dgm:prSet presAssocID="{4444026F-8156-4B6F-B077-49F0A4EA5630}" presName="linear" presStyleCnt="0">
        <dgm:presLayoutVars>
          <dgm:dir/>
          <dgm:animLvl val="lvl"/>
          <dgm:resizeHandles val="exact"/>
        </dgm:presLayoutVars>
      </dgm:prSet>
      <dgm:spPr/>
    </dgm:pt>
    <dgm:pt modelId="{8FC1CCD2-4A7D-4440-9DAB-B70574FF6F4A}" type="pres">
      <dgm:prSet presAssocID="{E5619764-B68C-4D27-998F-62685AB1E3C4}" presName="parentLin" presStyleCnt="0"/>
      <dgm:spPr/>
    </dgm:pt>
    <dgm:pt modelId="{058B09B0-22B1-4233-84C2-AA92B996492D}" type="pres">
      <dgm:prSet presAssocID="{E5619764-B68C-4D27-998F-62685AB1E3C4}" presName="parentLeftMargin" presStyleLbl="node1" presStyleIdx="0" presStyleCnt="4"/>
      <dgm:spPr/>
    </dgm:pt>
    <dgm:pt modelId="{8D316218-2309-4729-BA09-128415E2F0EF}" type="pres">
      <dgm:prSet presAssocID="{E5619764-B68C-4D27-998F-62685AB1E3C4}" presName="parentText" presStyleLbl="node1" presStyleIdx="0" presStyleCnt="4" custScaleX="101781" custScaleY="164311" custLinFactNeighborY="-3073">
        <dgm:presLayoutVars>
          <dgm:chMax val="0"/>
          <dgm:bulletEnabled val="1"/>
        </dgm:presLayoutVars>
      </dgm:prSet>
      <dgm:spPr/>
    </dgm:pt>
    <dgm:pt modelId="{40A84880-F4FF-46AE-A7AA-E594543A5D3E}" type="pres">
      <dgm:prSet presAssocID="{E5619764-B68C-4D27-998F-62685AB1E3C4}" presName="negativeSpace" presStyleCnt="0"/>
      <dgm:spPr/>
    </dgm:pt>
    <dgm:pt modelId="{9C92FC57-D91E-465F-A831-231E82BA865F}" type="pres">
      <dgm:prSet presAssocID="{E5619764-B68C-4D27-998F-62685AB1E3C4}" presName="childText" presStyleLbl="conFgAcc1" presStyleIdx="0" presStyleCnt="4">
        <dgm:presLayoutVars>
          <dgm:bulletEnabled val="1"/>
        </dgm:presLayoutVars>
      </dgm:prSet>
      <dgm:spPr/>
    </dgm:pt>
    <dgm:pt modelId="{4141C1AC-0624-4195-B6EF-7A14E343476A}" type="pres">
      <dgm:prSet presAssocID="{CD616A75-FFFA-4C08-879B-7807C3726BE5}" presName="spaceBetweenRectangles" presStyleCnt="0"/>
      <dgm:spPr/>
    </dgm:pt>
    <dgm:pt modelId="{EFC9D28F-A4DB-4A81-BFF4-228AACD19661}" type="pres">
      <dgm:prSet presAssocID="{415559E2-E1EC-4715-AD1C-BD45CDE5390B}" presName="parentLin" presStyleCnt="0"/>
      <dgm:spPr/>
    </dgm:pt>
    <dgm:pt modelId="{C39B8413-50D8-4963-98D1-4BCE861FFF55}" type="pres">
      <dgm:prSet presAssocID="{415559E2-E1EC-4715-AD1C-BD45CDE5390B}" presName="parentLeftMargin" presStyleLbl="node1" presStyleIdx="0" presStyleCnt="4"/>
      <dgm:spPr/>
    </dgm:pt>
    <dgm:pt modelId="{E9942DD5-4226-4ECA-8516-69B133188278}" type="pres">
      <dgm:prSet presAssocID="{415559E2-E1EC-4715-AD1C-BD45CDE5390B}" presName="parentText" presStyleLbl="node1" presStyleIdx="1" presStyleCnt="4" custScaleX="101237" custScaleY="155512">
        <dgm:presLayoutVars>
          <dgm:chMax val="0"/>
          <dgm:bulletEnabled val="1"/>
        </dgm:presLayoutVars>
      </dgm:prSet>
      <dgm:spPr/>
    </dgm:pt>
    <dgm:pt modelId="{9AE75BEC-A608-4DBD-A572-9AEEFD7B612F}" type="pres">
      <dgm:prSet presAssocID="{415559E2-E1EC-4715-AD1C-BD45CDE5390B}" presName="negativeSpace" presStyleCnt="0"/>
      <dgm:spPr/>
    </dgm:pt>
    <dgm:pt modelId="{1DB72EDE-856B-4216-AE9C-5ED1758C6217}" type="pres">
      <dgm:prSet presAssocID="{415559E2-E1EC-4715-AD1C-BD45CDE5390B}" presName="childText" presStyleLbl="conFgAcc1" presStyleIdx="1" presStyleCnt="4">
        <dgm:presLayoutVars>
          <dgm:bulletEnabled val="1"/>
        </dgm:presLayoutVars>
      </dgm:prSet>
      <dgm:spPr/>
    </dgm:pt>
    <dgm:pt modelId="{EB8B4832-1E7D-47A7-97B0-C31924EEB2FD}" type="pres">
      <dgm:prSet presAssocID="{0384A842-2F8A-4617-B80E-1EB5382FC80B}" presName="spaceBetweenRectangles" presStyleCnt="0"/>
      <dgm:spPr/>
    </dgm:pt>
    <dgm:pt modelId="{A94C44B5-45CB-40B2-9F16-6F188DB930BA}" type="pres">
      <dgm:prSet presAssocID="{B20BD59D-F64D-46AF-80AC-AB8C8C2AC7A5}" presName="parentLin" presStyleCnt="0"/>
      <dgm:spPr/>
    </dgm:pt>
    <dgm:pt modelId="{C48FE468-1820-400A-8051-376A0E91BD8D}" type="pres">
      <dgm:prSet presAssocID="{B20BD59D-F64D-46AF-80AC-AB8C8C2AC7A5}" presName="parentLeftMargin" presStyleLbl="node1" presStyleIdx="1" presStyleCnt="4"/>
      <dgm:spPr/>
    </dgm:pt>
    <dgm:pt modelId="{0B64AD63-EDC2-4FE7-96F8-F6E83F089D38}" type="pres">
      <dgm:prSet presAssocID="{B20BD59D-F64D-46AF-80AC-AB8C8C2AC7A5}" presName="parentText" presStyleLbl="node1" presStyleIdx="2" presStyleCnt="4" custScaleX="102078" custScaleY="166705">
        <dgm:presLayoutVars>
          <dgm:chMax val="0"/>
          <dgm:bulletEnabled val="1"/>
        </dgm:presLayoutVars>
      </dgm:prSet>
      <dgm:spPr/>
    </dgm:pt>
    <dgm:pt modelId="{637F34F9-F0F2-4C0C-B884-122816BE69D3}" type="pres">
      <dgm:prSet presAssocID="{B20BD59D-F64D-46AF-80AC-AB8C8C2AC7A5}" presName="negativeSpace" presStyleCnt="0"/>
      <dgm:spPr/>
    </dgm:pt>
    <dgm:pt modelId="{10C75104-5CBB-4C93-9308-1FF1A6841A26}" type="pres">
      <dgm:prSet presAssocID="{B20BD59D-F64D-46AF-80AC-AB8C8C2AC7A5}" presName="childText" presStyleLbl="conFgAcc1" presStyleIdx="2" presStyleCnt="4">
        <dgm:presLayoutVars>
          <dgm:bulletEnabled val="1"/>
        </dgm:presLayoutVars>
      </dgm:prSet>
      <dgm:spPr/>
    </dgm:pt>
    <dgm:pt modelId="{25899C39-3E9A-49F3-A4E4-DD0FC38347FA}" type="pres">
      <dgm:prSet presAssocID="{A13B3AD6-BD07-4164-A80F-C8652A812C25}" presName="spaceBetweenRectangles" presStyleCnt="0"/>
      <dgm:spPr/>
    </dgm:pt>
    <dgm:pt modelId="{55172657-BB4F-4B55-A297-7E96A05052FE}" type="pres">
      <dgm:prSet presAssocID="{5AC0A71C-BC08-4EBB-A1A1-D1FF5D842DF9}" presName="parentLin" presStyleCnt="0"/>
      <dgm:spPr/>
    </dgm:pt>
    <dgm:pt modelId="{3B94C6F7-81B6-4B61-AB70-76AECD2EF89F}" type="pres">
      <dgm:prSet presAssocID="{5AC0A71C-BC08-4EBB-A1A1-D1FF5D842DF9}" presName="parentLeftMargin" presStyleLbl="node1" presStyleIdx="2" presStyleCnt="4"/>
      <dgm:spPr/>
    </dgm:pt>
    <dgm:pt modelId="{E70277F5-92D8-4127-809A-605305F93F25}" type="pres">
      <dgm:prSet presAssocID="{5AC0A71C-BC08-4EBB-A1A1-D1FF5D842DF9}" presName="parentText" presStyleLbl="node1" presStyleIdx="3" presStyleCnt="4" custScaleX="101187" custScaleY="146742">
        <dgm:presLayoutVars>
          <dgm:chMax val="0"/>
          <dgm:bulletEnabled val="1"/>
        </dgm:presLayoutVars>
      </dgm:prSet>
      <dgm:spPr/>
    </dgm:pt>
    <dgm:pt modelId="{AB72882A-511C-4B99-8B3D-72DD46208EB4}" type="pres">
      <dgm:prSet presAssocID="{5AC0A71C-BC08-4EBB-A1A1-D1FF5D842DF9}" presName="negativeSpace" presStyleCnt="0"/>
      <dgm:spPr/>
    </dgm:pt>
    <dgm:pt modelId="{CBCE23E3-E526-48F1-8B1F-9E0EB1431FAA}" type="pres">
      <dgm:prSet presAssocID="{5AC0A71C-BC08-4EBB-A1A1-D1FF5D842DF9}" presName="childText" presStyleLbl="conFgAcc1" presStyleIdx="3" presStyleCnt="4">
        <dgm:presLayoutVars>
          <dgm:bulletEnabled val="1"/>
        </dgm:presLayoutVars>
      </dgm:prSet>
      <dgm:spPr/>
    </dgm:pt>
  </dgm:ptLst>
  <dgm:cxnLst>
    <dgm:cxn modelId="{86C0E218-DF33-4196-880E-BE1E9003C6CC}" srcId="{4444026F-8156-4B6F-B077-49F0A4EA5630}" destId="{415559E2-E1EC-4715-AD1C-BD45CDE5390B}" srcOrd="1" destOrd="0" parTransId="{D3949DFB-2528-43F7-856A-46D9F7784EAC}" sibTransId="{0384A842-2F8A-4617-B80E-1EB5382FC80B}"/>
    <dgm:cxn modelId="{F3D6B619-009D-41A5-BEE4-44C73E330E4A}" srcId="{4444026F-8156-4B6F-B077-49F0A4EA5630}" destId="{B20BD59D-F64D-46AF-80AC-AB8C8C2AC7A5}" srcOrd="2" destOrd="0" parTransId="{5395245B-7F6B-48DF-95E4-6617E2D22EE7}" sibTransId="{A13B3AD6-BD07-4164-A80F-C8652A812C25}"/>
    <dgm:cxn modelId="{0165E21B-553D-45BE-98FD-B2C04E3BFB7C}" type="presOf" srcId="{4444026F-8156-4B6F-B077-49F0A4EA5630}" destId="{FA0656DC-E6F7-4155-A6DA-1250C14FC48C}" srcOrd="0" destOrd="0" presId="urn:microsoft.com/office/officeart/2005/8/layout/list1"/>
    <dgm:cxn modelId="{F00E4925-8CF8-4B0D-B021-C4653917B5F8}" srcId="{4444026F-8156-4B6F-B077-49F0A4EA5630}" destId="{E5619764-B68C-4D27-998F-62685AB1E3C4}" srcOrd="0" destOrd="0" parTransId="{16D64C00-FF34-4B37-A8FB-A7A6177C99E3}" sibTransId="{CD616A75-FFFA-4C08-879B-7807C3726BE5}"/>
    <dgm:cxn modelId="{43941033-8696-410B-AA34-7CAA29FDEEE0}" type="presOf" srcId="{5AC0A71C-BC08-4EBB-A1A1-D1FF5D842DF9}" destId="{E70277F5-92D8-4127-809A-605305F93F25}" srcOrd="1" destOrd="0" presId="urn:microsoft.com/office/officeart/2005/8/layout/list1"/>
    <dgm:cxn modelId="{63EC8D7C-8547-4F60-916B-60A270FB8FEE}" srcId="{4444026F-8156-4B6F-B077-49F0A4EA5630}" destId="{5AC0A71C-BC08-4EBB-A1A1-D1FF5D842DF9}" srcOrd="3" destOrd="0" parTransId="{FDBC3B73-5A46-4AB8-BE52-D36F5B057E16}" sibTransId="{98D51533-4606-4FD3-B57C-BF9F4A7A2C8C}"/>
    <dgm:cxn modelId="{8BBAB087-D8FC-4DE2-907A-107F3D01D1C4}" type="presOf" srcId="{B20BD59D-F64D-46AF-80AC-AB8C8C2AC7A5}" destId="{C48FE468-1820-400A-8051-376A0E91BD8D}" srcOrd="0" destOrd="0" presId="urn:microsoft.com/office/officeart/2005/8/layout/list1"/>
    <dgm:cxn modelId="{D6E2A28A-4DE7-4900-810F-3873E41346DB}" type="presOf" srcId="{E5619764-B68C-4D27-998F-62685AB1E3C4}" destId="{058B09B0-22B1-4233-84C2-AA92B996492D}" srcOrd="0" destOrd="0" presId="urn:microsoft.com/office/officeart/2005/8/layout/list1"/>
    <dgm:cxn modelId="{75EF1B93-ADE0-4440-B14D-EEB8B9714330}" type="presOf" srcId="{B20BD59D-F64D-46AF-80AC-AB8C8C2AC7A5}" destId="{0B64AD63-EDC2-4FE7-96F8-F6E83F089D38}" srcOrd="1" destOrd="0" presId="urn:microsoft.com/office/officeart/2005/8/layout/list1"/>
    <dgm:cxn modelId="{2CEB46A5-9E28-4754-831D-FE411EEEB3A8}" type="presOf" srcId="{415559E2-E1EC-4715-AD1C-BD45CDE5390B}" destId="{E9942DD5-4226-4ECA-8516-69B133188278}" srcOrd="1" destOrd="0" presId="urn:microsoft.com/office/officeart/2005/8/layout/list1"/>
    <dgm:cxn modelId="{BD4720A9-474F-441B-81AC-038D9146753B}" type="presOf" srcId="{415559E2-E1EC-4715-AD1C-BD45CDE5390B}" destId="{C39B8413-50D8-4963-98D1-4BCE861FFF55}" srcOrd="0" destOrd="0" presId="urn:microsoft.com/office/officeart/2005/8/layout/list1"/>
    <dgm:cxn modelId="{3AF908DA-615A-46E2-85E1-BD407E20ADF9}" type="presOf" srcId="{5AC0A71C-BC08-4EBB-A1A1-D1FF5D842DF9}" destId="{3B94C6F7-81B6-4B61-AB70-76AECD2EF89F}" srcOrd="0" destOrd="0" presId="urn:microsoft.com/office/officeart/2005/8/layout/list1"/>
    <dgm:cxn modelId="{75636BE4-B4B9-4540-B6FD-F0771158A0AE}" type="presOf" srcId="{E5619764-B68C-4D27-998F-62685AB1E3C4}" destId="{8D316218-2309-4729-BA09-128415E2F0EF}" srcOrd="1" destOrd="0" presId="urn:microsoft.com/office/officeart/2005/8/layout/list1"/>
    <dgm:cxn modelId="{50BD537F-8724-447B-A3C0-1D4B614E9822}" type="presParOf" srcId="{FA0656DC-E6F7-4155-A6DA-1250C14FC48C}" destId="{8FC1CCD2-4A7D-4440-9DAB-B70574FF6F4A}" srcOrd="0" destOrd="0" presId="urn:microsoft.com/office/officeart/2005/8/layout/list1"/>
    <dgm:cxn modelId="{04CFD8BD-1265-44E0-8A92-201E84CAE4CA}" type="presParOf" srcId="{8FC1CCD2-4A7D-4440-9DAB-B70574FF6F4A}" destId="{058B09B0-22B1-4233-84C2-AA92B996492D}" srcOrd="0" destOrd="0" presId="urn:microsoft.com/office/officeart/2005/8/layout/list1"/>
    <dgm:cxn modelId="{FBABBF75-31AC-4DBE-9AFF-D348D13F7333}" type="presParOf" srcId="{8FC1CCD2-4A7D-4440-9DAB-B70574FF6F4A}" destId="{8D316218-2309-4729-BA09-128415E2F0EF}" srcOrd="1" destOrd="0" presId="urn:microsoft.com/office/officeart/2005/8/layout/list1"/>
    <dgm:cxn modelId="{A975D551-D480-40BF-BE1B-E5AF25357DBF}" type="presParOf" srcId="{FA0656DC-E6F7-4155-A6DA-1250C14FC48C}" destId="{40A84880-F4FF-46AE-A7AA-E594543A5D3E}" srcOrd="1" destOrd="0" presId="urn:microsoft.com/office/officeart/2005/8/layout/list1"/>
    <dgm:cxn modelId="{365B958B-B834-49D2-B0D8-86E0B0C38AF9}" type="presParOf" srcId="{FA0656DC-E6F7-4155-A6DA-1250C14FC48C}" destId="{9C92FC57-D91E-465F-A831-231E82BA865F}" srcOrd="2" destOrd="0" presId="urn:microsoft.com/office/officeart/2005/8/layout/list1"/>
    <dgm:cxn modelId="{DFBB5F24-416D-41E8-922A-DCB9F6F63E6C}" type="presParOf" srcId="{FA0656DC-E6F7-4155-A6DA-1250C14FC48C}" destId="{4141C1AC-0624-4195-B6EF-7A14E343476A}" srcOrd="3" destOrd="0" presId="urn:microsoft.com/office/officeart/2005/8/layout/list1"/>
    <dgm:cxn modelId="{023E2D11-E865-45ED-8E89-23F3AE070C37}" type="presParOf" srcId="{FA0656DC-E6F7-4155-A6DA-1250C14FC48C}" destId="{EFC9D28F-A4DB-4A81-BFF4-228AACD19661}" srcOrd="4" destOrd="0" presId="urn:microsoft.com/office/officeart/2005/8/layout/list1"/>
    <dgm:cxn modelId="{28409B54-1ABD-48EA-8754-23F7DD2FDAE1}" type="presParOf" srcId="{EFC9D28F-A4DB-4A81-BFF4-228AACD19661}" destId="{C39B8413-50D8-4963-98D1-4BCE861FFF55}" srcOrd="0" destOrd="0" presId="urn:microsoft.com/office/officeart/2005/8/layout/list1"/>
    <dgm:cxn modelId="{50C60C9E-85DA-4C35-A0CC-C9876B3EEA8B}" type="presParOf" srcId="{EFC9D28F-A4DB-4A81-BFF4-228AACD19661}" destId="{E9942DD5-4226-4ECA-8516-69B133188278}" srcOrd="1" destOrd="0" presId="urn:microsoft.com/office/officeart/2005/8/layout/list1"/>
    <dgm:cxn modelId="{2232BDD1-69ED-45AE-9F80-DBAD7337FA77}" type="presParOf" srcId="{FA0656DC-E6F7-4155-A6DA-1250C14FC48C}" destId="{9AE75BEC-A608-4DBD-A572-9AEEFD7B612F}" srcOrd="5" destOrd="0" presId="urn:microsoft.com/office/officeart/2005/8/layout/list1"/>
    <dgm:cxn modelId="{5F2D0B59-2A88-401C-86DF-60161D439787}" type="presParOf" srcId="{FA0656DC-E6F7-4155-A6DA-1250C14FC48C}" destId="{1DB72EDE-856B-4216-AE9C-5ED1758C6217}" srcOrd="6" destOrd="0" presId="urn:microsoft.com/office/officeart/2005/8/layout/list1"/>
    <dgm:cxn modelId="{0078AD08-9E91-480A-8F9B-C2672134ADA2}" type="presParOf" srcId="{FA0656DC-E6F7-4155-A6DA-1250C14FC48C}" destId="{EB8B4832-1E7D-47A7-97B0-C31924EEB2FD}" srcOrd="7" destOrd="0" presId="urn:microsoft.com/office/officeart/2005/8/layout/list1"/>
    <dgm:cxn modelId="{27E579B4-E541-4CAB-A2BF-3B11F9E19F03}" type="presParOf" srcId="{FA0656DC-E6F7-4155-A6DA-1250C14FC48C}" destId="{A94C44B5-45CB-40B2-9F16-6F188DB930BA}" srcOrd="8" destOrd="0" presId="urn:microsoft.com/office/officeart/2005/8/layout/list1"/>
    <dgm:cxn modelId="{B429A992-01D6-45F2-B2BD-E012F4A2A043}" type="presParOf" srcId="{A94C44B5-45CB-40B2-9F16-6F188DB930BA}" destId="{C48FE468-1820-400A-8051-376A0E91BD8D}" srcOrd="0" destOrd="0" presId="urn:microsoft.com/office/officeart/2005/8/layout/list1"/>
    <dgm:cxn modelId="{4771AEAD-A6C4-4CD6-8333-A5C339A5E848}" type="presParOf" srcId="{A94C44B5-45CB-40B2-9F16-6F188DB930BA}" destId="{0B64AD63-EDC2-4FE7-96F8-F6E83F089D38}" srcOrd="1" destOrd="0" presId="urn:microsoft.com/office/officeart/2005/8/layout/list1"/>
    <dgm:cxn modelId="{6915226A-7BD1-4E2B-8BE9-737FAA6F5175}" type="presParOf" srcId="{FA0656DC-E6F7-4155-A6DA-1250C14FC48C}" destId="{637F34F9-F0F2-4C0C-B884-122816BE69D3}" srcOrd="9" destOrd="0" presId="urn:microsoft.com/office/officeart/2005/8/layout/list1"/>
    <dgm:cxn modelId="{80FFCB0F-F696-4D7A-A1A4-93D0E12DC3A1}" type="presParOf" srcId="{FA0656DC-E6F7-4155-A6DA-1250C14FC48C}" destId="{10C75104-5CBB-4C93-9308-1FF1A6841A26}" srcOrd="10" destOrd="0" presId="urn:microsoft.com/office/officeart/2005/8/layout/list1"/>
    <dgm:cxn modelId="{B8A36155-841A-4FFE-867F-5990A2B0FD76}" type="presParOf" srcId="{FA0656DC-E6F7-4155-A6DA-1250C14FC48C}" destId="{25899C39-3E9A-49F3-A4E4-DD0FC38347FA}" srcOrd="11" destOrd="0" presId="urn:microsoft.com/office/officeart/2005/8/layout/list1"/>
    <dgm:cxn modelId="{6ECE948B-EBB1-4BCC-9CB8-2A8B015D6E45}" type="presParOf" srcId="{FA0656DC-E6F7-4155-A6DA-1250C14FC48C}" destId="{55172657-BB4F-4B55-A297-7E96A05052FE}" srcOrd="12" destOrd="0" presId="urn:microsoft.com/office/officeart/2005/8/layout/list1"/>
    <dgm:cxn modelId="{8E467C13-8AE7-4449-825F-B8DDEDE137EF}" type="presParOf" srcId="{55172657-BB4F-4B55-A297-7E96A05052FE}" destId="{3B94C6F7-81B6-4B61-AB70-76AECD2EF89F}" srcOrd="0" destOrd="0" presId="urn:microsoft.com/office/officeart/2005/8/layout/list1"/>
    <dgm:cxn modelId="{0605ED75-42D1-4274-A015-9B8023D36819}" type="presParOf" srcId="{55172657-BB4F-4B55-A297-7E96A05052FE}" destId="{E70277F5-92D8-4127-809A-605305F93F25}" srcOrd="1" destOrd="0" presId="urn:microsoft.com/office/officeart/2005/8/layout/list1"/>
    <dgm:cxn modelId="{CA1A2FA6-AAD1-4A56-8A3E-7BB0DE4256AC}" type="presParOf" srcId="{FA0656DC-E6F7-4155-A6DA-1250C14FC48C}" destId="{AB72882A-511C-4B99-8B3D-72DD46208EB4}" srcOrd="13" destOrd="0" presId="urn:microsoft.com/office/officeart/2005/8/layout/list1"/>
    <dgm:cxn modelId="{9F2B7D51-17AD-4D76-94A9-02765E4B7689}" type="presParOf" srcId="{FA0656DC-E6F7-4155-A6DA-1250C14FC48C}" destId="{CBCE23E3-E526-48F1-8B1F-9E0EB1431FA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44026F-8156-4B6F-B077-49F0A4EA563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15559E2-E1EC-4715-AD1C-BD45CDE5390B}">
      <dgm:prSet phldrT="[Text]"/>
      <dgm:spPr/>
      <dgm:t>
        <a:bodyPr/>
        <a:lstStyle/>
        <a:p>
          <a:r>
            <a:rPr lang="en-US" dirty="0"/>
            <a:t>Debt used to finance other entities capital assets. </a:t>
          </a:r>
        </a:p>
      </dgm:t>
    </dgm:pt>
    <dgm:pt modelId="{D3949DFB-2528-43F7-856A-46D9F7784EAC}" type="parTrans" cxnId="{86C0E218-DF33-4196-880E-BE1E9003C6CC}">
      <dgm:prSet/>
      <dgm:spPr/>
      <dgm:t>
        <a:bodyPr/>
        <a:lstStyle/>
        <a:p>
          <a:endParaRPr lang="en-US"/>
        </a:p>
      </dgm:t>
    </dgm:pt>
    <dgm:pt modelId="{0384A842-2F8A-4617-B80E-1EB5382FC80B}" type="sibTrans" cxnId="{86C0E218-DF33-4196-880E-BE1E9003C6CC}">
      <dgm:prSet/>
      <dgm:spPr/>
      <dgm:t>
        <a:bodyPr/>
        <a:lstStyle/>
        <a:p>
          <a:endParaRPr lang="en-US"/>
        </a:p>
      </dgm:t>
    </dgm:pt>
    <dgm:pt modelId="{B20BD59D-F64D-46AF-80AC-AB8C8C2AC7A5}">
      <dgm:prSet phldrT="[Text]"/>
      <dgm:spPr/>
      <dgm:t>
        <a:bodyPr/>
        <a:lstStyle/>
        <a:p>
          <a:r>
            <a:rPr lang="en-US" dirty="0"/>
            <a:t>Deferred Inflows or outflows associated with excluded debt</a:t>
          </a:r>
        </a:p>
      </dgm:t>
    </dgm:pt>
    <dgm:pt modelId="{5395245B-7F6B-48DF-95E4-6617E2D22EE7}" type="parTrans" cxnId="{F3D6B619-009D-41A5-BEE4-44C73E330E4A}">
      <dgm:prSet/>
      <dgm:spPr/>
      <dgm:t>
        <a:bodyPr/>
        <a:lstStyle/>
        <a:p>
          <a:endParaRPr lang="en-US"/>
        </a:p>
      </dgm:t>
    </dgm:pt>
    <dgm:pt modelId="{A13B3AD6-BD07-4164-A80F-C8652A812C25}" type="sibTrans" cxnId="{F3D6B619-009D-41A5-BEE4-44C73E330E4A}">
      <dgm:prSet/>
      <dgm:spPr/>
      <dgm:t>
        <a:bodyPr/>
        <a:lstStyle/>
        <a:p>
          <a:endParaRPr lang="en-US"/>
        </a:p>
      </dgm:t>
    </dgm:pt>
    <dgm:pt modelId="{5AC0A71C-BC08-4EBB-A1A1-D1FF5D842DF9}">
      <dgm:prSet phldrT="[Text]"/>
      <dgm:spPr/>
      <dgm:t>
        <a:bodyPr/>
        <a:lstStyle/>
        <a:p>
          <a:r>
            <a:rPr lang="en-US" dirty="0"/>
            <a:t>Equity interest in joint venture </a:t>
          </a:r>
        </a:p>
      </dgm:t>
    </dgm:pt>
    <dgm:pt modelId="{FDBC3B73-5A46-4AB8-BE52-D36F5B057E16}" type="parTrans" cxnId="{63EC8D7C-8547-4F60-916B-60A270FB8FEE}">
      <dgm:prSet/>
      <dgm:spPr/>
      <dgm:t>
        <a:bodyPr/>
        <a:lstStyle/>
        <a:p>
          <a:endParaRPr lang="en-US"/>
        </a:p>
      </dgm:t>
    </dgm:pt>
    <dgm:pt modelId="{98D51533-4606-4FD3-B57C-BF9F4A7A2C8C}" type="sibTrans" cxnId="{63EC8D7C-8547-4F60-916B-60A270FB8FEE}">
      <dgm:prSet/>
      <dgm:spPr/>
      <dgm:t>
        <a:bodyPr/>
        <a:lstStyle/>
        <a:p>
          <a:endParaRPr lang="en-US"/>
        </a:p>
      </dgm:t>
    </dgm:pt>
    <dgm:pt modelId="{E5619764-B68C-4D27-998F-62685AB1E3C4}">
      <dgm:prSet/>
      <dgm:spPr/>
      <dgm:t>
        <a:bodyPr/>
        <a:lstStyle/>
        <a:p>
          <a:r>
            <a:rPr lang="en-US" dirty="0"/>
            <a:t>Unspent proceeds and related debt &amp; DI/DO. Put in same category as the unspent proceeds.</a:t>
          </a:r>
        </a:p>
      </dgm:t>
    </dgm:pt>
    <dgm:pt modelId="{16D64C00-FF34-4B37-A8FB-A7A6177C99E3}" type="parTrans" cxnId="{F00E4925-8CF8-4B0D-B021-C4653917B5F8}">
      <dgm:prSet/>
      <dgm:spPr/>
      <dgm:t>
        <a:bodyPr/>
        <a:lstStyle/>
        <a:p>
          <a:endParaRPr lang="en-US"/>
        </a:p>
      </dgm:t>
    </dgm:pt>
    <dgm:pt modelId="{CD616A75-FFFA-4C08-879B-7807C3726BE5}" type="sibTrans" cxnId="{F00E4925-8CF8-4B0D-B021-C4653917B5F8}">
      <dgm:prSet/>
      <dgm:spPr/>
      <dgm:t>
        <a:bodyPr/>
        <a:lstStyle/>
        <a:p>
          <a:endParaRPr lang="en-US"/>
        </a:p>
      </dgm:t>
    </dgm:pt>
    <dgm:pt modelId="{FA0656DC-E6F7-4155-A6DA-1250C14FC48C}" type="pres">
      <dgm:prSet presAssocID="{4444026F-8156-4B6F-B077-49F0A4EA5630}" presName="linear" presStyleCnt="0">
        <dgm:presLayoutVars>
          <dgm:dir/>
          <dgm:animLvl val="lvl"/>
          <dgm:resizeHandles val="exact"/>
        </dgm:presLayoutVars>
      </dgm:prSet>
      <dgm:spPr/>
    </dgm:pt>
    <dgm:pt modelId="{8FC1CCD2-4A7D-4440-9DAB-B70574FF6F4A}" type="pres">
      <dgm:prSet presAssocID="{E5619764-B68C-4D27-998F-62685AB1E3C4}" presName="parentLin" presStyleCnt="0"/>
      <dgm:spPr/>
    </dgm:pt>
    <dgm:pt modelId="{058B09B0-22B1-4233-84C2-AA92B996492D}" type="pres">
      <dgm:prSet presAssocID="{E5619764-B68C-4D27-998F-62685AB1E3C4}" presName="parentLeftMargin" presStyleLbl="node1" presStyleIdx="0" presStyleCnt="4"/>
      <dgm:spPr/>
    </dgm:pt>
    <dgm:pt modelId="{8D316218-2309-4729-BA09-128415E2F0EF}" type="pres">
      <dgm:prSet presAssocID="{E5619764-B68C-4D27-998F-62685AB1E3C4}" presName="parentText" presStyleLbl="node1" presStyleIdx="0" presStyleCnt="4" custScaleX="107519" custScaleY="164605" custLinFactNeighborY="-3073">
        <dgm:presLayoutVars>
          <dgm:chMax val="0"/>
          <dgm:bulletEnabled val="1"/>
        </dgm:presLayoutVars>
      </dgm:prSet>
      <dgm:spPr/>
    </dgm:pt>
    <dgm:pt modelId="{40A84880-F4FF-46AE-A7AA-E594543A5D3E}" type="pres">
      <dgm:prSet presAssocID="{E5619764-B68C-4D27-998F-62685AB1E3C4}" presName="negativeSpace" presStyleCnt="0"/>
      <dgm:spPr/>
    </dgm:pt>
    <dgm:pt modelId="{9C92FC57-D91E-465F-A831-231E82BA865F}" type="pres">
      <dgm:prSet presAssocID="{E5619764-B68C-4D27-998F-62685AB1E3C4}" presName="childText" presStyleLbl="conFgAcc1" presStyleIdx="0" presStyleCnt="4">
        <dgm:presLayoutVars>
          <dgm:bulletEnabled val="1"/>
        </dgm:presLayoutVars>
      </dgm:prSet>
      <dgm:spPr/>
    </dgm:pt>
    <dgm:pt modelId="{4141C1AC-0624-4195-B6EF-7A14E343476A}" type="pres">
      <dgm:prSet presAssocID="{CD616A75-FFFA-4C08-879B-7807C3726BE5}" presName="spaceBetweenRectangles" presStyleCnt="0"/>
      <dgm:spPr/>
    </dgm:pt>
    <dgm:pt modelId="{EFC9D28F-A4DB-4A81-BFF4-228AACD19661}" type="pres">
      <dgm:prSet presAssocID="{415559E2-E1EC-4715-AD1C-BD45CDE5390B}" presName="parentLin" presStyleCnt="0"/>
      <dgm:spPr/>
    </dgm:pt>
    <dgm:pt modelId="{C39B8413-50D8-4963-98D1-4BCE861FFF55}" type="pres">
      <dgm:prSet presAssocID="{415559E2-E1EC-4715-AD1C-BD45CDE5390B}" presName="parentLeftMargin" presStyleLbl="node1" presStyleIdx="0" presStyleCnt="4"/>
      <dgm:spPr/>
    </dgm:pt>
    <dgm:pt modelId="{E9942DD5-4226-4ECA-8516-69B133188278}" type="pres">
      <dgm:prSet presAssocID="{415559E2-E1EC-4715-AD1C-BD45CDE5390B}" presName="parentText" presStyleLbl="node1" presStyleIdx="1" presStyleCnt="4" custScaleX="107981" custScaleY="148126">
        <dgm:presLayoutVars>
          <dgm:chMax val="0"/>
          <dgm:bulletEnabled val="1"/>
        </dgm:presLayoutVars>
      </dgm:prSet>
      <dgm:spPr/>
    </dgm:pt>
    <dgm:pt modelId="{9AE75BEC-A608-4DBD-A572-9AEEFD7B612F}" type="pres">
      <dgm:prSet presAssocID="{415559E2-E1EC-4715-AD1C-BD45CDE5390B}" presName="negativeSpace" presStyleCnt="0"/>
      <dgm:spPr/>
    </dgm:pt>
    <dgm:pt modelId="{1DB72EDE-856B-4216-AE9C-5ED1758C6217}" type="pres">
      <dgm:prSet presAssocID="{415559E2-E1EC-4715-AD1C-BD45CDE5390B}" presName="childText" presStyleLbl="conFgAcc1" presStyleIdx="1" presStyleCnt="4">
        <dgm:presLayoutVars>
          <dgm:bulletEnabled val="1"/>
        </dgm:presLayoutVars>
      </dgm:prSet>
      <dgm:spPr/>
    </dgm:pt>
    <dgm:pt modelId="{EB8B4832-1E7D-47A7-97B0-C31924EEB2FD}" type="pres">
      <dgm:prSet presAssocID="{0384A842-2F8A-4617-B80E-1EB5382FC80B}" presName="spaceBetweenRectangles" presStyleCnt="0"/>
      <dgm:spPr/>
    </dgm:pt>
    <dgm:pt modelId="{A94C44B5-45CB-40B2-9F16-6F188DB930BA}" type="pres">
      <dgm:prSet presAssocID="{B20BD59D-F64D-46AF-80AC-AB8C8C2AC7A5}" presName="parentLin" presStyleCnt="0"/>
      <dgm:spPr/>
    </dgm:pt>
    <dgm:pt modelId="{C48FE468-1820-400A-8051-376A0E91BD8D}" type="pres">
      <dgm:prSet presAssocID="{B20BD59D-F64D-46AF-80AC-AB8C8C2AC7A5}" presName="parentLeftMargin" presStyleLbl="node1" presStyleIdx="1" presStyleCnt="4"/>
      <dgm:spPr/>
    </dgm:pt>
    <dgm:pt modelId="{0B64AD63-EDC2-4FE7-96F8-F6E83F089D38}" type="pres">
      <dgm:prSet presAssocID="{B20BD59D-F64D-46AF-80AC-AB8C8C2AC7A5}" presName="parentText" presStyleLbl="node1" presStyleIdx="2" presStyleCnt="4" custScaleX="107230" custScaleY="152221">
        <dgm:presLayoutVars>
          <dgm:chMax val="0"/>
          <dgm:bulletEnabled val="1"/>
        </dgm:presLayoutVars>
      </dgm:prSet>
      <dgm:spPr/>
    </dgm:pt>
    <dgm:pt modelId="{637F34F9-F0F2-4C0C-B884-122816BE69D3}" type="pres">
      <dgm:prSet presAssocID="{B20BD59D-F64D-46AF-80AC-AB8C8C2AC7A5}" presName="negativeSpace" presStyleCnt="0"/>
      <dgm:spPr/>
    </dgm:pt>
    <dgm:pt modelId="{10C75104-5CBB-4C93-9308-1FF1A6841A26}" type="pres">
      <dgm:prSet presAssocID="{B20BD59D-F64D-46AF-80AC-AB8C8C2AC7A5}" presName="childText" presStyleLbl="conFgAcc1" presStyleIdx="2" presStyleCnt="4">
        <dgm:presLayoutVars>
          <dgm:bulletEnabled val="1"/>
        </dgm:presLayoutVars>
      </dgm:prSet>
      <dgm:spPr/>
    </dgm:pt>
    <dgm:pt modelId="{25899C39-3E9A-49F3-A4E4-DD0FC38347FA}" type="pres">
      <dgm:prSet presAssocID="{A13B3AD6-BD07-4164-A80F-C8652A812C25}" presName="spaceBetweenRectangles" presStyleCnt="0"/>
      <dgm:spPr/>
    </dgm:pt>
    <dgm:pt modelId="{55172657-BB4F-4B55-A297-7E96A05052FE}" type="pres">
      <dgm:prSet presAssocID="{5AC0A71C-BC08-4EBB-A1A1-D1FF5D842DF9}" presName="parentLin" presStyleCnt="0"/>
      <dgm:spPr/>
    </dgm:pt>
    <dgm:pt modelId="{3B94C6F7-81B6-4B61-AB70-76AECD2EF89F}" type="pres">
      <dgm:prSet presAssocID="{5AC0A71C-BC08-4EBB-A1A1-D1FF5D842DF9}" presName="parentLeftMargin" presStyleLbl="node1" presStyleIdx="2" presStyleCnt="4"/>
      <dgm:spPr/>
    </dgm:pt>
    <dgm:pt modelId="{E70277F5-92D8-4127-809A-605305F93F25}" type="pres">
      <dgm:prSet presAssocID="{5AC0A71C-BC08-4EBB-A1A1-D1FF5D842DF9}" presName="parentText" presStyleLbl="node1" presStyleIdx="3" presStyleCnt="4" custScaleX="105321" custScaleY="160123">
        <dgm:presLayoutVars>
          <dgm:chMax val="0"/>
          <dgm:bulletEnabled val="1"/>
        </dgm:presLayoutVars>
      </dgm:prSet>
      <dgm:spPr/>
    </dgm:pt>
    <dgm:pt modelId="{AB72882A-511C-4B99-8B3D-72DD46208EB4}" type="pres">
      <dgm:prSet presAssocID="{5AC0A71C-BC08-4EBB-A1A1-D1FF5D842DF9}" presName="negativeSpace" presStyleCnt="0"/>
      <dgm:spPr/>
    </dgm:pt>
    <dgm:pt modelId="{CBCE23E3-E526-48F1-8B1F-9E0EB1431FAA}" type="pres">
      <dgm:prSet presAssocID="{5AC0A71C-BC08-4EBB-A1A1-D1FF5D842DF9}" presName="childText" presStyleLbl="conFgAcc1" presStyleIdx="3" presStyleCnt="4">
        <dgm:presLayoutVars>
          <dgm:bulletEnabled val="1"/>
        </dgm:presLayoutVars>
      </dgm:prSet>
      <dgm:spPr/>
    </dgm:pt>
  </dgm:ptLst>
  <dgm:cxnLst>
    <dgm:cxn modelId="{A795D014-5464-493E-B593-A73F0FEC9597}" type="presOf" srcId="{4444026F-8156-4B6F-B077-49F0A4EA5630}" destId="{FA0656DC-E6F7-4155-A6DA-1250C14FC48C}" srcOrd="0" destOrd="0" presId="urn:microsoft.com/office/officeart/2005/8/layout/list1"/>
    <dgm:cxn modelId="{86C0E218-DF33-4196-880E-BE1E9003C6CC}" srcId="{4444026F-8156-4B6F-B077-49F0A4EA5630}" destId="{415559E2-E1EC-4715-AD1C-BD45CDE5390B}" srcOrd="1" destOrd="0" parTransId="{D3949DFB-2528-43F7-856A-46D9F7784EAC}" sibTransId="{0384A842-2F8A-4617-B80E-1EB5382FC80B}"/>
    <dgm:cxn modelId="{F3D6B619-009D-41A5-BEE4-44C73E330E4A}" srcId="{4444026F-8156-4B6F-B077-49F0A4EA5630}" destId="{B20BD59D-F64D-46AF-80AC-AB8C8C2AC7A5}" srcOrd="2" destOrd="0" parTransId="{5395245B-7F6B-48DF-95E4-6617E2D22EE7}" sibTransId="{A13B3AD6-BD07-4164-A80F-C8652A812C25}"/>
    <dgm:cxn modelId="{F00E4925-8CF8-4B0D-B021-C4653917B5F8}" srcId="{4444026F-8156-4B6F-B077-49F0A4EA5630}" destId="{E5619764-B68C-4D27-998F-62685AB1E3C4}" srcOrd="0" destOrd="0" parTransId="{16D64C00-FF34-4B37-A8FB-A7A6177C99E3}" sibTransId="{CD616A75-FFFA-4C08-879B-7807C3726BE5}"/>
    <dgm:cxn modelId="{DA2C1A7A-5C4C-4A42-BB03-E47C5A7F234A}" type="presOf" srcId="{B20BD59D-F64D-46AF-80AC-AB8C8C2AC7A5}" destId="{0B64AD63-EDC2-4FE7-96F8-F6E83F089D38}" srcOrd="1" destOrd="0" presId="urn:microsoft.com/office/officeart/2005/8/layout/list1"/>
    <dgm:cxn modelId="{63EC8D7C-8547-4F60-916B-60A270FB8FEE}" srcId="{4444026F-8156-4B6F-B077-49F0A4EA5630}" destId="{5AC0A71C-BC08-4EBB-A1A1-D1FF5D842DF9}" srcOrd="3" destOrd="0" parTransId="{FDBC3B73-5A46-4AB8-BE52-D36F5B057E16}" sibTransId="{98D51533-4606-4FD3-B57C-BF9F4A7A2C8C}"/>
    <dgm:cxn modelId="{B2E50C86-14AB-4E86-947F-6122727CD631}" type="presOf" srcId="{5AC0A71C-BC08-4EBB-A1A1-D1FF5D842DF9}" destId="{E70277F5-92D8-4127-809A-605305F93F25}" srcOrd="1" destOrd="0" presId="urn:microsoft.com/office/officeart/2005/8/layout/list1"/>
    <dgm:cxn modelId="{699EA488-4304-4F02-AF22-CAB6795535FA}" type="presOf" srcId="{5AC0A71C-BC08-4EBB-A1A1-D1FF5D842DF9}" destId="{3B94C6F7-81B6-4B61-AB70-76AECD2EF89F}" srcOrd="0" destOrd="0" presId="urn:microsoft.com/office/officeart/2005/8/layout/list1"/>
    <dgm:cxn modelId="{B2AB6AA0-2C4E-4902-B20F-F8F4782E0326}" type="presOf" srcId="{B20BD59D-F64D-46AF-80AC-AB8C8C2AC7A5}" destId="{C48FE468-1820-400A-8051-376A0E91BD8D}" srcOrd="0" destOrd="0" presId="urn:microsoft.com/office/officeart/2005/8/layout/list1"/>
    <dgm:cxn modelId="{1FA92DC9-E107-44D8-B586-9FD32004A4F4}" type="presOf" srcId="{E5619764-B68C-4D27-998F-62685AB1E3C4}" destId="{8D316218-2309-4729-BA09-128415E2F0EF}" srcOrd="1" destOrd="0" presId="urn:microsoft.com/office/officeart/2005/8/layout/list1"/>
    <dgm:cxn modelId="{E1ED89CE-62AE-4399-A345-FF8A161BE2D1}" type="presOf" srcId="{415559E2-E1EC-4715-AD1C-BD45CDE5390B}" destId="{E9942DD5-4226-4ECA-8516-69B133188278}" srcOrd="1" destOrd="0" presId="urn:microsoft.com/office/officeart/2005/8/layout/list1"/>
    <dgm:cxn modelId="{3FEF5BE3-E505-444E-9B9F-62E5FE1A0B7C}" type="presOf" srcId="{E5619764-B68C-4D27-998F-62685AB1E3C4}" destId="{058B09B0-22B1-4233-84C2-AA92B996492D}" srcOrd="0" destOrd="0" presId="urn:microsoft.com/office/officeart/2005/8/layout/list1"/>
    <dgm:cxn modelId="{9B512AF3-A9DB-49C5-8761-A319B658B798}" type="presOf" srcId="{415559E2-E1EC-4715-AD1C-BD45CDE5390B}" destId="{C39B8413-50D8-4963-98D1-4BCE861FFF55}" srcOrd="0" destOrd="0" presId="urn:microsoft.com/office/officeart/2005/8/layout/list1"/>
    <dgm:cxn modelId="{2C10C236-5981-4967-80D2-EE526EA9B679}" type="presParOf" srcId="{FA0656DC-E6F7-4155-A6DA-1250C14FC48C}" destId="{8FC1CCD2-4A7D-4440-9DAB-B70574FF6F4A}" srcOrd="0" destOrd="0" presId="urn:microsoft.com/office/officeart/2005/8/layout/list1"/>
    <dgm:cxn modelId="{F5252215-D300-4515-9370-7190B800814D}" type="presParOf" srcId="{8FC1CCD2-4A7D-4440-9DAB-B70574FF6F4A}" destId="{058B09B0-22B1-4233-84C2-AA92B996492D}" srcOrd="0" destOrd="0" presId="urn:microsoft.com/office/officeart/2005/8/layout/list1"/>
    <dgm:cxn modelId="{E346B8D6-A2BB-41A0-9C32-7B8FDC584B51}" type="presParOf" srcId="{8FC1CCD2-4A7D-4440-9DAB-B70574FF6F4A}" destId="{8D316218-2309-4729-BA09-128415E2F0EF}" srcOrd="1" destOrd="0" presId="urn:microsoft.com/office/officeart/2005/8/layout/list1"/>
    <dgm:cxn modelId="{FE74F74E-1C21-4DA7-9F7F-FD351C19C8B7}" type="presParOf" srcId="{FA0656DC-E6F7-4155-A6DA-1250C14FC48C}" destId="{40A84880-F4FF-46AE-A7AA-E594543A5D3E}" srcOrd="1" destOrd="0" presId="urn:microsoft.com/office/officeart/2005/8/layout/list1"/>
    <dgm:cxn modelId="{FA0F3793-55B3-4EDE-876A-4A067ACEC51A}" type="presParOf" srcId="{FA0656DC-E6F7-4155-A6DA-1250C14FC48C}" destId="{9C92FC57-D91E-465F-A831-231E82BA865F}" srcOrd="2" destOrd="0" presId="urn:microsoft.com/office/officeart/2005/8/layout/list1"/>
    <dgm:cxn modelId="{4EABF780-FBBC-455E-B20C-40A4BB7F35E1}" type="presParOf" srcId="{FA0656DC-E6F7-4155-A6DA-1250C14FC48C}" destId="{4141C1AC-0624-4195-B6EF-7A14E343476A}" srcOrd="3" destOrd="0" presId="urn:microsoft.com/office/officeart/2005/8/layout/list1"/>
    <dgm:cxn modelId="{CF020B6F-AC69-48D1-9181-A4D853FB95C8}" type="presParOf" srcId="{FA0656DC-E6F7-4155-A6DA-1250C14FC48C}" destId="{EFC9D28F-A4DB-4A81-BFF4-228AACD19661}" srcOrd="4" destOrd="0" presId="urn:microsoft.com/office/officeart/2005/8/layout/list1"/>
    <dgm:cxn modelId="{A512BC2D-1A81-4525-AD47-BE6E528F7964}" type="presParOf" srcId="{EFC9D28F-A4DB-4A81-BFF4-228AACD19661}" destId="{C39B8413-50D8-4963-98D1-4BCE861FFF55}" srcOrd="0" destOrd="0" presId="urn:microsoft.com/office/officeart/2005/8/layout/list1"/>
    <dgm:cxn modelId="{47863DAE-8326-470D-8026-A3A55B14BD3C}" type="presParOf" srcId="{EFC9D28F-A4DB-4A81-BFF4-228AACD19661}" destId="{E9942DD5-4226-4ECA-8516-69B133188278}" srcOrd="1" destOrd="0" presId="urn:microsoft.com/office/officeart/2005/8/layout/list1"/>
    <dgm:cxn modelId="{60334E86-46B6-40C6-A6FC-03715C884642}" type="presParOf" srcId="{FA0656DC-E6F7-4155-A6DA-1250C14FC48C}" destId="{9AE75BEC-A608-4DBD-A572-9AEEFD7B612F}" srcOrd="5" destOrd="0" presId="urn:microsoft.com/office/officeart/2005/8/layout/list1"/>
    <dgm:cxn modelId="{682C0828-8D02-434F-A13B-050BB52F5FFF}" type="presParOf" srcId="{FA0656DC-E6F7-4155-A6DA-1250C14FC48C}" destId="{1DB72EDE-856B-4216-AE9C-5ED1758C6217}" srcOrd="6" destOrd="0" presId="urn:microsoft.com/office/officeart/2005/8/layout/list1"/>
    <dgm:cxn modelId="{17C294B2-EF7E-4391-A6AB-93D5886C11A3}" type="presParOf" srcId="{FA0656DC-E6F7-4155-A6DA-1250C14FC48C}" destId="{EB8B4832-1E7D-47A7-97B0-C31924EEB2FD}" srcOrd="7" destOrd="0" presId="urn:microsoft.com/office/officeart/2005/8/layout/list1"/>
    <dgm:cxn modelId="{8DF2CCBC-5B01-422C-8F5B-FE73848CB6FD}" type="presParOf" srcId="{FA0656DC-E6F7-4155-A6DA-1250C14FC48C}" destId="{A94C44B5-45CB-40B2-9F16-6F188DB930BA}" srcOrd="8" destOrd="0" presId="urn:microsoft.com/office/officeart/2005/8/layout/list1"/>
    <dgm:cxn modelId="{BB745287-0F53-43D7-8CB2-6283EDFCE28D}" type="presParOf" srcId="{A94C44B5-45CB-40B2-9F16-6F188DB930BA}" destId="{C48FE468-1820-400A-8051-376A0E91BD8D}" srcOrd="0" destOrd="0" presId="urn:microsoft.com/office/officeart/2005/8/layout/list1"/>
    <dgm:cxn modelId="{D745CD87-5020-413F-92BC-7F281F2646D0}" type="presParOf" srcId="{A94C44B5-45CB-40B2-9F16-6F188DB930BA}" destId="{0B64AD63-EDC2-4FE7-96F8-F6E83F089D38}" srcOrd="1" destOrd="0" presId="urn:microsoft.com/office/officeart/2005/8/layout/list1"/>
    <dgm:cxn modelId="{A3FF688A-60DD-4EC5-B52E-9CDED41ADCA0}" type="presParOf" srcId="{FA0656DC-E6F7-4155-A6DA-1250C14FC48C}" destId="{637F34F9-F0F2-4C0C-B884-122816BE69D3}" srcOrd="9" destOrd="0" presId="urn:microsoft.com/office/officeart/2005/8/layout/list1"/>
    <dgm:cxn modelId="{66384D42-7379-4EDE-8F68-72FD6FFD7B19}" type="presParOf" srcId="{FA0656DC-E6F7-4155-A6DA-1250C14FC48C}" destId="{10C75104-5CBB-4C93-9308-1FF1A6841A26}" srcOrd="10" destOrd="0" presId="urn:microsoft.com/office/officeart/2005/8/layout/list1"/>
    <dgm:cxn modelId="{546BDF14-422B-47F4-940D-A73DBD3C9500}" type="presParOf" srcId="{FA0656DC-E6F7-4155-A6DA-1250C14FC48C}" destId="{25899C39-3E9A-49F3-A4E4-DD0FC38347FA}" srcOrd="11" destOrd="0" presId="urn:microsoft.com/office/officeart/2005/8/layout/list1"/>
    <dgm:cxn modelId="{D2029B74-5872-4356-AE1F-37690A0582DE}" type="presParOf" srcId="{FA0656DC-E6F7-4155-A6DA-1250C14FC48C}" destId="{55172657-BB4F-4B55-A297-7E96A05052FE}" srcOrd="12" destOrd="0" presId="urn:microsoft.com/office/officeart/2005/8/layout/list1"/>
    <dgm:cxn modelId="{F76B2DC3-30C6-4EED-A3D1-7D7758AD39D5}" type="presParOf" srcId="{55172657-BB4F-4B55-A297-7E96A05052FE}" destId="{3B94C6F7-81B6-4B61-AB70-76AECD2EF89F}" srcOrd="0" destOrd="0" presId="urn:microsoft.com/office/officeart/2005/8/layout/list1"/>
    <dgm:cxn modelId="{FDA70196-08B4-4827-ADA7-5120A1AFBE69}" type="presParOf" srcId="{55172657-BB4F-4B55-A297-7E96A05052FE}" destId="{E70277F5-92D8-4127-809A-605305F93F25}" srcOrd="1" destOrd="0" presId="urn:microsoft.com/office/officeart/2005/8/layout/list1"/>
    <dgm:cxn modelId="{DF8E517F-4984-4B6A-AC1A-76BA6912E674}" type="presParOf" srcId="{FA0656DC-E6F7-4155-A6DA-1250C14FC48C}" destId="{AB72882A-511C-4B99-8B3D-72DD46208EB4}" srcOrd="13" destOrd="0" presId="urn:microsoft.com/office/officeart/2005/8/layout/list1"/>
    <dgm:cxn modelId="{8BA41579-7E29-4308-93CA-25F3553C4DE4}" type="presParOf" srcId="{FA0656DC-E6F7-4155-A6DA-1250C14FC48C}" destId="{CBCE23E3-E526-48F1-8B1F-9E0EB1431FA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E209B-1193-478B-BE97-F13EB774CFE7}">
      <dsp:nvSpPr>
        <dsp:cNvPr id="0" name=""/>
        <dsp:cNvSpPr/>
      </dsp:nvSpPr>
      <dsp:spPr>
        <a:xfrm>
          <a:off x="196628" y="19235"/>
          <a:ext cx="10419431" cy="127546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Recognize the impacts of rapid changes in GAAP on financial reporting. </a:t>
          </a:r>
        </a:p>
      </dsp:txBody>
      <dsp:txXfrm>
        <a:off x="258891" y="81498"/>
        <a:ext cx="10294905" cy="1150937"/>
      </dsp:txXfrm>
    </dsp:sp>
    <dsp:sp modelId="{DA13F778-81E4-43DB-8DB5-34902B962209}">
      <dsp:nvSpPr>
        <dsp:cNvPr id="0" name=""/>
        <dsp:cNvSpPr/>
      </dsp:nvSpPr>
      <dsp:spPr>
        <a:xfrm>
          <a:off x="229553" y="1339430"/>
          <a:ext cx="10369801" cy="1335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Learn from the mistakes of other in order to improve your government’s financial reporting</a:t>
          </a:r>
        </a:p>
      </dsp:txBody>
      <dsp:txXfrm>
        <a:off x="294752" y="1404629"/>
        <a:ext cx="10239403" cy="1205212"/>
      </dsp:txXfrm>
    </dsp:sp>
    <dsp:sp modelId="{B7D93273-2E22-40FB-A027-F5FCAC7AC3FF}">
      <dsp:nvSpPr>
        <dsp:cNvPr id="0" name=""/>
        <dsp:cNvSpPr/>
      </dsp:nvSpPr>
      <dsp:spPr>
        <a:xfrm>
          <a:off x="220416" y="2780148"/>
          <a:ext cx="10371855" cy="12400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Better understand the “whys” as well as the “</a:t>
          </a:r>
          <a:r>
            <a:rPr lang="en-US" sz="2300" kern="1200" dirty="0" err="1"/>
            <a:t>whats</a:t>
          </a:r>
          <a:r>
            <a:rPr lang="en-US" sz="2300" kern="1200" dirty="0"/>
            <a:t>” of the standards to improve  both reporting and disclosures in your financial statements</a:t>
          </a:r>
        </a:p>
      </dsp:txBody>
      <dsp:txXfrm>
        <a:off x="280951" y="2840683"/>
        <a:ext cx="10250785" cy="1118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7576-C08B-4889-89BD-8541F7742E88}">
      <dsp:nvSpPr>
        <dsp:cNvPr id="0" name=""/>
        <dsp:cNvSpPr/>
      </dsp:nvSpPr>
      <dsp:spPr>
        <a:xfrm>
          <a:off x="0" y="31381"/>
          <a:ext cx="10840995" cy="138124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Best Practices</a:t>
          </a:r>
        </a:p>
      </dsp:txBody>
      <dsp:txXfrm>
        <a:off x="0" y="31381"/>
        <a:ext cx="10840995" cy="1381246"/>
      </dsp:txXfrm>
    </dsp:sp>
    <dsp:sp modelId="{3778501D-D685-4F40-8210-DEB21653A091}">
      <dsp:nvSpPr>
        <dsp:cNvPr id="0" name=""/>
        <dsp:cNvSpPr/>
      </dsp:nvSpPr>
      <dsp:spPr>
        <a:xfrm>
          <a:off x="1323" y="1381246"/>
          <a:ext cx="1548335" cy="29006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Tone at the Top</a:t>
          </a:r>
          <a:endParaRPr lang="en-US" sz="1000" kern="1200" dirty="0"/>
        </a:p>
      </dsp:txBody>
      <dsp:txXfrm>
        <a:off x="1323" y="1381246"/>
        <a:ext cx="1548335" cy="2900617"/>
      </dsp:txXfrm>
    </dsp:sp>
    <dsp:sp modelId="{3558DB21-7F0C-414F-84D8-A12725A50503}">
      <dsp:nvSpPr>
        <dsp:cNvPr id="0" name=""/>
        <dsp:cNvSpPr/>
      </dsp:nvSpPr>
      <dsp:spPr>
        <a:xfrm>
          <a:off x="1549658" y="1381246"/>
          <a:ext cx="1548335" cy="29006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Training and CPE</a:t>
          </a:r>
        </a:p>
      </dsp:txBody>
      <dsp:txXfrm>
        <a:off x="1549658" y="1381246"/>
        <a:ext cx="1548335" cy="2900617"/>
      </dsp:txXfrm>
    </dsp:sp>
    <dsp:sp modelId="{84F8305C-17A3-44D9-BE3A-76CB881E499B}">
      <dsp:nvSpPr>
        <dsp:cNvPr id="0" name=""/>
        <dsp:cNvSpPr/>
      </dsp:nvSpPr>
      <dsp:spPr>
        <a:xfrm>
          <a:off x="3097994" y="1381246"/>
          <a:ext cx="1548335" cy="29006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Start Planning Early and have clear “owners” for various areas</a:t>
          </a:r>
        </a:p>
      </dsp:txBody>
      <dsp:txXfrm>
        <a:off x="3097994" y="1381246"/>
        <a:ext cx="1548335" cy="2900617"/>
      </dsp:txXfrm>
    </dsp:sp>
    <dsp:sp modelId="{6C648603-0AD5-4E3B-8D9E-6E0336A2DE5C}">
      <dsp:nvSpPr>
        <dsp:cNvPr id="0" name=""/>
        <dsp:cNvSpPr/>
      </dsp:nvSpPr>
      <dsp:spPr>
        <a:xfrm>
          <a:off x="4646329" y="1381246"/>
          <a:ext cx="1548335" cy="29006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Monthly Reporting &amp; Reconciliations</a:t>
          </a:r>
        </a:p>
      </dsp:txBody>
      <dsp:txXfrm>
        <a:off x="4646329" y="1381246"/>
        <a:ext cx="1548335" cy="2900617"/>
      </dsp:txXfrm>
    </dsp:sp>
    <dsp:sp modelId="{3DDA637E-832E-41BF-9849-B6C5A87180A2}">
      <dsp:nvSpPr>
        <dsp:cNvPr id="0" name=""/>
        <dsp:cNvSpPr/>
      </dsp:nvSpPr>
      <dsp:spPr>
        <a:xfrm>
          <a:off x="6194665" y="1381246"/>
          <a:ext cx="1548335" cy="290061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Utilize All Resources and Research</a:t>
          </a:r>
        </a:p>
      </dsp:txBody>
      <dsp:txXfrm>
        <a:off x="6194665" y="1381246"/>
        <a:ext cx="1548335" cy="2900617"/>
      </dsp:txXfrm>
    </dsp:sp>
    <dsp:sp modelId="{09A4B8B1-61EE-4A5C-BAAB-8880A4BC4D50}">
      <dsp:nvSpPr>
        <dsp:cNvPr id="0" name=""/>
        <dsp:cNvSpPr/>
      </dsp:nvSpPr>
      <dsp:spPr>
        <a:xfrm>
          <a:off x="7743000" y="1381246"/>
          <a:ext cx="1548335" cy="29006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Benchmarking/Confer with Peers</a:t>
          </a:r>
        </a:p>
      </dsp:txBody>
      <dsp:txXfrm>
        <a:off x="7743000" y="1381246"/>
        <a:ext cx="1548335" cy="2900617"/>
      </dsp:txXfrm>
    </dsp:sp>
    <dsp:sp modelId="{0F0EE4F2-F2FC-44A7-81EB-80B4C12D81D2}">
      <dsp:nvSpPr>
        <dsp:cNvPr id="0" name=""/>
        <dsp:cNvSpPr/>
      </dsp:nvSpPr>
      <dsp:spPr>
        <a:xfrm>
          <a:off x="9291336" y="1381246"/>
          <a:ext cx="1548335" cy="29006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Use Checklists</a:t>
          </a:r>
          <a:endParaRPr lang="en-US" sz="1000" kern="1200" dirty="0"/>
        </a:p>
      </dsp:txBody>
      <dsp:txXfrm>
        <a:off x="9291336" y="1381246"/>
        <a:ext cx="1548335" cy="2900617"/>
      </dsp:txXfrm>
    </dsp:sp>
    <dsp:sp modelId="{092BFFD5-6AD0-42F6-A9BD-7CE94BE7C454}">
      <dsp:nvSpPr>
        <dsp:cNvPr id="0" name=""/>
        <dsp:cNvSpPr/>
      </dsp:nvSpPr>
      <dsp:spPr>
        <a:xfrm>
          <a:off x="0" y="4281864"/>
          <a:ext cx="10840995" cy="32229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35023-09E4-4CF7-9006-46291581BADE}">
      <dsp:nvSpPr>
        <dsp:cNvPr id="0" name=""/>
        <dsp:cNvSpPr/>
      </dsp:nvSpPr>
      <dsp:spPr>
        <a:xfrm>
          <a:off x="230246" y="0"/>
          <a:ext cx="1823815" cy="44243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Introductory Section</a:t>
          </a:r>
        </a:p>
        <a:p>
          <a:pPr marL="0" lvl="0" indent="0" algn="ctr" defTabSz="622300">
            <a:lnSpc>
              <a:spcPct val="90000"/>
            </a:lnSpc>
            <a:spcBef>
              <a:spcPct val="0"/>
            </a:spcBef>
            <a:spcAft>
              <a:spcPct val="35000"/>
            </a:spcAft>
            <a:buNone/>
          </a:pPr>
          <a:r>
            <a:rPr lang="en-US" sz="1400" b="1" kern="1200" dirty="0"/>
            <a:t>(Required)</a:t>
          </a:r>
        </a:p>
        <a:p>
          <a:pPr marL="0" lvl="0" indent="0" algn="ctr" defTabSz="622300">
            <a:lnSpc>
              <a:spcPct val="90000"/>
            </a:lnSpc>
            <a:spcBef>
              <a:spcPct val="0"/>
            </a:spcBef>
            <a:spcAft>
              <a:spcPct val="35000"/>
            </a:spcAft>
            <a:buNone/>
          </a:pPr>
          <a:r>
            <a:rPr lang="en-US" sz="1400" b="0" kern="1200" dirty="0"/>
            <a:t>Transmittal Letter</a:t>
          </a:r>
        </a:p>
        <a:p>
          <a:pPr marL="0" lvl="0" indent="0" algn="ctr" defTabSz="622300">
            <a:lnSpc>
              <a:spcPct val="90000"/>
            </a:lnSpc>
            <a:spcBef>
              <a:spcPct val="0"/>
            </a:spcBef>
            <a:spcAft>
              <a:spcPct val="35000"/>
            </a:spcAft>
            <a:buNone/>
          </a:pPr>
          <a:r>
            <a:rPr lang="en-US" sz="1400" b="0" kern="1200" dirty="0"/>
            <a:t>Organizational Diagram</a:t>
          </a:r>
        </a:p>
        <a:p>
          <a:pPr marL="0" lvl="0" indent="0" algn="ctr" defTabSz="622300">
            <a:lnSpc>
              <a:spcPct val="90000"/>
            </a:lnSpc>
            <a:spcBef>
              <a:spcPct val="0"/>
            </a:spcBef>
            <a:spcAft>
              <a:spcPct val="35000"/>
            </a:spcAft>
            <a:buNone/>
          </a:pPr>
          <a:r>
            <a:rPr lang="en-US" sz="1400" b="0" kern="1200" dirty="0"/>
            <a:t>Principal Officials</a:t>
          </a:r>
        </a:p>
        <a:p>
          <a:pPr marL="0" lvl="0" indent="0" algn="ctr" defTabSz="622300">
            <a:lnSpc>
              <a:spcPct val="90000"/>
            </a:lnSpc>
            <a:spcBef>
              <a:spcPct val="0"/>
            </a:spcBef>
            <a:spcAft>
              <a:spcPct val="35000"/>
            </a:spcAft>
            <a:buNone/>
          </a:pPr>
          <a:endParaRPr lang="en-US" sz="1400" kern="1200" dirty="0"/>
        </a:p>
      </dsp:txBody>
      <dsp:txXfrm>
        <a:off x="283664" y="53418"/>
        <a:ext cx="1716979" cy="4317526"/>
      </dsp:txXfrm>
    </dsp:sp>
    <dsp:sp modelId="{67589132-10E9-43D1-ABFA-363047C557BD}">
      <dsp:nvSpPr>
        <dsp:cNvPr id="0" name=""/>
        <dsp:cNvSpPr/>
      </dsp:nvSpPr>
      <dsp:spPr>
        <a:xfrm>
          <a:off x="2350482" y="0"/>
          <a:ext cx="1828319" cy="44243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Financial Section</a:t>
          </a:r>
        </a:p>
        <a:p>
          <a:pPr marL="0" lvl="0" indent="0" algn="ctr" defTabSz="622300">
            <a:lnSpc>
              <a:spcPct val="90000"/>
            </a:lnSpc>
            <a:spcBef>
              <a:spcPct val="0"/>
            </a:spcBef>
            <a:spcAft>
              <a:spcPct val="35000"/>
            </a:spcAft>
            <a:buNone/>
          </a:pPr>
          <a:r>
            <a:rPr lang="en-US" sz="1400" b="1" kern="1200" dirty="0"/>
            <a:t>(Required)</a:t>
          </a:r>
        </a:p>
        <a:p>
          <a:pPr marL="0" lvl="0" indent="0" algn="ctr" defTabSz="622300">
            <a:lnSpc>
              <a:spcPct val="90000"/>
            </a:lnSpc>
            <a:spcBef>
              <a:spcPct val="0"/>
            </a:spcBef>
            <a:spcAft>
              <a:spcPct val="35000"/>
            </a:spcAft>
            <a:buNone/>
          </a:pPr>
          <a:r>
            <a:rPr lang="en-US" sz="1400" kern="1200" dirty="0"/>
            <a:t>Auditor’s Report</a:t>
          </a:r>
        </a:p>
        <a:p>
          <a:pPr marL="0" lvl="0" indent="0" algn="ctr" defTabSz="622300">
            <a:lnSpc>
              <a:spcPct val="90000"/>
            </a:lnSpc>
            <a:spcBef>
              <a:spcPct val="0"/>
            </a:spcBef>
            <a:spcAft>
              <a:spcPct val="35000"/>
            </a:spcAft>
            <a:buNone/>
          </a:pPr>
          <a:r>
            <a:rPr lang="en-US" sz="1400" kern="1200" dirty="0"/>
            <a:t>MD&amp;A</a:t>
          </a:r>
        </a:p>
        <a:p>
          <a:pPr marL="0" lvl="0" indent="0" algn="ctr" defTabSz="622300">
            <a:lnSpc>
              <a:spcPct val="90000"/>
            </a:lnSpc>
            <a:spcBef>
              <a:spcPct val="0"/>
            </a:spcBef>
            <a:spcAft>
              <a:spcPct val="35000"/>
            </a:spcAft>
            <a:buNone/>
          </a:pPr>
          <a:r>
            <a:rPr lang="en-US" sz="1400" kern="1200" dirty="0"/>
            <a:t>Basic F/S</a:t>
          </a:r>
        </a:p>
        <a:p>
          <a:pPr marL="0" lvl="0" indent="0" algn="ctr" defTabSz="622300">
            <a:lnSpc>
              <a:spcPct val="90000"/>
            </a:lnSpc>
            <a:spcBef>
              <a:spcPct val="0"/>
            </a:spcBef>
            <a:spcAft>
              <a:spcPct val="35000"/>
            </a:spcAft>
            <a:buNone/>
          </a:pPr>
          <a:r>
            <a:rPr lang="en-US" sz="1400" kern="1200" dirty="0"/>
            <a:t>Notes to Basic F/S</a:t>
          </a:r>
        </a:p>
        <a:p>
          <a:pPr marL="0" lvl="0" indent="0" algn="ctr" defTabSz="622300">
            <a:lnSpc>
              <a:spcPct val="90000"/>
            </a:lnSpc>
            <a:spcBef>
              <a:spcPct val="0"/>
            </a:spcBef>
            <a:spcAft>
              <a:spcPct val="35000"/>
            </a:spcAft>
            <a:buNone/>
          </a:pPr>
          <a:r>
            <a:rPr lang="en-US" sz="1400" kern="1200" dirty="0"/>
            <a:t>RSI</a:t>
          </a:r>
        </a:p>
        <a:p>
          <a:pPr marL="0" lvl="0" indent="0" algn="ctr" defTabSz="622300">
            <a:lnSpc>
              <a:spcPct val="90000"/>
            </a:lnSpc>
            <a:spcBef>
              <a:spcPct val="0"/>
            </a:spcBef>
            <a:spcAft>
              <a:spcPct val="35000"/>
            </a:spcAft>
            <a:buNone/>
          </a:pPr>
          <a:r>
            <a:rPr lang="en-US" sz="1400" kern="1200" dirty="0"/>
            <a:t>Supplemental Info.</a:t>
          </a:r>
        </a:p>
      </dsp:txBody>
      <dsp:txXfrm>
        <a:off x="2404032" y="53550"/>
        <a:ext cx="1721219" cy="4317262"/>
      </dsp:txXfrm>
    </dsp:sp>
    <dsp:sp modelId="{3CFD0A2B-10CB-4913-B318-981ECCF5128E}">
      <dsp:nvSpPr>
        <dsp:cNvPr id="0" name=""/>
        <dsp:cNvSpPr/>
      </dsp:nvSpPr>
      <dsp:spPr>
        <a:xfrm>
          <a:off x="4477353" y="0"/>
          <a:ext cx="1818467" cy="44243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Statistical Section</a:t>
          </a:r>
        </a:p>
        <a:p>
          <a:pPr marL="0" lvl="0" indent="0" algn="ctr" defTabSz="622300">
            <a:lnSpc>
              <a:spcPct val="90000"/>
            </a:lnSpc>
            <a:spcBef>
              <a:spcPct val="0"/>
            </a:spcBef>
            <a:spcAft>
              <a:spcPct val="35000"/>
            </a:spcAft>
            <a:buNone/>
          </a:pPr>
          <a:r>
            <a:rPr lang="en-US" sz="1400" b="1" kern="1200" dirty="0"/>
            <a:t>(Required)</a:t>
          </a:r>
        </a:p>
        <a:p>
          <a:pPr marL="0" lvl="0" indent="0" algn="ctr" defTabSz="622300">
            <a:lnSpc>
              <a:spcPct val="90000"/>
            </a:lnSpc>
            <a:spcBef>
              <a:spcPct val="0"/>
            </a:spcBef>
            <a:spcAft>
              <a:spcPct val="35000"/>
            </a:spcAft>
            <a:buNone/>
          </a:pPr>
          <a:r>
            <a:rPr lang="en-US" sz="1400" b="0" kern="1200" dirty="0"/>
            <a:t>Financial Trends</a:t>
          </a:r>
        </a:p>
        <a:p>
          <a:pPr marL="0" lvl="0" indent="0" algn="ctr" defTabSz="622300">
            <a:lnSpc>
              <a:spcPct val="90000"/>
            </a:lnSpc>
            <a:spcBef>
              <a:spcPct val="0"/>
            </a:spcBef>
            <a:spcAft>
              <a:spcPct val="35000"/>
            </a:spcAft>
            <a:buNone/>
          </a:pPr>
          <a:r>
            <a:rPr lang="en-US" sz="1400" b="0" kern="1200" dirty="0"/>
            <a:t>Revenue Capacity</a:t>
          </a:r>
        </a:p>
        <a:p>
          <a:pPr marL="0" lvl="0" indent="0" algn="ctr" defTabSz="622300">
            <a:lnSpc>
              <a:spcPct val="90000"/>
            </a:lnSpc>
            <a:spcBef>
              <a:spcPct val="0"/>
            </a:spcBef>
            <a:spcAft>
              <a:spcPct val="35000"/>
            </a:spcAft>
            <a:buNone/>
          </a:pPr>
          <a:r>
            <a:rPr lang="en-US" sz="1400" b="0" kern="1200" dirty="0"/>
            <a:t>Debt Capacity</a:t>
          </a:r>
        </a:p>
        <a:p>
          <a:pPr marL="0" lvl="0" indent="0" algn="ctr" defTabSz="622300">
            <a:lnSpc>
              <a:spcPct val="90000"/>
            </a:lnSpc>
            <a:spcBef>
              <a:spcPct val="0"/>
            </a:spcBef>
            <a:spcAft>
              <a:spcPct val="35000"/>
            </a:spcAft>
            <a:buNone/>
          </a:pPr>
          <a:r>
            <a:rPr lang="en-US" sz="1400" b="0" kern="1200" dirty="0"/>
            <a:t>Demographic and Economic Info. </a:t>
          </a:r>
        </a:p>
        <a:p>
          <a:pPr marL="0" lvl="0" indent="0" algn="ctr" defTabSz="622300">
            <a:lnSpc>
              <a:spcPct val="90000"/>
            </a:lnSpc>
            <a:spcBef>
              <a:spcPct val="0"/>
            </a:spcBef>
            <a:spcAft>
              <a:spcPct val="35000"/>
            </a:spcAft>
            <a:buNone/>
          </a:pPr>
          <a:r>
            <a:rPr lang="en-US" sz="1400" b="0" kern="1200" dirty="0"/>
            <a:t>Operating Information</a:t>
          </a:r>
          <a:r>
            <a:rPr lang="en-US" sz="1400" b="1" kern="1200" dirty="0"/>
            <a:t> </a:t>
          </a:r>
          <a:r>
            <a:rPr lang="en-US" sz="1400" b="0" kern="1200" dirty="0"/>
            <a:t>Section</a:t>
          </a:r>
          <a:endParaRPr lang="en-US" sz="1400" b="0" kern="1200" baseline="0" dirty="0"/>
        </a:p>
      </dsp:txBody>
      <dsp:txXfrm>
        <a:off x="4530614" y="53261"/>
        <a:ext cx="1711945" cy="4317840"/>
      </dsp:txXfrm>
    </dsp:sp>
    <dsp:sp modelId="{71760523-75DD-473D-8FA8-143FA57E23D6}">
      <dsp:nvSpPr>
        <dsp:cNvPr id="0" name=""/>
        <dsp:cNvSpPr/>
      </dsp:nvSpPr>
      <dsp:spPr>
        <a:xfrm>
          <a:off x="6541407" y="0"/>
          <a:ext cx="1828896" cy="44243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Compliance Section</a:t>
          </a:r>
        </a:p>
        <a:p>
          <a:pPr marL="0" lvl="0" indent="0" algn="ctr" defTabSz="622300">
            <a:lnSpc>
              <a:spcPct val="90000"/>
            </a:lnSpc>
            <a:spcBef>
              <a:spcPct val="0"/>
            </a:spcBef>
            <a:spcAft>
              <a:spcPct val="35000"/>
            </a:spcAft>
            <a:buNone/>
          </a:pPr>
          <a:r>
            <a:rPr lang="en-US" sz="1400" b="1" kern="1200" dirty="0"/>
            <a:t>(Optional)</a:t>
          </a:r>
        </a:p>
        <a:p>
          <a:pPr marL="0" lvl="0" indent="0" algn="ctr" defTabSz="622300">
            <a:lnSpc>
              <a:spcPct val="90000"/>
            </a:lnSpc>
            <a:spcBef>
              <a:spcPct val="0"/>
            </a:spcBef>
            <a:spcAft>
              <a:spcPct val="35000"/>
            </a:spcAft>
            <a:buNone/>
          </a:pPr>
          <a:r>
            <a:rPr lang="en-US" sz="1400" kern="1200" baseline="0" dirty="0"/>
            <a:t>Auditor Report on IC over Fin. Reporting and on Compliance in Accordance with GAGAS</a:t>
          </a:r>
        </a:p>
        <a:p>
          <a:pPr marL="0" lvl="0" indent="0" algn="ctr" defTabSz="622300">
            <a:lnSpc>
              <a:spcPct val="90000"/>
            </a:lnSpc>
            <a:spcBef>
              <a:spcPct val="0"/>
            </a:spcBef>
            <a:spcAft>
              <a:spcPct val="35000"/>
            </a:spcAft>
            <a:buNone/>
          </a:pPr>
          <a:r>
            <a:rPr lang="en-US" sz="1400" kern="1200" baseline="0" dirty="0"/>
            <a:t>Auditor Report on Compliance Required by A-133</a:t>
          </a:r>
        </a:p>
        <a:p>
          <a:pPr marL="0" lvl="0" indent="0" algn="ctr" defTabSz="622300">
            <a:lnSpc>
              <a:spcPct val="90000"/>
            </a:lnSpc>
            <a:spcBef>
              <a:spcPct val="0"/>
            </a:spcBef>
            <a:spcAft>
              <a:spcPct val="35000"/>
            </a:spcAft>
            <a:buNone/>
          </a:pPr>
          <a:r>
            <a:rPr lang="en-US" sz="1400" kern="1200" baseline="0" dirty="0"/>
            <a:t>SEFA and Notes to SEFA</a:t>
          </a:r>
        </a:p>
        <a:p>
          <a:pPr marL="0" lvl="0" indent="0" algn="ctr" defTabSz="622300">
            <a:lnSpc>
              <a:spcPct val="90000"/>
            </a:lnSpc>
            <a:spcBef>
              <a:spcPct val="0"/>
            </a:spcBef>
            <a:spcAft>
              <a:spcPct val="35000"/>
            </a:spcAft>
            <a:buNone/>
          </a:pPr>
          <a:r>
            <a:rPr lang="en-US" sz="1400" kern="1200" baseline="0" dirty="0"/>
            <a:t>Schedule of Findings and Questioned Costs</a:t>
          </a:r>
        </a:p>
      </dsp:txBody>
      <dsp:txXfrm>
        <a:off x="6594974" y="53567"/>
        <a:ext cx="1721762" cy="4317228"/>
      </dsp:txXfrm>
    </dsp:sp>
    <dsp:sp modelId="{F4689F8D-5F04-4B03-81F3-908E420672A4}">
      <dsp:nvSpPr>
        <dsp:cNvPr id="0" name=""/>
        <dsp:cNvSpPr/>
      </dsp:nvSpPr>
      <dsp:spPr>
        <a:xfrm>
          <a:off x="8589552" y="0"/>
          <a:ext cx="1828896" cy="44243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Continuing Disclosure Section</a:t>
          </a:r>
        </a:p>
        <a:p>
          <a:pPr marL="0" lvl="0" indent="0" algn="ctr" defTabSz="622300">
            <a:lnSpc>
              <a:spcPct val="90000"/>
            </a:lnSpc>
            <a:spcBef>
              <a:spcPct val="0"/>
            </a:spcBef>
            <a:spcAft>
              <a:spcPct val="35000"/>
            </a:spcAft>
            <a:buNone/>
          </a:pPr>
          <a:r>
            <a:rPr lang="en-US" sz="1400" b="1" kern="1200" dirty="0"/>
            <a:t>(Optional)</a:t>
          </a:r>
        </a:p>
        <a:p>
          <a:pPr marL="0" lvl="0" indent="0" algn="ctr" defTabSz="622300">
            <a:lnSpc>
              <a:spcPct val="90000"/>
            </a:lnSpc>
            <a:spcBef>
              <a:spcPct val="0"/>
            </a:spcBef>
            <a:spcAft>
              <a:spcPct val="35000"/>
            </a:spcAft>
            <a:buNone/>
          </a:pPr>
          <a:r>
            <a:rPr lang="en-US" sz="1400" kern="1200" baseline="0" dirty="0"/>
            <a:t>GFOA Best Practice</a:t>
          </a:r>
        </a:p>
        <a:p>
          <a:pPr marL="0" lvl="0" indent="0" algn="ctr" defTabSz="622300">
            <a:lnSpc>
              <a:spcPct val="90000"/>
            </a:lnSpc>
            <a:spcBef>
              <a:spcPct val="0"/>
            </a:spcBef>
            <a:spcAft>
              <a:spcPct val="35000"/>
            </a:spcAft>
            <a:buNone/>
          </a:pPr>
          <a:r>
            <a:rPr lang="en-US" sz="1400" kern="1200" baseline="0" dirty="0"/>
            <a:t>Includes all tables and disclosures needed to meet  SEC continuing disclosure requirements under SEC Rule 15c2-12</a:t>
          </a:r>
        </a:p>
      </dsp:txBody>
      <dsp:txXfrm>
        <a:off x="8643119" y="53567"/>
        <a:ext cx="1721762" cy="4317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2FC57-D91E-465F-A831-231E82BA865F}">
      <dsp:nvSpPr>
        <dsp:cNvPr id="0" name=""/>
        <dsp:cNvSpPr/>
      </dsp:nvSpPr>
      <dsp:spPr>
        <a:xfrm>
          <a:off x="0" y="862794"/>
          <a:ext cx="7857670"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16218-2309-4729-BA09-128415E2F0EF}">
      <dsp:nvSpPr>
        <dsp:cNvPr id="0" name=""/>
        <dsp:cNvSpPr/>
      </dsp:nvSpPr>
      <dsp:spPr>
        <a:xfrm>
          <a:off x="392883" y="412322"/>
          <a:ext cx="5598330" cy="6305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01" tIns="0" rIns="207901" bIns="0" numCol="1" spcCol="1270" anchor="ctr" anchorCtr="0">
          <a:noAutofit/>
        </a:bodyPr>
        <a:lstStyle/>
        <a:p>
          <a:pPr marL="0" lvl="0" indent="0" algn="l" defTabSz="577850">
            <a:lnSpc>
              <a:spcPct val="90000"/>
            </a:lnSpc>
            <a:spcBef>
              <a:spcPct val="0"/>
            </a:spcBef>
            <a:spcAft>
              <a:spcPct val="35000"/>
            </a:spcAft>
            <a:buNone/>
          </a:pPr>
          <a:r>
            <a:rPr lang="en-US" sz="1300" kern="1200" dirty="0"/>
            <a:t>Capital Assets, Net of Depreciation</a:t>
          </a:r>
        </a:p>
      </dsp:txBody>
      <dsp:txXfrm>
        <a:off x="423664" y="443103"/>
        <a:ext cx="5536768" cy="568997"/>
      </dsp:txXfrm>
    </dsp:sp>
    <dsp:sp modelId="{1DB72EDE-856B-4216-AE9C-5ED1758C6217}">
      <dsp:nvSpPr>
        <dsp:cNvPr id="0" name=""/>
        <dsp:cNvSpPr/>
      </dsp:nvSpPr>
      <dsp:spPr>
        <a:xfrm>
          <a:off x="0" y="1665507"/>
          <a:ext cx="7857670"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42DD5-4226-4ECA-8516-69B133188278}">
      <dsp:nvSpPr>
        <dsp:cNvPr id="0" name=""/>
        <dsp:cNvSpPr/>
      </dsp:nvSpPr>
      <dsp:spPr>
        <a:xfrm>
          <a:off x="392883" y="1260594"/>
          <a:ext cx="5568408" cy="59679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01" tIns="0" rIns="207901" bIns="0" numCol="1" spcCol="1270" anchor="ctr" anchorCtr="0">
          <a:noAutofit/>
        </a:bodyPr>
        <a:lstStyle/>
        <a:p>
          <a:pPr marL="0" lvl="0" indent="0" algn="l" defTabSz="577850">
            <a:lnSpc>
              <a:spcPct val="90000"/>
            </a:lnSpc>
            <a:spcBef>
              <a:spcPct val="0"/>
            </a:spcBef>
            <a:spcAft>
              <a:spcPct val="35000"/>
            </a:spcAft>
            <a:buNone/>
          </a:pPr>
          <a:r>
            <a:rPr lang="en-US" sz="1300" kern="1200" dirty="0"/>
            <a:t>Less: Remaining balances of direct debt used for</a:t>
          </a:r>
        </a:p>
        <a:p>
          <a:pPr marL="0" lvl="0" indent="0" algn="l" defTabSz="577850">
            <a:lnSpc>
              <a:spcPct val="90000"/>
            </a:lnSpc>
            <a:spcBef>
              <a:spcPct val="0"/>
            </a:spcBef>
            <a:spcAft>
              <a:spcPct val="35000"/>
            </a:spcAft>
            <a:buNone/>
          </a:pPr>
          <a:r>
            <a:rPr lang="en-US" sz="1300" kern="1200" dirty="0"/>
            <a:t> acquisition, construction or improvement including retainages</a:t>
          </a:r>
        </a:p>
      </dsp:txBody>
      <dsp:txXfrm>
        <a:off x="422016" y="1289727"/>
        <a:ext cx="5510142" cy="538526"/>
      </dsp:txXfrm>
    </dsp:sp>
    <dsp:sp modelId="{10C75104-5CBB-4C93-9308-1FF1A6841A26}">
      <dsp:nvSpPr>
        <dsp:cNvPr id="0" name=""/>
        <dsp:cNvSpPr/>
      </dsp:nvSpPr>
      <dsp:spPr>
        <a:xfrm>
          <a:off x="0" y="2511174"/>
          <a:ext cx="7857670" cy="32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64AD63-EDC2-4FE7-96F8-F6E83F089D38}">
      <dsp:nvSpPr>
        <dsp:cNvPr id="0" name=""/>
        <dsp:cNvSpPr/>
      </dsp:nvSpPr>
      <dsp:spPr>
        <a:xfrm>
          <a:off x="392883" y="2063307"/>
          <a:ext cx="5614666" cy="63974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01" tIns="0" rIns="207901" bIns="0" numCol="1" spcCol="1270" anchor="ctr" anchorCtr="0">
          <a:noAutofit/>
        </a:bodyPr>
        <a:lstStyle/>
        <a:p>
          <a:pPr marL="0" lvl="0" indent="0" algn="l" defTabSz="577850">
            <a:lnSpc>
              <a:spcPct val="90000"/>
            </a:lnSpc>
            <a:spcBef>
              <a:spcPct val="0"/>
            </a:spcBef>
            <a:spcAft>
              <a:spcPct val="35000"/>
            </a:spcAft>
            <a:buNone/>
          </a:pPr>
          <a:r>
            <a:rPr lang="en-US" sz="1300" kern="1200" dirty="0"/>
            <a:t>Less: Deferred Inflows directly associated with the debt</a:t>
          </a:r>
        </a:p>
      </dsp:txBody>
      <dsp:txXfrm>
        <a:off x="424113" y="2094537"/>
        <a:ext cx="5552206" cy="577287"/>
      </dsp:txXfrm>
    </dsp:sp>
    <dsp:sp modelId="{CBCE23E3-E526-48F1-8B1F-9E0EB1431FAA}">
      <dsp:nvSpPr>
        <dsp:cNvPr id="0" name=""/>
        <dsp:cNvSpPr/>
      </dsp:nvSpPr>
      <dsp:spPr>
        <a:xfrm>
          <a:off x="0" y="3280231"/>
          <a:ext cx="7857670"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277F5-92D8-4127-809A-605305F93F25}">
      <dsp:nvSpPr>
        <dsp:cNvPr id="0" name=""/>
        <dsp:cNvSpPr/>
      </dsp:nvSpPr>
      <dsp:spPr>
        <a:xfrm>
          <a:off x="392883" y="2908974"/>
          <a:ext cx="5565658" cy="56313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901" tIns="0" rIns="207901" bIns="0" numCol="1" spcCol="1270" anchor="ctr" anchorCtr="0">
          <a:noAutofit/>
        </a:bodyPr>
        <a:lstStyle/>
        <a:p>
          <a:pPr marL="0" lvl="0" indent="0" algn="l" defTabSz="577850">
            <a:lnSpc>
              <a:spcPct val="90000"/>
            </a:lnSpc>
            <a:spcBef>
              <a:spcPct val="0"/>
            </a:spcBef>
            <a:spcAft>
              <a:spcPct val="35000"/>
            </a:spcAft>
            <a:buNone/>
          </a:pPr>
          <a:r>
            <a:rPr lang="en-US" sz="1300" kern="1200" dirty="0"/>
            <a:t>Plus: Deferred Outflows directly associated with the debt </a:t>
          </a:r>
        </a:p>
      </dsp:txBody>
      <dsp:txXfrm>
        <a:off x="420373" y="2936464"/>
        <a:ext cx="5510678" cy="508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2FC57-D91E-465F-A831-231E82BA865F}">
      <dsp:nvSpPr>
        <dsp:cNvPr id="0" name=""/>
        <dsp:cNvSpPr/>
      </dsp:nvSpPr>
      <dsp:spPr>
        <a:xfrm>
          <a:off x="0" y="1376848"/>
          <a:ext cx="8066314" cy="226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16218-2309-4729-BA09-128415E2F0EF}">
      <dsp:nvSpPr>
        <dsp:cNvPr id="0" name=""/>
        <dsp:cNvSpPr/>
      </dsp:nvSpPr>
      <dsp:spPr>
        <a:xfrm>
          <a:off x="403315" y="1064202"/>
          <a:ext cx="6070974" cy="43732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21" tIns="0" rIns="213421" bIns="0" numCol="1" spcCol="1270" anchor="ctr" anchorCtr="0">
          <a:noAutofit/>
        </a:bodyPr>
        <a:lstStyle/>
        <a:p>
          <a:pPr marL="0" lvl="0" indent="0" algn="l" defTabSz="400050">
            <a:lnSpc>
              <a:spcPct val="90000"/>
            </a:lnSpc>
            <a:spcBef>
              <a:spcPct val="0"/>
            </a:spcBef>
            <a:spcAft>
              <a:spcPct val="35000"/>
            </a:spcAft>
            <a:buNone/>
          </a:pPr>
          <a:r>
            <a:rPr lang="en-US" sz="900" kern="1200" dirty="0"/>
            <a:t>Unspent proceeds and related debt &amp; DI/DO. Put in same category as the unspent proceeds.</a:t>
          </a:r>
        </a:p>
      </dsp:txBody>
      <dsp:txXfrm>
        <a:off x="424663" y="1085550"/>
        <a:ext cx="6028278" cy="394626"/>
      </dsp:txXfrm>
    </dsp:sp>
    <dsp:sp modelId="{1DB72EDE-856B-4216-AE9C-5ED1758C6217}">
      <dsp:nvSpPr>
        <dsp:cNvPr id="0" name=""/>
        <dsp:cNvSpPr/>
      </dsp:nvSpPr>
      <dsp:spPr>
        <a:xfrm>
          <a:off x="0" y="1912950"/>
          <a:ext cx="8066314" cy="22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42DD5-4226-4ECA-8516-69B133188278}">
      <dsp:nvSpPr>
        <dsp:cNvPr id="0" name=""/>
        <dsp:cNvSpPr/>
      </dsp:nvSpPr>
      <dsp:spPr>
        <a:xfrm>
          <a:off x="403315" y="1652248"/>
          <a:ext cx="6097060" cy="39354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21" tIns="0" rIns="213421" bIns="0" numCol="1" spcCol="1270" anchor="ctr" anchorCtr="0">
          <a:noAutofit/>
        </a:bodyPr>
        <a:lstStyle/>
        <a:p>
          <a:pPr marL="0" lvl="0" indent="0" algn="l" defTabSz="400050">
            <a:lnSpc>
              <a:spcPct val="90000"/>
            </a:lnSpc>
            <a:spcBef>
              <a:spcPct val="0"/>
            </a:spcBef>
            <a:spcAft>
              <a:spcPct val="35000"/>
            </a:spcAft>
            <a:buNone/>
          </a:pPr>
          <a:r>
            <a:rPr lang="en-US" sz="900" kern="1200" dirty="0"/>
            <a:t>Debt used to finance other entities capital assets. </a:t>
          </a:r>
        </a:p>
      </dsp:txBody>
      <dsp:txXfrm>
        <a:off x="422526" y="1671459"/>
        <a:ext cx="6058638" cy="355119"/>
      </dsp:txXfrm>
    </dsp:sp>
    <dsp:sp modelId="{10C75104-5CBB-4C93-9308-1FF1A6841A26}">
      <dsp:nvSpPr>
        <dsp:cNvPr id="0" name=""/>
        <dsp:cNvSpPr/>
      </dsp:nvSpPr>
      <dsp:spPr>
        <a:xfrm>
          <a:off x="0" y="2459930"/>
          <a:ext cx="8066314" cy="22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64AD63-EDC2-4FE7-96F8-F6E83F089D38}">
      <dsp:nvSpPr>
        <dsp:cNvPr id="0" name=""/>
        <dsp:cNvSpPr/>
      </dsp:nvSpPr>
      <dsp:spPr>
        <a:xfrm>
          <a:off x="403315" y="2188350"/>
          <a:ext cx="6054655" cy="4044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21" tIns="0" rIns="213421" bIns="0" numCol="1" spcCol="1270" anchor="ctr" anchorCtr="0">
          <a:noAutofit/>
        </a:bodyPr>
        <a:lstStyle/>
        <a:p>
          <a:pPr marL="0" lvl="0" indent="0" algn="l" defTabSz="400050">
            <a:lnSpc>
              <a:spcPct val="90000"/>
            </a:lnSpc>
            <a:spcBef>
              <a:spcPct val="0"/>
            </a:spcBef>
            <a:spcAft>
              <a:spcPct val="35000"/>
            </a:spcAft>
            <a:buNone/>
          </a:pPr>
          <a:r>
            <a:rPr lang="en-US" sz="900" kern="1200" dirty="0"/>
            <a:t>Deferred Inflows or outflows associated with excluded debt</a:t>
          </a:r>
        </a:p>
      </dsp:txBody>
      <dsp:txXfrm>
        <a:off x="423057" y="2208092"/>
        <a:ext cx="6015171" cy="364936"/>
      </dsp:txXfrm>
    </dsp:sp>
    <dsp:sp modelId="{CBCE23E3-E526-48F1-8B1F-9E0EB1431FAA}">
      <dsp:nvSpPr>
        <dsp:cNvPr id="0" name=""/>
        <dsp:cNvSpPr/>
      </dsp:nvSpPr>
      <dsp:spPr>
        <a:xfrm>
          <a:off x="0" y="3027905"/>
          <a:ext cx="8066314" cy="226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277F5-92D8-4127-809A-605305F93F25}">
      <dsp:nvSpPr>
        <dsp:cNvPr id="0" name=""/>
        <dsp:cNvSpPr/>
      </dsp:nvSpPr>
      <dsp:spPr>
        <a:xfrm>
          <a:off x="403315" y="2735330"/>
          <a:ext cx="5946865" cy="42541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21" tIns="0" rIns="213421" bIns="0" numCol="1" spcCol="1270" anchor="ctr" anchorCtr="0">
          <a:noAutofit/>
        </a:bodyPr>
        <a:lstStyle/>
        <a:p>
          <a:pPr marL="0" lvl="0" indent="0" algn="l" defTabSz="400050">
            <a:lnSpc>
              <a:spcPct val="90000"/>
            </a:lnSpc>
            <a:spcBef>
              <a:spcPct val="0"/>
            </a:spcBef>
            <a:spcAft>
              <a:spcPct val="35000"/>
            </a:spcAft>
            <a:buNone/>
          </a:pPr>
          <a:r>
            <a:rPr lang="en-US" sz="900" kern="1200" dirty="0"/>
            <a:t>Equity interest in joint venture </a:t>
          </a:r>
        </a:p>
      </dsp:txBody>
      <dsp:txXfrm>
        <a:off x="424082" y="2756097"/>
        <a:ext cx="5905331" cy="383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8AC3C-59CF-401E-9EF1-AAF96817CE57}"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BAB2E-7B48-4A5A-A400-1E3CDF8DA23C}" type="slidenum">
              <a:rPr lang="en-US" smtClean="0"/>
              <a:t>‹#›</a:t>
            </a:fld>
            <a:endParaRPr lang="en-US"/>
          </a:p>
        </p:txBody>
      </p:sp>
    </p:spTree>
    <p:extLst>
      <p:ext uri="{BB962C8B-B14F-4D97-AF65-F5344CB8AC3E}">
        <p14:creationId xmlns:p14="http://schemas.microsoft.com/office/powerpoint/2010/main" val="78366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03720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reporting restricted, committed or assigned fund balance by purpose, for example reporting by function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Reporting a committed fund balance due to an appropriation. The amount should not be classified as committed because the governing body does not have to take formal action to remove or modify that specific use-the purpose assignment expires with the appropriation.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Reporting deferred inflows for amounts that will not be an inflow, for example prepaid items and inventory.</a:t>
            </a:r>
          </a:p>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261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Deferred inflows of resources</a:t>
            </a:r>
            <a:r>
              <a:rPr lang="en-US" dirty="0"/>
              <a:t> is used exclusively in situations where the sole factor preventing the immediate recognition of revenue is timing.  In contrast, amounts that are received prior to being earned or meeting eligibility requirements are properly offset by a liability, since the critical underlying event (earning or meeting eligibility requirements) has not yet occurred. Unearned items are liabilities.</a:t>
            </a:r>
          </a:p>
          <a:p>
            <a:endParaRPr lang="en-US" dirty="0"/>
          </a:p>
          <a:p>
            <a:r>
              <a:rPr lang="en-US" dirty="0"/>
              <a:t>Unamortized debt issuance costs are no longer deferred; they are period expenses</a:t>
            </a:r>
          </a:p>
          <a:p>
            <a:r>
              <a:rPr lang="en-US" dirty="0"/>
              <a:t>Budget comparisons – General Fund and major S/R funds – cannot include others at your will</a:t>
            </a:r>
          </a:p>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26344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284836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28606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previous guidance </a:t>
            </a:r>
            <a:r>
              <a:rPr lang="en-US" i="1" dirty="0"/>
              <a:t>GASB 14, </a:t>
            </a:r>
            <a:r>
              <a:rPr lang="en-US" dirty="0"/>
              <a:t>the mere fact that the PG and CU shared substantively the same governing body was enough to justify blending.  </a:t>
            </a:r>
          </a:p>
          <a:p>
            <a:pPr>
              <a:defRPr/>
            </a:pPr>
            <a:r>
              <a:rPr lang="en-US" dirty="0"/>
              <a:t>GASB 61, </a:t>
            </a:r>
            <a:r>
              <a:rPr lang="en-US" i="1" dirty="0"/>
              <a:t>The Financial Reporting Entity: Omnibus, </a:t>
            </a:r>
            <a:r>
              <a:rPr lang="en-US" dirty="0"/>
              <a:t>narrows the criterion by also requiring either: 1) an ongoing relationship of financial benefit or burden; or 2) operational responsibility.   </a:t>
            </a:r>
            <a:endParaRPr lang="en-US" i="1" dirty="0"/>
          </a:p>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27705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previous guidance </a:t>
            </a:r>
            <a:r>
              <a:rPr lang="en-US" i="1" dirty="0"/>
              <a:t>GASB 14, </a:t>
            </a:r>
            <a:r>
              <a:rPr lang="en-US" dirty="0"/>
              <a:t>the mere fact that the PG and CU shared substantively the same governing body was enough to justify blending.  </a:t>
            </a:r>
          </a:p>
          <a:p>
            <a:pPr>
              <a:defRPr/>
            </a:pPr>
            <a:r>
              <a:rPr lang="en-US" dirty="0"/>
              <a:t>GASB 61, </a:t>
            </a:r>
            <a:r>
              <a:rPr lang="en-US" i="1" dirty="0"/>
              <a:t>The Financial Reporting Entity: Omnibus, </a:t>
            </a:r>
            <a:r>
              <a:rPr lang="en-US" dirty="0"/>
              <a:t>narrows the criterion by also requiring either: 1) an ongoing relationship of financial benefit or burden; or 2) operational responsibility.   </a:t>
            </a:r>
            <a:endParaRPr lang="en-US" i="1" dirty="0"/>
          </a:p>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0252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760404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a blended component unit a government discloses that the governing body of the component unit is substantively the same as the governing body of the primary government as the main reason for blending.  They do not also disclose that there is a financial benefit or burden or management of the primary government has operational responsibility for the component unit in addition to having the same governing body.  Also, a government may disclose an incorrect criteria in addition to having substantively the same governing body, such as imposition of will or fiscal dependency for blending.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the disclosure explaining why a component is discretely presented a government will only reference that the component unit is fiscally dependent, rather than further disclosing if the component unit has the potential to provide specific financial benefits or impose specific financial burdens to the government.</a:t>
            </a:r>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966149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34483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9853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GFOA program:</a:t>
            </a:r>
          </a:p>
          <a:p>
            <a:r>
              <a:rPr lang="en-US" dirty="0"/>
              <a:t>- Established in 1945</a:t>
            </a:r>
          </a:p>
          <a:p>
            <a:pPr marL="171450" indent="-171450">
              <a:buFontTx/>
              <a:buChar char="-"/>
            </a:pPr>
            <a:r>
              <a:rPr lang="en-US" dirty="0"/>
              <a:t>Structured to encourage and assist state and local governments to go beyond minimum requirements of GAAP to prepare CAFRs</a:t>
            </a:r>
          </a:p>
          <a:p>
            <a:pPr marL="171450" indent="-171450">
              <a:buFontTx/>
              <a:buChar char="-"/>
            </a:pPr>
            <a:r>
              <a:rPr lang="en-US" dirty="0"/>
              <a:t>Designed to evidence the spirit of transparency and full disclosure and recognize individual governments that succeed in achieving that goal</a:t>
            </a:r>
          </a:p>
          <a:p>
            <a:pPr marL="171450" indent="-171450">
              <a:buFontTx/>
              <a:buChar char="-"/>
            </a:pPr>
            <a:r>
              <a:rPr lang="en-US" dirty="0"/>
              <a:t>Unique checklists for:</a:t>
            </a:r>
          </a:p>
          <a:p>
            <a:pPr lvl="1"/>
            <a:r>
              <a:rPr lang="en-US" dirty="0">
                <a:solidFill>
                  <a:schemeClr val="accent1"/>
                </a:solidFill>
              </a:rPr>
              <a:t>General Purpose Governments</a:t>
            </a:r>
          </a:p>
          <a:p>
            <a:pPr lvl="1"/>
            <a:r>
              <a:rPr lang="en-US" dirty="0">
                <a:solidFill>
                  <a:schemeClr val="accent1"/>
                </a:solidFill>
              </a:rPr>
              <a:t>School Districts</a:t>
            </a:r>
          </a:p>
          <a:p>
            <a:pPr lvl="1"/>
            <a:r>
              <a:rPr lang="en-US" dirty="0">
                <a:solidFill>
                  <a:schemeClr val="accent1"/>
                </a:solidFill>
              </a:rPr>
              <a:t>Stand-alone Business-type Activities</a:t>
            </a:r>
          </a:p>
          <a:p>
            <a:pPr lvl="1"/>
            <a:r>
              <a:rPr lang="en-US" dirty="0">
                <a:solidFill>
                  <a:schemeClr val="accent1"/>
                </a:solidFill>
              </a:rPr>
              <a:t>Postemployment Benefit Systems</a:t>
            </a:r>
          </a:p>
          <a:p>
            <a:pPr lvl="1"/>
            <a:r>
              <a:rPr lang="en-US" dirty="0">
                <a:solidFill>
                  <a:schemeClr val="accent1"/>
                </a:solidFill>
              </a:rPr>
              <a:t>Investment Pools</a:t>
            </a:r>
          </a:p>
          <a:p>
            <a:pPr marL="171450" indent="-171450">
              <a:buFontTx/>
              <a:buChar char="-"/>
            </a:pPr>
            <a:r>
              <a:rPr lang="en-US" dirty="0"/>
              <a:t>More than 4,200 governments submitted this CAFRs in 2015</a:t>
            </a:r>
          </a:p>
          <a:p>
            <a:pPr marL="171450" indent="-171450">
              <a:buFontTx/>
              <a:buChar char="-"/>
            </a:pPr>
            <a:r>
              <a:rPr lang="en-US" dirty="0"/>
              <a:t>6% of U.S. cities receive the award and 17% of U.S. counties receive the award</a:t>
            </a:r>
          </a:p>
          <a:p>
            <a:r>
              <a:rPr lang="en-US" dirty="0"/>
              <a:t>**************************************************************************************************************************************************************************************</a:t>
            </a:r>
          </a:p>
          <a:p>
            <a:pPr marL="171450" indent="-171450">
              <a:buFontTx/>
              <a:buChar char="-"/>
            </a:pPr>
            <a:r>
              <a:rPr lang="en-US" dirty="0"/>
              <a:t>Most revenue is generated by involuntary taxes – can help with setting of tax rates during budget process</a:t>
            </a:r>
          </a:p>
          <a:p>
            <a:pPr marL="171450" indent="-171450">
              <a:buFontTx/>
              <a:buChar char="-"/>
            </a:pPr>
            <a:r>
              <a:rPr lang="en-US" dirty="0"/>
              <a:t>Budget-to-actual comparisons</a:t>
            </a:r>
          </a:p>
          <a:p>
            <a:pPr marL="171450" indent="-171450">
              <a:buFontTx/>
              <a:buChar char="-"/>
            </a:pPr>
            <a:r>
              <a:rPr lang="en-US" dirty="0"/>
              <a:t>Assess overall financial condition and results of operations</a:t>
            </a:r>
          </a:p>
          <a:p>
            <a:pPr marL="171450" indent="-171450">
              <a:buFontTx/>
              <a:buChar char="-"/>
            </a:pPr>
            <a:r>
              <a:rPr lang="en-US" dirty="0"/>
              <a:t>Determine compliance with laws, rules, and regulations</a:t>
            </a:r>
          </a:p>
          <a:p>
            <a:pPr marL="171450" indent="-171450">
              <a:buFontTx/>
              <a:buChar char="-"/>
            </a:pPr>
            <a:r>
              <a:rPr lang="en-US" dirty="0"/>
              <a:t>Assist in evaluating efficiency and effectiveness</a:t>
            </a:r>
          </a:p>
          <a:p>
            <a:pPr marL="171450" indent="-171450">
              <a:buFontTx/>
              <a:buChar char="-"/>
            </a:pPr>
            <a:r>
              <a:rPr lang="en-US" dirty="0"/>
              <a:t>Compare w/ other local governments</a:t>
            </a:r>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50263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042483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7883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594623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46. </a:t>
            </a:r>
            <a:r>
              <a:rPr lang="en-US" dirty="0"/>
              <a:t>The information indicated in subparagraphs (a) [</a:t>
            </a:r>
            <a:r>
              <a:rPr lang="en-US" sz="1200" b="0" i="0" u="none" strike="noStrike" kern="1200" baseline="0" dirty="0">
                <a:solidFill>
                  <a:schemeClr val="tx1"/>
                </a:solidFill>
                <a:latin typeface="+mn-lt"/>
                <a:ea typeface="+mn-ea"/>
                <a:cs typeface="+mn-cs"/>
              </a:rPr>
              <a:t>10-year schedule of changes in the net pension liability] </a:t>
            </a:r>
            <a:r>
              <a:rPr lang="en-US" dirty="0"/>
              <a:t>and (b) [10-year</a:t>
            </a:r>
            <a:r>
              <a:rPr lang="en-US" baseline="0" dirty="0"/>
              <a:t> schedule of total </a:t>
            </a:r>
            <a:r>
              <a:rPr lang="en-US" baseline="0" dirty="0" err="1"/>
              <a:t>liab</a:t>
            </a:r>
            <a:r>
              <a:rPr lang="en-US" baseline="0" dirty="0"/>
              <a:t>, fid net </a:t>
            </a:r>
            <a:r>
              <a:rPr lang="en-US" baseline="0" dirty="0" err="1"/>
              <a:t>pos</a:t>
            </a:r>
            <a:r>
              <a:rPr lang="en-US" baseline="0" dirty="0"/>
              <a:t>, net pen </a:t>
            </a:r>
            <a:r>
              <a:rPr lang="en-US" baseline="0" dirty="0" err="1"/>
              <a:t>liab</a:t>
            </a:r>
            <a:r>
              <a:rPr lang="en-US" baseline="0" dirty="0"/>
              <a:t>, etc.] </a:t>
            </a:r>
            <a:r>
              <a:rPr lang="en-US" dirty="0"/>
              <a:t>should be determined as of the measurement</a:t>
            </a:r>
          </a:p>
          <a:p>
            <a:r>
              <a:rPr lang="en-US" dirty="0"/>
              <a:t>date of the net pension liability and may be presented in a single schedule. The information in subparagraphs (c) [contributions, if ADC is calculated]and (d) [contributions, if ADC is not calculated,</a:t>
            </a:r>
            <a:r>
              <a:rPr lang="en-US" baseline="0" dirty="0"/>
              <a:t> but is statutorily or contractually established] </a:t>
            </a:r>
            <a:r>
              <a:rPr lang="en-US" dirty="0"/>
              <a:t>should be determined as of the employer’s most recent fiscal year-end.</a:t>
            </a:r>
          </a:p>
        </p:txBody>
      </p:sp>
      <p:sp>
        <p:nvSpPr>
          <p:cNvPr id="4" name="Slide Number Placeholder 3"/>
          <p:cNvSpPr>
            <a:spLocks noGrp="1"/>
          </p:cNvSpPr>
          <p:nvPr>
            <p:ph type="sldNum" sz="quarter" idx="10"/>
          </p:nvPr>
        </p:nvSpPr>
        <p:spPr/>
        <p:txBody>
          <a:bodyPr/>
          <a:lstStyle/>
          <a:p>
            <a:fld id="{05F0E9CE-C5FE-D041-8420-A0A6BB4F6610}"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091045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0E9CE-C5FE-D041-8420-A0A6BB4F6610}"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2444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0E9CE-C5FE-D041-8420-A0A6BB4F6610}"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80177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6411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discuss:</a:t>
            </a:r>
          </a:p>
          <a:p>
            <a:r>
              <a:rPr lang="en-US" dirty="0"/>
              <a:t> Economic condition</a:t>
            </a:r>
          </a:p>
          <a:p>
            <a:r>
              <a:rPr lang="en-US" dirty="0"/>
              <a:t> Long-range planning</a:t>
            </a:r>
          </a:p>
          <a:p>
            <a:r>
              <a:rPr lang="en-US" dirty="0"/>
              <a:t> Progress of current projects</a:t>
            </a:r>
          </a:p>
          <a:p>
            <a:r>
              <a:rPr lang="en-US" dirty="0"/>
              <a:t> Relevant financial policies</a:t>
            </a:r>
          </a:p>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267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your user departments to help explain the why</a:t>
            </a:r>
          </a:p>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8755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7777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alatino Linotype"/>
                <a:ea typeface="Calibri"/>
              </a:rPr>
              <a:t>In governmental funds, an inflow of resources must be </a:t>
            </a:r>
            <a:r>
              <a:rPr lang="en-US" i="1" dirty="0">
                <a:latin typeface="Palatino Linotype"/>
                <a:ea typeface="Calibri"/>
              </a:rPr>
              <a:t>available</a:t>
            </a:r>
            <a:r>
              <a:rPr lang="en-US" dirty="0">
                <a:latin typeface="Palatino Linotype"/>
                <a:ea typeface="Calibri"/>
              </a:rPr>
              <a:t> to be recognized as revenue of the current period. For the government-wide full accrual-basis, the timing of cash flows is irrelevant to revenue recognition. Accordingly, any deferred inflows of resources reported in governmental funds for </a:t>
            </a:r>
            <a:r>
              <a:rPr lang="en-US" i="1" dirty="0">
                <a:latin typeface="Palatino Linotype"/>
                <a:ea typeface="Calibri"/>
              </a:rPr>
              <a:t>unavailable</a:t>
            </a:r>
            <a:r>
              <a:rPr lang="en-US" dirty="0">
                <a:latin typeface="Palatino Linotype"/>
                <a:ea typeface="Calibri"/>
              </a:rPr>
              <a:t> amounts must be reclassified in the GW SNOP.</a:t>
            </a:r>
          </a:p>
          <a:p>
            <a:endParaRPr lang="en-US" dirty="0">
              <a:latin typeface="Palatino Linotype"/>
              <a:ea typeface="Calibri"/>
            </a:endParaRPr>
          </a:p>
          <a:p>
            <a:pPr>
              <a:defRPr/>
            </a:pPr>
            <a:r>
              <a:rPr lang="en-US" dirty="0"/>
              <a:t>The difference b/w the carrying value of refunded debt and its reacquisition price (the latter typically exceeds the former) must be reported as a deferred outflow/inflow of resources. Rather than this amount being reported in the liability section of the SNOP (as an adjustment to the face amount of the debt), it s/b shown as a deferred outflow or inflow of resources.</a:t>
            </a:r>
          </a:p>
          <a:p>
            <a:endParaRPr lang="en-US" dirty="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5204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8530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38A6B-76A9-4A16-9DBA-8F483928F400}"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0686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AB3E6E-9CA4-44E3-B0AC-D18011410453}"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A27A99CA-FDEB-499D-B0B3-5AF44FDC02B5}" type="slidenum">
              <a:rPr lang="en-US" smtClean="0"/>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AB3E6E-9CA4-44E3-B0AC-D18011410453}"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A99CA-FDEB-499D-B0B3-5AF44FDC02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AB3E6E-9CA4-44E3-B0AC-D18011410453}"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A99CA-FDEB-499D-B0B3-5AF44FDC02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09600" y="6266869"/>
            <a:ext cx="2844800" cy="365125"/>
          </a:xfrm>
          <a:prstGeom prst="rect">
            <a:avLst/>
          </a:prstGeom>
        </p:spPr>
        <p:txBody>
          <a:bodyPr/>
          <a:lstStyle/>
          <a:p>
            <a:fld id="{53E11550-E97D-4371-8DEE-DF9489DA122F}" type="slidenum">
              <a:rPr lang="en-US" smtClean="0"/>
              <a:pPr/>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250" b="86326"/>
          <a:stretch/>
        </p:blipFill>
        <p:spPr>
          <a:xfrm>
            <a:off x="755459" y="1295401"/>
            <a:ext cx="10725341" cy="507564"/>
          </a:xfrm>
          <a:prstGeom prst="rect">
            <a:avLst/>
          </a:prstGeom>
        </p:spPr>
      </p:pic>
      <p:sp>
        <p:nvSpPr>
          <p:cNvPr id="8" name="Title Placeholder 1"/>
          <p:cNvSpPr>
            <a:spLocks noGrp="1"/>
          </p:cNvSpPr>
          <p:nvPr>
            <p:ph type="title"/>
          </p:nvPr>
        </p:nvSpPr>
        <p:spPr>
          <a:xfrm>
            <a:off x="609600" y="161011"/>
            <a:ext cx="10972800" cy="1143000"/>
          </a:xfrm>
          <a:prstGeom prst="rect">
            <a:avLst/>
          </a:prstGeom>
        </p:spPr>
        <p:txBody>
          <a:bodyPr vert="horz" lIns="91440" tIns="45720" rIns="91440" bIns="45720" rtlCol="0" anchor="ctr">
            <a:noAutofit/>
          </a:bodyPr>
          <a:lstStyle>
            <a:lvl1pPr>
              <a:defRPr>
                <a:solidFill>
                  <a:schemeClr val="accent1"/>
                </a:solidFill>
              </a:defRPr>
            </a:lvl1pPr>
          </a:lstStyle>
          <a:p>
            <a:r>
              <a:rPr lang="en-US" dirty="0"/>
              <a:t>Click to edit Master title style</a:t>
            </a:r>
          </a:p>
        </p:txBody>
      </p:sp>
      <p:sp>
        <p:nvSpPr>
          <p:cNvPr id="9" name="Text Placeholder 2"/>
          <p:cNvSpPr>
            <a:spLocks noGrp="1"/>
          </p:cNvSpPr>
          <p:nvPr>
            <p:ph idx="1" hasCustomPrompt="1"/>
          </p:nvPr>
        </p:nvSpPr>
        <p:spPr>
          <a:xfrm>
            <a:off x="631729" y="1581268"/>
            <a:ext cx="10972800" cy="4424363"/>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80000"/>
              </a:lnSpc>
              <a:spcBef>
                <a:spcPts val="1200"/>
              </a:spcBef>
              <a:spcAft>
                <a:spcPts val="0"/>
              </a:spcAft>
              <a:buClr>
                <a:srgbClr val="357E58"/>
              </a:buClr>
              <a:buSzTx/>
              <a:buFont typeface="Webdings" pitchFamily="18" charset="2"/>
              <a:buChar char="4"/>
              <a:tabLst/>
              <a:defRPr/>
            </a:lvl1pPr>
            <a:lvl2pPr marL="742950" marR="0" indent="-285750" algn="l" defTabSz="914400" rtl="0" eaLnBrk="1" fontAlgn="auto" latinLnBrk="0" hangingPunct="1">
              <a:lnSpc>
                <a:spcPct val="80000"/>
              </a:lnSpc>
              <a:spcBef>
                <a:spcPts val="1200"/>
              </a:spcBef>
              <a:spcAft>
                <a:spcPts val="0"/>
              </a:spcAft>
              <a:buClr>
                <a:srgbClr val="357E58"/>
              </a:buClr>
              <a:buSzTx/>
              <a:buFont typeface="Wingdings" pitchFamily="2" charset="2"/>
              <a:buChar char="§"/>
              <a:tabLst/>
              <a:defRPr/>
            </a:lvl2pPr>
            <a:lvl3pPr marL="1143000" marR="0" indent="-228600" algn="l" defTabSz="914400" rtl="0" eaLnBrk="1" fontAlgn="auto" latinLnBrk="0" hangingPunct="1">
              <a:lnSpc>
                <a:spcPct val="80000"/>
              </a:lnSpc>
              <a:spcBef>
                <a:spcPts val="1200"/>
              </a:spcBef>
              <a:spcAft>
                <a:spcPts val="0"/>
              </a:spcAft>
              <a:buClrTx/>
              <a:buSzTx/>
              <a:buFont typeface="Arial" pitchFamily="34" charset="0"/>
              <a:buChar char="•"/>
              <a:tabLst/>
              <a:defRPr/>
            </a:lvl3pPr>
            <a:lvl4pPr marL="1600200" marR="0" indent="-228600" algn="l" defTabSz="914400" rtl="0" eaLnBrk="1" fontAlgn="auto" latinLnBrk="0" hangingPunct="1">
              <a:lnSpc>
                <a:spcPct val="80000"/>
              </a:lnSpc>
              <a:spcBef>
                <a:spcPts val="1200"/>
              </a:spcBef>
              <a:spcAft>
                <a:spcPts val="0"/>
              </a:spcAft>
              <a:buClrTx/>
              <a:buSzTx/>
              <a:buFont typeface="Arial" pitchFamily="34" charset="0"/>
              <a:buChar char="–"/>
              <a:tabLst/>
              <a:defRPr/>
            </a:lvl4pPr>
            <a:lvl5pPr marL="2057400" marR="0" indent="-228600" algn="l" defTabSz="914400" rtl="0" eaLnBrk="1" fontAlgn="auto" latinLnBrk="0" hangingPunct="1">
              <a:lnSpc>
                <a:spcPct val="80000"/>
              </a:lnSpc>
              <a:spcBef>
                <a:spcPts val="1200"/>
              </a:spcBef>
              <a:spcAft>
                <a:spcPts val="0"/>
              </a:spcAft>
              <a:buClrTx/>
              <a:buSzTx/>
              <a:buFont typeface="Arial" pitchFamily="34" charset="0"/>
              <a:buChar char="»"/>
              <a:tabLst/>
              <a:defRPr/>
            </a:lvl5pPr>
          </a:lstStyle>
          <a:p>
            <a:pPr marL="342900" marR="0" lvl="0" indent="-342900" algn="l" defTabSz="914400" rtl="0" eaLnBrk="1" fontAlgn="auto" latinLnBrk="0" hangingPunct="1">
              <a:lnSpc>
                <a:spcPct val="100000"/>
              </a:lnSpc>
              <a:spcBef>
                <a:spcPts val="700"/>
              </a:spcBef>
              <a:spcAft>
                <a:spcPts val="0"/>
              </a:spcAft>
              <a:buClr>
                <a:srgbClr val="357E58"/>
              </a:buClr>
              <a:buSzTx/>
              <a:buFont typeface="Webdings" pitchFamily="18" charset="2"/>
              <a:buChar char="4"/>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Click to edit Master text styles</a:t>
            </a:r>
          </a:p>
          <a:p>
            <a:pPr marL="742950" marR="0" lvl="1" indent="-285750" algn="l" defTabSz="914400" rtl="0" eaLnBrk="1" fontAlgn="auto" latinLnBrk="0" hangingPunct="1">
              <a:lnSpc>
                <a:spcPct val="100000"/>
              </a:lnSpc>
              <a:spcBef>
                <a:spcPts val="700"/>
              </a:spcBef>
              <a:spcAft>
                <a:spcPts val="0"/>
              </a:spcAft>
              <a:buClr>
                <a:srgbClr val="357E58"/>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Second level</a:t>
            </a:r>
          </a:p>
          <a:p>
            <a:pPr marL="1143000" marR="0" lvl="2" indent="-228600" algn="l" defTabSz="914400" rtl="0" eaLnBrk="1" fontAlgn="auto" latinLnBrk="0" hangingPunct="1">
              <a:lnSpc>
                <a:spcPct val="100000"/>
              </a:lnSpc>
              <a:spcBef>
                <a:spcPts val="7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Third level</a:t>
            </a:r>
          </a:p>
          <a:p>
            <a:pPr marL="1600200" marR="0" lvl="3" indent="-228600" algn="l" defTabSz="914400" rtl="0" eaLnBrk="1" fontAlgn="auto" latinLnBrk="0" hangingPunct="1">
              <a:lnSpc>
                <a:spcPct val="100000"/>
              </a:lnSpc>
              <a:spcBef>
                <a:spcPts val="7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Fourth level</a:t>
            </a:r>
          </a:p>
          <a:p>
            <a:pPr marL="2057400" marR="0" lvl="4" indent="-228600" algn="l" defTabSz="914400" rtl="0" eaLnBrk="1" fontAlgn="auto" latinLnBrk="0" hangingPunct="1">
              <a:lnSpc>
                <a:spcPct val="100000"/>
              </a:lnSpc>
              <a:spcBef>
                <a:spcPts val="7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Fifth level</a:t>
            </a:r>
          </a:p>
        </p:txBody>
      </p:sp>
    </p:spTree>
    <p:extLst>
      <p:ext uri="{BB962C8B-B14F-4D97-AF65-F5344CB8AC3E}">
        <p14:creationId xmlns:p14="http://schemas.microsoft.com/office/powerpoint/2010/main" val="368712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Right">
    <p:bg>
      <p:bgPr>
        <a:solidFill>
          <a:srgbClr val="FFFFFF"/>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6063916" y="0"/>
            <a:ext cx="6096000" cy="6858000"/>
          </a:xfrm>
        </p:spPr>
        <p:txBody>
          <a:bodyPr/>
          <a:lstStyle/>
          <a:p>
            <a:endParaRPr lang="en-US" dirty="0"/>
          </a:p>
        </p:txBody>
      </p:sp>
      <p:sp>
        <p:nvSpPr>
          <p:cNvPr id="4" name="Rectangle 3"/>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0" name="Text Placeholder 4"/>
          <p:cNvSpPr>
            <a:spLocks noGrp="1"/>
          </p:cNvSpPr>
          <p:nvPr>
            <p:ph type="body" sz="quarter" idx="3"/>
          </p:nvPr>
        </p:nvSpPr>
        <p:spPr>
          <a:xfrm>
            <a:off x="402168" y="2209800"/>
            <a:ext cx="5389033" cy="914400"/>
          </a:xfrm>
        </p:spPr>
        <p:txBody>
          <a:bodyPr anchor="b">
            <a:noAutofit/>
          </a:bodyPr>
          <a:lstStyle>
            <a:lvl1pPr marL="0" indent="0">
              <a:buNone/>
              <a:defRPr sz="2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4"/>
          </p:nvPr>
        </p:nvSpPr>
        <p:spPr>
          <a:xfrm>
            <a:off x="402168" y="3225800"/>
            <a:ext cx="5389033" cy="2844800"/>
          </a:xfrm>
        </p:spPr>
        <p:txBody>
          <a:bodyPr>
            <a:noAutofit/>
          </a:bodyPr>
          <a:lstStyle>
            <a:lvl1pPr marL="342900" indent="-342900">
              <a:buClr>
                <a:schemeClr val="bg1"/>
              </a:buClr>
              <a:buFont typeface="Webdings" pitchFamily="18" charset="2"/>
              <a:buChar char="4"/>
              <a:defRPr sz="2000">
                <a:solidFill>
                  <a:schemeClr val="bg1"/>
                </a:solidFill>
                <a:latin typeface="Arial" pitchFamily="34" charset="0"/>
                <a:cs typeface="Arial" pitchFamily="34" charset="0"/>
              </a:defRPr>
            </a:lvl1pPr>
            <a:lvl2pPr marL="742950" indent="-285750">
              <a:buClr>
                <a:schemeClr val="bg1"/>
              </a:buClr>
              <a:buFont typeface="Wingdings" pitchFamily="2" charset="2"/>
              <a:buChar char="§"/>
              <a:defRPr sz="1800">
                <a:solidFill>
                  <a:schemeClr val="bg1"/>
                </a:solidFill>
                <a:latin typeface="Arial" pitchFamily="34" charset="0"/>
                <a:cs typeface="Arial" pitchFamily="34" charset="0"/>
              </a:defRPr>
            </a:lvl2pPr>
            <a:lvl3pPr>
              <a:defRPr sz="16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p:cNvSpPr>
            <a:spLocks noGrp="1"/>
          </p:cNvSpPr>
          <p:nvPr>
            <p:ph type="title"/>
          </p:nvPr>
        </p:nvSpPr>
        <p:spPr>
          <a:xfrm>
            <a:off x="406400" y="482600"/>
            <a:ext cx="5384801" cy="1375448"/>
          </a:xfrm>
          <a:prstGeom prst="rect">
            <a:avLst/>
          </a:prstGeom>
        </p:spPr>
        <p:txBody>
          <a:bodyPr vert="horz" lIns="91440" tIns="45720" rIns="91440" bIns="45720" rtlCol="0" anchor="t">
            <a:noAutofit/>
          </a:bodyPr>
          <a:lstStyle>
            <a:lvl1pPr algn="l">
              <a:defRPr sz="36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92876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rstGeom prst="rect">
            <a:avLst/>
          </a:prstGeom>
        </p:spPr>
        <p:txBody>
          <a:bodyPr/>
          <a:lstStyle/>
          <a:p>
            <a:endParaRPr lang="en-US" dirty="0"/>
          </a:p>
        </p:txBody>
      </p:sp>
      <p:sp>
        <p:nvSpPr>
          <p:cNvPr id="4" name="Title 1"/>
          <p:cNvSpPr>
            <a:spLocks noGrp="1"/>
          </p:cNvSpPr>
          <p:nvPr>
            <p:ph type="title"/>
          </p:nvPr>
        </p:nvSpPr>
        <p:spPr>
          <a:xfrm>
            <a:off x="0" y="4069080"/>
            <a:ext cx="12192000" cy="1645920"/>
          </a:xfrm>
          <a:prstGeom prst="rect">
            <a:avLst/>
          </a:prstGeom>
          <a:solidFill>
            <a:schemeClr val="accent1">
              <a:alpha val="69804"/>
            </a:schemeClr>
          </a:solidFill>
        </p:spPr>
        <p:txBody>
          <a:bodyPr/>
          <a:lstStyle>
            <a:lvl1pPr>
              <a:defRPr i="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4055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dirty="0"/>
          </a:p>
        </p:txBody>
      </p:sp>
      <p:sp>
        <p:nvSpPr>
          <p:cNvPr id="4" name="Title 1"/>
          <p:cNvSpPr>
            <a:spLocks noGrp="1"/>
          </p:cNvSpPr>
          <p:nvPr>
            <p:ph type="title"/>
          </p:nvPr>
        </p:nvSpPr>
        <p:spPr>
          <a:xfrm>
            <a:off x="0" y="4069080"/>
            <a:ext cx="12192000" cy="1645920"/>
          </a:xfrm>
          <a:solidFill>
            <a:schemeClr val="accent5">
              <a:alpha val="69804"/>
            </a:schemeClr>
          </a:solidFill>
        </p:spPr>
        <p:txBody>
          <a:bodyPr/>
          <a:lstStyle>
            <a:lvl1pPr>
              <a:defRPr i="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7528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dirty="0"/>
          </a:p>
        </p:txBody>
      </p:sp>
      <p:sp>
        <p:nvSpPr>
          <p:cNvPr id="7" name="Title 1"/>
          <p:cNvSpPr>
            <a:spLocks noGrp="1"/>
          </p:cNvSpPr>
          <p:nvPr>
            <p:ph type="title"/>
          </p:nvPr>
        </p:nvSpPr>
        <p:spPr>
          <a:xfrm>
            <a:off x="0" y="4069080"/>
            <a:ext cx="12192000" cy="1645920"/>
          </a:xfrm>
          <a:solidFill>
            <a:schemeClr val="accent6">
              <a:alpha val="69804"/>
            </a:schemeClr>
          </a:solidFill>
        </p:spPr>
        <p:txBody>
          <a:bodyPr/>
          <a:lstStyle>
            <a:lvl1pPr>
              <a:defRPr i="0">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800" y="6137859"/>
            <a:ext cx="2133600" cy="459792"/>
          </a:xfrm>
          <a:prstGeom prst="rect">
            <a:avLst/>
          </a:prstGeom>
        </p:spPr>
      </p:pic>
    </p:spTree>
    <p:extLst>
      <p:ext uri="{BB962C8B-B14F-4D97-AF65-F5344CB8AC3E}">
        <p14:creationId xmlns:p14="http://schemas.microsoft.com/office/powerpoint/2010/main" val="3289672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8800" y="6137859"/>
            <a:ext cx="2133600" cy="459792"/>
          </a:xfrm>
          <a:prstGeom prst="rect">
            <a:avLst/>
          </a:prstGeom>
        </p:spPr>
      </p:pic>
      <p:sp>
        <p:nvSpPr>
          <p:cNvPr id="9" name="Title 1"/>
          <p:cNvSpPr>
            <a:spLocks noGrp="1"/>
          </p:cNvSpPr>
          <p:nvPr>
            <p:ph type="title"/>
          </p:nvPr>
        </p:nvSpPr>
        <p:spPr>
          <a:xfrm>
            <a:off x="0" y="4069080"/>
            <a:ext cx="12192000" cy="1645920"/>
          </a:xfrm>
          <a:solidFill>
            <a:schemeClr val="accent2">
              <a:alpha val="69804"/>
            </a:schemeClr>
          </a:solidFill>
        </p:spPr>
        <p:txBody>
          <a:bodyPr/>
          <a:lstStyle>
            <a:lvl1pPr>
              <a:defRPr i="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94066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dirty="0"/>
          </a:p>
        </p:txBody>
      </p:sp>
      <p:sp>
        <p:nvSpPr>
          <p:cNvPr id="4" name="Title 1"/>
          <p:cNvSpPr>
            <a:spLocks noGrp="1"/>
          </p:cNvSpPr>
          <p:nvPr>
            <p:ph type="title"/>
          </p:nvPr>
        </p:nvSpPr>
        <p:spPr>
          <a:xfrm>
            <a:off x="0" y="4069080"/>
            <a:ext cx="12192000" cy="1645920"/>
          </a:xfrm>
          <a:solidFill>
            <a:schemeClr val="accent5">
              <a:alpha val="69804"/>
            </a:schemeClr>
          </a:solidFill>
        </p:spPr>
        <p:txBody>
          <a:bodyPr/>
          <a:lstStyle>
            <a:lvl1pPr>
              <a:defRPr i="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7872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67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AB3E6E-9CA4-44E3-B0AC-D18011410453}"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A99CA-FDEB-499D-B0B3-5AF44FDC02B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7401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7991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475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8100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2782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975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1922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1716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5108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726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AB3E6E-9CA4-44E3-B0AC-D18011410453}" type="datetimeFigureOut">
              <a:rPr lang="en-US" smtClean="0"/>
              <a:t>11/16/2024</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A99CA-FDEB-499D-B0B3-5AF44FDC02B5}"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3851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027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5539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5179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0668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9679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1828800" y="1905000"/>
            <a:ext cx="9550400" cy="4038600"/>
          </a:xfrm>
          <a:prstGeom prst="rect">
            <a:avLst/>
          </a:prstGeom>
        </p:spPr>
        <p:txBody>
          <a:bodyPr vert="horz"/>
          <a:lstStyle>
            <a:lvl1pPr>
              <a:buFontTx/>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076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Left">
    <p:bg>
      <p:bgPr>
        <a:solidFill>
          <a:srgbClr val="FFFFFF"/>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6096000" cy="6858000"/>
          </a:xfrm>
        </p:spPr>
        <p:txBody>
          <a:bodyPr/>
          <a:lstStyle/>
          <a:p>
            <a:endParaRPr lang="en-US" dirty="0"/>
          </a:p>
        </p:txBody>
      </p:sp>
      <p:sp>
        <p:nvSpPr>
          <p:cNvPr id="4" name="Rectangle 3"/>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0" name="Text Placeholder 4"/>
          <p:cNvSpPr>
            <a:spLocks noGrp="1"/>
          </p:cNvSpPr>
          <p:nvPr>
            <p:ph type="body" sz="quarter" idx="3"/>
          </p:nvPr>
        </p:nvSpPr>
        <p:spPr>
          <a:xfrm>
            <a:off x="6498169" y="2209800"/>
            <a:ext cx="5389033" cy="914400"/>
          </a:xfrm>
        </p:spPr>
        <p:txBody>
          <a:bodyPr anchor="b">
            <a:noAutofit/>
          </a:bodyPr>
          <a:lstStyle>
            <a:lvl1pPr marL="0" indent="0">
              <a:buNone/>
              <a:defRPr sz="2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4"/>
          </p:nvPr>
        </p:nvSpPr>
        <p:spPr>
          <a:xfrm>
            <a:off x="6498169" y="3225800"/>
            <a:ext cx="5389033" cy="2844800"/>
          </a:xfrm>
        </p:spPr>
        <p:txBody>
          <a:bodyPr>
            <a:noAutofit/>
          </a:bodyPr>
          <a:lstStyle>
            <a:lvl1pPr marL="342900" indent="-342900">
              <a:buClr>
                <a:schemeClr val="bg1"/>
              </a:buClr>
              <a:buFont typeface="Webdings" pitchFamily="18" charset="2"/>
              <a:buChar char="4"/>
              <a:defRPr sz="2000">
                <a:solidFill>
                  <a:schemeClr val="bg1"/>
                </a:solidFill>
                <a:latin typeface="Arial" pitchFamily="34" charset="0"/>
                <a:cs typeface="Arial" pitchFamily="34" charset="0"/>
              </a:defRPr>
            </a:lvl1pPr>
            <a:lvl2pPr marL="742950" indent="-285750">
              <a:buClr>
                <a:schemeClr val="bg1"/>
              </a:buClr>
              <a:buFont typeface="Wingdings" pitchFamily="2" charset="2"/>
              <a:buChar char="§"/>
              <a:defRPr sz="1800">
                <a:solidFill>
                  <a:schemeClr val="bg1"/>
                </a:solidFill>
                <a:latin typeface="Arial" pitchFamily="34" charset="0"/>
                <a:cs typeface="Arial" pitchFamily="34" charset="0"/>
              </a:defRPr>
            </a:lvl2pPr>
            <a:lvl3pPr>
              <a:defRPr sz="16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p:cNvSpPr>
            <a:spLocks noGrp="1"/>
          </p:cNvSpPr>
          <p:nvPr>
            <p:ph type="title"/>
          </p:nvPr>
        </p:nvSpPr>
        <p:spPr>
          <a:xfrm>
            <a:off x="6502401" y="482600"/>
            <a:ext cx="5384801" cy="1375448"/>
          </a:xfrm>
          <a:prstGeom prst="rect">
            <a:avLst/>
          </a:prstGeom>
        </p:spPr>
        <p:txBody>
          <a:bodyPr vert="horz" lIns="91440" tIns="45720" rIns="91440" bIns="45720" rtlCol="0" anchor="t">
            <a:noAutofit/>
          </a:bodyPr>
          <a:lstStyle>
            <a:lvl1pPr algn="l">
              <a:defRPr sz="3600" b="0">
                <a:solidFill>
                  <a:schemeClr val="bg1"/>
                </a:solidFill>
              </a:defRPr>
            </a:lvl1pPr>
          </a:lstStyle>
          <a:p>
            <a:r>
              <a:rPr lang="en-US" dirty="0"/>
              <a:t>Click to edit Master title style</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6262688"/>
            <a:ext cx="3801259" cy="59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70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AB3E6E-9CA4-44E3-B0AC-D18011410453}"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A99CA-FDEB-499D-B0B3-5AF44FDC02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AB3E6E-9CA4-44E3-B0AC-D18011410453}"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A99CA-FDEB-499D-B0B3-5AF44FDC02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AB3E6E-9CA4-44E3-B0AC-D18011410453}"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A99CA-FDEB-499D-B0B3-5AF44FDC02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8AB3E6E-9CA4-44E3-B0AC-D18011410453}"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A99CA-FDEB-499D-B0B3-5AF44FDC02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AB3E6E-9CA4-44E3-B0AC-D18011410453}"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A99CA-FDEB-499D-B0B3-5AF44FDC02B5}" type="slidenum">
              <a:rPr lang="en-US" smtClean="0"/>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D8AB3E6E-9CA4-44E3-B0AC-D18011410453}" type="datetimeFigureOut">
              <a:rPr lang="en-US" smtClean="0"/>
              <a:t>11/16/2024</a:t>
            </a:fld>
            <a:endParaRPr lang="en-US"/>
          </a:p>
        </p:txBody>
      </p:sp>
      <p:sp>
        <p:nvSpPr>
          <p:cNvPr id="7" name="Slide Number Placeholder 6"/>
          <p:cNvSpPr>
            <a:spLocks noGrp="1"/>
          </p:cNvSpPr>
          <p:nvPr>
            <p:ph type="sldNum" sz="quarter" idx="12"/>
          </p:nvPr>
        </p:nvSpPr>
        <p:spPr/>
        <p:txBody>
          <a:bodyPr/>
          <a:lstStyle/>
          <a:p>
            <a:fld id="{A27A99CA-FDEB-499D-B0B3-5AF44FDC02B5}"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D8AB3E6E-9CA4-44E3-B0AC-D18011410453}" type="datetimeFigureOut">
              <a:rPr lang="en-US" smtClean="0"/>
              <a:t>11/16/2024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A27A99CA-FDEB-499D-B0B3-5AF44FDC02B5}"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8" r:id="rId32"/>
    <p:sldLayoutId id="2147483729" r:id="rId33"/>
    <p:sldLayoutId id="2147483730" r:id="rId34"/>
    <p:sldLayoutId id="2147483660" r:id="rId35"/>
    <p:sldLayoutId id="2147483663" r:id="rId36"/>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abfm.org/?p=25014&amp;ei=t3IdVZeUIYHrggTFm4O4Bw&amp;bvm=bv.89744112,d.eXY&amp;psig=AFQjCNFMeuAOTWH-YjgfihvapNC4jjXQhg&amp;ust=1428079663115551"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hyperlink" Target="http://www.google.com/url?sa=i&amp;rct=j&amp;q=&amp;esrc=s&amp;frm=1&amp;source=images&amp;cd=&amp;cad=rja&amp;uact=8&amp;ved=0CAcQjRw&amp;url=http://www.trophyclub.org/departments/finance/comprehensive-annual-financial-report.html&amp;ei=SXAdVaHsJYS4ggSe8oGADQ&amp;bvm=bv.89744112,d.eXY&amp;psig=AFQjCNHni39G5AXWhymR-aV5oNxfaUMo_g&amp;ust=1428079034539453" TargetMode="Externa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hyperlink" Target="http://www.google.com/url?sa=i&amp;rct=j&amp;q=&amp;esrc=s&amp;frm=1&amp;source=images&amp;cd=&amp;cad=rja&amp;uact=8&amp;ved=0CAcQjRw&amp;url=http://www.trophyclub.org/departments/finance/comprehensive-annual-financial-report.html&amp;ei=SXAdVaHsJYS4ggSe8oGADQ&amp;bvm=bv.89744112,d.eXY&amp;psig=AFQjCNHni39G5AXWhymR-aV5oNxfaUMo_g&amp;ust=1428079034539453" TargetMode="Externa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hyperlink" Target="http://www.google.com/url?sa=i&amp;rct=j&amp;q=&amp;esrc=s&amp;frm=1&amp;source=images&amp;cd=&amp;cad=rja&amp;uact=8&amp;ved=0CAcQjRw&amp;url=http://abfm.org/?p=25014&amp;ei=t3IdVZeUIYHrggTFm4O4Bw&amp;bvm=bv.89744112,d.eXY&amp;psig=AFQjCNFMeuAOTWH-YjgfihvapNC4jjXQhg&amp;ust=1428079663115551" TargetMode="Externa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uact=8&amp;ved=0CAcQjRw&amp;url=http://www.trophyclub.org/departments/finance/comprehensive-annual-financial-report.html&amp;ei=SXAdVaHsJYS4ggSe8oGADQ&amp;bvm=bv.89744112,d.eXY&amp;psig=AFQjCNHni39G5AXWhymR-aV5oNxfaUMo_g&amp;ust=1428079034539453"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ww.google.com/url?sa=i&amp;rct=j&amp;q=&amp;esrc=s&amp;frm=1&amp;source=images&amp;cd=&amp;cad=rja&amp;uact=8&amp;ved=0CAcQjRw&amp;url=http://abfm.org/?p=25014&amp;ei=t3IdVZeUIYHrggTFm4O4Bw&amp;bvm=bv.89744112,d.eXY&amp;psig=AFQjCNFMeuAOTWH-YjgfihvapNC4jjXQhg&amp;ust=1428079663115551"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53E11550-E97D-4371-8DEE-DF9489DA122F}" type="slidenum">
              <a:rPr lang="en-US" smtClean="0"/>
              <a:pPr/>
              <a:t>1</a:t>
            </a:fld>
            <a:endParaRPr lang="en-US" dirty="0"/>
          </a:p>
        </p:txBody>
      </p:sp>
      <p:sp>
        <p:nvSpPr>
          <p:cNvPr id="4" name="Subtitle 3"/>
          <p:cNvSpPr>
            <a:spLocks noGrp="1"/>
          </p:cNvSpPr>
          <p:nvPr>
            <p:ph type="subTitle" idx="1"/>
          </p:nvPr>
        </p:nvSpPr>
        <p:spPr>
          <a:xfrm>
            <a:off x="857073" y="4555671"/>
            <a:ext cx="8737600" cy="677636"/>
          </a:xfrm>
        </p:spPr>
        <p:txBody>
          <a:bodyPr>
            <a:normAutofit fontScale="70000" lnSpcReduction="20000"/>
          </a:bodyPr>
          <a:lstStyle/>
          <a:p>
            <a:r>
              <a:rPr lang="en-US" dirty="0"/>
              <a:t>Government Finance Officers of Texas</a:t>
            </a:r>
          </a:p>
          <a:p>
            <a:r>
              <a:rPr lang="en-US" dirty="0"/>
              <a:t>Austin, Texas</a:t>
            </a:r>
          </a:p>
          <a:p>
            <a:r>
              <a:rPr lang="en-US" dirty="0"/>
              <a:t>Tuesday, April 11, 2017</a:t>
            </a:r>
          </a:p>
        </p:txBody>
      </p:sp>
      <p:sp>
        <p:nvSpPr>
          <p:cNvPr id="3" name="Title 2"/>
          <p:cNvSpPr>
            <a:spLocks noGrp="1"/>
          </p:cNvSpPr>
          <p:nvPr>
            <p:ph type="ctrTitle"/>
          </p:nvPr>
        </p:nvSpPr>
        <p:spPr>
          <a:xfrm>
            <a:off x="806273" y="3086100"/>
            <a:ext cx="8839200" cy="1360135"/>
          </a:xfrm>
        </p:spPr>
        <p:txBody>
          <a:bodyPr/>
          <a:lstStyle/>
          <a:p>
            <a:r>
              <a:rPr lang="en-US" dirty="0"/>
              <a:t>CAFR blunders</a:t>
            </a:r>
            <a:br>
              <a:rPr lang="en-US" dirty="0"/>
            </a:br>
            <a:r>
              <a:rPr lang="en-US" sz="1800" dirty="0"/>
              <a:t>(other than Volunteering to do one in the first place)</a:t>
            </a:r>
          </a:p>
        </p:txBody>
      </p:sp>
      <p:pic>
        <p:nvPicPr>
          <p:cNvPr id="6" name="Picture 5"/>
          <p:cNvPicPr>
            <a:picLocks noChangeAspect="1"/>
          </p:cNvPicPr>
          <p:nvPr/>
        </p:nvPicPr>
        <p:blipFill>
          <a:blip r:embed="rId2"/>
          <a:stretch>
            <a:fillRect/>
          </a:stretch>
        </p:blipFill>
        <p:spPr>
          <a:xfrm>
            <a:off x="501529" y="471414"/>
            <a:ext cx="11165334" cy="1903649"/>
          </a:xfrm>
          <a:prstGeom prst="rect">
            <a:avLst/>
          </a:prstGeom>
        </p:spPr>
      </p:pic>
    </p:spTree>
    <p:extLst>
      <p:ext uri="{BB962C8B-B14F-4D97-AF65-F5344CB8AC3E}">
        <p14:creationId xmlns:p14="http://schemas.microsoft.com/office/powerpoint/2010/main" val="7674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53E11550-E97D-4371-8DEE-DF9489DA122F}" type="slidenum">
              <a:rPr lang="en-US" smtClean="0"/>
              <a:pPr/>
              <a:t>10</a:t>
            </a:fld>
            <a:endParaRPr lang="en-US" dirty="0"/>
          </a:p>
        </p:txBody>
      </p:sp>
      <p:sp>
        <p:nvSpPr>
          <p:cNvPr id="4" name="Title 3"/>
          <p:cNvSpPr>
            <a:spLocks noGrp="1"/>
          </p:cNvSpPr>
          <p:nvPr>
            <p:ph type="title"/>
          </p:nvPr>
        </p:nvSpPr>
        <p:spPr/>
        <p:txBody>
          <a:bodyPr/>
          <a:lstStyle/>
          <a:p>
            <a:r>
              <a:rPr lang="en-US" dirty="0"/>
              <a:t>How Can We Do Better?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1342932"/>
              </p:ext>
            </p:extLst>
          </p:nvPr>
        </p:nvGraphicFramePr>
        <p:xfrm>
          <a:off x="609600" y="1845276"/>
          <a:ext cx="10840995" cy="4604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14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Tips</a:t>
            </a:r>
          </a:p>
        </p:txBody>
      </p:sp>
      <p:sp>
        <p:nvSpPr>
          <p:cNvPr id="3" name="Content Placeholder 2"/>
          <p:cNvSpPr>
            <a:spLocks noGrp="1"/>
          </p:cNvSpPr>
          <p:nvPr>
            <p:ph idx="1"/>
          </p:nvPr>
        </p:nvSpPr>
        <p:spPr>
          <a:xfrm>
            <a:off x="631729" y="1581268"/>
            <a:ext cx="10972800" cy="5116094"/>
          </a:xfrm>
        </p:spPr>
        <p:txBody>
          <a:bodyPr/>
          <a:lstStyle/>
          <a:p>
            <a:r>
              <a:rPr lang="en-US" sz="3000" dirty="0"/>
              <a:t>Boutique Standards</a:t>
            </a:r>
          </a:p>
          <a:p>
            <a:pPr lvl="1"/>
            <a:r>
              <a:rPr lang="en-US" sz="2400" dirty="0"/>
              <a:t>There are many standards that do not apply to most governments in most years.  Examples include:</a:t>
            </a:r>
          </a:p>
          <a:p>
            <a:pPr lvl="2"/>
            <a:r>
              <a:rPr lang="en-US" sz="2400" dirty="0"/>
              <a:t>Asset Impairment</a:t>
            </a:r>
          </a:p>
          <a:p>
            <a:pPr lvl="2"/>
            <a:r>
              <a:rPr lang="en-US" sz="2400" dirty="0"/>
              <a:t>Pollution Remediation </a:t>
            </a:r>
          </a:p>
          <a:p>
            <a:pPr lvl="2"/>
            <a:r>
              <a:rPr lang="en-US" sz="2400" dirty="0"/>
              <a:t>Termination Benefits</a:t>
            </a:r>
          </a:p>
          <a:p>
            <a:pPr lvl="2"/>
            <a:r>
              <a:rPr lang="en-US" sz="2400" dirty="0"/>
              <a:t>Bankruptcy</a:t>
            </a:r>
          </a:p>
          <a:p>
            <a:pPr lvl="2"/>
            <a:r>
              <a:rPr lang="en-US" sz="2400" dirty="0"/>
              <a:t> Concession Arrangements</a:t>
            </a:r>
          </a:p>
          <a:p>
            <a:r>
              <a:rPr lang="en-US" sz="3000" dirty="0"/>
              <a:t>Boutique standards create the potential for misapplying or missing the standard altogether.</a:t>
            </a:r>
          </a:p>
          <a:p>
            <a:r>
              <a:rPr lang="en-US" sz="3000" dirty="0"/>
              <a:t>Develop a list of standards that could potentially apply and procedures for </a:t>
            </a:r>
            <a:r>
              <a:rPr lang="en-US" sz="3000"/>
              <a:t>checking each year.</a:t>
            </a:r>
            <a:endParaRPr lang="en-US" sz="3000" dirty="0"/>
          </a:p>
        </p:txBody>
      </p:sp>
    </p:spTree>
    <p:extLst>
      <p:ext uri="{BB962C8B-B14F-4D97-AF65-F5344CB8AC3E}">
        <p14:creationId xmlns:p14="http://schemas.microsoft.com/office/powerpoint/2010/main" val="60594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US"/>
          </a:p>
        </p:txBody>
      </p:sp>
      <p:sp>
        <p:nvSpPr>
          <p:cNvPr id="3" name="Title 2"/>
          <p:cNvSpPr>
            <a:spLocks noGrp="1"/>
          </p:cNvSpPr>
          <p:nvPr>
            <p:ph type="title"/>
          </p:nvPr>
        </p:nvSpPr>
        <p:spPr>
          <a:solidFill>
            <a:schemeClr val="accent2">
              <a:lumMod val="75000"/>
              <a:alpha val="69804"/>
            </a:schemeClr>
          </a:solidFill>
        </p:spPr>
        <p:txBody>
          <a:bodyPr/>
          <a:lstStyle/>
          <a:p>
            <a:r>
              <a:rPr lang="en-US" dirty="0"/>
              <a:t>Common deficiencies-Transmittal and MD&amp;A</a:t>
            </a:r>
          </a:p>
        </p:txBody>
      </p:sp>
    </p:spTree>
    <p:extLst>
      <p:ext uri="{BB962C8B-B14F-4D97-AF65-F5344CB8AC3E}">
        <p14:creationId xmlns:p14="http://schemas.microsoft.com/office/powerpoint/2010/main" val="192044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fld id="{53E11550-E97D-4371-8DEE-DF9489DA122F}" type="slidenum">
              <a:rPr lang="en-US" smtClean="0"/>
              <a:pPr/>
              <a:t>13</a:t>
            </a:fld>
            <a:endParaRPr lang="en-US" dirty="0"/>
          </a:p>
        </p:txBody>
      </p:sp>
      <p:sp>
        <p:nvSpPr>
          <p:cNvPr id="6" name="Title 5"/>
          <p:cNvSpPr>
            <a:spLocks noGrp="1"/>
          </p:cNvSpPr>
          <p:nvPr>
            <p:ph type="title"/>
          </p:nvPr>
        </p:nvSpPr>
        <p:spPr/>
        <p:txBody>
          <a:bodyPr/>
          <a:lstStyle/>
          <a:p>
            <a:r>
              <a:rPr lang="en-US" dirty="0"/>
              <a:t>Comprehensive Annual Financial Reporting (CAFR)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35262135"/>
              </p:ext>
            </p:extLst>
          </p:nvPr>
        </p:nvGraphicFramePr>
        <p:xfrm>
          <a:off x="808263" y="1646238"/>
          <a:ext cx="10629901" cy="442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991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Transmittal Letter</a:t>
            </a:r>
          </a:p>
        </p:txBody>
      </p:sp>
      <p:sp>
        <p:nvSpPr>
          <p:cNvPr id="7" name="Content Placeholder 6"/>
          <p:cNvSpPr>
            <a:spLocks noGrp="1"/>
          </p:cNvSpPr>
          <p:nvPr>
            <p:ph sz="half" idx="1"/>
          </p:nvPr>
        </p:nvSpPr>
        <p:spPr/>
        <p:txBody>
          <a:bodyPr/>
          <a:lstStyle/>
          <a:p>
            <a:r>
              <a:rPr lang="en-US" dirty="0"/>
              <a:t>Common Deficiencies</a:t>
            </a:r>
          </a:p>
          <a:p>
            <a:pPr lvl="1"/>
            <a:r>
              <a:rPr lang="en-US" sz="2200" dirty="0"/>
              <a:t>Incorrect date</a:t>
            </a:r>
          </a:p>
          <a:p>
            <a:endParaRPr lang="en-US" sz="2200" dirty="0"/>
          </a:p>
          <a:p>
            <a:pPr lvl="1"/>
            <a:r>
              <a:rPr lang="en-US" sz="2200" dirty="0"/>
              <a:t>Redundant information</a:t>
            </a:r>
          </a:p>
          <a:p>
            <a:endParaRPr lang="en-US" sz="2200" dirty="0"/>
          </a:p>
          <a:p>
            <a:endParaRPr lang="en-US" sz="2200" dirty="0"/>
          </a:p>
          <a:p>
            <a:pPr lvl="1"/>
            <a:r>
              <a:rPr lang="en-US" sz="2200" dirty="0"/>
              <a:t>Omissions</a:t>
            </a:r>
          </a:p>
        </p:txBody>
      </p:sp>
      <p:sp>
        <p:nvSpPr>
          <p:cNvPr id="2" name="Content Placeholder 1"/>
          <p:cNvSpPr>
            <a:spLocks noGrp="1"/>
          </p:cNvSpPr>
          <p:nvPr>
            <p:ph sz="half" idx="2"/>
          </p:nvPr>
        </p:nvSpPr>
        <p:spPr/>
        <p:txBody>
          <a:bodyPr/>
          <a:lstStyle/>
          <a:p>
            <a:r>
              <a:rPr lang="en-US" dirty="0"/>
              <a:t>Correct Approach</a:t>
            </a:r>
          </a:p>
          <a:p>
            <a:pPr lvl="1"/>
            <a:r>
              <a:rPr lang="en-US" sz="2200" dirty="0"/>
              <a:t>No earlier than the date of the auditor’s opinion</a:t>
            </a:r>
          </a:p>
          <a:p>
            <a:pPr lvl="1"/>
            <a:r>
              <a:rPr lang="en-US" sz="2200" dirty="0"/>
              <a:t>Follow GFOA guidelines that reduced and shifted the scope of the TL after GASB 34 introduced MD&amp;A</a:t>
            </a:r>
          </a:p>
          <a:p>
            <a:pPr lvl="1"/>
            <a:r>
              <a:rPr lang="en-US" sz="2200" dirty="0"/>
              <a:t>Follow the GFOA checklist and focus on financial “condition” factors rather than just financial position.  Cheerleading (within reason) is allowed.</a:t>
            </a:r>
          </a:p>
        </p:txBody>
      </p:sp>
    </p:spTree>
    <p:extLst>
      <p:ext uri="{BB962C8B-B14F-4D97-AF65-F5344CB8AC3E}">
        <p14:creationId xmlns:p14="http://schemas.microsoft.com/office/powerpoint/2010/main" val="361529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Management’s Discussion &amp; Analysis</a:t>
            </a:r>
          </a:p>
        </p:txBody>
      </p:sp>
      <p:sp>
        <p:nvSpPr>
          <p:cNvPr id="4" name="Content Placeholder 3"/>
          <p:cNvSpPr>
            <a:spLocks noGrp="1"/>
          </p:cNvSpPr>
          <p:nvPr>
            <p:ph sz="half" idx="1"/>
          </p:nvPr>
        </p:nvSpPr>
        <p:spPr>
          <a:xfrm>
            <a:off x="568171" y="1719070"/>
            <a:ext cx="5384800" cy="4730715"/>
          </a:xfrm>
        </p:spPr>
        <p:txBody>
          <a:bodyPr>
            <a:normAutofit fontScale="85000" lnSpcReduction="20000"/>
          </a:bodyPr>
          <a:lstStyle/>
          <a:p>
            <a:r>
              <a:rPr lang="en-US" dirty="0"/>
              <a:t>Common Deficiencies</a:t>
            </a:r>
          </a:p>
          <a:p>
            <a:pPr lvl="1"/>
            <a:r>
              <a:rPr lang="en-US" sz="1900" dirty="0"/>
              <a:t>Elevator Analysis-Quantifying the $ and % variances without explaining </a:t>
            </a:r>
          </a:p>
          <a:p>
            <a:pPr lvl="2"/>
            <a:r>
              <a:rPr lang="en-US" sz="1900" dirty="0"/>
              <a:t>Why did it happen?</a:t>
            </a:r>
          </a:p>
          <a:p>
            <a:pPr lvl="2"/>
            <a:r>
              <a:rPr lang="en-US" sz="1900" dirty="0"/>
              <a:t>Timing is not an explanation by itself; be sure to dive into  more meaningful details</a:t>
            </a:r>
          </a:p>
          <a:p>
            <a:pPr lvl="1"/>
            <a:r>
              <a:rPr lang="en-US" sz="1900" dirty="0"/>
              <a:t>Not explaining significant changes in major funds</a:t>
            </a:r>
          </a:p>
          <a:p>
            <a:pPr lvl="1"/>
            <a:r>
              <a:rPr lang="en-US" sz="1900" dirty="0"/>
              <a:t>Lack of two/three year comparative data</a:t>
            </a:r>
          </a:p>
          <a:p>
            <a:pPr lvl="1"/>
            <a:r>
              <a:rPr lang="en-US" sz="1900" dirty="0"/>
              <a:t>Amounts do not agree to financial statements</a:t>
            </a:r>
          </a:p>
          <a:p>
            <a:pPr lvl="1"/>
            <a:r>
              <a:rPr lang="en-US" sz="1900" dirty="0"/>
              <a:t>Restatements of Net Position must be presented</a:t>
            </a:r>
          </a:p>
          <a:p>
            <a:pPr lvl="1"/>
            <a:r>
              <a:rPr lang="en-US" sz="1900" dirty="0"/>
              <a:t>Insufficient details on the issuance of new debt</a:t>
            </a:r>
          </a:p>
          <a:p>
            <a:pPr lvl="1"/>
            <a:r>
              <a:rPr lang="en-US" sz="1900" dirty="0"/>
              <a:t>Not including currently known facts, decisions and conditions significantly affecting financial position or results of operations (2200.109 h)</a:t>
            </a:r>
          </a:p>
          <a:p>
            <a:pPr lvl="1"/>
            <a:r>
              <a:rPr lang="en-US" sz="1900" dirty="0"/>
              <a:t>Cheerleading or slanted to the positive</a:t>
            </a:r>
          </a:p>
          <a:p>
            <a:endParaRPr lang="en-US" dirty="0"/>
          </a:p>
        </p:txBody>
      </p:sp>
      <p:sp>
        <p:nvSpPr>
          <p:cNvPr id="2" name="Content Placeholder 1"/>
          <p:cNvSpPr>
            <a:spLocks noGrp="1"/>
          </p:cNvSpPr>
          <p:nvPr>
            <p:ph sz="half" idx="2"/>
          </p:nvPr>
        </p:nvSpPr>
        <p:spPr>
          <a:xfrm>
            <a:off x="6197600" y="1719071"/>
            <a:ext cx="5384800" cy="4771536"/>
          </a:xfrm>
        </p:spPr>
        <p:txBody>
          <a:bodyPr>
            <a:normAutofit fontScale="85000" lnSpcReduction="20000"/>
          </a:bodyPr>
          <a:lstStyle/>
          <a:p>
            <a:r>
              <a:rPr lang="en-US" dirty="0"/>
              <a:t>Correct Approach</a:t>
            </a:r>
          </a:p>
          <a:p>
            <a:pPr lvl="1"/>
            <a:r>
              <a:rPr lang="en-US" sz="1800" dirty="0"/>
              <a:t>Concise explanation of the root cause</a:t>
            </a:r>
          </a:p>
          <a:p>
            <a:pPr lvl="2"/>
            <a:r>
              <a:rPr lang="en-US" sz="1400" dirty="0"/>
              <a:t>No-Water revenues decreased due to declining sales</a:t>
            </a:r>
          </a:p>
          <a:p>
            <a:pPr lvl="2"/>
            <a:r>
              <a:rPr lang="en-US" sz="1400" dirty="0"/>
              <a:t>Yes-Water revenues decreased 8% from the previous year due to unseasonably cool, wet weather through the summer months reducing normal summer irrigation</a:t>
            </a:r>
          </a:p>
          <a:p>
            <a:pPr lvl="1"/>
            <a:r>
              <a:rPr lang="en-US" sz="1800" dirty="0"/>
              <a:t>Significant changes in fund balances of major funds should be explained</a:t>
            </a:r>
          </a:p>
          <a:p>
            <a:pPr lvl="1"/>
            <a:endParaRPr lang="en-US" sz="1800" dirty="0"/>
          </a:p>
          <a:p>
            <a:pPr lvl="1"/>
            <a:r>
              <a:rPr lang="en-US" sz="1800" dirty="0"/>
              <a:t>MD&amp;A should always have one year more the FS. Comparative FS mean 3 year MD&amp;A</a:t>
            </a:r>
          </a:p>
          <a:p>
            <a:pPr lvl="1"/>
            <a:r>
              <a:rPr lang="en-US" sz="1800" dirty="0"/>
              <a:t>Slot MD&amp;A numbers in last, assign tick &amp; tie duties to someone who likes detail </a:t>
            </a:r>
          </a:p>
          <a:p>
            <a:pPr lvl="1"/>
            <a:r>
              <a:rPr lang="en-US" sz="1800" dirty="0"/>
              <a:t>With all the new GASBs coming out just plan on it!</a:t>
            </a:r>
          </a:p>
          <a:p>
            <a:pPr lvl="1"/>
            <a:r>
              <a:rPr lang="en-US" sz="1800" dirty="0"/>
              <a:t>Describe main uses for new debt, reasons for refunding</a:t>
            </a:r>
          </a:p>
          <a:p>
            <a:pPr lvl="1"/>
            <a:r>
              <a:rPr lang="en-US" sz="1800" dirty="0"/>
              <a:t>Everything occurring between FYE and the date of the auditor’s opinion is fair game and easily </a:t>
            </a:r>
            <a:r>
              <a:rPr lang="en-US" sz="1800" dirty="0" err="1"/>
              <a:t>googled</a:t>
            </a:r>
            <a:endParaRPr lang="en-US" sz="1800" dirty="0"/>
          </a:p>
          <a:p>
            <a:pPr lvl="1"/>
            <a:r>
              <a:rPr lang="en-US" sz="1800" dirty="0"/>
              <a:t>As Sgt. Joe Friday was known to say “the facts and only the facts”-objective and unbiased</a:t>
            </a:r>
          </a:p>
        </p:txBody>
      </p:sp>
    </p:spTree>
    <p:extLst>
      <p:ext uri="{BB962C8B-B14F-4D97-AF65-F5344CB8AC3E}">
        <p14:creationId xmlns:p14="http://schemas.microsoft.com/office/powerpoint/2010/main" val="1745919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Government-wide Statements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413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Miscalculation of Net Investment</a:t>
            </a:r>
            <a:br>
              <a:rPr lang="en-US" dirty="0"/>
            </a:br>
            <a:r>
              <a:rPr lang="en-US" dirty="0"/>
              <a:t>in Capital Assets</a:t>
            </a:r>
          </a:p>
        </p:txBody>
      </p:sp>
      <p:sp>
        <p:nvSpPr>
          <p:cNvPr id="3" name="Content Placeholder 2"/>
          <p:cNvSpPr>
            <a:spLocks noGrp="1"/>
          </p:cNvSpPr>
          <p:nvPr>
            <p:ph idx="1"/>
          </p:nvPr>
        </p:nvSpPr>
        <p:spPr/>
        <p:txBody>
          <a:bodyPr/>
          <a:lstStyle/>
          <a:p>
            <a:r>
              <a:rPr lang="en-US" sz="3600" dirty="0"/>
              <a:t>Include: </a:t>
            </a:r>
            <a:r>
              <a:rPr lang="en-US" sz="1800" dirty="0"/>
              <a:t>(2200.118 &amp; 2200.709-1-17)</a:t>
            </a:r>
          </a:p>
          <a:p>
            <a:endParaRPr lang="en-US" sz="3600" dirty="0"/>
          </a:p>
        </p:txBody>
      </p:sp>
      <p:graphicFrame>
        <p:nvGraphicFramePr>
          <p:cNvPr id="5" name="Diagram 4"/>
          <p:cNvGraphicFramePr/>
          <p:nvPr>
            <p:extLst>
              <p:ext uri="{D42A27DB-BD31-4B8C-83A1-F6EECF244321}">
                <p14:modId xmlns:p14="http://schemas.microsoft.com/office/powerpoint/2010/main" val="3326195862"/>
              </p:ext>
            </p:extLst>
          </p:nvPr>
        </p:nvGraphicFramePr>
        <p:xfrm>
          <a:off x="914400" y="2163535"/>
          <a:ext cx="7857670" cy="4031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21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Miscalculation of Net Investment</a:t>
            </a:r>
            <a:br>
              <a:rPr lang="en-US" dirty="0"/>
            </a:br>
            <a:r>
              <a:rPr lang="en-US" dirty="0"/>
              <a:t>in Capital Assets</a:t>
            </a:r>
          </a:p>
        </p:txBody>
      </p:sp>
      <p:sp>
        <p:nvSpPr>
          <p:cNvPr id="3" name="Content Placeholder 2"/>
          <p:cNvSpPr>
            <a:spLocks noGrp="1"/>
          </p:cNvSpPr>
          <p:nvPr>
            <p:ph idx="1"/>
          </p:nvPr>
        </p:nvSpPr>
        <p:spPr/>
        <p:txBody>
          <a:bodyPr/>
          <a:lstStyle/>
          <a:p>
            <a:r>
              <a:rPr lang="en-US" sz="3600" dirty="0"/>
              <a:t>Exclude:</a:t>
            </a:r>
          </a:p>
          <a:p>
            <a:endParaRPr lang="en-US" sz="3600" dirty="0"/>
          </a:p>
        </p:txBody>
      </p:sp>
      <p:graphicFrame>
        <p:nvGraphicFramePr>
          <p:cNvPr id="5" name="Diagram 4"/>
          <p:cNvGraphicFramePr/>
          <p:nvPr>
            <p:extLst>
              <p:ext uri="{D42A27DB-BD31-4B8C-83A1-F6EECF244321}">
                <p14:modId xmlns:p14="http://schemas.microsoft.com/office/powerpoint/2010/main" val="430157994"/>
              </p:ext>
            </p:extLst>
          </p:nvPr>
        </p:nvGraphicFramePr>
        <p:xfrm>
          <a:off x="914400" y="2163535"/>
          <a:ext cx="8066314" cy="432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71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3E11550-E97D-4371-8DEE-DF9489DA122F}" type="slidenum">
              <a:rPr lang="en-US" smtClean="0"/>
              <a:pPr/>
              <a:t>19</a:t>
            </a:fld>
            <a:endParaRPr lang="en-US" dirty="0"/>
          </a:p>
        </p:txBody>
      </p:sp>
      <p:sp>
        <p:nvSpPr>
          <p:cNvPr id="3" name="Title 2"/>
          <p:cNvSpPr>
            <a:spLocks noGrp="1"/>
          </p:cNvSpPr>
          <p:nvPr>
            <p:ph type="title"/>
          </p:nvPr>
        </p:nvSpPr>
        <p:spPr/>
        <p:txBody>
          <a:bodyPr/>
          <a:lstStyle/>
          <a:p>
            <a:r>
              <a:rPr lang="en-US" dirty="0"/>
              <a:t>Other Government-wide Issues</a:t>
            </a:r>
          </a:p>
        </p:txBody>
      </p:sp>
      <p:sp>
        <p:nvSpPr>
          <p:cNvPr id="4" name="Content Placeholder 3"/>
          <p:cNvSpPr>
            <a:spLocks noGrp="1"/>
          </p:cNvSpPr>
          <p:nvPr>
            <p:ph idx="1"/>
          </p:nvPr>
        </p:nvSpPr>
        <p:spPr>
          <a:xfrm>
            <a:off x="1981200" y="1676401"/>
            <a:ext cx="8229600" cy="4424363"/>
          </a:xfrm>
        </p:spPr>
        <p:txBody>
          <a:bodyPr/>
          <a:lstStyle/>
          <a:p>
            <a:r>
              <a:rPr lang="en-US" sz="2800" dirty="0"/>
              <a:t>Failure to reclassify deferred inflows of resources for unavailable revenue</a:t>
            </a:r>
          </a:p>
          <a:p>
            <a:r>
              <a:rPr lang="en-US" sz="2800" dirty="0"/>
              <a:t>Reporting unearned revenues (a liability) as deferred inflows (not a liability)</a:t>
            </a:r>
          </a:p>
          <a:p>
            <a:r>
              <a:rPr lang="en-US" sz="2800" dirty="0"/>
              <a:t>Failure to report a deferred outflow/inflow of resources in connection with refunded debt</a:t>
            </a:r>
          </a:p>
          <a:p>
            <a:r>
              <a:rPr lang="en-US" sz="2800" dirty="0"/>
              <a:t>Net Position vs. Net Assets</a:t>
            </a:r>
          </a:p>
          <a:p>
            <a:r>
              <a:rPr lang="en-US" sz="2800" dirty="0"/>
              <a:t>Net Investment in Capital Assets vs. Invested in Capital Assets, Net of Related Debt</a:t>
            </a:r>
          </a:p>
          <a:p>
            <a:endParaRPr lang="en-US" sz="2800" dirty="0"/>
          </a:p>
        </p:txBody>
      </p:sp>
    </p:spTree>
    <p:extLst>
      <p:ext uri="{BB962C8B-B14F-4D97-AF65-F5344CB8AC3E}">
        <p14:creationId xmlns:p14="http://schemas.microsoft.com/office/powerpoint/2010/main" val="272810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3E11550-E97D-4371-8DEE-DF9489DA122F}" type="slidenum">
              <a:rPr lang="en-US" smtClean="0"/>
              <a:pPr/>
              <a:t>2</a:t>
            </a:fld>
            <a:endParaRPr lang="en-US" dirty="0"/>
          </a:p>
        </p:txBody>
      </p:sp>
      <p:sp>
        <p:nvSpPr>
          <p:cNvPr id="6" name="Title 5"/>
          <p:cNvSpPr>
            <a:spLocks noGrp="1"/>
          </p:cNvSpPr>
          <p:nvPr>
            <p:ph type="title"/>
          </p:nvPr>
        </p:nvSpPr>
        <p:spPr/>
        <p:txBody>
          <a:bodyPr/>
          <a:lstStyle/>
          <a:p>
            <a:r>
              <a:rPr lang="en-US"/>
              <a:t>Learning Objectives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3679856"/>
              </p:ext>
            </p:extLst>
          </p:nvPr>
        </p:nvGraphicFramePr>
        <p:xfrm>
          <a:off x="791935" y="1943099"/>
          <a:ext cx="10812689" cy="40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20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US"/>
          </a:p>
        </p:txBody>
      </p:sp>
      <p:sp>
        <p:nvSpPr>
          <p:cNvPr id="6" name="Title 5"/>
          <p:cNvSpPr>
            <a:spLocks noGrp="1"/>
          </p:cNvSpPr>
          <p:nvPr>
            <p:ph type="title"/>
          </p:nvPr>
        </p:nvSpPr>
        <p:spPr>
          <a:xfrm>
            <a:off x="181231" y="3886200"/>
            <a:ext cx="11862487" cy="1874520"/>
          </a:xfrm>
        </p:spPr>
        <p:txBody>
          <a:bodyPr/>
          <a:lstStyle/>
          <a:p>
            <a:r>
              <a:rPr lang="en-US" dirty="0"/>
              <a:t>Governmental Funds</a:t>
            </a:r>
          </a:p>
        </p:txBody>
      </p:sp>
    </p:spTree>
    <p:extLst>
      <p:ext uri="{BB962C8B-B14F-4D97-AF65-F5344CB8AC3E}">
        <p14:creationId xmlns:p14="http://schemas.microsoft.com/office/powerpoint/2010/main" val="3925207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3E11550-E97D-4371-8DEE-DF9489DA122F}" type="slidenum">
              <a:rPr lang="en-US" smtClean="0"/>
              <a:pPr/>
              <a:t>21</a:t>
            </a:fld>
            <a:endParaRPr lang="en-US" dirty="0"/>
          </a:p>
        </p:txBody>
      </p:sp>
      <p:sp>
        <p:nvSpPr>
          <p:cNvPr id="4" name="Title 3"/>
          <p:cNvSpPr>
            <a:spLocks noGrp="1"/>
          </p:cNvSpPr>
          <p:nvPr>
            <p:ph type="title"/>
          </p:nvPr>
        </p:nvSpPr>
        <p:spPr/>
        <p:txBody>
          <a:bodyPr/>
          <a:lstStyle/>
          <a:p>
            <a:r>
              <a:rPr lang="en-US" dirty="0"/>
              <a:t>Major Funds</a:t>
            </a:r>
            <a:endParaRPr lang="en-US" sz="3200" dirty="0"/>
          </a:p>
        </p:txBody>
      </p:sp>
      <p:sp>
        <p:nvSpPr>
          <p:cNvPr id="2" name="Content Placeholder 1"/>
          <p:cNvSpPr>
            <a:spLocks noGrp="1"/>
          </p:cNvSpPr>
          <p:nvPr>
            <p:ph idx="1"/>
          </p:nvPr>
        </p:nvSpPr>
        <p:spPr/>
        <p:txBody>
          <a:bodyPr/>
          <a:lstStyle/>
          <a:p>
            <a:r>
              <a:rPr lang="en-US" sz="3200" dirty="0"/>
              <a:t>Not reporting a major fund when it meets the criteria for  major fund status</a:t>
            </a:r>
          </a:p>
          <a:p>
            <a:r>
              <a:rPr lang="en-US" sz="3200" dirty="0"/>
              <a:t>Not clearly identifying which funds are major</a:t>
            </a:r>
          </a:p>
          <a:p>
            <a:r>
              <a:rPr lang="en-US" sz="3200" dirty="0"/>
              <a:t>Not updating the major fund determination analysis before issuance, and also yearly, to ensure status hasn’t changed</a:t>
            </a:r>
          </a:p>
          <a:p>
            <a:r>
              <a:rPr lang="en-US" sz="3200" dirty="0"/>
              <a:t>Not including deferred inflows and deferred outflows when calculating major funds</a:t>
            </a:r>
          </a:p>
          <a:p>
            <a:pPr marL="0" indent="0">
              <a:buNone/>
            </a:pPr>
            <a:endParaRPr lang="en-US" dirty="0"/>
          </a:p>
        </p:txBody>
      </p:sp>
    </p:spTree>
    <p:extLst>
      <p:ext uri="{BB962C8B-B14F-4D97-AF65-F5344CB8AC3E}">
        <p14:creationId xmlns:p14="http://schemas.microsoft.com/office/powerpoint/2010/main" val="175850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GASB 54 Fund Balance</a:t>
            </a:r>
          </a:p>
        </p:txBody>
      </p:sp>
      <p:sp>
        <p:nvSpPr>
          <p:cNvPr id="7" name="Content Placeholder 6"/>
          <p:cNvSpPr>
            <a:spLocks noGrp="1"/>
          </p:cNvSpPr>
          <p:nvPr>
            <p:ph sz="half" idx="1"/>
          </p:nvPr>
        </p:nvSpPr>
        <p:spPr/>
        <p:txBody>
          <a:bodyPr>
            <a:normAutofit lnSpcReduction="10000"/>
          </a:bodyPr>
          <a:lstStyle/>
          <a:p>
            <a:r>
              <a:rPr lang="en-US" sz="2200" b="1" dirty="0"/>
              <a:t>Not Reporting by Purpose</a:t>
            </a:r>
          </a:p>
          <a:p>
            <a:pPr lvl="1"/>
            <a:r>
              <a:rPr lang="en-US" dirty="0"/>
              <a:t>i.e. “Public Safety” is a Function whereas “Revenue Stabilization” is a purpose</a:t>
            </a:r>
          </a:p>
          <a:p>
            <a:r>
              <a:rPr lang="en-US" sz="2200" b="1" dirty="0"/>
              <a:t>Negative Assigned Fund Balance</a:t>
            </a:r>
          </a:p>
          <a:p>
            <a:pPr lvl="1"/>
            <a:r>
              <a:rPr lang="en-US" dirty="0"/>
              <a:t>Can only be positive</a:t>
            </a:r>
          </a:p>
          <a:p>
            <a:pPr lvl="1"/>
            <a:r>
              <a:rPr lang="en-US" dirty="0"/>
              <a:t>Cannot have positive Assigned Fund Balance and have negative Unassigned Fund Balance</a:t>
            </a:r>
          </a:p>
          <a:p>
            <a:r>
              <a:rPr lang="en-US" sz="2200" b="1" dirty="0"/>
              <a:t>Only the General Fund can have positive Unassigned Fund Balance</a:t>
            </a:r>
          </a:p>
        </p:txBody>
      </p:sp>
      <p:sp>
        <p:nvSpPr>
          <p:cNvPr id="8" name="Content Placeholder 7"/>
          <p:cNvSpPr>
            <a:spLocks noGrp="1"/>
          </p:cNvSpPr>
          <p:nvPr>
            <p:ph sz="half" idx="2"/>
          </p:nvPr>
        </p:nvSpPr>
        <p:spPr/>
        <p:txBody>
          <a:bodyPr>
            <a:normAutofit lnSpcReduction="10000"/>
          </a:bodyPr>
          <a:lstStyle/>
          <a:p>
            <a:r>
              <a:rPr lang="en-US" sz="2200" b="1" dirty="0"/>
              <a:t>Outdated Terminology</a:t>
            </a:r>
          </a:p>
          <a:p>
            <a:pPr lvl="1"/>
            <a:r>
              <a:rPr lang="en-US" dirty="0"/>
              <a:t>Reserved, Unreserved, Designated &amp; Undesignated </a:t>
            </a:r>
          </a:p>
          <a:p>
            <a:r>
              <a:rPr lang="en-US" sz="2200" b="1" dirty="0"/>
              <a:t>Improper Order; Must B</a:t>
            </a:r>
            <a:r>
              <a:rPr lang="en-US" b="1" dirty="0"/>
              <a:t>e:</a:t>
            </a:r>
          </a:p>
          <a:p>
            <a:pPr lvl="1"/>
            <a:r>
              <a:rPr lang="en-US" dirty="0"/>
              <a:t>Non-spendable</a:t>
            </a:r>
          </a:p>
          <a:p>
            <a:pPr lvl="1"/>
            <a:r>
              <a:rPr lang="en-US" dirty="0"/>
              <a:t>Restricted</a:t>
            </a:r>
          </a:p>
          <a:p>
            <a:pPr lvl="1"/>
            <a:r>
              <a:rPr lang="en-US" dirty="0"/>
              <a:t>Committed</a:t>
            </a:r>
          </a:p>
          <a:p>
            <a:pPr lvl="1"/>
            <a:r>
              <a:rPr lang="en-US" dirty="0"/>
              <a:t>Assigned</a:t>
            </a:r>
          </a:p>
          <a:p>
            <a:pPr lvl="1"/>
            <a:r>
              <a:rPr lang="en-US" dirty="0"/>
              <a:t>Unassigned</a:t>
            </a:r>
          </a:p>
          <a:p>
            <a:r>
              <a:rPr lang="en-US" sz="2200" b="1" dirty="0"/>
              <a:t>Encumbrances should not be separately listed</a:t>
            </a:r>
          </a:p>
        </p:txBody>
      </p:sp>
      <p:sp>
        <p:nvSpPr>
          <p:cNvPr id="9" name="Slide Number Placeholder 4"/>
          <p:cNvSpPr>
            <a:spLocks noGrp="1"/>
          </p:cNvSpPr>
          <p:nvPr>
            <p:ph type="sldNum" sz="quarter" idx="12"/>
          </p:nvPr>
        </p:nvSpPr>
        <p:spPr/>
        <p:txBody>
          <a:bodyPr/>
          <a:lstStyle/>
          <a:p>
            <a:fld id="{53E11550-E97D-4371-8DEE-DF9489DA122F}" type="slidenum">
              <a:rPr lang="en-US" smtClean="0"/>
              <a:pPr/>
              <a:t>22</a:t>
            </a:fld>
            <a:endParaRPr lang="en-US" dirty="0"/>
          </a:p>
        </p:txBody>
      </p:sp>
    </p:spTree>
    <p:extLst>
      <p:ext uri="{BB962C8B-B14F-4D97-AF65-F5344CB8AC3E}">
        <p14:creationId xmlns:p14="http://schemas.microsoft.com/office/powerpoint/2010/main" val="390033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3E11550-E97D-4371-8DEE-DF9489DA122F}" type="slidenum">
              <a:rPr lang="en-US" smtClean="0"/>
              <a:pPr/>
              <a:t>23</a:t>
            </a:fld>
            <a:endParaRPr lang="en-US" dirty="0"/>
          </a:p>
        </p:txBody>
      </p:sp>
      <p:sp>
        <p:nvSpPr>
          <p:cNvPr id="4" name="Title 3"/>
          <p:cNvSpPr>
            <a:spLocks noGrp="1"/>
          </p:cNvSpPr>
          <p:nvPr>
            <p:ph type="title"/>
          </p:nvPr>
        </p:nvSpPr>
        <p:spPr/>
        <p:txBody>
          <a:bodyPr/>
          <a:lstStyle/>
          <a:p>
            <a:r>
              <a:rPr lang="en-US" dirty="0"/>
              <a:t>Governmental Fund Reporting Issues</a:t>
            </a:r>
          </a:p>
        </p:txBody>
      </p:sp>
      <p:sp>
        <p:nvSpPr>
          <p:cNvPr id="6" name="Content Placeholder 6"/>
          <p:cNvSpPr>
            <a:spLocks noGrp="1"/>
          </p:cNvSpPr>
          <p:nvPr>
            <p:ph idx="1"/>
          </p:nvPr>
        </p:nvSpPr>
        <p:spPr>
          <a:xfrm>
            <a:off x="1134836" y="1640663"/>
            <a:ext cx="4884964" cy="4500477"/>
          </a:xfrm>
        </p:spPr>
        <p:txBody>
          <a:bodyPr/>
          <a:lstStyle/>
          <a:p>
            <a:r>
              <a:rPr lang="en-US" sz="2600" b="1" dirty="0">
                <a:latin typeface="Calibri" pitchFamily="34" charset="0"/>
                <a:cs typeface="Calibri" pitchFamily="34" charset="0"/>
              </a:rPr>
              <a:t>Deferred Inflows</a:t>
            </a:r>
          </a:p>
          <a:p>
            <a:pPr lvl="1"/>
            <a:r>
              <a:rPr lang="en-US" sz="2600" dirty="0">
                <a:latin typeface="Calibri" pitchFamily="34" charset="0"/>
                <a:cs typeface="Calibri" pitchFamily="34" charset="0"/>
              </a:rPr>
              <a:t>amounts received prior to being earned or meeting eligibility requirements are a liability</a:t>
            </a:r>
          </a:p>
          <a:p>
            <a:pPr lvl="1"/>
            <a:endParaRPr lang="en-US" sz="2600" dirty="0">
              <a:latin typeface="Calibri" pitchFamily="34" charset="0"/>
              <a:cs typeface="Calibri" pitchFamily="34" charset="0"/>
            </a:endParaRPr>
          </a:p>
          <a:p>
            <a:r>
              <a:rPr lang="en-US" sz="2600" b="1" dirty="0">
                <a:latin typeface="Calibri" pitchFamily="34" charset="0"/>
                <a:cs typeface="Calibri" pitchFamily="34" charset="0"/>
              </a:rPr>
              <a:t>Deferred Outflows</a:t>
            </a:r>
          </a:p>
          <a:p>
            <a:pPr lvl="1"/>
            <a:r>
              <a:rPr lang="en-US" sz="2600" dirty="0">
                <a:latin typeface="Calibri" pitchFamily="34" charset="0"/>
                <a:cs typeface="Calibri" pitchFamily="34" charset="0"/>
              </a:rPr>
              <a:t>Unamortized debt issuance costs are no longer deferred; they are period expenses</a:t>
            </a:r>
          </a:p>
        </p:txBody>
      </p:sp>
      <p:sp>
        <p:nvSpPr>
          <p:cNvPr id="8" name="Content Placeholder 7"/>
          <p:cNvSpPr txBox="1">
            <a:spLocks/>
          </p:cNvSpPr>
          <p:nvPr/>
        </p:nvSpPr>
        <p:spPr>
          <a:xfrm>
            <a:off x="6172200" y="1640663"/>
            <a:ext cx="4800600" cy="4500477"/>
          </a:xfrm>
          <a:prstGeom prst="rect">
            <a:avLst/>
          </a:prstGeom>
        </p:spPr>
        <p:txBody>
          <a:bodyPr/>
          <a:lstStyle>
            <a:lvl1pPr marL="342900" indent="-342900" algn="l" defTabSz="914400" rtl="0" eaLnBrk="1" latinLnBrk="0" hangingPunct="1">
              <a:lnSpc>
                <a:spcPct val="80000"/>
              </a:lnSpc>
              <a:spcBef>
                <a:spcPts val="1200"/>
              </a:spcBef>
              <a:buClr>
                <a:srgbClr val="357E58"/>
              </a:buClr>
              <a:buFont typeface="Webdings" pitchFamily="18" charset="2"/>
              <a:buChar char="4"/>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80000"/>
              </a:lnSpc>
              <a:spcBef>
                <a:spcPts val="1200"/>
              </a:spcBef>
              <a:buClr>
                <a:srgbClr val="357E58"/>
              </a:buClr>
              <a:buFont typeface="Wingdings" pitchFamily="2" charset="2"/>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80000"/>
              </a:lnSpc>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80000"/>
              </a:lnSpc>
              <a:spcBef>
                <a:spcPts val="12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80000"/>
              </a:lnSpc>
              <a:spcBef>
                <a:spcPts val="12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1" dirty="0">
                <a:latin typeface="Calibri" pitchFamily="34" charset="0"/>
                <a:cs typeface="Calibri" pitchFamily="34" charset="0"/>
              </a:rPr>
              <a:t>Misuse of Special Revenue Funds</a:t>
            </a:r>
          </a:p>
          <a:p>
            <a:pPr lvl="1"/>
            <a:r>
              <a:rPr lang="en-US" sz="2600" dirty="0">
                <a:latin typeface="Calibri" pitchFamily="34" charset="0"/>
                <a:cs typeface="Calibri" pitchFamily="34" charset="0"/>
              </a:rPr>
              <a:t>Established funds not meeting the definition in GAAP per the note disclosures</a:t>
            </a:r>
          </a:p>
          <a:p>
            <a:r>
              <a:rPr lang="en-US" sz="2600" b="1" dirty="0">
                <a:latin typeface="Calibri" pitchFamily="34" charset="0"/>
                <a:cs typeface="Calibri" pitchFamily="34" charset="0"/>
              </a:rPr>
              <a:t>Budget Comparisons:</a:t>
            </a:r>
          </a:p>
          <a:p>
            <a:pPr lvl="1"/>
            <a:r>
              <a:rPr lang="en-US" sz="2600" dirty="0">
                <a:latin typeface="Calibri" pitchFamily="34" charset="0"/>
                <a:cs typeface="Calibri" pitchFamily="34" charset="0"/>
              </a:rPr>
              <a:t>GAAP only requires General Fund and major Special Revenue Funds, if budget is legally adopted</a:t>
            </a:r>
          </a:p>
        </p:txBody>
      </p:sp>
    </p:spTree>
    <p:extLst>
      <p:ext uri="{BB962C8B-B14F-4D97-AF65-F5344CB8AC3E}">
        <p14:creationId xmlns:p14="http://schemas.microsoft.com/office/powerpoint/2010/main" val="103957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3E11550-E97D-4371-8DEE-DF9489DA122F}" type="slidenum">
              <a:rPr lang="en-US" smtClean="0"/>
              <a:pPr/>
              <a:t>24</a:t>
            </a:fld>
            <a:endParaRPr lang="en-US" dirty="0"/>
          </a:p>
        </p:txBody>
      </p:sp>
      <p:sp>
        <p:nvSpPr>
          <p:cNvPr id="4" name="Title 3"/>
          <p:cNvSpPr>
            <a:spLocks noGrp="1"/>
          </p:cNvSpPr>
          <p:nvPr>
            <p:ph type="title"/>
          </p:nvPr>
        </p:nvSpPr>
        <p:spPr/>
        <p:txBody>
          <a:bodyPr/>
          <a:lstStyle/>
          <a:p>
            <a:r>
              <a:rPr lang="en-US" dirty="0"/>
              <a:t>Reporting</a:t>
            </a:r>
            <a:endParaRPr lang="en-US" sz="3200" dirty="0"/>
          </a:p>
        </p:txBody>
      </p:sp>
      <p:sp>
        <p:nvSpPr>
          <p:cNvPr id="2" name="Content Placeholder 1"/>
          <p:cNvSpPr>
            <a:spLocks noGrp="1"/>
          </p:cNvSpPr>
          <p:nvPr>
            <p:ph idx="1"/>
          </p:nvPr>
        </p:nvSpPr>
        <p:spPr/>
        <p:txBody>
          <a:bodyPr/>
          <a:lstStyle/>
          <a:p>
            <a:r>
              <a:rPr lang="en-US" sz="2800" dirty="0">
                <a:latin typeface="Calibri" pitchFamily="34" charset="0"/>
                <a:cs typeface="Calibri" pitchFamily="34" charset="0"/>
              </a:rPr>
              <a:t>Don’t report as governmental debt if:</a:t>
            </a:r>
          </a:p>
          <a:p>
            <a:pPr lvl="1"/>
            <a:r>
              <a:rPr lang="en-US" sz="2800" dirty="0">
                <a:latin typeface="Calibri" pitchFamily="34" charset="0"/>
                <a:cs typeface="Calibri" pitchFamily="34" charset="0"/>
              </a:rPr>
              <a:t>Proceeds are used by the enterprise fund</a:t>
            </a:r>
          </a:p>
          <a:p>
            <a:pPr lvl="1"/>
            <a:r>
              <a:rPr lang="en-US" sz="2800" dirty="0">
                <a:latin typeface="Calibri" pitchFamily="34" charset="0"/>
                <a:cs typeface="Calibri" pitchFamily="34" charset="0"/>
              </a:rPr>
              <a:t>Repayment is to be made by the enterprise fund</a:t>
            </a:r>
          </a:p>
          <a:p>
            <a:pPr lvl="0"/>
            <a:r>
              <a:rPr lang="en-US" sz="2800" dirty="0">
                <a:latin typeface="Calibri" pitchFamily="34" charset="0"/>
                <a:cs typeface="Calibri" pitchFamily="34" charset="0"/>
              </a:rPr>
              <a:t>Capital contributions are reported on the Statement of Revenues, Expenses and Changes in Net Position </a:t>
            </a:r>
          </a:p>
          <a:p>
            <a:pPr lvl="1"/>
            <a:r>
              <a:rPr lang="en-US" sz="2800" dirty="0">
                <a:latin typeface="Calibri" pitchFamily="34" charset="0"/>
                <a:cs typeface="Calibri" pitchFamily="34" charset="0"/>
              </a:rPr>
              <a:t>Capital contributions received - should be shown below the non-operating section</a:t>
            </a:r>
          </a:p>
          <a:p>
            <a:pPr lvl="1"/>
            <a:r>
              <a:rPr lang="en-US" sz="2800" dirty="0">
                <a:latin typeface="Calibri" pitchFamily="34" charset="0"/>
                <a:cs typeface="Calibri" pitchFamily="34" charset="0"/>
              </a:rPr>
              <a:t>Capital contributions to other entities or other funds – shown as non-operating expenses</a:t>
            </a:r>
          </a:p>
        </p:txBody>
      </p:sp>
    </p:spTree>
    <p:extLst>
      <p:ext uri="{BB962C8B-B14F-4D97-AF65-F5344CB8AC3E}">
        <p14:creationId xmlns:p14="http://schemas.microsoft.com/office/powerpoint/2010/main" val="307311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US"/>
          </a:p>
        </p:txBody>
      </p:sp>
      <p:sp>
        <p:nvSpPr>
          <p:cNvPr id="6" name="Title 5"/>
          <p:cNvSpPr>
            <a:spLocks noGrp="1"/>
          </p:cNvSpPr>
          <p:nvPr>
            <p:ph type="title"/>
          </p:nvPr>
        </p:nvSpPr>
        <p:spPr>
          <a:solidFill>
            <a:schemeClr val="bg2">
              <a:lumMod val="50000"/>
              <a:alpha val="69804"/>
            </a:schemeClr>
          </a:solidFill>
        </p:spPr>
        <p:txBody>
          <a:bodyPr/>
          <a:lstStyle/>
          <a:p>
            <a:r>
              <a:rPr lang="en-US" dirty="0"/>
              <a:t>Component Units</a:t>
            </a:r>
          </a:p>
        </p:txBody>
      </p:sp>
    </p:spTree>
    <p:extLst>
      <p:ext uri="{BB962C8B-B14F-4D97-AF65-F5344CB8AC3E}">
        <p14:creationId xmlns:p14="http://schemas.microsoft.com/office/powerpoint/2010/main" val="2200472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Component Unit Considerations</a:t>
            </a:r>
          </a:p>
        </p:txBody>
      </p:sp>
      <p:sp>
        <p:nvSpPr>
          <p:cNvPr id="5" name="Content Placeholder 4"/>
          <p:cNvSpPr>
            <a:spLocks noGrp="1"/>
          </p:cNvSpPr>
          <p:nvPr>
            <p:ph sz="half" idx="1"/>
          </p:nvPr>
        </p:nvSpPr>
        <p:spPr/>
        <p:txBody>
          <a:bodyPr/>
          <a:lstStyle/>
          <a:p>
            <a:r>
              <a:rPr lang="en-US" b="1" dirty="0"/>
              <a:t>Determination</a:t>
            </a:r>
          </a:p>
          <a:p>
            <a:pPr lvl="1"/>
            <a:r>
              <a:rPr lang="en-US" dirty="0"/>
              <a:t>Appoint majority of the board plus financial benefits/burden </a:t>
            </a:r>
            <a:r>
              <a:rPr lang="en-US" b="1" u="sng" dirty="0"/>
              <a:t>OR</a:t>
            </a:r>
            <a:r>
              <a:rPr lang="en-US" dirty="0"/>
              <a:t> ability to impose will</a:t>
            </a:r>
          </a:p>
          <a:p>
            <a:pPr lvl="1"/>
            <a:r>
              <a:rPr lang="en-US" dirty="0"/>
              <a:t>If did not appoint board then, financial benefit/burden </a:t>
            </a:r>
            <a:r>
              <a:rPr lang="en-US" b="1" u="sng" dirty="0"/>
              <a:t>AND</a:t>
            </a:r>
            <a:r>
              <a:rPr lang="en-US" dirty="0"/>
              <a:t> fiscal dependency</a:t>
            </a:r>
          </a:p>
          <a:p>
            <a:pPr lvl="1"/>
            <a:r>
              <a:rPr lang="en-US" dirty="0"/>
              <a:t>Report as discretely presented</a:t>
            </a:r>
          </a:p>
        </p:txBody>
      </p:sp>
      <p:sp>
        <p:nvSpPr>
          <p:cNvPr id="6" name="Content Placeholder 5"/>
          <p:cNvSpPr>
            <a:spLocks noGrp="1"/>
          </p:cNvSpPr>
          <p:nvPr>
            <p:ph sz="half" idx="2"/>
          </p:nvPr>
        </p:nvSpPr>
        <p:spPr/>
        <p:txBody>
          <a:bodyPr/>
          <a:lstStyle/>
          <a:p>
            <a:r>
              <a:rPr lang="en-US" b="1" dirty="0"/>
              <a:t>Blend if…</a:t>
            </a:r>
          </a:p>
          <a:p>
            <a:pPr lvl="1"/>
            <a:r>
              <a:rPr lang="en-US" dirty="0"/>
              <a:t>Same governing body </a:t>
            </a:r>
            <a:r>
              <a:rPr lang="en-US" b="1" u="sng" dirty="0"/>
              <a:t>AND </a:t>
            </a:r>
          </a:p>
          <a:p>
            <a:pPr lvl="2"/>
            <a:r>
              <a:rPr lang="en-US" dirty="0"/>
              <a:t>Financial benefit/burden </a:t>
            </a:r>
            <a:r>
              <a:rPr lang="en-US" b="1" u="sng" dirty="0"/>
              <a:t>AND </a:t>
            </a:r>
          </a:p>
          <a:p>
            <a:pPr lvl="2"/>
            <a:r>
              <a:rPr lang="en-US" dirty="0"/>
              <a:t>PG operationally runs the C/U </a:t>
            </a:r>
            <a:r>
              <a:rPr lang="en-US" b="1" u="sng" dirty="0"/>
              <a:t>OR</a:t>
            </a:r>
          </a:p>
          <a:p>
            <a:pPr lvl="2"/>
            <a:r>
              <a:rPr lang="en-US" dirty="0"/>
              <a:t>Almost exclusively for the benefit of the PG </a:t>
            </a:r>
            <a:r>
              <a:rPr lang="en-US" b="1" u="sng" dirty="0"/>
              <a:t>OR</a:t>
            </a:r>
          </a:p>
          <a:p>
            <a:pPr lvl="2"/>
            <a:r>
              <a:rPr lang="en-US" dirty="0"/>
              <a:t>Almost all debt of C/U is repayable by the PG</a:t>
            </a:r>
          </a:p>
          <a:p>
            <a:endParaRPr lang="en-US" dirty="0"/>
          </a:p>
          <a:p>
            <a:endParaRPr lang="en-US" dirty="0"/>
          </a:p>
        </p:txBody>
      </p:sp>
      <p:sp>
        <p:nvSpPr>
          <p:cNvPr id="7" name="Slide Number Placeholder 4"/>
          <p:cNvSpPr>
            <a:spLocks noGrp="1"/>
          </p:cNvSpPr>
          <p:nvPr>
            <p:ph type="sldNum" sz="quarter" idx="12"/>
          </p:nvPr>
        </p:nvSpPr>
        <p:spPr/>
        <p:txBody>
          <a:bodyPr/>
          <a:lstStyle/>
          <a:p>
            <a:fld id="{53E11550-E97D-4371-8DEE-DF9489DA122F}" type="slidenum">
              <a:rPr lang="en-US" smtClean="0"/>
              <a:pPr/>
              <a:t>26</a:t>
            </a:fld>
            <a:endParaRPr lang="en-US" dirty="0"/>
          </a:p>
        </p:txBody>
      </p:sp>
    </p:spTree>
    <p:extLst>
      <p:ext uri="{BB962C8B-B14F-4D97-AF65-F5344CB8AC3E}">
        <p14:creationId xmlns:p14="http://schemas.microsoft.com/office/powerpoint/2010/main" val="3896169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05618"/>
            <a:ext cx="8458200" cy="578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90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US"/>
          </a:p>
        </p:txBody>
      </p:sp>
      <p:sp>
        <p:nvSpPr>
          <p:cNvPr id="6" name="Title 5"/>
          <p:cNvSpPr>
            <a:spLocks noGrp="1"/>
          </p:cNvSpPr>
          <p:nvPr>
            <p:ph type="title"/>
          </p:nvPr>
        </p:nvSpPr>
        <p:spPr/>
        <p:txBody>
          <a:bodyPr/>
          <a:lstStyle/>
          <a:p>
            <a:r>
              <a:rPr lang="en-US"/>
              <a:t>Note </a:t>
            </a:r>
            <a:r>
              <a:rPr lang="en-US" dirty="0"/>
              <a:t>Disclosures</a:t>
            </a:r>
          </a:p>
        </p:txBody>
      </p:sp>
    </p:spTree>
    <p:extLst>
      <p:ext uri="{BB962C8B-B14F-4D97-AF65-F5344CB8AC3E}">
        <p14:creationId xmlns:p14="http://schemas.microsoft.com/office/powerpoint/2010/main" val="170504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Disclosures</a:t>
            </a:r>
          </a:p>
        </p:txBody>
      </p:sp>
      <p:sp>
        <p:nvSpPr>
          <p:cNvPr id="5" name="Content Placeholder 4"/>
          <p:cNvSpPr>
            <a:spLocks noGrp="1"/>
          </p:cNvSpPr>
          <p:nvPr>
            <p:ph sz="half" idx="1"/>
          </p:nvPr>
        </p:nvSpPr>
        <p:spPr/>
        <p:txBody>
          <a:bodyPr>
            <a:normAutofit fontScale="92500"/>
          </a:bodyPr>
          <a:lstStyle/>
          <a:p>
            <a:r>
              <a:rPr lang="en-US" sz="2400" b="1" dirty="0">
                <a:latin typeface="Calibri" pitchFamily="34" charset="0"/>
                <a:cs typeface="Calibri" pitchFamily="34" charset="0"/>
              </a:rPr>
              <a:t>Component Units</a:t>
            </a:r>
          </a:p>
          <a:p>
            <a:pPr lvl="1"/>
            <a:r>
              <a:rPr lang="en-US" dirty="0">
                <a:latin typeface="Calibri" pitchFamily="34" charset="0"/>
                <a:cs typeface="Calibri" pitchFamily="34" charset="0"/>
              </a:rPr>
              <a:t>Describe criteria used for inclusion</a:t>
            </a:r>
          </a:p>
          <a:p>
            <a:pPr lvl="1"/>
            <a:r>
              <a:rPr lang="en-US" dirty="0">
                <a:latin typeface="Calibri" pitchFamily="34" charset="0"/>
                <a:cs typeface="Calibri" pitchFamily="34" charset="0"/>
              </a:rPr>
              <a:t>Detail the criteria for blending</a:t>
            </a:r>
          </a:p>
          <a:p>
            <a:pPr lvl="1"/>
            <a:r>
              <a:rPr lang="en-US" dirty="0">
                <a:latin typeface="Calibri" pitchFamily="34" charset="0"/>
                <a:cs typeface="Calibri" pitchFamily="34" charset="0"/>
              </a:rPr>
              <a:t>Specify which fiscal dependency criteria were met</a:t>
            </a:r>
          </a:p>
          <a:p>
            <a:pPr lvl="1"/>
            <a:endParaRPr lang="en-US" sz="1800" dirty="0"/>
          </a:p>
          <a:p>
            <a:r>
              <a:rPr lang="en-US" sz="2000" b="1" dirty="0"/>
              <a:t>Special Revenue Funds</a:t>
            </a:r>
          </a:p>
          <a:p>
            <a:pPr lvl="1"/>
            <a:r>
              <a:rPr lang="en-US" sz="1800" dirty="0"/>
              <a:t>Disclose the purpose and identify the specific revenue source(s)</a:t>
            </a:r>
          </a:p>
          <a:p>
            <a:endParaRPr lang="en-US" sz="2000" dirty="0"/>
          </a:p>
        </p:txBody>
      </p:sp>
      <p:sp>
        <p:nvSpPr>
          <p:cNvPr id="6" name="Content Placeholder 5"/>
          <p:cNvSpPr>
            <a:spLocks noGrp="1"/>
          </p:cNvSpPr>
          <p:nvPr>
            <p:ph sz="half" idx="2"/>
          </p:nvPr>
        </p:nvSpPr>
        <p:spPr>
          <a:xfrm>
            <a:off x="6197600" y="1719070"/>
            <a:ext cx="5384800" cy="4804193"/>
          </a:xfrm>
        </p:spPr>
        <p:txBody>
          <a:bodyPr>
            <a:normAutofit fontScale="92500"/>
          </a:bodyPr>
          <a:lstStyle/>
          <a:p>
            <a:r>
              <a:rPr lang="en-US" sz="2400" b="1" dirty="0">
                <a:latin typeface="Calibri" pitchFamily="34" charset="0"/>
                <a:cs typeface="Calibri" pitchFamily="34" charset="0"/>
              </a:rPr>
              <a:t>Fund Balance</a:t>
            </a:r>
          </a:p>
          <a:p>
            <a:pPr lvl="1"/>
            <a:r>
              <a:rPr lang="en-US" dirty="0">
                <a:latin typeface="Calibri" pitchFamily="34" charset="0"/>
                <a:cs typeface="Calibri" pitchFamily="34" charset="0"/>
              </a:rPr>
              <a:t>Describe the specific formal action taken by the government’s highest decision making body to commit funds</a:t>
            </a:r>
          </a:p>
          <a:p>
            <a:pPr lvl="1"/>
            <a:r>
              <a:rPr lang="en-US" dirty="0">
                <a:latin typeface="Calibri" pitchFamily="34" charset="0"/>
                <a:cs typeface="Calibri" pitchFamily="34" charset="0"/>
              </a:rPr>
              <a:t>Identify the highest decision level making body that gives authority to assign resources</a:t>
            </a:r>
          </a:p>
          <a:p>
            <a:r>
              <a:rPr lang="en-US" sz="2400" b="1" dirty="0">
                <a:latin typeface="Calibri" pitchFamily="34" charset="0"/>
                <a:cs typeface="Calibri" pitchFamily="34" charset="0"/>
              </a:rPr>
              <a:t>Revenue stabilization arrangements</a:t>
            </a:r>
          </a:p>
          <a:p>
            <a:pPr lvl="1"/>
            <a:r>
              <a:rPr lang="en-US" dirty="0">
                <a:latin typeface="Calibri" pitchFamily="34" charset="0"/>
                <a:cs typeface="Calibri" pitchFamily="34" charset="0"/>
              </a:rPr>
              <a:t>Authority for establishing</a:t>
            </a:r>
          </a:p>
          <a:p>
            <a:pPr lvl="1"/>
            <a:r>
              <a:rPr lang="en-US" dirty="0">
                <a:latin typeface="Calibri" pitchFamily="34" charset="0"/>
                <a:cs typeface="Calibri" pitchFamily="34" charset="0"/>
              </a:rPr>
              <a:t>Minimum balance</a:t>
            </a:r>
          </a:p>
          <a:p>
            <a:pPr lvl="1"/>
            <a:r>
              <a:rPr lang="en-US" dirty="0">
                <a:latin typeface="Calibri" pitchFamily="34" charset="0"/>
                <a:cs typeface="Calibri" pitchFamily="34" charset="0"/>
              </a:rPr>
              <a:t>Conditions for spending</a:t>
            </a:r>
          </a:p>
          <a:p>
            <a:pPr lvl="1"/>
            <a:r>
              <a:rPr lang="en-US" dirty="0">
                <a:latin typeface="Calibri" pitchFamily="34" charset="0"/>
                <a:cs typeface="Calibri" pitchFamily="34" charset="0"/>
              </a:rPr>
              <a:t>Conditions for replenishing</a:t>
            </a:r>
          </a:p>
          <a:p>
            <a:endParaRPr lang="en-US" dirty="0"/>
          </a:p>
        </p:txBody>
      </p:sp>
      <p:sp>
        <p:nvSpPr>
          <p:cNvPr id="7" name="Slide Number Placeholder 4"/>
          <p:cNvSpPr>
            <a:spLocks noGrp="1"/>
          </p:cNvSpPr>
          <p:nvPr>
            <p:ph type="sldNum" sz="quarter" idx="12"/>
          </p:nvPr>
        </p:nvSpPr>
        <p:spPr/>
        <p:txBody>
          <a:bodyPr/>
          <a:lstStyle/>
          <a:p>
            <a:fld id="{53E11550-E97D-4371-8DEE-DF9489DA122F}" type="slidenum">
              <a:rPr lang="en-US" smtClean="0"/>
              <a:pPr/>
              <a:t>29</a:t>
            </a:fld>
            <a:endParaRPr lang="en-US" dirty="0"/>
          </a:p>
        </p:txBody>
      </p:sp>
    </p:spTree>
    <p:extLst>
      <p:ext uri="{BB962C8B-B14F-4D97-AF65-F5344CB8AC3E}">
        <p14:creationId xmlns:p14="http://schemas.microsoft.com/office/powerpoint/2010/main" val="257462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xfrm>
            <a:off x="1828801" y="1676400"/>
            <a:ext cx="4041775" cy="2844800"/>
          </a:xfrm>
        </p:spPr>
        <p:txBody>
          <a:bodyPr/>
          <a:lstStyle/>
          <a:p>
            <a:r>
              <a:rPr lang="en-US" dirty="0"/>
              <a:t>Who sets the rules? </a:t>
            </a:r>
          </a:p>
          <a:p>
            <a:pPr lvl="1"/>
            <a:r>
              <a:rPr lang="en-US" dirty="0"/>
              <a:t>GASB is the standard setting body</a:t>
            </a:r>
          </a:p>
          <a:p>
            <a:pPr lvl="1"/>
            <a:r>
              <a:rPr lang="en-US" dirty="0"/>
              <a:t>GFOA provides a checklist award program</a:t>
            </a:r>
          </a:p>
          <a:p>
            <a:r>
              <a:rPr lang="en-US" dirty="0"/>
              <a:t>Who are the users and what is the purpose?</a:t>
            </a:r>
          </a:p>
          <a:p>
            <a:pPr lvl="1"/>
            <a:r>
              <a:rPr lang="en-US" dirty="0"/>
              <a:t>Citizenry</a:t>
            </a:r>
          </a:p>
          <a:p>
            <a:pPr lvl="1"/>
            <a:r>
              <a:rPr lang="en-US" dirty="0"/>
              <a:t>Legislative and regulatory bodies</a:t>
            </a:r>
          </a:p>
          <a:p>
            <a:pPr lvl="1"/>
            <a:r>
              <a:rPr lang="en-US" dirty="0"/>
              <a:t>Investors and creditors</a:t>
            </a:r>
          </a:p>
        </p:txBody>
      </p:sp>
      <p:sp>
        <p:nvSpPr>
          <p:cNvPr id="5" name="Title 4"/>
          <p:cNvSpPr>
            <a:spLocks noGrp="1"/>
          </p:cNvSpPr>
          <p:nvPr>
            <p:ph type="title"/>
          </p:nvPr>
        </p:nvSpPr>
        <p:spPr/>
        <p:txBody>
          <a:bodyPr/>
          <a:lstStyle/>
          <a:p>
            <a:r>
              <a:rPr lang="en-US" dirty="0"/>
              <a:t>Financial Reporting</a:t>
            </a:r>
          </a:p>
        </p:txBody>
      </p:sp>
      <p:sp>
        <p:nvSpPr>
          <p:cNvPr id="2" name="Slide Number Placeholder 1"/>
          <p:cNvSpPr>
            <a:spLocks noGrp="1"/>
          </p:cNvSpPr>
          <p:nvPr>
            <p:ph type="sldNum" sz="quarter" idx="4294967295"/>
          </p:nvPr>
        </p:nvSpPr>
        <p:spPr>
          <a:xfrm>
            <a:off x="0" y="6267450"/>
            <a:ext cx="2133600" cy="365125"/>
          </a:xfrm>
        </p:spPr>
        <p:txBody>
          <a:bodyPr/>
          <a:lstStyle/>
          <a:p>
            <a:fld id="{53E11550-E97D-4371-8DEE-DF9489DA122F}" type="slidenum">
              <a:rPr lang="en-US" smtClean="0"/>
              <a:pPr/>
              <a:t>3</a:t>
            </a:fld>
            <a:endParaRPr lang="en-US" dirty="0"/>
          </a:p>
        </p:txBody>
      </p:sp>
      <p:pic>
        <p:nvPicPr>
          <p:cNvPr id="9" name="Picture 2" descr="http://abfm.org/wp-content/uploads/2013/04/gasb_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976" y="1093277"/>
            <a:ext cx="2841623" cy="16662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trophyclub.org/assets/tc/departments/finance/GFOA_CAFR_Award.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3276" y="3054732"/>
            <a:ext cx="208198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194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3E11550-E97D-4371-8DEE-DF9489DA122F}" type="slidenum">
              <a:rPr lang="en-US" smtClean="0"/>
              <a:pPr/>
              <a:t>30</a:t>
            </a:fld>
            <a:endParaRPr lang="en-US" dirty="0"/>
          </a:p>
        </p:txBody>
      </p:sp>
      <p:sp>
        <p:nvSpPr>
          <p:cNvPr id="4" name="Title 3"/>
          <p:cNvSpPr>
            <a:spLocks noGrp="1"/>
          </p:cNvSpPr>
          <p:nvPr>
            <p:ph type="title"/>
          </p:nvPr>
        </p:nvSpPr>
        <p:spPr/>
        <p:txBody>
          <a:bodyPr/>
          <a:lstStyle/>
          <a:p>
            <a:r>
              <a:rPr lang="en-US" dirty="0"/>
              <a:t>Disclosures </a:t>
            </a:r>
            <a:r>
              <a:rPr lang="en-US" sz="3200" dirty="0"/>
              <a:t>(cont.)</a:t>
            </a:r>
          </a:p>
        </p:txBody>
      </p:sp>
      <p:sp>
        <p:nvSpPr>
          <p:cNvPr id="2" name="Content Placeholder 1"/>
          <p:cNvSpPr>
            <a:spLocks noGrp="1"/>
          </p:cNvSpPr>
          <p:nvPr>
            <p:ph idx="1"/>
          </p:nvPr>
        </p:nvSpPr>
        <p:spPr>
          <a:xfrm>
            <a:off x="400050" y="1581268"/>
            <a:ext cx="11405507" cy="4917503"/>
          </a:xfrm>
        </p:spPr>
        <p:txBody>
          <a:bodyPr/>
          <a:lstStyle/>
          <a:p>
            <a:r>
              <a:rPr lang="en-US" dirty="0"/>
              <a:t>Governments should disclose the policies that address each type of investment risk to which they are exposed including when no policy exists</a:t>
            </a:r>
          </a:p>
          <a:p>
            <a:pPr lvl="1"/>
            <a:r>
              <a:rPr lang="en-US" dirty="0"/>
              <a:t>For a deposit and investment  policy to exist, it must be formally adopted either by the governing body or by state statute (I 50 736-1)</a:t>
            </a:r>
          </a:p>
          <a:p>
            <a:r>
              <a:rPr lang="en-US" dirty="0"/>
              <a:t>Provide specific website location (URL) when referencing separate reports of component units and/or other plans, etc.</a:t>
            </a:r>
          </a:p>
          <a:p>
            <a:r>
              <a:rPr lang="en-US" dirty="0"/>
              <a:t>Revenue Bonds:</a:t>
            </a:r>
          </a:p>
          <a:p>
            <a:pPr lvl="1"/>
            <a:r>
              <a:rPr lang="en-US" dirty="0"/>
              <a:t>Identify specific revenues and amounts pledged</a:t>
            </a:r>
          </a:p>
          <a:p>
            <a:pPr lvl="1"/>
            <a:r>
              <a:rPr lang="en-US" dirty="0"/>
              <a:t>General purpose for the debt and term of the commitment </a:t>
            </a:r>
          </a:p>
          <a:p>
            <a:pPr lvl="1"/>
            <a:r>
              <a:rPr lang="en-US" dirty="0"/>
              <a:t>Proportion of pledged revenue to total revenues</a:t>
            </a:r>
          </a:p>
          <a:p>
            <a:pPr lvl="1"/>
            <a:r>
              <a:rPr lang="en-US" dirty="0"/>
              <a:t>Comparison of pledged revenues recognized during the period to the P&amp;I requirements for the debt directly or indirectly collateralized by those revenues</a:t>
            </a:r>
          </a:p>
          <a:p>
            <a:pPr lvl="1"/>
            <a:r>
              <a:rPr lang="en-US" dirty="0"/>
              <a:t>Segment Disclosures.  Segments are not defined by lines of business but as dedicated repayment sources for specific indebtedness. (2500 101-102)</a:t>
            </a:r>
          </a:p>
        </p:txBody>
      </p:sp>
    </p:spTree>
    <p:extLst>
      <p:ext uri="{BB962C8B-B14F-4D97-AF65-F5344CB8AC3E}">
        <p14:creationId xmlns:p14="http://schemas.microsoft.com/office/powerpoint/2010/main" val="384665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3E11550-E97D-4371-8DEE-DF9489DA122F}" type="slidenum">
              <a:rPr lang="en-US" smtClean="0"/>
              <a:pPr/>
              <a:t>31</a:t>
            </a:fld>
            <a:endParaRPr lang="en-US" dirty="0"/>
          </a:p>
        </p:txBody>
      </p:sp>
      <p:sp>
        <p:nvSpPr>
          <p:cNvPr id="4" name="Title 3"/>
          <p:cNvSpPr>
            <a:spLocks noGrp="1"/>
          </p:cNvSpPr>
          <p:nvPr>
            <p:ph type="title"/>
          </p:nvPr>
        </p:nvSpPr>
        <p:spPr/>
        <p:txBody>
          <a:bodyPr/>
          <a:lstStyle/>
          <a:p>
            <a:r>
              <a:rPr lang="en-US" dirty="0"/>
              <a:t>Disclosures </a:t>
            </a:r>
            <a:r>
              <a:rPr lang="en-US" sz="3200" dirty="0"/>
              <a:t>(cont.)</a:t>
            </a:r>
          </a:p>
        </p:txBody>
      </p:sp>
      <p:sp>
        <p:nvSpPr>
          <p:cNvPr id="2" name="Content Placeholder 1"/>
          <p:cNvSpPr>
            <a:spLocks noGrp="1"/>
          </p:cNvSpPr>
          <p:nvPr>
            <p:ph idx="1"/>
          </p:nvPr>
        </p:nvSpPr>
        <p:spPr/>
        <p:txBody>
          <a:bodyPr/>
          <a:lstStyle/>
          <a:p>
            <a:r>
              <a:rPr lang="en-US" dirty="0"/>
              <a:t>For long-term debt, the terms by which interest rates change for variable rate debt should be disclosed</a:t>
            </a:r>
          </a:p>
          <a:p>
            <a:r>
              <a:rPr lang="en-US" dirty="0"/>
              <a:t>Must disclose which funds liquidate each long-term obligation other than debt including:</a:t>
            </a:r>
          </a:p>
          <a:p>
            <a:pPr lvl="1"/>
            <a:r>
              <a:rPr lang="en-US" dirty="0"/>
              <a:t>Compensated absences</a:t>
            </a:r>
          </a:p>
          <a:p>
            <a:pPr lvl="1"/>
            <a:r>
              <a:rPr lang="en-US" dirty="0"/>
              <a:t>Claims and judgments </a:t>
            </a:r>
          </a:p>
          <a:p>
            <a:pPr lvl="1"/>
            <a:r>
              <a:rPr lang="en-US" dirty="0"/>
              <a:t>Terminations benefits</a:t>
            </a:r>
          </a:p>
          <a:p>
            <a:pPr lvl="1"/>
            <a:r>
              <a:rPr lang="en-US" dirty="0"/>
              <a:t>Pension and OPEB</a:t>
            </a:r>
          </a:p>
          <a:p>
            <a:r>
              <a:rPr lang="en-US" dirty="0">
                <a:solidFill>
                  <a:prstClr val="black"/>
                </a:solidFill>
              </a:rPr>
              <a:t>Unamortized gain/loss on refunding is a deferred inflow/outflow and should </a:t>
            </a:r>
            <a:r>
              <a:rPr lang="en-US" b="1" u="sng" dirty="0">
                <a:solidFill>
                  <a:prstClr val="black"/>
                </a:solidFill>
              </a:rPr>
              <a:t>not </a:t>
            </a:r>
            <a:r>
              <a:rPr lang="en-US" dirty="0">
                <a:solidFill>
                  <a:prstClr val="black"/>
                </a:solidFill>
              </a:rPr>
              <a:t>be displayed with the </a:t>
            </a:r>
            <a:r>
              <a:rPr lang="en-US" dirty="0"/>
              <a:t>long-term debt </a:t>
            </a:r>
            <a:r>
              <a:rPr lang="en-US" dirty="0">
                <a:solidFill>
                  <a:prstClr val="black"/>
                </a:solidFill>
              </a:rPr>
              <a:t>roll forward</a:t>
            </a:r>
          </a:p>
        </p:txBody>
      </p:sp>
    </p:spTree>
    <p:extLst>
      <p:ext uri="{BB962C8B-B14F-4D97-AF65-F5344CB8AC3E}">
        <p14:creationId xmlns:p14="http://schemas.microsoft.com/office/powerpoint/2010/main" val="3593438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3E11550-E97D-4371-8DEE-DF9489DA122F}" type="slidenum">
              <a:rPr lang="en-US" smtClean="0"/>
              <a:pPr/>
              <a:t>32</a:t>
            </a:fld>
            <a:endParaRPr lang="en-US" dirty="0"/>
          </a:p>
        </p:txBody>
      </p:sp>
      <p:sp>
        <p:nvSpPr>
          <p:cNvPr id="4" name="Title 3"/>
          <p:cNvSpPr>
            <a:spLocks noGrp="1"/>
          </p:cNvSpPr>
          <p:nvPr>
            <p:ph type="title"/>
          </p:nvPr>
        </p:nvSpPr>
        <p:spPr/>
        <p:txBody>
          <a:bodyPr/>
          <a:lstStyle/>
          <a:p>
            <a:r>
              <a:rPr lang="en-US" dirty="0"/>
              <a:t>Disclosures </a:t>
            </a:r>
            <a:r>
              <a:rPr lang="en-US" sz="3200" dirty="0"/>
              <a:t>(cont.)</a:t>
            </a:r>
          </a:p>
        </p:txBody>
      </p:sp>
      <p:sp>
        <p:nvSpPr>
          <p:cNvPr id="2" name="Content Placeholder 1"/>
          <p:cNvSpPr>
            <a:spLocks noGrp="1"/>
          </p:cNvSpPr>
          <p:nvPr>
            <p:ph idx="1"/>
          </p:nvPr>
        </p:nvSpPr>
        <p:spPr>
          <a:xfrm>
            <a:off x="377780" y="1842506"/>
            <a:ext cx="11100350" cy="4424363"/>
          </a:xfrm>
        </p:spPr>
        <p:txBody>
          <a:bodyPr/>
          <a:lstStyle/>
          <a:p>
            <a:pPr lvl="0"/>
            <a:r>
              <a:rPr lang="en-US" dirty="0"/>
              <a:t>Notes should disclose the purpose of inter-fund balances</a:t>
            </a:r>
          </a:p>
          <a:p>
            <a:pPr lvl="0"/>
            <a:r>
              <a:rPr lang="en-US" dirty="0"/>
              <a:t>Inter-fund receivables/payables that are not expected to be repaid within a reasonable time should be reclassified as a transfer(1800.102(1)</a:t>
            </a:r>
          </a:p>
          <a:p>
            <a:pPr lvl="0"/>
            <a:r>
              <a:rPr lang="en-US" dirty="0"/>
              <a:t>Notes should describe the principal purposes of the entity’s interfund transfers</a:t>
            </a:r>
          </a:p>
          <a:p>
            <a:r>
              <a:rPr lang="en-US" dirty="0"/>
              <a:t>If the entity elects to disclose transfers by individual fund, it is recommended that the disclosure be formatted in a way that allows readers to trace the individual fund data to the corresponding column in the basic financial statements (e.g., by the use of headings or subtotals)</a:t>
            </a:r>
            <a:endParaRPr lang="en-US" dirty="0">
              <a:solidFill>
                <a:prstClr val="black"/>
              </a:solidFill>
            </a:endParaRPr>
          </a:p>
        </p:txBody>
      </p:sp>
    </p:spTree>
    <p:extLst>
      <p:ext uri="{BB962C8B-B14F-4D97-AF65-F5344CB8AC3E}">
        <p14:creationId xmlns:p14="http://schemas.microsoft.com/office/powerpoint/2010/main" val="3435557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Interfund</a:t>
            </a:r>
            <a:r>
              <a:rPr lang="en-US" dirty="0"/>
              <a:t> Disclosure</a:t>
            </a:r>
          </a:p>
        </p:txBody>
      </p:sp>
      <p:pic>
        <p:nvPicPr>
          <p:cNvPr id="4" name="Content Placeholder 3"/>
          <p:cNvPicPr>
            <a:picLocks noGrp="1" noChangeAspect="1"/>
          </p:cNvPicPr>
          <p:nvPr>
            <p:ph idx="1"/>
          </p:nvPr>
        </p:nvPicPr>
        <p:blipFill>
          <a:blip r:embed="rId2"/>
          <a:stretch>
            <a:fillRect/>
          </a:stretch>
        </p:blipFill>
        <p:spPr>
          <a:xfrm>
            <a:off x="1481070" y="1659730"/>
            <a:ext cx="9569003" cy="5031013"/>
          </a:xfrm>
          <a:prstGeom prst="rect">
            <a:avLst/>
          </a:prstGeom>
        </p:spPr>
      </p:pic>
    </p:spTree>
    <p:extLst>
      <p:ext uri="{BB962C8B-B14F-4D97-AF65-F5344CB8AC3E}">
        <p14:creationId xmlns:p14="http://schemas.microsoft.com/office/powerpoint/2010/main" val="2187660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US"/>
          </a:p>
        </p:txBody>
      </p:sp>
      <p:sp>
        <p:nvSpPr>
          <p:cNvPr id="5" name="Title 4"/>
          <p:cNvSpPr>
            <a:spLocks noGrp="1"/>
          </p:cNvSpPr>
          <p:nvPr>
            <p:ph type="title"/>
          </p:nvPr>
        </p:nvSpPr>
        <p:spPr/>
        <p:txBody>
          <a:bodyPr/>
          <a:lstStyle/>
          <a:p>
            <a:r>
              <a:rPr lang="en-US" dirty="0"/>
              <a:t>Other Reporting Issues</a:t>
            </a:r>
          </a:p>
        </p:txBody>
      </p:sp>
    </p:spTree>
    <p:extLst>
      <p:ext uri="{BB962C8B-B14F-4D97-AF65-F5344CB8AC3E}">
        <p14:creationId xmlns:p14="http://schemas.microsoft.com/office/powerpoint/2010/main" val="2145613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Required and Other supplementary information</a:t>
            </a:r>
          </a:p>
        </p:txBody>
      </p:sp>
      <p:sp>
        <p:nvSpPr>
          <p:cNvPr id="6" name="Content Placeholder 5"/>
          <p:cNvSpPr>
            <a:spLocks noGrp="1"/>
          </p:cNvSpPr>
          <p:nvPr>
            <p:ph idx="1"/>
          </p:nvPr>
        </p:nvSpPr>
        <p:spPr/>
        <p:txBody>
          <a:bodyPr/>
          <a:lstStyle/>
          <a:p>
            <a:r>
              <a:rPr lang="en-US" b="1" dirty="0">
                <a:cs typeface="Calibri" pitchFamily="34" charset="0"/>
              </a:rPr>
              <a:t>RSI</a:t>
            </a:r>
          </a:p>
          <a:p>
            <a:pPr lvl="1"/>
            <a:r>
              <a:rPr lang="en-US" sz="2400" dirty="0">
                <a:cs typeface="Calibri" pitchFamily="34" charset="0"/>
              </a:rPr>
              <a:t>Not disclosing the budgetary basis in the notes to the RSI</a:t>
            </a:r>
          </a:p>
          <a:p>
            <a:pPr lvl="1"/>
            <a:r>
              <a:rPr lang="en-US" sz="2400" dirty="0">
                <a:cs typeface="Calibri" pitchFamily="34" charset="0"/>
              </a:rPr>
              <a:t>Not presenting all required years (e.g., 10 years) </a:t>
            </a:r>
          </a:p>
          <a:p>
            <a:pPr lvl="1"/>
            <a:r>
              <a:rPr lang="en-US" sz="2400" dirty="0">
                <a:cs typeface="Calibri" pitchFamily="34" charset="0"/>
              </a:rPr>
              <a:t>Not reporting the legal level of budgetary control</a:t>
            </a:r>
          </a:p>
          <a:p>
            <a:pPr lvl="1"/>
            <a:endParaRPr lang="en-US" sz="2400" dirty="0">
              <a:cs typeface="Calibri" pitchFamily="34" charset="0"/>
            </a:endParaRPr>
          </a:p>
          <a:p>
            <a:r>
              <a:rPr lang="en-US" b="1" dirty="0">
                <a:cs typeface="Calibri" pitchFamily="34" charset="0"/>
              </a:rPr>
              <a:t>Other Supplementary Information</a:t>
            </a:r>
          </a:p>
          <a:p>
            <a:pPr lvl="1"/>
            <a:r>
              <a:rPr lang="en-US" sz="2400" dirty="0">
                <a:cs typeface="Calibri" pitchFamily="34" charset="0"/>
              </a:rPr>
              <a:t>Not reporting budgetary comparisons for non-major governmental funds that have legally adopted annual budgets</a:t>
            </a:r>
          </a:p>
          <a:p>
            <a:pPr lvl="1"/>
            <a:r>
              <a:rPr lang="en-US" sz="2400" dirty="0">
                <a:cs typeface="Calibri" pitchFamily="34" charset="0"/>
              </a:rPr>
              <a:t>Not reporting at the legal level of budgetary control</a:t>
            </a:r>
          </a:p>
          <a:p>
            <a:endParaRPr lang="en-US" sz="2800" dirty="0">
              <a:latin typeface="Calibri" pitchFamily="34" charset="0"/>
              <a:cs typeface="Calibri" pitchFamily="34" charset="0"/>
            </a:endParaRPr>
          </a:p>
          <a:p>
            <a:pPr lvl="1"/>
            <a:endParaRPr lang="en-US" sz="240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1627211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Internal Consistency and Statistical</a:t>
            </a:r>
          </a:p>
        </p:txBody>
      </p:sp>
      <p:sp>
        <p:nvSpPr>
          <p:cNvPr id="6" name="Content Placeholder 5"/>
          <p:cNvSpPr>
            <a:spLocks noGrp="1"/>
          </p:cNvSpPr>
          <p:nvPr>
            <p:ph idx="1"/>
          </p:nvPr>
        </p:nvSpPr>
        <p:spPr/>
        <p:txBody>
          <a:bodyPr>
            <a:noAutofit/>
          </a:bodyPr>
          <a:lstStyle/>
          <a:p>
            <a:r>
              <a:rPr lang="en-US" b="1" dirty="0">
                <a:cs typeface="Calibri" pitchFamily="34" charset="0"/>
              </a:rPr>
              <a:t>Internal Consistency</a:t>
            </a:r>
            <a:endParaRPr lang="en-US" dirty="0">
              <a:cs typeface="Calibri" pitchFamily="34" charset="0"/>
            </a:endParaRPr>
          </a:p>
          <a:p>
            <a:pPr lvl="1">
              <a:spcBef>
                <a:spcPts val="600"/>
              </a:spcBef>
            </a:pPr>
            <a:r>
              <a:rPr lang="en-US" sz="2400" dirty="0">
                <a:cs typeface="Calibri" pitchFamily="34" charset="0"/>
              </a:rPr>
              <a:t>Transmittal, MD&amp;A, financial statements, footnotes, RSI, OSI and Statistical amounts do not agree</a:t>
            </a:r>
          </a:p>
          <a:p>
            <a:r>
              <a:rPr lang="en-US" b="1" dirty="0">
                <a:cs typeface="Calibri" pitchFamily="34" charset="0"/>
              </a:rPr>
              <a:t>Statistical Section</a:t>
            </a:r>
          </a:p>
          <a:p>
            <a:pPr lvl="1"/>
            <a:r>
              <a:rPr lang="en-US" sz="2400" dirty="0">
                <a:cs typeface="Calibri" pitchFamily="34" charset="0"/>
              </a:rPr>
              <a:t>Debt Capacity schedules should include premiums/discounts</a:t>
            </a:r>
          </a:p>
          <a:p>
            <a:pPr lvl="1"/>
            <a:r>
              <a:rPr lang="en-US" sz="2400" dirty="0">
                <a:cs typeface="Calibri" pitchFamily="34" charset="0"/>
              </a:rPr>
              <a:t>Debt Service as a Percentage of Noncapital Expenditures should use the capital outlay amount from the modified accrual/accrual reconciliation</a:t>
            </a:r>
          </a:p>
          <a:p>
            <a:pPr lvl="1"/>
            <a:r>
              <a:rPr lang="en-US" sz="2400" dirty="0">
                <a:cs typeface="Calibri" pitchFamily="34" charset="0"/>
              </a:rPr>
              <a:t>Include all governmental activities’ debt for the direct debt in the direct and overlapping debt statistical table</a:t>
            </a:r>
          </a:p>
        </p:txBody>
      </p:sp>
      <p:sp>
        <p:nvSpPr>
          <p:cNvPr id="7" name="Slide Number Placeholder 4"/>
          <p:cNvSpPr>
            <a:spLocks noGrp="1"/>
          </p:cNvSpPr>
          <p:nvPr>
            <p:ph type="sldNum" sz="quarter" idx="12"/>
          </p:nvPr>
        </p:nvSpPr>
        <p:spPr/>
        <p:txBody>
          <a:bodyPr/>
          <a:lstStyle/>
          <a:p>
            <a:fld id="{53E11550-E97D-4371-8DEE-DF9489DA122F}" type="slidenum">
              <a:rPr lang="en-US" smtClean="0"/>
              <a:pPr/>
              <a:t>36</a:t>
            </a:fld>
            <a:endParaRPr lang="en-US" dirty="0"/>
          </a:p>
        </p:txBody>
      </p:sp>
    </p:spTree>
    <p:extLst>
      <p:ext uri="{BB962C8B-B14F-4D97-AF65-F5344CB8AC3E}">
        <p14:creationId xmlns:p14="http://schemas.microsoft.com/office/powerpoint/2010/main" val="3509181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US"/>
          </a:p>
        </p:txBody>
      </p:sp>
      <p:sp>
        <p:nvSpPr>
          <p:cNvPr id="5" name="Title 4"/>
          <p:cNvSpPr>
            <a:spLocks noGrp="1"/>
          </p:cNvSpPr>
          <p:nvPr>
            <p:ph type="title"/>
          </p:nvPr>
        </p:nvSpPr>
        <p:spPr/>
        <p:txBody>
          <a:bodyPr/>
          <a:lstStyle/>
          <a:p>
            <a:r>
              <a:rPr lang="en-US" dirty="0"/>
              <a:t>PENSION REPORTING</a:t>
            </a:r>
          </a:p>
        </p:txBody>
      </p:sp>
    </p:spTree>
    <p:extLst>
      <p:ext uri="{BB962C8B-B14F-4D97-AF65-F5344CB8AC3E}">
        <p14:creationId xmlns:p14="http://schemas.microsoft.com/office/powerpoint/2010/main" val="4095811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Pensions - Statement of Net Position</a:t>
            </a:r>
            <a:r>
              <a:rPr lang="en-US" sz="3600" dirty="0"/>
              <a:t> </a:t>
            </a:r>
          </a:p>
        </p:txBody>
      </p:sp>
      <p:sp>
        <p:nvSpPr>
          <p:cNvPr id="4" name="Content Placeholder 3"/>
          <p:cNvSpPr>
            <a:spLocks noGrp="1"/>
          </p:cNvSpPr>
          <p:nvPr>
            <p:ph sz="half" idx="1"/>
          </p:nvPr>
        </p:nvSpPr>
        <p:spPr/>
        <p:txBody>
          <a:bodyPr/>
          <a:lstStyle/>
          <a:p>
            <a:r>
              <a:rPr lang="en-US" dirty="0"/>
              <a:t>Common Deficiency</a:t>
            </a:r>
          </a:p>
          <a:p>
            <a:pPr lvl="1"/>
            <a:r>
              <a:rPr lang="en-US" dirty="0"/>
              <a:t>Netting of deferred inflows or outflows from liability assumption different from actual or assumption changes</a:t>
            </a:r>
          </a:p>
          <a:p>
            <a:pPr lvl="1"/>
            <a:r>
              <a:rPr lang="en-US" b="1" u="sng" dirty="0"/>
              <a:t>Not</a:t>
            </a:r>
            <a:r>
              <a:rPr lang="en-US" dirty="0"/>
              <a:t> netting deferred inflow or outflows from investment return different from expected</a:t>
            </a:r>
          </a:p>
        </p:txBody>
      </p:sp>
      <p:sp>
        <p:nvSpPr>
          <p:cNvPr id="5" name="Content Placeholder 4"/>
          <p:cNvSpPr>
            <a:spLocks noGrp="1"/>
          </p:cNvSpPr>
          <p:nvPr>
            <p:ph sz="half" idx="2"/>
          </p:nvPr>
        </p:nvSpPr>
        <p:spPr/>
        <p:txBody>
          <a:bodyPr/>
          <a:lstStyle/>
          <a:p>
            <a:r>
              <a:rPr lang="en-US" dirty="0"/>
              <a:t>Correct Approach</a:t>
            </a:r>
          </a:p>
          <a:p>
            <a:pPr lvl="1"/>
            <a:r>
              <a:rPr lang="en-US" dirty="0"/>
              <a:t>Deferred inflows must be reported separately from deferred outflows</a:t>
            </a:r>
          </a:p>
          <a:p>
            <a:pPr lvl="1"/>
            <a:endParaRPr lang="en-US" dirty="0"/>
          </a:p>
          <a:p>
            <a:pPr lvl="1"/>
            <a:r>
              <a:rPr lang="en-US" dirty="0"/>
              <a:t>Deferred inflows and outflows from investment return different from expected must be netted together </a:t>
            </a:r>
          </a:p>
        </p:txBody>
      </p:sp>
    </p:spTree>
    <p:extLst>
      <p:ext uri="{BB962C8B-B14F-4D97-AF65-F5344CB8AC3E}">
        <p14:creationId xmlns:p14="http://schemas.microsoft.com/office/powerpoint/2010/main" val="3101608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Pension Reporting - Statement of Net Position </a:t>
            </a:r>
          </a:p>
        </p:txBody>
      </p:sp>
      <p:sp>
        <p:nvSpPr>
          <p:cNvPr id="3" name="Content Placeholder 2"/>
          <p:cNvSpPr>
            <a:spLocks noGrp="1"/>
          </p:cNvSpPr>
          <p:nvPr>
            <p:ph sz="half" idx="1"/>
          </p:nvPr>
        </p:nvSpPr>
        <p:spPr/>
        <p:txBody>
          <a:bodyPr/>
          <a:lstStyle/>
          <a:p>
            <a:r>
              <a:rPr lang="en-US" dirty="0"/>
              <a:t>Common Deficiency</a:t>
            </a:r>
          </a:p>
          <a:p>
            <a:pPr lvl="2"/>
            <a:r>
              <a:rPr lang="en-US" dirty="0"/>
              <a:t>Not reporting the total deferred outflows or total deferred inflows on the statement of net position that are disclosed in the notes for the employer’s balances of deferred outflows and deferred inflows for pensions. </a:t>
            </a:r>
          </a:p>
          <a:p>
            <a:pPr lvl="2"/>
            <a:endParaRPr lang="en-US" dirty="0"/>
          </a:p>
        </p:txBody>
      </p:sp>
      <p:sp>
        <p:nvSpPr>
          <p:cNvPr id="4" name="Content Placeholder 3"/>
          <p:cNvSpPr>
            <a:spLocks noGrp="1"/>
          </p:cNvSpPr>
          <p:nvPr>
            <p:ph sz="half" idx="2"/>
          </p:nvPr>
        </p:nvSpPr>
        <p:spPr/>
        <p:txBody>
          <a:bodyPr/>
          <a:lstStyle/>
          <a:p>
            <a:r>
              <a:rPr lang="en-US" dirty="0"/>
              <a:t>Correct Approach</a:t>
            </a:r>
          </a:p>
          <a:p>
            <a:pPr lvl="1"/>
            <a:r>
              <a:rPr lang="en-US" dirty="0"/>
              <a:t>Pretend you are a GFOA Certificate reviewer and tick and tie until you want to scream</a:t>
            </a:r>
          </a:p>
        </p:txBody>
      </p:sp>
    </p:spTree>
    <p:extLst>
      <p:ext uri="{BB962C8B-B14F-4D97-AF65-F5344CB8AC3E}">
        <p14:creationId xmlns:p14="http://schemas.microsoft.com/office/powerpoint/2010/main" val="349198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8171" y="408374"/>
            <a:ext cx="11014229" cy="869584"/>
          </a:xfrm>
        </p:spPr>
        <p:txBody>
          <a:bodyPr/>
          <a:lstStyle/>
          <a:p>
            <a:r>
              <a:rPr lang="en-US" dirty="0"/>
              <a:t>Typical CAFR</a:t>
            </a:r>
          </a:p>
        </p:txBody>
      </p:sp>
      <p:sp>
        <p:nvSpPr>
          <p:cNvPr id="7" name="Content Placeholder 6"/>
          <p:cNvSpPr>
            <a:spLocks noGrp="1"/>
          </p:cNvSpPr>
          <p:nvPr>
            <p:ph idx="1"/>
          </p:nvPr>
        </p:nvSpPr>
        <p:spPr>
          <a:xfrm>
            <a:off x="463920" y="1636060"/>
            <a:ext cx="11340654" cy="5067758"/>
          </a:xfrm>
        </p:spPr>
        <p:txBody>
          <a:bodyPr/>
          <a:lstStyle/>
          <a:p>
            <a:r>
              <a:rPr lang="en-US" dirty="0"/>
              <a:t>Introductory Section</a:t>
            </a:r>
          </a:p>
          <a:p>
            <a:pPr lvl="1"/>
            <a:r>
              <a:rPr lang="en-US" dirty="0"/>
              <a:t>Transmittal Letter</a:t>
            </a:r>
          </a:p>
          <a:p>
            <a:pPr lvl="1"/>
            <a:r>
              <a:rPr lang="en-US" dirty="0"/>
              <a:t>Principal Officials</a:t>
            </a:r>
          </a:p>
          <a:p>
            <a:pPr lvl="1"/>
            <a:r>
              <a:rPr lang="en-US" dirty="0"/>
              <a:t>Organizational Chart</a:t>
            </a:r>
          </a:p>
          <a:p>
            <a:pPr lvl="1"/>
            <a:r>
              <a:rPr lang="en-US" dirty="0"/>
              <a:t>Last Year’s GFOA Certificate</a:t>
            </a:r>
          </a:p>
          <a:p>
            <a:r>
              <a:rPr lang="en-US" dirty="0"/>
              <a:t>Financial Section</a:t>
            </a:r>
          </a:p>
          <a:p>
            <a:pPr lvl="1"/>
            <a:r>
              <a:rPr lang="en-US" dirty="0"/>
              <a:t>Independent Auditor’s Report </a:t>
            </a:r>
          </a:p>
          <a:p>
            <a:pPr lvl="1"/>
            <a:r>
              <a:rPr lang="en-US" dirty="0"/>
              <a:t>Management Discussion &amp; Analysis</a:t>
            </a:r>
          </a:p>
          <a:p>
            <a:pPr lvl="1"/>
            <a:r>
              <a:rPr lang="en-US" dirty="0"/>
              <a:t>Basic Financial Statements</a:t>
            </a:r>
          </a:p>
          <a:p>
            <a:pPr lvl="1"/>
            <a:r>
              <a:rPr lang="en-US" dirty="0"/>
              <a:t>Notes to the Basic Financial Statements	</a:t>
            </a:r>
          </a:p>
          <a:p>
            <a:pPr lvl="1"/>
            <a:r>
              <a:rPr lang="en-US" dirty="0"/>
              <a:t>Required Supplementary Information	</a:t>
            </a:r>
          </a:p>
          <a:p>
            <a:endParaRPr lang="en-US" dirty="0"/>
          </a:p>
        </p:txBody>
      </p:sp>
      <p:sp>
        <p:nvSpPr>
          <p:cNvPr id="8" name="Right Brace 7"/>
          <p:cNvSpPr/>
          <p:nvPr/>
        </p:nvSpPr>
        <p:spPr>
          <a:xfrm>
            <a:off x="6709272" y="1762697"/>
            <a:ext cx="453343" cy="177371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9" name="Picture 2" descr="http://www.trophyclub.org/assets/tc/departments/finance/GFOA_CAFR_Awa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975" y="1762698"/>
            <a:ext cx="2041230" cy="17737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7284330" y="3888952"/>
            <a:ext cx="3952875" cy="561975"/>
          </a:xfrm>
          <a:prstGeom prst="rect">
            <a:avLst/>
          </a:prstGeom>
        </p:spPr>
      </p:pic>
      <p:sp>
        <p:nvSpPr>
          <p:cNvPr id="11" name="Right Brace 10"/>
          <p:cNvSpPr/>
          <p:nvPr/>
        </p:nvSpPr>
        <p:spPr>
          <a:xfrm>
            <a:off x="6709272" y="3878331"/>
            <a:ext cx="453342" cy="47102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Right Brace 11"/>
          <p:cNvSpPr/>
          <p:nvPr/>
        </p:nvSpPr>
        <p:spPr>
          <a:xfrm>
            <a:off x="6709272" y="4450928"/>
            <a:ext cx="253389" cy="132191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5" name="Picture 2" descr="http://abfm.org/wp-content/uploads/2013/04/gasb_logo.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6615" y="4797909"/>
            <a:ext cx="2290590" cy="9749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935943" y="4797909"/>
            <a:ext cx="1905917" cy="830997"/>
          </a:xfrm>
          <a:prstGeom prst="rect">
            <a:avLst/>
          </a:prstGeom>
          <a:noFill/>
        </p:spPr>
        <p:txBody>
          <a:bodyPr wrap="square" rtlCol="0">
            <a:spAutoFit/>
          </a:bodyPr>
          <a:lstStyle/>
          <a:p>
            <a:r>
              <a:rPr lang="en-US" sz="1200" dirty="0"/>
              <a:t>Minimum  requirements for general purpose external financial statements </a:t>
            </a:r>
          </a:p>
        </p:txBody>
      </p:sp>
      <p:sp>
        <p:nvSpPr>
          <p:cNvPr id="17" name="Left Brace 16"/>
          <p:cNvSpPr/>
          <p:nvPr/>
        </p:nvSpPr>
        <p:spPr>
          <a:xfrm>
            <a:off x="463920" y="1762697"/>
            <a:ext cx="188498" cy="177371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p:cNvSpPr txBox="1"/>
          <p:nvPr/>
        </p:nvSpPr>
        <p:spPr>
          <a:xfrm>
            <a:off x="94249" y="2518749"/>
            <a:ext cx="463920" cy="261610"/>
          </a:xfrm>
          <a:prstGeom prst="rect">
            <a:avLst/>
          </a:prstGeom>
          <a:noFill/>
        </p:spPr>
        <p:txBody>
          <a:bodyPr wrap="square" rtlCol="0">
            <a:spAutoFit/>
          </a:bodyPr>
          <a:lstStyle/>
          <a:p>
            <a:r>
              <a:rPr lang="en-US" sz="1100" dirty="0"/>
              <a:t>UA</a:t>
            </a:r>
          </a:p>
        </p:txBody>
      </p:sp>
      <p:sp>
        <p:nvSpPr>
          <p:cNvPr id="19" name="Left Brace 18"/>
          <p:cNvSpPr/>
          <p:nvPr/>
        </p:nvSpPr>
        <p:spPr>
          <a:xfrm>
            <a:off x="568171" y="4450927"/>
            <a:ext cx="235045" cy="23825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Left Brace 19"/>
          <p:cNvSpPr/>
          <p:nvPr/>
        </p:nvSpPr>
        <p:spPr>
          <a:xfrm>
            <a:off x="652418" y="4797909"/>
            <a:ext cx="150798" cy="63340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Left Brace 21"/>
          <p:cNvSpPr/>
          <p:nvPr/>
        </p:nvSpPr>
        <p:spPr>
          <a:xfrm>
            <a:off x="558169" y="5540042"/>
            <a:ext cx="245047" cy="23279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p:cNvSpPr txBox="1"/>
          <p:nvPr/>
        </p:nvSpPr>
        <p:spPr>
          <a:xfrm>
            <a:off x="296881" y="4450927"/>
            <a:ext cx="333746" cy="261610"/>
          </a:xfrm>
          <a:prstGeom prst="rect">
            <a:avLst/>
          </a:prstGeom>
          <a:noFill/>
        </p:spPr>
        <p:txBody>
          <a:bodyPr wrap="none" rtlCol="0">
            <a:spAutoFit/>
          </a:bodyPr>
          <a:lstStyle/>
          <a:p>
            <a:r>
              <a:rPr lang="en-US" sz="1100" dirty="0"/>
              <a:t>LP</a:t>
            </a:r>
          </a:p>
        </p:txBody>
      </p:sp>
      <p:sp>
        <p:nvSpPr>
          <p:cNvPr id="24" name="TextBox 23"/>
          <p:cNvSpPr txBox="1"/>
          <p:nvPr/>
        </p:nvSpPr>
        <p:spPr>
          <a:xfrm>
            <a:off x="25917" y="5003179"/>
            <a:ext cx="708967" cy="246221"/>
          </a:xfrm>
          <a:prstGeom prst="rect">
            <a:avLst/>
          </a:prstGeom>
          <a:noFill/>
        </p:spPr>
        <p:txBody>
          <a:bodyPr wrap="square" rtlCol="0">
            <a:spAutoFit/>
          </a:bodyPr>
          <a:lstStyle/>
          <a:p>
            <a:r>
              <a:rPr lang="en-US" sz="1000" dirty="0"/>
              <a:t>Audited</a:t>
            </a:r>
          </a:p>
        </p:txBody>
      </p:sp>
      <p:sp>
        <p:nvSpPr>
          <p:cNvPr id="25" name="TextBox 24"/>
          <p:cNvSpPr txBox="1"/>
          <p:nvPr/>
        </p:nvSpPr>
        <p:spPr>
          <a:xfrm>
            <a:off x="205751" y="5563395"/>
            <a:ext cx="415918" cy="261610"/>
          </a:xfrm>
          <a:prstGeom prst="rect">
            <a:avLst/>
          </a:prstGeom>
          <a:noFill/>
        </p:spPr>
        <p:txBody>
          <a:bodyPr wrap="square" rtlCol="0">
            <a:spAutoFit/>
          </a:bodyPr>
          <a:lstStyle/>
          <a:p>
            <a:r>
              <a:rPr lang="en-US" sz="1100" dirty="0"/>
              <a:t>LP</a:t>
            </a:r>
          </a:p>
        </p:txBody>
      </p:sp>
      <p:pic>
        <p:nvPicPr>
          <p:cNvPr id="28" name="Picture 27"/>
          <p:cNvPicPr>
            <a:picLocks noChangeAspect="1"/>
          </p:cNvPicPr>
          <p:nvPr/>
        </p:nvPicPr>
        <p:blipFill>
          <a:blip r:embed="rId7"/>
          <a:stretch>
            <a:fillRect/>
          </a:stretch>
        </p:blipFill>
        <p:spPr>
          <a:xfrm>
            <a:off x="652418" y="6206892"/>
            <a:ext cx="7781925" cy="352425"/>
          </a:xfrm>
          <a:prstGeom prst="rect">
            <a:avLst/>
          </a:prstGeom>
        </p:spPr>
      </p:pic>
    </p:spTree>
    <p:extLst>
      <p:ext uri="{BB962C8B-B14F-4D97-AF65-F5344CB8AC3E}">
        <p14:creationId xmlns:p14="http://schemas.microsoft.com/office/powerpoint/2010/main" val="4105572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173" y="1645503"/>
            <a:ext cx="6184556" cy="503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Pension Examples</a:t>
            </a:r>
          </a:p>
        </p:txBody>
      </p:sp>
      <p:sp>
        <p:nvSpPr>
          <p:cNvPr id="3" name="Content Placeholder 2"/>
          <p:cNvSpPr>
            <a:spLocks noGrp="1"/>
          </p:cNvSpPr>
          <p:nvPr>
            <p:ph idx="1"/>
          </p:nvPr>
        </p:nvSpPr>
        <p:spPr>
          <a:xfrm>
            <a:off x="609600" y="1645503"/>
            <a:ext cx="10972800" cy="5036821"/>
          </a:xfrm>
        </p:spPr>
        <p:txBody>
          <a:bodyPr/>
          <a:lstStyle/>
          <a:p>
            <a:endParaRPr lang="en-US" dirty="0"/>
          </a:p>
        </p:txBody>
      </p:sp>
      <p:sp>
        <p:nvSpPr>
          <p:cNvPr id="4" name="Left Arrow 3"/>
          <p:cNvSpPr/>
          <p:nvPr/>
        </p:nvSpPr>
        <p:spPr>
          <a:xfrm>
            <a:off x="8649729" y="6145427"/>
            <a:ext cx="424660" cy="1235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79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90551"/>
            <a:ext cx="6934200" cy="270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174961"/>
            <a:ext cx="6553200" cy="89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Pension Examples</a:t>
            </a:r>
          </a:p>
        </p:txBody>
      </p:sp>
      <p:sp>
        <p:nvSpPr>
          <p:cNvPr id="3" name="Content Placeholder 2"/>
          <p:cNvSpPr>
            <a:spLocks noGrp="1"/>
          </p:cNvSpPr>
          <p:nvPr>
            <p:ph idx="1"/>
          </p:nvPr>
        </p:nvSpPr>
        <p:spPr>
          <a:xfrm>
            <a:off x="609600" y="1752601"/>
            <a:ext cx="10972800" cy="4780004"/>
          </a:xfrm>
        </p:spPr>
        <p:txBody>
          <a:bodyPr/>
          <a:lstStyle/>
          <a:p>
            <a:endParaRPr lang="en-US" dirty="0"/>
          </a:p>
        </p:txBody>
      </p:sp>
      <p:sp>
        <p:nvSpPr>
          <p:cNvPr id="4" name="Left Arrow 3"/>
          <p:cNvSpPr/>
          <p:nvPr/>
        </p:nvSpPr>
        <p:spPr>
          <a:xfrm>
            <a:off x="9547655" y="5840627"/>
            <a:ext cx="354227" cy="148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764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2" y="2614834"/>
            <a:ext cx="6934200" cy="198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2" y="1618128"/>
            <a:ext cx="5853668" cy="99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02" y="4693597"/>
            <a:ext cx="21240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5817334"/>
            <a:ext cx="21431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5998309"/>
            <a:ext cx="6445250" cy="672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5402" y="4922197"/>
            <a:ext cx="6587598" cy="80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68171" y="408373"/>
            <a:ext cx="11014229" cy="1025141"/>
          </a:xfrm>
        </p:spPr>
        <p:txBody>
          <a:bodyPr/>
          <a:lstStyle/>
          <a:p>
            <a:r>
              <a:rPr lang="en-US" dirty="0"/>
              <a:t>Pension Examples</a:t>
            </a:r>
          </a:p>
        </p:txBody>
      </p:sp>
      <p:sp>
        <p:nvSpPr>
          <p:cNvPr id="3" name="Content Placeholder 2"/>
          <p:cNvSpPr>
            <a:spLocks noGrp="1"/>
          </p:cNvSpPr>
          <p:nvPr>
            <p:ph idx="1"/>
          </p:nvPr>
        </p:nvSpPr>
        <p:spPr>
          <a:xfrm>
            <a:off x="609600" y="1618129"/>
            <a:ext cx="10972800" cy="5052198"/>
          </a:xfrm>
        </p:spPr>
        <p:txBody>
          <a:bodyPr/>
          <a:lstStyle/>
          <a:p>
            <a:endParaRPr lang="en-US" dirty="0"/>
          </a:p>
        </p:txBody>
      </p:sp>
      <p:sp>
        <p:nvSpPr>
          <p:cNvPr id="4" name="Up Arrow 3"/>
          <p:cNvSpPr/>
          <p:nvPr/>
        </p:nvSpPr>
        <p:spPr>
          <a:xfrm>
            <a:off x="6474942" y="4603110"/>
            <a:ext cx="170337" cy="2285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8147222" y="4603110"/>
            <a:ext cx="164756" cy="2285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479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Pension Reporting - Statement of Net Position</a:t>
            </a:r>
            <a:endParaRPr lang="en-US" dirty="0"/>
          </a:p>
        </p:txBody>
      </p:sp>
      <p:sp>
        <p:nvSpPr>
          <p:cNvPr id="2" name="Text Placeholder 1"/>
          <p:cNvSpPr>
            <a:spLocks noGrp="1"/>
          </p:cNvSpPr>
          <p:nvPr>
            <p:ph sz="half" idx="1"/>
          </p:nvPr>
        </p:nvSpPr>
        <p:spPr/>
        <p:txBody>
          <a:bodyPr/>
          <a:lstStyle/>
          <a:p>
            <a:r>
              <a:rPr lang="en-US" sz="2600" dirty="0"/>
              <a:t> Common Deficiency: </a:t>
            </a:r>
          </a:p>
          <a:p>
            <a:pPr lvl="1"/>
            <a:r>
              <a:rPr lang="en-US" sz="2000" dirty="0"/>
              <a:t>Netting the net pension liability and the net pension asset on the statement of net position when a government participates in multiple pensions.</a:t>
            </a:r>
          </a:p>
          <a:p>
            <a:pPr lvl="1"/>
            <a:r>
              <a:rPr lang="en-US" sz="2000" dirty="0"/>
              <a:t>Splitting the NPL between current and non current liabilities</a:t>
            </a:r>
          </a:p>
          <a:p>
            <a:endParaRPr lang="en-US" sz="2600" dirty="0"/>
          </a:p>
          <a:p>
            <a:endParaRPr lang="en-US" sz="2400" dirty="0"/>
          </a:p>
          <a:p>
            <a:endParaRPr lang="en-US" dirty="0"/>
          </a:p>
        </p:txBody>
      </p:sp>
      <p:sp>
        <p:nvSpPr>
          <p:cNvPr id="4" name="Content Placeholder 3"/>
          <p:cNvSpPr>
            <a:spLocks noGrp="1"/>
          </p:cNvSpPr>
          <p:nvPr>
            <p:ph sz="half" idx="2"/>
          </p:nvPr>
        </p:nvSpPr>
        <p:spPr/>
        <p:txBody>
          <a:bodyPr/>
          <a:lstStyle/>
          <a:p>
            <a:r>
              <a:rPr lang="en-US" dirty="0"/>
              <a:t>Correct Approach</a:t>
            </a:r>
          </a:p>
          <a:p>
            <a:r>
              <a:rPr lang="en-US" sz="2000" dirty="0"/>
              <a:t>Each pension plan should be kept separate so as to not understate the liability or assets</a:t>
            </a:r>
          </a:p>
          <a:p>
            <a:endParaRPr lang="en-US" sz="2000" dirty="0"/>
          </a:p>
          <a:p>
            <a:endParaRPr lang="en-US" sz="2000" dirty="0"/>
          </a:p>
          <a:p>
            <a:pPr lvl="1"/>
            <a:r>
              <a:rPr lang="en-US" sz="2000" dirty="0"/>
              <a:t>Full amount reported as “due in more than one year”</a:t>
            </a:r>
          </a:p>
        </p:txBody>
      </p:sp>
    </p:spTree>
    <p:extLst>
      <p:ext uri="{BB962C8B-B14F-4D97-AF65-F5344CB8AC3E}">
        <p14:creationId xmlns:p14="http://schemas.microsoft.com/office/powerpoint/2010/main" val="2379977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sz="4000" dirty="0"/>
            </a:br>
            <a:r>
              <a:rPr lang="en-US" sz="4000" dirty="0"/>
              <a:t>Pension Note Disclosures</a:t>
            </a:r>
            <a:br>
              <a:rPr lang="en-US" sz="3600" dirty="0"/>
            </a:br>
            <a:endParaRPr lang="en-US" dirty="0"/>
          </a:p>
        </p:txBody>
      </p:sp>
      <p:sp>
        <p:nvSpPr>
          <p:cNvPr id="2" name="Text Placeholder 1"/>
          <p:cNvSpPr>
            <a:spLocks noGrp="1"/>
          </p:cNvSpPr>
          <p:nvPr>
            <p:ph idx="1"/>
          </p:nvPr>
        </p:nvSpPr>
        <p:spPr/>
        <p:txBody>
          <a:bodyPr/>
          <a:lstStyle/>
          <a:p>
            <a:endParaRPr lang="en-US" sz="2400" dirty="0"/>
          </a:p>
          <a:p>
            <a:pPr>
              <a:tabLst>
                <a:tab pos="1317625" algn="l"/>
              </a:tabLst>
            </a:pPr>
            <a:r>
              <a:rPr lang="en-US" sz="2800" dirty="0"/>
              <a:t>Deficiency: Does not disclose whether the pension plan is a single-employer, agent multiple-employer, or cost-sharing multiple-employer defined benefit plan.</a:t>
            </a:r>
          </a:p>
          <a:p>
            <a:endParaRPr lang="en-US" sz="2800" dirty="0"/>
          </a:p>
          <a:p>
            <a:pPr>
              <a:tabLst>
                <a:tab pos="1317625" algn="l"/>
              </a:tabLst>
            </a:pPr>
            <a:r>
              <a:rPr lang="en-US" sz="2800" dirty="0"/>
              <a:t>Deficiency: Missing disclosure on whether the pension plan issues a stand-alone financial report.  Also, should disclose how to obtain the report if it’s available (</a:t>
            </a:r>
            <a:r>
              <a:rPr lang="en-US" sz="2800" dirty="0" err="1"/>
              <a:t>i.e</a:t>
            </a:r>
            <a:r>
              <a:rPr lang="en-US" sz="2800" dirty="0"/>
              <a:t> URL link).</a:t>
            </a:r>
          </a:p>
          <a:p>
            <a:endParaRPr lang="en-US" dirty="0"/>
          </a:p>
        </p:txBody>
      </p:sp>
    </p:spTree>
    <p:extLst>
      <p:ext uri="{BB962C8B-B14F-4D97-AF65-F5344CB8AC3E}">
        <p14:creationId xmlns:p14="http://schemas.microsoft.com/office/powerpoint/2010/main" val="3372349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sz="4000" dirty="0"/>
            </a:br>
            <a:r>
              <a:rPr lang="en-US" sz="4000" dirty="0"/>
              <a:t>Pension Note Disclosures</a:t>
            </a:r>
            <a:br>
              <a:rPr lang="en-US" sz="3600" dirty="0"/>
            </a:br>
            <a:endParaRPr lang="en-US" dirty="0"/>
          </a:p>
        </p:txBody>
      </p:sp>
      <p:sp>
        <p:nvSpPr>
          <p:cNvPr id="2" name="Text Placeholder 1"/>
          <p:cNvSpPr>
            <a:spLocks noGrp="1"/>
          </p:cNvSpPr>
          <p:nvPr>
            <p:ph idx="1"/>
          </p:nvPr>
        </p:nvSpPr>
        <p:spPr/>
        <p:txBody>
          <a:bodyPr/>
          <a:lstStyle/>
          <a:p>
            <a:pPr lvl="0"/>
            <a:endParaRPr lang="en-US" sz="2000" dirty="0">
              <a:solidFill>
                <a:prstClr val="black"/>
              </a:solidFill>
            </a:endParaRPr>
          </a:p>
          <a:p>
            <a:pPr>
              <a:tabLst>
                <a:tab pos="1317625" algn="l"/>
              </a:tabLst>
            </a:pPr>
            <a:r>
              <a:rPr lang="en-US" sz="2800" dirty="0">
                <a:solidFill>
                  <a:prstClr val="black"/>
                </a:solidFill>
              </a:rPr>
              <a:t>Common Deficiency: </a:t>
            </a:r>
          </a:p>
          <a:p>
            <a:pPr lvl="1">
              <a:tabLst>
                <a:tab pos="1317625" algn="l"/>
              </a:tabLst>
            </a:pPr>
            <a:r>
              <a:rPr lang="en-US" sz="2400" dirty="0">
                <a:solidFill>
                  <a:prstClr val="black"/>
                </a:solidFill>
              </a:rPr>
              <a:t>Not disclosing the total amounts for the total pension liabilities, pension assets, deferred 	outflows of resources and deferred inflows of resources, pension expense/expenditure for the period associated with net pension liabilities if the total amounts are not otherwise identifiable from information presented in the financial statements.</a:t>
            </a:r>
          </a:p>
          <a:p>
            <a:endParaRPr lang="en-US" dirty="0"/>
          </a:p>
        </p:txBody>
      </p:sp>
    </p:spTree>
    <p:extLst>
      <p:ext uri="{BB962C8B-B14F-4D97-AF65-F5344CB8AC3E}">
        <p14:creationId xmlns:p14="http://schemas.microsoft.com/office/powerpoint/2010/main" val="116910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341" y="2201563"/>
            <a:ext cx="672864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Pension Example</a:t>
            </a:r>
          </a:p>
        </p:txBody>
      </p:sp>
      <p:sp>
        <p:nvSpPr>
          <p:cNvPr id="3" name="Content Placeholder 2"/>
          <p:cNvSpPr>
            <a:spLocks noGrp="1"/>
          </p:cNvSpPr>
          <p:nvPr>
            <p:ph idx="1"/>
          </p:nvPr>
        </p:nvSpPr>
        <p:spPr>
          <a:xfrm>
            <a:off x="609600" y="1752601"/>
            <a:ext cx="10972800" cy="4812956"/>
          </a:xfrm>
        </p:spPr>
        <p:txBody>
          <a:bodyPr/>
          <a:lstStyle/>
          <a:p>
            <a:endParaRPr lang="en-US" dirty="0"/>
          </a:p>
        </p:txBody>
      </p:sp>
    </p:spTree>
    <p:extLst>
      <p:ext uri="{BB962C8B-B14F-4D97-AF65-F5344CB8AC3E}">
        <p14:creationId xmlns:p14="http://schemas.microsoft.com/office/powerpoint/2010/main" val="953839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238" y="2110947"/>
            <a:ext cx="6921154"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Pension Example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7041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Pension Note Disclosures</a:t>
            </a:r>
          </a:p>
        </p:txBody>
      </p:sp>
      <p:sp>
        <p:nvSpPr>
          <p:cNvPr id="2" name="Text Placeholder 1"/>
          <p:cNvSpPr>
            <a:spLocks noGrp="1"/>
          </p:cNvSpPr>
          <p:nvPr>
            <p:ph idx="1"/>
          </p:nvPr>
        </p:nvSpPr>
        <p:spPr/>
        <p:txBody>
          <a:bodyPr/>
          <a:lstStyle/>
          <a:p>
            <a:endParaRPr lang="en-US" sz="2000" dirty="0"/>
          </a:p>
          <a:p>
            <a:pPr>
              <a:tabLst>
                <a:tab pos="1317625" algn="l"/>
              </a:tabLst>
            </a:pPr>
            <a:r>
              <a:rPr lang="en-US" sz="2000" dirty="0">
                <a:solidFill>
                  <a:prstClr val="black"/>
                </a:solidFill>
              </a:rPr>
              <a:t>Deficiency: </a:t>
            </a:r>
          </a:p>
          <a:p>
            <a:pPr>
              <a:tabLst>
                <a:tab pos="1317625" algn="l"/>
              </a:tabLst>
            </a:pPr>
            <a:r>
              <a:rPr lang="en-US" sz="2000" dirty="0"/>
              <a:t>For the sensitivity analysis netting the amounts from multiple plans that an employer participates in, for example netting a net pension liability and a net pension asset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1" y="3943865"/>
            <a:ext cx="4114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417" y="4546741"/>
            <a:ext cx="4511701" cy="851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848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sz="4000" dirty="0"/>
            </a:br>
            <a:r>
              <a:rPr lang="en-US" sz="4000" dirty="0"/>
              <a:t>Pension Note Disclosures</a:t>
            </a:r>
            <a:br>
              <a:rPr lang="en-US" sz="3600" dirty="0"/>
            </a:br>
            <a:endParaRPr lang="en-US" dirty="0"/>
          </a:p>
        </p:txBody>
      </p:sp>
      <p:sp>
        <p:nvSpPr>
          <p:cNvPr id="2" name="Text Placeholder 1"/>
          <p:cNvSpPr>
            <a:spLocks noGrp="1"/>
          </p:cNvSpPr>
          <p:nvPr>
            <p:ph idx="1"/>
          </p:nvPr>
        </p:nvSpPr>
        <p:spPr/>
        <p:txBody>
          <a:bodyPr>
            <a:normAutofit fontScale="85000" lnSpcReduction="20000"/>
          </a:bodyPr>
          <a:lstStyle/>
          <a:p>
            <a:pPr>
              <a:tabLst>
                <a:tab pos="1317625" algn="l"/>
              </a:tabLst>
            </a:pPr>
            <a:endParaRPr lang="en-US" sz="2000" dirty="0">
              <a:solidFill>
                <a:prstClr val="black"/>
              </a:solidFill>
            </a:endParaRPr>
          </a:p>
          <a:p>
            <a:pPr>
              <a:tabLst>
                <a:tab pos="1317625" algn="l"/>
              </a:tabLst>
            </a:pPr>
            <a:r>
              <a:rPr lang="en-US" sz="2800" dirty="0">
                <a:solidFill>
                  <a:prstClr val="black"/>
                </a:solidFill>
              </a:rPr>
              <a:t>Common Deficiency: </a:t>
            </a:r>
          </a:p>
          <a:p>
            <a:pPr lvl="1">
              <a:tabLst>
                <a:tab pos="1317625" algn="l"/>
              </a:tabLst>
            </a:pPr>
            <a:r>
              <a:rPr lang="en-US" sz="2400" dirty="0">
                <a:solidFill>
                  <a:prstClr val="black"/>
                </a:solidFill>
              </a:rPr>
              <a:t>Participating in a cost-sharing multiple-employer plan and including the plan’s net pension liability rather than the employer’s proportionate share of the net pension liability</a:t>
            </a:r>
          </a:p>
          <a:p>
            <a:pPr lvl="1">
              <a:tabLst>
                <a:tab pos="1317625" algn="l"/>
              </a:tabLst>
            </a:pPr>
            <a:r>
              <a:rPr lang="en-US" sz="2400" dirty="0">
                <a:solidFill>
                  <a:prstClr val="black"/>
                </a:solidFill>
              </a:rPr>
              <a:t>Not including the disclosure for the changes in net pension liability for a single employer or agent multiple-employer plan in the notes to the financial statements. </a:t>
            </a:r>
          </a:p>
          <a:p>
            <a:pPr lvl="2">
              <a:tabLst>
                <a:tab pos="1317625" algn="l"/>
              </a:tabLst>
            </a:pPr>
            <a:r>
              <a:rPr lang="en-US" sz="2400" dirty="0">
                <a:solidFill>
                  <a:prstClr val="black"/>
                </a:solidFill>
              </a:rPr>
              <a:t>Not required for cost-sharing plans but is for agent and single-employer</a:t>
            </a:r>
          </a:p>
          <a:p>
            <a:pPr lvl="2">
              <a:tabLst>
                <a:tab pos="1317625" algn="l"/>
              </a:tabLst>
            </a:pPr>
            <a:r>
              <a:rPr lang="en-US" sz="2400" dirty="0">
                <a:solidFill>
                  <a:prstClr val="black"/>
                </a:solidFill>
              </a:rPr>
              <a:t>Inclusion in RSI is insufficient</a:t>
            </a:r>
          </a:p>
          <a:p>
            <a:pPr lvl="1">
              <a:tabLst>
                <a:tab pos="1317625" algn="l"/>
              </a:tabLst>
            </a:pPr>
            <a:r>
              <a:rPr lang="en-US" sz="2400" dirty="0">
                <a:solidFill>
                  <a:prstClr val="black"/>
                </a:solidFill>
              </a:rPr>
              <a:t>Not distinguishing pension amounts between primary government and discretely presented component units (i.e. sensitivity analysis and changes in the net pension liability)</a:t>
            </a:r>
          </a:p>
          <a:p>
            <a:pPr marL="411480" lvl="1" indent="0">
              <a:buNone/>
              <a:tabLst>
                <a:tab pos="1317625" algn="l"/>
              </a:tabLst>
            </a:pPr>
            <a:endParaRPr lang="en-US" sz="2400" dirty="0">
              <a:solidFill>
                <a:prstClr val="black"/>
              </a:solidFill>
            </a:endParaRPr>
          </a:p>
          <a:p>
            <a:pPr>
              <a:tabLst>
                <a:tab pos="1317625" algn="l"/>
              </a:tabLst>
            </a:pPr>
            <a:endParaRPr lang="en-US" dirty="0">
              <a:solidFill>
                <a:prstClr val="black"/>
              </a:solidFill>
            </a:endParaRPr>
          </a:p>
          <a:p>
            <a:pPr marL="0" indent="0">
              <a:buNone/>
            </a:pPr>
            <a:r>
              <a:rPr lang="en-US" sz="2000" dirty="0">
                <a:solidFill>
                  <a:prstClr val="black"/>
                </a:solidFill>
              </a:rPr>
              <a:t> </a:t>
            </a:r>
          </a:p>
          <a:p>
            <a:endParaRPr lang="en-US" dirty="0"/>
          </a:p>
        </p:txBody>
      </p:sp>
    </p:spTree>
    <p:extLst>
      <p:ext uri="{BB962C8B-B14F-4D97-AF65-F5344CB8AC3E}">
        <p14:creationId xmlns:p14="http://schemas.microsoft.com/office/powerpoint/2010/main" val="36518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CAFR</a:t>
            </a:r>
          </a:p>
        </p:txBody>
      </p:sp>
      <p:sp>
        <p:nvSpPr>
          <p:cNvPr id="3" name="Content Placeholder 2"/>
          <p:cNvSpPr>
            <a:spLocks noGrp="1"/>
          </p:cNvSpPr>
          <p:nvPr>
            <p:ph idx="1"/>
          </p:nvPr>
        </p:nvSpPr>
        <p:spPr/>
        <p:txBody>
          <a:bodyPr/>
          <a:lstStyle/>
          <a:p>
            <a:r>
              <a:rPr lang="en-US" dirty="0"/>
              <a:t>Financial Section </a:t>
            </a:r>
            <a:r>
              <a:rPr lang="en-US" sz="1800" dirty="0"/>
              <a:t>(continued)</a:t>
            </a:r>
          </a:p>
          <a:p>
            <a:pPr lvl="1"/>
            <a:r>
              <a:rPr lang="en-US" dirty="0"/>
              <a:t>Combining Fund Financial Statements &amp; Schedules</a:t>
            </a:r>
          </a:p>
          <a:p>
            <a:pPr lvl="1"/>
            <a:r>
              <a:rPr lang="en-US" dirty="0"/>
              <a:t>Individual Fund Financial Statements &amp; Schedules</a:t>
            </a:r>
          </a:p>
          <a:p>
            <a:r>
              <a:rPr lang="en-US" dirty="0"/>
              <a:t>Statistical Section</a:t>
            </a:r>
          </a:p>
          <a:p>
            <a:pPr lvl="1"/>
            <a:r>
              <a:rPr lang="en-US" dirty="0"/>
              <a:t>Ten Year Schedules on:</a:t>
            </a:r>
          </a:p>
          <a:p>
            <a:pPr lvl="2"/>
            <a:r>
              <a:rPr lang="en-US" dirty="0"/>
              <a:t>Financial Trends</a:t>
            </a:r>
          </a:p>
          <a:p>
            <a:pPr lvl="2"/>
            <a:r>
              <a:rPr lang="en-US" dirty="0"/>
              <a:t>Revenue Capacity</a:t>
            </a:r>
          </a:p>
          <a:p>
            <a:pPr lvl="2"/>
            <a:r>
              <a:rPr lang="en-US" dirty="0"/>
              <a:t>Debt Capacity</a:t>
            </a:r>
          </a:p>
          <a:p>
            <a:pPr lvl="2"/>
            <a:r>
              <a:rPr lang="en-US" dirty="0"/>
              <a:t>Demographic and Economic Information</a:t>
            </a:r>
          </a:p>
          <a:p>
            <a:pPr lvl="2"/>
            <a:r>
              <a:rPr lang="en-US" dirty="0"/>
              <a:t>Operating Information</a:t>
            </a:r>
          </a:p>
        </p:txBody>
      </p:sp>
      <p:sp>
        <p:nvSpPr>
          <p:cNvPr id="4" name="Right Brace 3"/>
          <p:cNvSpPr/>
          <p:nvPr/>
        </p:nvSpPr>
        <p:spPr>
          <a:xfrm>
            <a:off x="7844009" y="2016087"/>
            <a:ext cx="155448" cy="914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5" name="Picture 2" descr="http://www.trophyclub.org/assets/tc/departments/finance/GFOA_CAFR_Awa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827" y="1853893"/>
            <a:ext cx="1071746" cy="1412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abfm.org/wp-content/uploads/2013/04/gasb_logo.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58" y="2101557"/>
            <a:ext cx="1714248" cy="1005199"/>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p:cNvSpPr/>
          <p:nvPr/>
        </p:nvSpPr>
        <p:spPr>
          <a:xfrm>
            <a:off x="7744858" y="3613532"/>
            <a:ext cx="254599" cy="16415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8" name="Picture 2" descr="http://www.trophyclub.org/assets/tc/departments/finance/GFOA_CAFR_Awa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827" y="3728226"/>
            <a:ext cx="1071746" cy="14121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bfm.org/wp-content/uploads/2013/04/gasb_logo.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58" y="3931688"/>
            <a:ext cx="1714248" cy="1005199"/>
          </a:xfrm>
          <a:prstGeom prst="rect">
            <a:avLst/>
          </a:prstGeom>
          <a:noFill/>
          <a:extLst>
            <a:ext uri="{909E8E84-426E-40DD-AFC4-6F175D3DCCD1}">
              <a14:hiddenFill xmlns:a14="http://schemas.microsoft.com/office/drawing/2010/main">
                <a:solidFill>
                  <a:srgbClr val="FFFFFF"/>
                </a:solidFill>
              </a14:hiddenFill>
            </a:ext>
          </a:extLst>
        </p:spPr>
      </p:pic>
      <p:sp>
        <p:nvSpPr>
          <p:cNvPr id="10" name="Left Brace 9"/>
          <p:cNvSpPr/>
          <p:nvPr/>
        </p:nvSpPr>
        <p:spPr>
          <a:xfrm>
            <a:off x="609600" y="1853893"/>
            <a:ext cx="139547" cy="107659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Left Brace 10"/>
          <p:cNvSpPr/>
          <p:nvPr/>
        </p:nvSpPr>
        <p:spPr>
          <a:xfrm>
            <a:off x="568171" y="3106757"/>
            <a:ext cx="180976" cy="21482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2" name="TextBox 11"/>
          <p:cNvSpPr txBox="1"/>
          <p:nvPr/>
        </p:nvSpPr>
        <p:spPr>
          <a:xfrm>
            <a:off x="162231" y="2146638"/>
            <a:ext cx="405940" cy="769441"/>
          </a:xfrm>
          <a:prstGeom prst="rect">
            <a:avLst/>
          </a:prstGeom>
          <a:noFill/>
        </p:spPr>
        <p:txBody>
          <a:bodyPr wrap="square" rtlCol="0">
            <a:spAutoFit/>
          </a:bodyPr>
          <a:lstStyle/>
          <a:p>
            <a:r>
              <a:rPr lang="en-US" sz="1100" dirty="0"/>
              <a:t>IRT, A or UA</a:t>
            </a:r>
          </a:p>
        </p:txBody>
      </p:sp>
      <p:sp>
        <p:nvSpPr>
          <p:cNvPr id="13" name="TextBox 12"/>
          <p:cNvSpPr txBox="1"/>
          <p:nvPr/>
        </p:nvSpPr>
        <p:spPr>
          <a:xfrm>
            <a:off x="162230" y="4042401"/>
            <a:ext cx="405941" cy="276999"/>
          </a:xfrm>
          <a:prstGeom prst="rect">
            <a:avLst/>
          </a:prstGeom>
          <a:noFill/>
        </p:spPr>
        <p:txBody>
          <a:bodyPr wrap="square" rtlCol="0">
            <a:spAutoFit/>
          </a:bodyPr>
          <a:lstStyle/>
          <a:p>
            <a:r>
              <a:rPr lang="en-US" sz="1200" dirty="0"/>
              <a:t>UA</a:t>
            </a:r>
          </a:p>
        </p:txBody>
      </p:sp>
      <p:sp>
        <p:nvSpPr>
          <p:cNvPr id="15" name="TextBox 14"/>
          <p:cNvSpPr txBox="1"/>
          <p:nvPr/>
        </p:nvSpPr>
        <p:spPr>
          <a:xfrm>
            <a:off x="947451" y="6080445"/>
            <a:ext cx="10498155" cy="369332"/>
          </a:xfrm>
          <a:prstGeom prst="rect">
            <a:avLst/>
          </a:prstGeom>
          <a:noFill/>
        </p:spPr>
        <p:txBody>
          <a:bodyPr wrap="square" rtlCol="0">
            <a:spAutoFit/>
          </a:bodyPr>
          <a:lstStyle/>
          <a:p>
            <a:r>
              <a:rPr lang="en-US" dirty="0"/>
              <a:t>UA= Unaudited, LP= Limited Procedures, IRT= In relation to opinion, A=Audited</a:t>
            </a:r>
          </a:p>
        </p:txBody>
      </p:sp>
    </p:spTree>
    <p:extLst>
      <p:ext uri="{BB962C8B-B14F-4D97-AF65-F5344CB8AC3E}">
        <p14:creationId xmlns:p14="http://schemas.microsoft.com/office/powerpoint/2010/main" val="804451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962" y="1651639"/>
            <a:ext cx="6744730" cy="505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Pension Example</a:t>
            </a:r>
          </a:p>
        </p:txBody>
      </p:sp>
      <p:sp>
        <p:nvSpPr>
          <p:cNvPr id="3" name="Content Placeholder 2"/>
          <p:cNvSpPr>
            <a:spLocks noGrp="1"/>
          </p:cNvSpPr>
          <p:nvPr>
            <p:ph idx="1"/>
          </p:nvPr>
        </p:nvSpPr>
        <p:spPr>
          <a:xfrm>
            <a:off x="609600" y="1651639"/>
            <a:ext cx="10972800" cy="5056811"/>
          </a:xfrm>
        </p:spPr>
        <p:txBody>
          <a:bodyPr/>
          <a:lstStyle/>
          <a:p>
            <a:endParaRPr lang="en-US" dirty="0"/>
          </a:p>
        </p:txBody>
      </p:sp>
    </p:spTree>
    <p:extLst>
      <p:ext uri="{BB962C8B-B14F-4D97-AF65-F5344CB8AC3E}">
        <p14:creationId xmlns:p14="http://schemas.microsoft.com/office/powerpoint/2010/main" val="2235177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098" y="2231722"/>
            <a:ext cx="6477000" cy="357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Pension Example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3605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sz="4000" dirty="0"/>
            </a:br>
            <a:r>
              <a:rPr lang="en-US" sz="4000" dirty="0"/>
              <a:t>Pension Note Disclosures</a:t>
            </a:r>
            <a:br>
              <a:rPr lang="en-US" sz="3600" dirty="0"/>
            </a:br>
            <a:endParaRPr lang="en-US" dirty="0"/>
          </a:p>
        </p:txBody>
      </p:sp>
      <p:sp>
        <p:nvSpPr>
          <p:cNvPr id="2" name="Text Placeholder 1"/>
          <p:cNvSpPr>
            <a:spLocks noGrp="1"/>
          </p:cNvSpPr>
          <p:nvPr>
            <p:ph idx="1"/>
          </p:nvPr>
        </p:nvSpPr>
        <p:spPr/>
        <p:txBody>
          <a:bodyPr/>
          <a:lstStyle/>
          <a:p>
            <a:endParaRPr lang="en-US" sz="2400" dirty="0"/>
          </a:p>
          <a:p>
            <a:pPr marL="1371600" indent="-1371600"/>
            <a:r>
              <a:rPr lang="en-US" sz="2800" dirty="0"/>
              <a:t>Common Deficiency: </a:t>
            </a:r>
          </a:p>
          <a:p>
            <a:pPr marL="1668780" lvl="1" indent="-1371600"/>
            <a:r>
              <a:rPr lang="en-US" dirty="0"/>
              <a:t>Missing actuarial assumptions and other inputs, for example, the dates of the experience studies, the source of mortality assumptions, etc.</a:t>
            </a:r>
          </a:p>
          <a:p>
            <a:pPr marL="1668780" lvl="1" indent="-1371600"/>
            <a:r>
              <a:rPr lang="en-US" dirty="0">
                <a:solidFill>
                  <a:prstClr val="black"/>
                </a:solidFill>
              </a:rPr>
              <a:t>The schedule of deferred outflows and deferred inflows that will be recognized in pension expense for each of the subsequent five years and aggregate does not appear to include the correct amounts, does not articulate to the balances of deferred outflows and deferred inflows when calculated by the reviewer.  Also, includes the current year amount that was recognized in pension expense in addition to the subsequent amounts.</a:t>
            </a:r>
            <a:endParaRPr lang="en-US" dirty="0"/>
          </a:p>
          <a:p>
            <a:pPr marL="1668780" lvl="1" indent="-1371600"/>
            <a:endParaRPr lang="en-US" dirty="0"/>
          </a:p>
          <a:p>
            <a:pPr marL="1371600" indent="-1371600"/>
            <a:endParaRPr lang="en-US" sz="2000" dirty="0"/>
          </a:p>
          <a:p>
            <a:endParaRPr lang="en-US" sz="2000" dirty="0"/>
          </a:p>
          <a:p>
            <a:endParaRPr lang="en-US" dirty="0"/>
          </a:p>
        </p:txBody>
      </p:sp>
    </p:spTree>
    <p:extLst>
      <p:ext uri="{BB962C8B-B14F-4D97-AF65-F5344CB8AC3E}">
        <p14:creationId xmlns:p14="http://schemas.microsoft.com/office/powerpoint/2010/main" val="1899160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Required Supplementary Information – Pensions</a:t>
            </a:r>
            <a:endParaRPr lang="en-US" dirty="0"/>
          </a:p>
        </p:txBody>
      </p:sp>
      <p:sp>
        <p:nvSpPr>
          <p:cNvPr id="2" name="Text Placeholder 1"/>
          <p:cNvSpPr>
            <a:spLocks noGrp="1"/>
          </p:cNvSpPr>
          <p:nvPr>
            <p:ph sz="half" idx="1"/>
          </p:nvPr>
        </p:nvSpPr>
        <p:spPr/>
        <p:txBody>
          <a:bodyPr>
            <a:normAutofit/>
          </a:bodyPr>
          <a:lstStyle/>
          <a:p>
            <a:r>
              <a:rPr lang="en-US" sz="2800" dirty="0">
                <a:solidFill>
                  <a:prstClr val="black"/>
                </a:solidFill>
              </a:rPr>
              <a:t>Common Deficiency:</a:t>
            </a:r>
          </a:p>
          <a:p>
            <a:pPr lvl="1"/>
            <a:r>
              <a:rPr lang="en-US" sz="2200" dirty="0"/>
              <a:t>Missing the schedule of employer contributions or mislabeling statutory for actuarially determined</a:t>
            </a:r>
          </a:p>
          <a:p>
            <a:pPr lvl="1"/>
            <a:endParaRPr lang="en-US" sz="2200" dirty="0"/>
          </a:p>
          <a:p>
            <a:pPr lvl="1"/>
            <a:r>
              <a:rPr lang="en-US" sz="2200" dirty="0"/>
              <a:t>Including data for the schedule of employer contributions as of the measurement date</a:t>
            </a:r>
          </a:p>
          <a:p>
            <a:pPr lvl="1"/>
            <a:endParaRPr lang="en-US" dirty="0"/>
          </a:p>
          <a:p>
            <a:pPr lvl="1"/>
            <a:endParaRPr lang="en-US" dirty="0"/>
          </a:p>
          <a:p>
            <a:endParaRPr lang="en-US" sz="2000" dirty="0"/>
          </a:p>
          <a:p>
            <a:pPr marL="1317625" indent="-1317625"/>
            <a:endParaRPr lang="en-US" sz="2000" dirty="0"/>
          </a:p>
          <a:p>
            <a:endParaRPr lang="en-US" dirty="0"/>
          </a:p>
        </p:txBody>
      </p:sp>
      <p:sp>
        <p:nvSpPr>
          <p:cNvPr id="4" name="Content Placeholder 3"/>
          <p:cNvSpPr>
            <a:spLocks noGrp="1"/>
          </p:cNvSpPr>
          <p:nvPr>
            <p:ph sz="half" idx="2"/>
          </p:nvPr>
        </p:nvSpPr>
        <p:spPr/>
        <p:txBody>
          <a:bodyPr/>
          <a:lstStyle/>
          <a:p>
            <a:r>
              <a:rPr lang="en-US" dirty="0"/>
              <a:t>Correct Approach</a:t>
            </a:r>
          </a:p>
          <a:p>
            <a:pPr lvl="2"/>
            <a:r>
              <a:rPr lang="en-US" sz="2200" dirty="0"/>
              <a:t>It is statutory for all C-S and others if you cap your contributions at the statutory amount even if an actuarial valuation is performed</a:t>
            </a:r>
          </a:p>
          <a:p>
            <a:pPr lvl="2"/>
            <a:r>
              <a:rPr lang="en-US" sz="2200" dirty="0"/>
              <a:t>All actuarially based schedules are as of measurement date, contribution schedule is as of FYE which will result in two different amounts for covered payroll</a:t>
            </a:r>
          </a:p>
          <a:p>
            <a:pPr lvl="2"/>
            <a:endParaRPr lang="en-US" sz="2200" dirty="0"/>
          </a:p>
          <a:p>
            <a:pPr lvl="2"/>
            <a:endParaRPr lang="en-US" sz="2200" dirty="0"/>
          </a:p>
        </p:txBody>
      </p:sp>
    </p:spTree>
    <p:extLst>
      <p:ext uri="{BB962C8B-B14F-4D97-AF65-F5344CB8AC3E}">
        <p14:creationId xmlns:p14="http://schemas.microsoft.com/office/powerpoint/2010/main" val="3413271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Required Supplementary Information – Pensions</a:t>
            </a:r>
            <a:endParaRPr lang="en-US" dirty="0"/>
          </a:p>
        </p:txBody>
      </p:sp>
      <p:sp>
        <p:nvSpPr>
          <p:cNvPr id="2" name="Text Placeholder 1"/>
          <p:cNvSpPr>
            <a:spLocks noGrp="1"/>
          </p:cNvSpPr>
          <p:nvPr>
            <p:ph idx="1"/>
          </p:nvPr>
        </p:nvSpPr>
        <p:spPr/>
        <p:txBody>
          <a:bodyPr/>
          <a:lstStyle/>
          <a:p>
            <a:r>
              <a:rPr lang="en-US" sz="2800" dirty="0">
                <a:solidFill>
                  <a:prstClr val="black"/>
                </a:solidFill>
              </a:rPr>
              <a:t>Common Deficiency:</a:t>
            </a:r>
          </a:p>
          <a:p>
            <a:pPr lvl="1"/>
            <a:r>
              <a:rPr lang="en-US" sz="2200" dirty="0"/>
              <a:t>Not including ten years for the schedule of employer contributions as required in paragraph P20.145c.</a:t>
            </a:r>
          </a:p>
          <a:p>
            <a:pPr lvl="1"/>
            <a:r>
              <a:rPr lang="en-US" sz="2200" dirty="0"/>
              <a:t>Not including all the data for the schedule of changes in net pension liability and related ratios or the schedule of the employer’s proportionate share of the net pension liability, for example missing some of the ratios. Net pension liability does not trace to the statement of net position or the notes.</a:t>
            </a:r>
          </a:p>
          <a:p>
            <a:pPr lvl="1"/>
            <a:endParaRPr lang="en-US" dirty="0"/>
          </a:p>
          <a:p>
            <a:pPr lvl="1"/>
            <a:endParaRPr lang="en-US" dirty="0"/>
          </a:p>
          <a:p>
            <a:r>
              <a:rPr lang="en-US" sz="2000" dirty="0"/>
              <a:t>	</a:t>
            </a:r>
          </a:p>
          <a:p>
            <a:endParaRPr lang="en-US" dirty="0"/>
          </a:p>
        </p:txBody>
      </p:sp>
    </p:spTree>
    <p:extLst>
      <p:ext uri="{BB962C8B-B14F-4D97-AF65-F5344CB8AC3E}">
        <p14:creationId xmlns:p14="http://schemas.microsoft.com/office/powerpoint/2010/main" val="267727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14600" y="1066800"/>
            <a:ext cx="7162800" cy="4038600"/>
          </a:xfrm>
        </p:spPr>
        <p:txBody>
          <a:bodyPr/>
          <a:lstStyle/>
          <a:p>
            <a:pPr algn="ctr"/>
            <a:endParaRPr lang="en-US" sz="2400" dirty="0"/>
          </a:p>
          <a:p>
            <a:pPr algn="ctr"/>
            <a:endParaRPr lang="en-US" sz="2400" dirty="0"/>
          </a:p>
          <a:p>
            <a:pPr algn="ctr"/>
            <a:r>
              <a:rPr lang="en-US" sz="4000" dirty="0"/>
              <a:t>QUESTIONS?</a:t>
            </a:r>
          </a:p>
          <a:p>
            <a:pPr algn="ctr"/>
            <a:endParaRPr lang="en-US" dirty="0"/>
          </a:p>
        </p:txBody>
      </p:sp>
    </p:spTree>
    <p:extLst>
      <p:ext uri="{BB962C8B-B14F-4D97-AF65-F5344CB8AC3E}">
        <p14:creationId xmlns:p14="http://schemas.microsoft.com/office/powerpoint/2010/main" val="302131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US"/>
          </a:p>
        </p:txBody>
      </p:sp>
      <p:sp>
        <p:nvSpPr>
          <p:cNvPr id="5" name="Title 4"/>
          <p:cNvSpPr>
            <a:spLocks noGrp="1"/>
          </p:cNvSpPr>
          <p:nvPr>
            <p:ph type="title"/>
          </p:nvPr>
        </p:nvSpPr>
        <p:spPr/>
        <p:txBody>
          <a:bodyPr/>
          <a:lstStyle/>
          <a:p>
            <a:r>
              <a:rPr lang="en-US" dirty="0"/>
              <a:t>Improving Together</a:t>
            </a:r>
          </a:p>
        </p:txBody>
      </p:sp>
    </p:spTree>
    <p:extLst>
      <p:ext uri="{BB962C8B-B14F-4D97-AF65-F5344CB8AC3E}">
        <p14:creationId xmlns:p14="http://schemas.microsoft.com/office/powerpoint/2010/main" val="312082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Keeping Pace With An Evolving GAAP</a:t>
            </a:r>
          </a:p>
        </p:txBody>
      </p:sp>
      <p:sp>
        <p:nvSpPr>
          <p:cNvPr id="7" name="Content Placeholder 6"/>
          <p:cNvSpPr>
            <a:spLocks noGrp="1"/>
          </p:cNvSpPr>
          <p:nvPr>
            <p:ph idx="1"/>
          </p:nvPr>
        </p:nvSpPr>
        <p:spPr>
          <a:xfrm>
            <a:off x="609600" y="1752601"/>
            <a:ext cx="10972800" cy="4771767"/>
          </a:xfrm>
        </p:spPr>
        <p:txBody>
          <a:bodyPr>
            <a:normAutofit fontScale="92500" lnSpcReduction="10000"/>
          </a:bodyPr>
          <a:lstStyle/>
          <a:p>
            <a:r>
              <a:rPr lang="en-US" dirty="0"/>
              <a:t>GAAP is Changing Rapidly</a:t>
            </a:r>
          </a:p>
          <a:p>
            <a:pPr lvl="1"/>
            <a:r>
              <a:rPr lang="en-US" dirty="0"/>
              <a:t>Currently 83 statements</a:t>
            </a:r>
          </a:p>
          <a:p>
            <a:pPr lvl="1"/>
            <a:r>
              <a:rPr lang="en-US" dirty="0"/>
              <a:t>GASB went from Statement 73 to Statement 82 in ten months</a:t>
            </a:r>
          </a:p>
          <a:p>
            <a:pPr lvl="1"/>
            <a:r>
              <a:rPr lang="en-US" dirty="0"/>
              <a:t>Four more statements expected in 2017</a:t>
            </a:r>
          </a:p>
          <a:p>
            <a:pPr lvl="2"/>
            <a:r>
              <a:rPr lang="en-US" dirty="0"/>
              <a:t>Fiduciary Activities, Leases, Debt Extinguishments &amp; Omnibus</a:t>
            </a:r>
          </a:p>
          <a:p>
            <a:pPr lvl="1"/>
            <a:r>
              <a:rPr lang="en-US" dirty="0"/>
              <a:t>Three implementation guides</a:t>
            </a:r>
          </a:p>
          <a:p>
            <a:pPr lvl="2"/>
            <a:r>
              <a:rPr lang="en-US" dirty="0"/>
              <a:t>GASB 74 &amp; 75 and annual update</a:t>
            </a:r>
          </a:p>
          <a:p>
            <a:r>
              <a:rPr lang="en-US" dirty="0"/>
              <a:t>The Nature of GAAP is Changing</a:t>
            </a:r>
          </a:p>
          <a:p>
            <a:pPr lvl="1"/>
            <a:r>
              <a:rPr lang="en-US" dirty="0"/>
              <a:t>GASB 76- GAAP Hierarchy has substantially elevated implementation guidance</a:t>
            </a:r>
          </a:p>
          <a:p>
            <a:pPr lvl="1"/>
            <a:r>
              <a:rPr lang="en-US" dirty="0"/>
              <a:t>Most new standards are replacements or amendments of previous standards</a:t>
            </a:r>
          </a:p>
          <a:p>
            <a:pPr lvl="2"/>
            <a:r>
              <a:rPr lang="en-US" dirty="0"/>
              <a:t>GASB 67 &amp; 68 have been modified four times in four years</a:t>
            </a:r>
          </a:p>
          <a:p>
            <a:pPr lvl="2"/>
            <a:r>
              <a:rPr lang="en-US" dirty="0"/>
              <a:t>Investment accounting and disclosures is based on five standards</a:t>
            </a:r>
          </a:p>
          <a:p>
            <a:r>
              <a:rPr lang="en-US" dirty="0"/>
              <a:t>Reliance on the Statements themselves can increase the risk of missing something.</a:t>
            </a:r>
          </a:p>
        </p:txBody>
      </p:sp>
    </p:spTree>
    <p:extLst>
      <p:ext uri="{BB962C8B-B14F-4D97-AF65-F5344CB8AC3E}">
        <p14:creationId xmlns:p14="http://schemas.microsoft.com/office/powerpoint/2010/main" val="84050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Codification Is the best </a:t>
            </a:r>
            <a:r>
              <a:rPr lang="en-US" dirty="0" err="1"/>
              <a:t>gaap</a:t>
            </a:r>
            <a:r>
              <a:rPr lang="en-US" dirty="0"/>
              <a:t> source</a:t>
            </a:r>
          </a:p>
        </p:txBody>
      </p:sp>
      <p:sp>
        <p:nvSpPr>
          <p:cNvPr id="3" name="Content Placeholder 2"/>
          <p:cNvSpPr>
            <a:spLocks noGrp="1"/>
          </p:cNvSpPr>
          <p:nvPr>
            <p:ph idx="1"/>
          </p:nvPr>
        </p:nvSpPr>
        <p:spPr/>
        <p:txBody>
          <a:bodyPr/>
          <a:lstStyle/>
          <a:p>
            <a:r>
              <a:rPr lang="en-US" dirty="0"/>
              <a:t>GASB’s Codification is a comprehensive one stop source</a:t>
            </a:r>
          </a:p>
          <a:p>
            <a:pPr lvl="1"/>
            <a:r>
              <a:rPr lang="en-US" dirty="0"/>
              <a:t>GASB statements, Interpretations, Technical Bulletins, Implementation Guides and Concept Statements</a:t>
            </a:r>
          </a:p>
          <a:p>
            <a:pPr lvl="1"/>
            <a:r>
              <a:rPr lang="en-US" dirty="0"/>
              <a:t>Applicable NCGA literature</a:t>
            </a:r>
          </a:p>
          <a:p>
            <a:pPr lvl="1"/>
            <a:r>
              <a:rPr lang="en-US" dirty="0"/>
              <a:t>Applicable AICPA accounting guidance </a:t>
            </a:r>
          </a:p>
          <a:p>
            <a:r>
              <a:rPr lang="en-US" dirty="0"/>
              <a:t>Consists of five parts:</a:t>
            </a:r>
          </a:p>
          <a:p>
            <a:pPr lvl="1"/>
            <a:r>
              <a:rPr lang="en-US" dirty="0"/>
              <a:t>Part 1 (1000 series) General Principles</a:t>
            </a:r>
          </a:p>
          <a:p>
            <a:pPr lvl="1"/>
            <a:r>
              <a:rPr lang="en-US" dirty="0"/>
              <a:t>Part 2 (2000 series) Financial Reporting		Volume 1</a:t>
            </a:r>
          </a:p>
          <a:p>
            <a:pPr lvl="1"/>
            <a:r>
              <a:rPr lang="en-US" dirty="0"/>
              <a:t>Part 3 (3000 series) Measurement</a:t>
            </a:r>
          </a:p>
          <a:p>
            <a:pPr lvl="1"/>
            <a:r>
              <a:rPr lang="en-US" dirty="0"/>
              <a:t>Part 4 (Alpha designations) Specific Topics i.e. Pensions=P20		Volume 2</a:t>
            </a:r>
          </a:p>
          <a:p>
            <a:pPr lvl="1"/>
            <a:r>
              <a:rPr lang="en-US" dirty="0"/>
              <a:t>Part 5 (Alpha) Stand Alone Reporting-Special Units &amp; Activities</a:t>
            </a:r>
          </a:p>
        </p:txBody>
      </p:sp>
      <p:sp>
        <p:nvSpPr>
          <p:cNvPr id="4" name="Right Brace 3"/>
          <p:cNvSpPr/>
          <p:nvPr/>
        </p:nvSpPr>
        <p:spPr>
          <a:xfrm>
            <a:off x="6532605" y="4053016"/>
            <a:ext cx="304800" cy="10214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a:off x="9185190" y="5189838"/>
            <a:ext cx="115330" cy="6343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621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Codification Is the best </a:t>
            </a:r>
            <a:r>
              <a:rPr lang="en-US" dirty="0" err="1"/>
              <a:t>gaap</a:t>
            </a:r>
            <a:r>
              <a:rPr lang="en-US" dirty="0"/>
              <a:t> source</a:t>
            </a:r>
          </a:p>
        </p:txBody>
      </p:sp>
      <p:sp>
        <p:nvSpPr>
          <p:cNvPr id="3" name="Content Placeholder 2"/>
          <p:cNvSpPr>
            <a:spLocks noGrp="1"/>
          </p:cNvSpPr>
          <p:nvPr>
            <p:ph idx="1"/>
          </p:nvPr>
        </p:nvSpPr>
        <p:spPr/>
        <p:txBody>
          <a:bodyPr>
            <a:normAutofit/>
          </a:bodyPr>
          <a:lstStyle/>
          <a:p>
            <a:r>
              <a:rPr lang="en-US" dirty="0"/>
              <a:t>In addition to Numeric or Alpha designation:</a:t>
            </a:r>
          </a:p>
          <a:p>
            <a:pPr lvl="1"/>
            <a:r>
              <a:rPr lang="en-US" dirty="0"/>
              <a:t>Paragraphs .101-.499-Standards (authoritative-Category A)</a:t>
            </a:r>
          </a:p>
          <a:p>
            <a:pPr lvl="1"/>
            <a:r>
              <a:rPr lang="en-US" dirty="0"/>
              <a:t>Paragraphs .501-599-Definitions  (authoritative-Category A)</a:t>
            </a:r>
          </a:p>
          <a:p>
            <a:pPr lvl="1"/>
            <a:r>
              <a:rPr lang="en-US" dirty="0"/>
              <a:t>Paragraphs .601-699-GASB Technical Bulletins (authoritative-Category B)</a:t>
            </a:r>
          </a:p>
          <a:p>
            <a:pPr lvl="1"/>
            <a:r>
              <a:rPr lang="en-US" dirty="0"/>
              <a:t>Paragraphs .701-.799-GASB Implementation Guides (authoritative-Category B)</a:t>
            </a:r>
          </a:p>
          <a:p>
            <a:pPr lvl="1"/>
            <a:r>
              <a:rPr lang="en-US" dirty="0"/>
              <a:t>Paragraphs .801-.899-AICPA literature cleared by GASB (authoritative-Category B)</a:t>
            </a:r>
          </a:p>
          <a:p>
            <a:pPr lvl="1"/>
            <a:r>
              <a:rPr lang="en-US" dirty="0"/>
              <a:t>Paragraphs .901-.999-Nonauthoritaive such as illustrations</a:t>
            </a:r>
          </a:p>
          <a:p>
            <a:r>
              <a:rPr lang="en-US" dirty="0"/>
              <a:t>Sample References</a:t>
            </a:r>
          </a:p>
          <a:p>
            <a:pPr lvl="1"/>
            <a:r>
              <a:rPr lang="en-US" dirty="0"/>
              <a:t>2200.102-Minimum Requirements for General Purpose External Financial Reporting</a:t>
            </a:r>
          </a:p>
          <a:p>
            <a:pPr lvl="1"/>
            <a:r>
              <a:rPr lang="en-US" dirty="0"/>
              <a:t>I50 741-11-Implementation Guide Question 11 on Investments</a:t>
            </a:r>
          </a:p>
          <a:p>
            <a:r>
              <a:rPr lang="en-US" dirty="0"/>
              <a:t>References in this presentation will be based on the Codification</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82904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2892</TotalTime>
  <Words>3805</Words>
  <Application>Microsoft Office PowerPoint</Application>
  <PresentationFormat>Widescreen</PresentationFormat>
  <Paragraphs>473</Paragraphs>
  <Slides>55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Book Antiqua</vt:lpstr>
      <vt:lpstr>Calibri</vt:lpstr>
      <vt:lpstr>Century Gothic</vt:lpstr>
      <vt:lpstr>Palatino Linotype</vt:lpstr>
      <vt:lpstr>Times New Roman</vt:lpstr>
      <vt:lpstr>Webdings</vt:lpstr>
      <vt:lpstr>Wingdings</vt:lpstr>
      <vt:lpstr>Apothecary</vt:lpstr>
      <vt:lpstr>CAFR blunders (other than Volunteering to do one in the first place)</vt:lpstr>
      <vt:lpstr>Learning Objectives</vt:lpstr>
      <vt:lpstr>Financial Reporting</vt:lpstr>
      <vt:lpstr>Typical CAFR</vt:lpstr>
      <vt:lpstr>Typical CAFR</vt:lpstr>
      <vt:lpstr>Improving Together</vt:lpstr>
      <vt:lpstr>Keeping Pace With An Evolving GAAP</vt:lpstr>
      <vt:lpstr>GASB Codification Is the best gaap source</vt:lpstr>
      <vt:lpstr>GASB Codification Is the best gaap source</vt:lpstr>
      <vt:lpstr>How Can We Do Better?</vt:lpstr>
      <vt:lpstr>Other Tips</vt:lpstr>
      <vt:lpstr>Common deficiencies-Transmittal and MD&amp;A</vt:lpstr>
      <vt:lpstr>Comprehensive Annual Financial Reporting (CAFR)</vt:lpstr>
      <vt:lpstr>Transmittal Letter</vt:lpstr>
      <vt:lpstr>Management’s Discussion &amp; Analysis</vt:lpstr>
      <vt:lpstr>Government-wide Statements </vt:lpstr>
      <vt:lpstr>Miscalculation of Net Investment in Capital Assets</vt:lpstr>
      <vt:lpstr>Miscalculation of Net Investment in Capital Assets</vt:lpstr>
      <vt:lpstr>Other Government-wide Issues</vt:lpstr>
      <vt:lpstr>Governmental Funds</vt:lpstr>
      <vt:lpstr>Major Funds</vt:lpstr>
      <vt:lpstr>GASB 54 Fund Balance</vt:lpstr>
      <vt:lpstr>Governmental Fund Reporting Issues</vt:lpstr>
      <vt:lpstr>Reporting</vt:lpstr>
      <vt:lpstr>Component Units</vt:lpstr>
      <vt:lpstr>Component Unit Considerations</vt:lpstr>
      <vt:lpstr>PowerPoint Presentation</vt:lpstr>
      <vt:lpstr>Note Disclosures</vt:lpstr>
      <vt:lpstr>Disclosures</vt:lpstr>
      <vt:lpstr>Disclosures (cont.)</vt:lpstr>
      <vt:lpstr>Disclosures (cont.)</vt:lpstr>
      <vt:lpstr>Disclosures (cont.)</vt:lpstr>
      <vt:lpstr>Interfund Disclosure</vt:lpstr>
      <vt:lpstr>Other Reporting Issues</vt:lpstr>
      <vt:lpstr>Required and Other supplementary information</vt:lpstr>
      <vt:lpstr>Internal Consistency and Statistical</vt:lpstr>
      <vt:lpstr>PENSION REPORTING</vt:lpstr>
      <vt:lpstr>Pensions - Statement of Net Position </vt:lpstr>
      <vt:lpstr>Pension Reporting - Statement of Net Position </vt:lpstr>
      <vt:lpstr>Pension Examples</vt:lpstr>
      <vt:lpstr>Pension Examples</vt:lpstr>
      <vt:lpstr>Pension Examples</vt:lpstr>
      <vt:lpstr>Pension Reporting - Statement of Net Position</vt:lpstr>
      <vt:lpstr> Pension Note Disclosures </vt:lpstr>
      <vt:lpstr> Pension Note Disclosures </vt:lpstr>
      <vt:lpstr>Pension Example</vt:lpstr>
      <vt:lpstr>Pension Example</vt:lpstr>
      <vt:lpstr>Pension Note Disclosures</vt:lpstr>
      <vt:lpstr> Pension Note Disclosures </vt:lpstr>
      <vt:lpstr>Pension Example</vt:lpstr>
      <vt:lpstr>Pension Example</vt:lpstr>
      <vt:lpstr> Pension Note Disclosures </vt:lpstr>
      <vt:lpstr>Required Supplementary Information – Pensions</vt:lpstr>
      <vt:lpstr>Required Supplementary Information – Pensions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Reporting Deficiencies</dc:title>
  <dc:creator>Bob</dc:creator>
  <cp:lastModifiedBy>Robert Scott</cp:lastModifiedBy>
  <cp:revision>66</cp:revision>
  <dcterms:created xsi:type="dcterms:W3CDTF">2017-01-15T23:35:24Z</dcterms:created>
  <dcterms:modified xsi:type="dcterms:W3CDTF">2024-11-16T20:24:01Z</dcterms:modified>
</cp:coreProperties>
</file>