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0"/>
  </p:notesMasterIdLst>
  <p:handoutMasterIdLst>
    <p:handoutMasterId r:id="rId31"/>
  </p:handoutMasterIdLst>
  <p:sldIdLst>
    <p:sldId id="600" r:id="rId3"/>
    <p:sldId id="670" r:id="rId4"/>
    <p:sldId id="263" r:id="rId5"/>
    <p:sldId id="628" r:id="rId6"/>
    <p:sldId id="640" r:id="rId7"/>
    <p:sldId id="667" r:id="rId8"/>
    <p:sldId id="643" r:id="rId9"/>
    <p:sldId id="648" r:id="rId10"/>
    <p:sldId id="611" r:id="rId11"/>
    <p:sldId id="647" r:id="rId12"/>
    <p:sldId id="660" r:id="rId13"/>
    <p:sldId id="661" r:id="rId14"/>
    <p:sldId id="668" r:id="rId15"/>
    <p:sldId id="658" r:id="rId16"/>
    <p:sldId id="662" r:id="rId17"/>
    <p:sldId id="669" r:id="rId18"/>
    <p:sldId id="637" r:id="rId19"/>
    <p:sldId id="622" r:id="rId20"/>
    <p:sldId id="650" r:id="rId21"/>
    <p:sldId id="663" r:id="rId22"/>
    <p:sldId id="605" r:id="rId23"/>
    <p:sldId id="651" r:id="rId24"/>
    <p:sldId id="653" r:id="rId25"/>
    <p:sldId id="665" r:id="rId26"/>
    <p:sldId id="666" r:id="rId27"/>
    <p:sldId id="275" r:id="rId28"/>
    <p:sldId id="271" r:id="rId2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281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067F14-FA64-42ED-A78E-53754B606E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96CE2A-733D-4ADA-9635-D33E29B4D3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E78A0BC-AE84-4647-88FF-521EA0D3EFE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C0ABBD-3B54-4591-BEDF-74FED1B7DC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D6CB9C-24ED-436B-BC85-7E3FE011DD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AA25347-BF59-459F-862B-1807A1A32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12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8C68247-0E75-4007-A97C-8E9B09DE45E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2D136CF-A312-45DC-9FCB-00F3A61F1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34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how we are working on the Progress level now, and before we can receive the Governor’s award, QTF will send a team for a site visit to watch how we do things first hand.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136CF-A312-45DC-9FCB-00F3A61F141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69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84C59-75E7-4745-A88B-60E496C151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4416" y="2999511"/>
            <a:ext cx="9893584" cy="101880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Arial 48-60 </a:t>
            </a:r>
            <a:r>
              <a:rPr lang="en-US" dirty="0" err="1"/>
              <a:t>pt</a:t>
            </a:r>
            <a:r>
              <a:rPr lang="en-US" dirty="0"/>
              <a:t> Bold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338B69-58B2-40C1-81B1-8E384BF7DE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4416" y="4258343"/>
            <a:ext cx="9462404" cy="1479516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Occasion (if necessary) [Arial 24pt]</a:t>
            </a:r>
            <a:br>
              <a:rPr lang="en-US" dirty="0"/>
            </a:br>
            <a:r>
              <a:rPr lang="en-US" dirty="0"/>
              <a:t>Presented by</a:t>
            </a:r>
            <a:br>
              <a:rPr lang="en-US" dirty="0"/>
            </a:br>
            <a:r>
              <a:rPr lang="en-US" dirty="0"/>
              <a:t>Name, Title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BA43DDB-76F9-4985-B2CB-D7838D004A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774416" y="689014"/>
            <a:ext cx="2452947" cy="817649"/>
          </a:xfrm>
          <a:prstGeom prst="rect">
            <a:avLst/>
          </a:prstGeom>
        </p:spPr>
      </p:pic>
      <p:grpSp>
        <p:nvGrpSpPr>
          <p:cNvPr id="8" name="Group 3">
            <a:extLst>
              <a:ext uri="{FF2B5EF4-FFF2-40B4-BE49-F238E27FC236}">
                <a16:creationId xmlns:a16="http://schemas.microsoft.com/office/drawing/2014/main" id="{73934022-CDAF-4928-8FD6-946603178D4B}"/>
              </a:ext>
            </a:extLst>
          </p:cNvPr>
          <p:cNvGrpSpPr/>
          <p:nvPr userDrawn="1"/>
        </p:nvGrpSpPr>
        <p:grpSpPr>
          <a:xfrm>
            <a:off x="3352022" y="689013"/>
            <a:ext cx="8839978" cy="817650"/>
            <a:chOff x="0" y="0"/>
            <a:chExt cx="3602394" cy="403657"/>
          </a:xfrm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38C422E3-673F-49F2-8DB8-3792AE948460}"/>
                </a:ext>
              </a:extLst>
            </p:cNvPr>
            <p:cNvSpPr/>
            <p:nvPr/>
          </p:nvSpPr>
          <p:spPr>
            <a:xfrm>
              <a:off x="0" y="0"/>
              <a:ext cx="3602394" cy="403657"/>
            </a:xfrm>
            <a:custGeom>
              <a:avLst/>
              <a:gdLst/>
              <a:ahLst/>
              <a:cxnLst/>
              <a:rect l="l" t="t" r="r" b="b"/>
              <a:pathLst>
                <a:path w="3602394" h="403657">
                  <a:moveTo>
                    <a:pt x="203200" y="0"/>
                  </a:moveTo>
                  <a:lnTo>
                    <a:pt x="3602394" y="0"/>
                  </a:lnTo>
                  <a:lnTo>
                    <a:pt x="3399194" y="403657"/>
                  </a:lnTo>
                  <a:lnTo>
                    <a:pt x="0" y="40365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C4DA2"/>
            </a:solidFill>
          </p:spPr>
        </p:sp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774FF44E-1857-429E-A134-E8D57CEB81C6}"/>
                </a:ext>
              </a:extLst>
            </p:cNvPr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5510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2">
    <p:bg>
      <p:bgPr>
        <a:solidFill>
          <a:srgbClr val="166DD1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E3441-ECE2-5544-8B8B-8CD0A8B8A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0656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FAF03E-0063-324C-8419-395FE1235C5A}"/>
              </a:ext>
            </a:extLst>
          </p:cNvPr>
          <p:cNvSpPr/>
          <p:nvPr userDrawn="1"/>
        </p:nvSpPr>
        <p:spPr>
          <a:xfrm>
            <a:off x="0" y="5071357"/>
            <a:ext cx="12192000" cy="1355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48F8499-067D-FC4D-A6C2-72D3DC3A76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82101" y="5384240"/>
            <a:ext cx="218122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32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Option 1">
    <p:bg>
      <p:bgPr>
        <a:solidFill>
          <a:srgbClr val="166DD1">
            <a:alpha val="2470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55A45-D464-5446-BFC3-E920B5555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276231"/>
            <a:ext cx="10475259" cy="36404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3CFC50-2D61-A44D-B774-F29F06110B4E}"/>
              </a:ext>
            </a:extLst>
          </p:cNvPr>
          <p:cNvSpPr/>
          <p:nvPr userDrawn="1"/>
        </p:nvSpPr>
        <p:spPr>
          <a:xfrm>
            <a:off x="0" y="379537"/>
            <a:ext cx="12192000" cy="1706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35B4F3D-A193-A14E-9DAE-D319F531AC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8337" y="829154"/>
            <a:ext cx="271944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03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Red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15A46-E994-2F48-BE4C-45EEFCD47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637" y="-14094"/>
            <a:ext cx="10475259" cy="132556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7B5FCF-E1A7-2D49-A080-778D016DD9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1590460F-376F-6244-A8A5-E148C8058D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BC2610-F952-6247-BDF4-05D3D5565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2"/>
            <a:ext cx="7315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3AF95E5-407D-EE43-BABF-3BA183287E7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5604" y="1361814"/>
            <a:ext cx="10515600" cy="457351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114E99"/>
              </a:buClr>
              <a:buFont typeface="Wingdings" panose="05000000000000000000" pitchFamily="2" charset="2"/>
              <a:buChar char="§"/>
              <a:defRPr sz="2800" b="0">
                <a:latin typeface="+mn-lt"/>
              </a:defRPr>
            </a:lvl1pPr>
            <a:lvl2pPr marL="514350" indent="-171450">
              <a:buClr>
                <a:srgbClr val="114E99"/>
              </a:buClr>
              <a:buFont typeface="Wingdings" panose="05000000000000000000" pitchFamily="2" charset="2"/>
              <a:buChar char="§"/>
              <a:defRPr sz="2400" b="0">
                <a:latin typeface="+mn-lt"/>
              </a:defRPr>
            </a:lvl2pPr>
            <a:lvl3pPr marL="857250" indent="-171450">
              <a:buClr>
                <a:srgbClr val="114E99"/>
              </a:buClr>
              <a:buFont typeface="Wingdings" panose="05000000000000000000" pitchFamily="2" charset="2"/>
              <a:buChar char="§"/>
              <a:defRPr sz="2000" b="0">
                <a:latin typeface="+mn-lt"/>
              </a:defRPr>
            </a:lvl3pPr>
            <a:lvl4pPr marL="1200150" indent="-171450">
              <a:buClr>
                <a:srgbClr val="114E99"/>
              </a:buClr>
              <a:buFont typeface="Wingdings" panose="05000000000000000000" pitchFamily="2" charset="2"/>
              <a:buChar char="§"/>
              <a:defRPr sz="1800" b="0">
                <a:latin typeface="+mn-lt"/>
              </a:defRPr>
            </a:lvl4pPr>
            <a:lvl5pPr marL="1543050" indent="-171450">
              <a:buClr>
                <a:srgbClr val="114E99"/>
              </a:buClr>
              <a:buFont typeface="Wingdings" panose="05000000000000000000" pitchFamily="2" charset="2"/>
              <a:buChar char="§"/>
              <a:defRPr b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73313A-E00D-2945-8116-612C925B92DF}"/>
              </a:ext>
            </a:extLst>
          </p:cNvPr>
          <p:cNvCxnSpPr/>
          <p:nvPr userDrawn="1"/>
        </p:nvCxnSpPr>
        <p:spPr>
          <a:xfrm>
            <a:off x="0" y="931653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687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FEE6FFC4-7869-4D00-9B89-50182750B8D7}"/>
              </a:ext>
            </a:extLst>
          </p:cNvPr>
          <p:cNvGrpSpPr/>
          <p:nvPr userDrawn="1"/>
        </p:nvGrpSpPr>
        <p:grpSpPr>
          <a:xfrm>
            <a:off x="0" y="679372"/>
            <a:ext cx="12192000" cy="821860"/>
            <a:chOff x="0" y="0"/>
            <a:chExt cx="4623682" cy="441418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8D066CA2-609E-46E5-B821-8C99FE900FFF}"/>
                </a:ext>
              </a:extLst>
            </p:cNvPr>
            <p:cNvSpPr/>
            <p:nvPr/>
          </p:nvSpPr>
          <p:spPr>
            <a:xfrm>
              <a:off x="0" y="0"/>
              <a:ext cx="4623681" cy="441418"/>
            </a:xfrm>
            <a:custGeom>
              <a:avLst/>
              <a:gdLst/>
              <a:ahLst/>
              <a:cxnLst/>
              <a:rect l="l" t="t" r="r" b="b"/>
              <a:pathLst>
                <a:path w="4623681" h="441418">
                  <a:moveTo>
                    <a:pt x="203200" y="0"/>
                  </a:moveTo>
                  <a:lnTo>
                    <a:pt x="4623681" y="0"/>
                  </a:lnTo>
                  <a:lnTo>
                    <a:pt x="4420481" y="441418"/>
                  </a:lnTo>
                  <a:lnTo>
                    <a:pt x="0" y="44141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C4DA2"/>
            </a:solidFill>
          </p:spPr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02355307-4653-47CA-AAD3-7107104AD390}"/>
                </a:ext>
              </a:extLst>
            </p:cNvPr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D4DFD9B7-01BB-4BBB-8FB0-E05239078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0067" y="6474334"/>
            <a:ext cx="436756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13F875B-877F-4160-BD01-CE8AA5FDD6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7E88ADE9-6BD9-43EB-9D0A-5840CEDA5F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43693" y="6348379"/>
            <a:ext cx="925549" cy="30851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62E167A-41F3-4660-A90E-1443FD7C06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694" y="679372"/>
            <a:ext cx="10515600" cy="8218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Master title style [Arial 38-42 pt. white, bold]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5A2440-E7D6-4C24-A90B-A188EC55A88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3693" y="1811079"/>
            <a:ext cx="11033130" cy="4351338"/>
          </a:xfrm>
        </p:spPr>
        <p:txBody>
          <a:bodyPr>
            <a:normAutofit/>
          </a:bodyPr>
          <a:lstStyle>
            <a:lvl1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Level [Arial 26]</a:t>
            </a:r>
          </a:p>
          <a:p>
            <a:pPr lvl="1"/>
            <a:r>
              <a:rPr lang="en-US" dirty="0"/>
              <a:t>Second level [Arial 24]</a:t>
            </a:r>
          </a:p>
          <a:p>
            <a:pPr lvl="2"/>
            <a:r>
              <a:rPr lang="en-US" dirty="0"/>
              <a:t>Third level [Arial 22]</a:t>
            </a:r>
          </a:p>
          <a:p>
            <a:pPr lvl="3"/>
            <a:r>
              <a:rPr lang="en-US" dirty="0"/>
              <a:t>Fourth level [Arial 20]</a:t>
            </a:r>
          </a:p>
          <a:p>
            <a:pPr lvl="4"/>
            <a:r>
              <a:rPr lang="en-US" dirty="0"/>
              <a:t>Fifth level [Arial 18]</a:t>
            </a:r>
          </a:p>
        </p:txBody>
      </p:sp>
    </p:spTree>
    <p:extLst>
      <p:ext uri="{BB962C8B-B14F-4D97-AF65-F5344CB8AC3E}">
        <p14:creationId xmlns:p14="http://schemas.microsoft.com/office/powerpoint/2010/main" val="1783827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>
            <a:extLst>
              <a:ext uri="{FF2B5EF4-FFF2-40B4-BE49-F238E27FC236}">
                <a16:creationId xmlns:a16="http://schemas.microsoft.com/office/drawing/2014/main" id="{6ACC27B1-1EA5-42C0-AE01-985ABC2A1868}"/>
              </a:ext>
            </a:extLst>
          </p:cNvPr>
          <p:cNvGrpSpPr/>
          <p:nvPr userDrawn="1"/>
        </p:nvGrpSpPr>
        <p:grpSpPr>
          <a:xfrm>
            <a:off x="0" y="679372"/>
            <a:ext cx="12192000" cy="821860"/>
            <a:chOff x="0" y="0"/>
            <a:chExt cx="4623682" cy="441418"/>
          </a:xfrm>
        </p:grpSpPr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5CEDE6FA-5F30-4C34-AB49-AF6CF84EB5B1}"/>
                </a:ext>
              </a:extLst>
            </p:cNvPr>
            <p:cNvSpPr/>
            <p:nvPr/>
          </p:nvSpPr>
          <p:spPr>
            <a:xfrm>
              <a:off x="0" y="0"/>
              <a:ext cx="4623681" cy="441418"/>
            </a:xfrm>
            <a:custGeom>
              <a:avLst/>
              <a:gdLst/>
              <a:ahLst/>
              <a:cxnLst/>
              <a:rect l="l" t="t" r="r" b="b"/>
              <a:pathLst>
                <a:path w="4623681" h="441418">
                  <a:moveTo>
                    <a:pt x="203200" y="0"/>
                  </a:moveTo>
                  <a:lnTo>
                    <a:pt x="4623681" y="0"/>
                  </a:lnTo>
                  <a:lnTo>
                    <a:pt x="4420481" y="441418"/>
                  </a:lnTo>
                  <a:lnTo>
                    <a:pt x="0" y="44141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C4DA2"/>
            </a:solidFill>
          </p:spPr>
        </p:sp>
        <p:sp>
          <p:nvSpPr>
            <p:cNvPr id="12" name="TextBox 4">
              <a:extLst>
                <a:ext uri="{FF2B5EF4-FFF2-40B4-BE49-F238E27FC236}">
                  <a16:creationId xmlns:a16="http://schemas.microsoft.com/office/drawing/2014/main" id="{BA89EA30-6BFA-4AFE-8BAE-BBEFB84A4D6B}"/>
                </a:ext>
              </a:extLst>
            </p:cNvPr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778E4F9-A71B-4171-AA86-0337DAD44B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694" y="679372"/>
            <a:ext cx="10515600" cy="8218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Master title style [Arial 38-42 pt. white, bold]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7A731-784F-4450-AE41-909BC03C911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3693" y="1811079"/>
            <a:ext cx="6280853" cy="4351338"/>
          </a:xfrm>
        </p:spPr>
        <p:txBody>
          <a:bodyPr>
            <a:normAutofit/>
          </a:bodyPr>
          <a:lstStyle>
            <a:lvl1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Level [Arial 26]</a:t>
            </a:r>
          </a:p>
          <a:p>
            <a:pPr lvl="1"/>
            <a:r>
              <a:rPr lang="en-US" dirty="0"/>
              <a:t>Second level [Arial 24]</a:t>
            </a:r>
          </a:p>
          <a:p>
            <a:pPr lvl="2"/>
            <a:r>
              <a:rPr lang="en-US" dirty="0"/>
              <a:t>Third level [Arial 22]</a:t>
            </a:r>
          </a:p>
          <a:p>
            <a:pPr lvl="3"/>
            <a:r>
              <a:rPr lang="en-US" dirty="0"/>
              <a:t>Fourth level [Arial 20]</a:t>
            </a:r>
          </a:p>
          <a:p>
            <a:pPr lvl="4"/>
            <a:r>
              <a:rPr lang="en-US" dirty="0"/>
              <a:t>Fifth level [Arial 18]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C59943DB-0A11-44B9-BE51-CE0C5F2BD93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092176" y="1811079"/>
            <a:ext cx="4508533" cy="43356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69B9CFED-80A4-478E-A775-7962176CD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0067" y="6474334"/>
            <a:ext cx="436756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13F875B-877F-4160-BD01-CE8AA5FDD6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BEB894F0-6C19-4408-AA11-C85D0122A4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43693" y="6348379"/>
            <a:ext cx="925549" cy="30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38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57BF69-1F5A-415C-B02B-F4BB3D1C81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F875B-877F-4160-BD01-CE8AA5FDD6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AD92C4F8-2851-4D34-B62E-441D88A723CC}"/>
              </a:ext>
            </a:extLst>
          </p:cNvPr>
          <p:cNvSpPr/>
          <p:nvPr userDrawn="1"/>
        </p:nvSpPr>
        <p:spPr>
          <a:xfrm>
            <a:off x="0" y="679372"/>
            <a:ext cx="12191997" cy="821860"/>
          </a:xfrm>
          <a:custGeom>
            <a:avLst/>
            <a:gdLst/>
            <a:ahLst/>
            <a:cxnLst/>
            <a:rect l="l" t="t" r="r" b="b"/>
            <a:pathLst>
              <a:path w="4623681" h="441418">
                <a:moveTo>
                  <a:pt x="203200" y="0"/>
                </a:moveTo>
                <a:lnTo>
                  <a:pt x="4623681" y="0"/>
                </a:lnTo>
                <a:lnTo>
                  <a:pt x="4420481" y="441418"/>
                </a:lnTo>
                <a:lnTo>
                  <a:pt x="0" y="441418"/>
                </a:lnTo>
                <a:lnTo>
                  <a:pt x="203200" y="0"/>
                </a:lnTo>
                <a:close/>
              </a:path>
            </a:pathLst>
          </a:custGeom>
          <a:solidFill>
            <a:srgbClr val="0C4DA2"/>
          </a:solidFill>
        </p:spPr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82E7DD3-4FCD-4E88-A7CA-E096001157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694" y="679372"/>
            <a:ext cx="10515600" cy="8218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Master title style [Arial 38-42 pt. white, bold]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78716A7-875A-4382-8316-209B0D681DC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3694" y="1811079"/>
            <a:ext cx="4889544" cy="4351338"/>
          </a:xfrm>
        </p:spPr>
        <p:txBody>
          <a:bodyPr>
            <a:normAutofit/>
          </a:bodyPr>
          <a:lstStyle>
            <a:lvl1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Level [Arial 26]</a:t>
            </a:r>
          </a:p>
          <a:p>
            <a:pPr lvl="1"/>
            <a:r>
              <a:rPr lang="en-US" dirty="0"/>
              <a:t>Second level [Arial 24]</a:t>
            </a:r>
          </a:p>
          <a:p>
            <a:pPr lvl="2"/>
            <a:r>
              <a:rPr lang="en-US" dirty="0"/>
              <a:t>Third level [Arial 22]</a:t>
            </a:r>
          </a:p>
          <a:p>
            <a:pPr lvl="3"/>
            <a:r>
              <a:rPr lang="en-US" dirty="0"/>
              <a:t>Fourth level [Arial 20]</a:t>
            </a:r>
          </a:p>
          <a:p>
            <a:pPr lvl="4"/>
            <a:r>
              <a:rPr lang="en-US" dirty="0"/>
              <a:t>Fifth level [Arial 18]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B70B396-D5FC-4572-99BC-5BC65F12D0FB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095999" y="1811079"/>
            <a:ext cx="5480824" cy="4351338"/>
          </a:xfrm>
        </p:spPr>
        <p:txBody>
          <a:bodyPr>
            <a:normAutofit/>
          </a:bodyPr>
          <a:lstStyle>
            <a:lvl1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Level [Arial 26]</a:t>
            </a:r>
          </a:p>
          <a:p>
            <a:pPr lvl="1"/>
            <a:r>
              <a:rPr lang="en-US" dirty="0"/>
              <a:t>Second level [Arial 24]</a:t>
            </a:r>
          </a:p>
          <a:p>
            <a:pPr lvl="2"/>
            <a:r>
              <a:rPr lang="en-US" dirty="0"/>
              <a:t>Third level [Arial 22]</a:t>
            </a:r>
          </a:p>
          <a:p>
            <a:pPr lvl="3"/>
            <a:r>
              <a:rPr lang="en-US" dirty="0"/>
              <a:t>Fourth level [Arial 20]</a:t>
            </a:r>
          </a:p>
          <a:p>
            <a:pPr lvl="4"/>
            <a:r>
              <a:rPr lang="en-US" dirty="0"/>
              <a:t>Fifth level [Arial 18]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3475488-00FD-451C-8A20-2D8FD9A18110}"/>
              </a:ext>
            </a:extLst>
          </p:cNvPr>
          <p:cNvSpPr txBox="1">
            <a:spLocks/>
          </p:cNvSpPr>
          <p:nvPr userDrawn="1"/>
        </p:nvSpPr>
        <p:spPr>
          <a:xfrm>
            <a:off x="11140067" y="6474334"/>
            <a:ext cx="43675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F875B-877F-4160-BD01-CE8AA5FDD6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37A2781-B76B-4D14-82B3-BBB21A8D56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43693" y="6348379"/>
            <a:ext cx="925549" cy="30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70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57BF69-1F5A-415C-B02B-F4BB3D1C81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F875B-877F-4160-BD01-CE8AA5FDD6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AD92C4F8-2851-4D34-B62E-441D88A723CC}"/>
              </a:ext>
            </a:extLst>
          </p:cNvPr>
          <p:cNvSpPr/>
          <p:nvPr userDrawn="1"/>
        </p:nvSpPr>
        <p:spPr>
          <a:xfrm>
            <a:off x="0" y="679372"/>
            <a:ext cx="12191997" cy="821860"/>
          </a:xfrm>
          <a:custGeom>
            <a:avLst/>
            <a:gdLst/>
            <a:ahLst/>
            <a:cxnLst/>
            <a:rect l="l" t="t" r="r" b="b"/>
            <a:pathLst>
              <a:path w="4623681" h="441418">
                <a:moveTo>
                  <a:pt x="203200" y="0"/>
                </a:moveTo>
                <a:lnTo>
                  <a:pt x="4623681" y="0"/>
                </a:lnTo>
                <a:lnTo>
                  <a:pt x="4420481" y="441418"/>
                </a:lnTo>
                <a:lnTo>
                  <a:pt x="0" y="441418"/>
                </a:lnTo>
                <a:lnTo>
                  <a:pt x="203200" y="0"/>
                </a:lnTo>
                <a:close/>
              </a:path>
            </a:pathLst>
          </a:custGeom>
          <a:solidFill>
            <a:srgbClr val="0C4DA2"/>
          </a:solidFill>
        </p:spPr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82E7DD3-4FCD-4E88-A7CA-E096001157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694" y="679372"/>
            <a:ext cx="10515600" cy="8218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Master title style [Arial 38-42 pt. white, bold]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78716A7-875A-4382-8316-209B0D681DC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3694" y="1811079"/>
            <a:ext cx="3422250" cy="4351338"/>
          </a:xfrm>
        </p:spPr>
        <p:txBody>
          <a:bodyPr>
            <a:normAutofit/>
          </a:bodyPr>
          <a:lstStyle>
            <a:lvl1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Level [Arial 26]</a:t>
            </a:r>
          </a:p>
          <a:p>
            <a:pPr lvl="1"/>
            <a:r>
              <a:rPr lang="en-US" dirty="0"/>
              <a:t>Second level [Arial 24]</a:t>
            </a:r>
          </a:p>
          <a:p>
            <a:pPr lvl="2"/>
            <a:r>
              <a:rPr lang="en-US" dirty="0"/>
              <a:t>Third level [Arial 22]</a:t>
            </a:r>
          </a:p>
          <a:p>
            <a:pPr lvl="3"/>
            <a:r>
              <a:rPr lang="en-US" dirty="0"/>
              <a:t>Fourth level [Arial 20]</a:t>
            </a:r>
          </a:p>
          <a:p>
            <a:pPr lvl="4"/>
            <a:r>
              <a:rPr lang="en-US" dirty="0"/>
              <a:t>Fifth level [Arial 18]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3475488-00FD-451C-8A20-2D8FD9A18110}"/>
              </a:ext>
            </a:extLst>
          </p:cNvPr>
          <p:cNvSpPr txBox="1">
            <a:spLocks/>
          </p:cNvSpPr>
          <p:nvPr userDrawn="1"/>
        </p:nvSpPr>
        <p:spPr>
          <a:xfrm>
            <a:off x="11140067" y="6474334"/>
            <a:ext cx="43675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F875B-877F-4160-BD01-CE8AA5FDD6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37A2781-B76B-4D14-82B3-BBB21A8D56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43693" y="6348379"/>
            <a:ext cx="925549" cy="30851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E5AC237-F92D-4945-A670-E03C7B20F874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384873" y="1827290"/>
            <a:ext cx="3422250" cy="4351338"/>
          </a:xfrm>
        </p:spPr>
        <p:txBody>
          <a:bodyPr>
            <a:normAutofit/>
          </a:bodyPr>
          <a:lstStyle>
            <a:lvl1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Level [Arial 26]</a:t>
            </a:r>
          </a:p>
          <a:p>
            <a:pPr lvl="1"/>
            <a:r>
              <a:rPr lang="en-US" dirty="0"/>
              <a:t>Second level [Arial 24]</a:t>
            </a:r>
          </a:p>
          <a:p>
            <a:pPr lvl="2"/>
            <a:r>
              <a:rPr lang="en-US" dirty="0"/>
              <a:t>Third level [Arial 22]</a:t>
            </a:r>
          </a:p>
          <a:p>
            <a:pPr lvl="3"/>
            <a:r>
              <a:rPr lang="en-US" dirty="0"/>
              <a:t>Fourth level [Arial 20]</a:t>
            </a:r>
          </a:p>
          <a:p>
            <a:pPr lvl="4"/>
            <a:r>
              <a:rPr lang="en-US" dirty="0"/>
              <a:t>Fifth level [Arial 18]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C14E5EF-9083-409B-9F33-FF2A75B85869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226056" y="1843319"/>
            <a:ext cx="3422250" cy="4351338"/>
          </a:xfrm>
        </p:spPr>
        <p:txBody>
          <a:bodyPr>
            <a:normAutofit/>
          </a:bodyPr>
          <a:lstStyle>
            <a:lvl1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Level [Arial 26]</a:t>
            </a:r>
          </a:p>
          <a:p>
            <a:pPr lvl="1"/>
            <a:r>
              <a:rPr lang="en-US" dirty="0"/>
              <a:t>Second level [Arial 24]</a:t>
            </a:r>
          </a:p>
          <a:p>
            <a:pPr lvl="2"/>
            <a:r>
              <a:rPr lang="en-US" dirty="0"/>
              <a:t>Third level [Arial 22]</a:t>
            </a:r>
          </a:p>
          <a:p>
            <a:pPr lvl="3"/>
            <a:r>
              <a:rPr lang="en-US" dirty="0"/>
              <a:t>Fourth level [Arial 20]</a:t>
            </a:r>
          </a:p>
          <a:p>
            <a:pPr lvl="4"/>
            <a:r>
              <a:rPr lang="en-US" dirty="0"/>
              <a:t>Fifth level [Arial 18]</a:t>
            </a:r>
          </a:p>
        </p:txBody>
      </p:sp>
    </p:spTree>
    <p:extLst>
      <p:ext uri="{BB962C8B-B14F-4D97-AF65-F5344CB8AC3E}">
        <p14:creationId xmlns:p14="http://schemas.microsoft.com/office/powerpoint/2010/main" val="549682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B86C6A5-D440-4279-B0B1-376622DA40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252547" y="1607637"/>
            <a:ext cx="756052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EC41B97A-E27A-43A8-8E54-5AC8680DD7B9}"/>
              </a:ext>
            </a:extLst>
          </p:cNvPr>
          <p:cNvGrpSpPr/>
          <p:nvPr userDrawn="1"/>
        </p:nvGrpSpPr>
        <p:grpSpPr>
          <a:xfrm>
            <a:off x="0" y="679372"/>
            <a:ext cx="12192000" cy="821860"/>
            <a:chOff x="0" y="0"/>
            <a:chExt cx="4623682" cy="441418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1DD6F3F9-72BE-4DBE-BC1D-32A1CEC8106E}"/>
                </a:ext>
              </a:extLst>
            </p:cNvPr>
            <p:cNvSpPr/>
            <p:nvPr/>
          </p:nvSpPr>
          <p:spPr>
            <a:xfrm>
              <a:off x="0" y="0"/>
              <a:ext cx="4623681" cy="441418"/>
            </a:xfrm>
            <a:custGeom>
              <a:avLst/>
              <a:gdLst/>
              <a:ahLst/>
              <a:cxnLst/>
              <a:rect l="l" t="t" r="r" b="b"/>
              <a:pathLst>
                <a:path w="4623681" h="441418">
                  <a:moveTo>
                    <a:pt x="203200" y="0"/>
                  </a:moveTo>
                  <a:lnTo>
                    <a:pt x="4623681" y="0"/>
                  </a:lnTo>
                  <a:lnTo>
                    <a:pt x="4420481" y="441418"/>
                  </a:lnTo>
                  <a:lnTo>
                    <a:pt x="0" y="44141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C4DA2"/>
            </a:solidFill>
          </p:spPr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DE619C5C-FAD4-4243-8046-AF9508990714}"/>
                </a:ext>
              </a:extLst>
            </p:cNvPr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6A5E3E0F-C953-464F-8073-791B9DDFE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694" y="679372"/>
            <a:ext cx="10515600" cy="8218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Master title style [Arial 38-42 pt. white, bold]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BBF9868B-B4E7-4DE4-9527-20D27A0F4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0067" y="6474334"/>
            <a:ext cx="436756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13F875B-877F-4160-BD01-CE8AA5FDD6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724AD6E9-C6B4-4476-827B-000F2277A3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43693" y="6348379"/>
            <a:ext cx="925549" cy="30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53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EC41B97A-E27A-43A8-8E54-5AC8680DD7B9}"/>
              </a:ext>
            </a:extLst>
          </p:cNvPr>
          <p:cNvGrpSpPr/>
          <p:nvPr userDrawn="1"/>
        </p:nvGrpSpPr>
        <p:grpSpPr>
          <a:xfrm>
            <a:off x="0" y="679372"/>
            <a:ext cx="12192000" cy="821860"/>
            <a:chOff x="0" y="0"/>
            <a:chExt cx="4623682" cy="441418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1DD6F3F9-72BE-4DBE-BC1D-32A1CEC8106E}"/>
                </a:ext>
              </a:extLst>
            </p:cNvPr>
            <p:cNvSpPr/>
            <p:nvPr/>
          </p:nvSpPr>
          <p:spPr>
            <a:xfrm>
              <a:off x="0" y="0"/>
              <a:ext cx="4623681" cy="441418"/>
            </a:xfrm>
            <a:custGeom>
              <a:avLst/>
              <a:gdLst/>
              <a:ahLst/>
              <a:cxnLst/>
              <a:rect l="l" t="t" r="r" b="b"/>
              <a:pathLst>
                <a:path w="4623681" h="441418">
                  <a:moveTo>
                    <a:pt x="203200" y="0"/>
                  </a:moveTo>
                  <a:lnTo>
                    <a:pt x="4623681" y="0"/>
                  </a:lnTo>
                  <a:lnTo>
                    <a:pt x="4420481" y="441418"/>
                  </a:lnTo>
                  <a:lnTo>
                    <a:pt x="0" y="44141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C4DA2"/>
            </a:solidFill>
          </p:spPr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DE619C5C-FAD4-4243-8046-AF9508990714}"/>
                </a:ext>
              </a:extLst>
            </p:cNvPr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6A5E3E0F-C953-464F-8073-791B9DDFE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694" y="679372"/>
            <a:ext cx="10515600" cy="8218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Master title style [Arial 38-42 pt. white, bold]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9AC90AC0-7EEE-4ACA-97C6-4BEA3CA68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0067" y="6474334"/>
            <a:ext cx="436756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13F875B-877F-4160-BD01-CE8AA5FDD6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EF984968-8D9F-4753-BA5C-16BAD2F345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43693" y="6348379"/>
            <a:ext cx="925549" cy="30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78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4488B1D0-5736-4AFD-B40C-B1C35E7504AD}"/>
              </a:ext>
            </a:extLst>
          </p:cNvPr>
          <p:cNvGrpSpPr/>
          <p:nvPr userDrawn="1"/>
        </p:nvGrpSpPr>
        <p:grpSpPr>
          <a:xfrm>
            <a:off x="0" y="679372"/>
            <a:ext cx="12192000" cy="821860"/>
            <a:chOff x="0" y="0"/>
            <a:chExt cx="4623682" cy="441418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980F6479-7B07-4166-8928-7B29547D24CE}"/>
                </a:ext>
              </a:extLst>
            </p:cNvPr>
            <p:cNvSpPr/>
            <p:nvPr/>
          </p:nvSpPr>
          <p:spPr>
            <a:xfrm>
              <a:off x="0" y="0"/>
              <a:ext cx="4623681" cy="441418"/>
            </a:xfrm>
            <a:custGeom>
              <a:avLst/>
              <a:gdLst/>
              <a:ahLst/>
              <a:cxnLst/>
              <a:rect l="l" t="t" r="r" b="b"/>
              <a:pathLst>
                <a:path w="4623681" h="441418">
                  <a:moveTo>
                    <a:pt x="203200" y="0"/>
                  </a:moveTo>
                  <a:lnTo>
                    <a:pt x="4623681" y="0"/>
                  </a:lnTo>
                  <a:lnTo>
                    <a:pt x="4420481" y="441418"/>
                  </a:lnTo>
                  <a:lnTo>
                    <a:pt x="0" y="44141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C4DA2"/>
            </a:solidFill>
          </p:spPr>
        </p:sp>
        <p:sp>
          <p:nvSpPr>
            <p:cNvPr id="14" name="TextBox 4">
              <a:extLst>
                <a:ext uri="{FF2B5EF4-FFF2-40B4-BE49-F238E27FC236}">
                  <a16:creationId xmlns:a16="http://schemas.microsoft.com/office/drawing/2014/main" id="{D8498BDA-DEEF-4AA8-8B73-83F6984BC6C4}"/>
                </a:ext>
              </a:extLst>
            </p:cNvPr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0A167AD-748B-4A86-A4EC-68D2CBA3158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07482" y="1920769"/>
            <a:ext cx="6169341" cy="4351338"/>
          </a:xfrm>
        </p:spPr>
        <p:txBody>
          <a:bodyPr>
            <a:normAutofit/>
          </a:bodyPr>
          <a:lstStyle>
            <a:lvl1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Level	[ Arial 26]</a:t>
            </a:r>
          </a:p>
          <a:p>
            <a:pPr lvl="1"/>
            <a:r>
              <a:rPr lang="en-US" dirty="0"/>
              <a:t>Second level [Arial 24]</a:t>
            </a:r>
          </a:p>
          <a:p>
            <a:pPr lvl="2"/>
            <a:r>
              <a:rPr lang="en-US" dirty="0"/>
              <a:t>Third level [Arial 22]</a:t>
            </a:r>
          </a:p>
          <a:p>
            <a:pPr lvl="3"/>
            <a:r>
              <a:rPr lang="en-US" dirty="0"/>
              <a:t>Fourth level [Arial 20]</a:t>
            </a:r>
          </a:p>
          <a:p>
            <a:pPr lvl="4"/>
            <a:r>
              <a:rPr lang="en-US" dirty="0"/>
              <a:t>Fifth level [Arial 18]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16A3E3A-C358-44EB-83EA-4DB01B67414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43694" y="1920769"/>
            <a:ext cx="4508533" cy="4362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0680F02-8C91-415D-9847-55D20AF20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694" y="679372"/>
            <a:ext cx="10515600" cy="8218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Master title style [Arial 38-42 pt. white, bold]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3BB81E4F-39F7-4E39-8C84-63CAE875C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0067" y="6474334"/>
            <a:ext cx="436756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13F875B-877F-4160-BD01-CE8AA5FDD6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1BD018D-E7D3-4691-B6C6-2DB877C551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43693" y="6348379"/>
            <a:ext cx="925549" cy="30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31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E0AD1CE-E477-4EFF-9CA7-D78072926E94}"/>
              </a:ext>
            </a:extLst>
          </p:cNvPr>
          <p:cNvGrpSpPr/>
          <p:nvPr userDrawn="1"/>
        </p:nvGrpSpPr>
        <p:grpSpPr>
          <a:xfrm>
            <a:off x="0" y="679372"/>
            <a:ext cx="12192000" cy="821860"/>
            <a:chOff x="0" y="0"/>
            <a:chExt cx="4623682" cy="441418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910F68DB-805C-4671-9C3A-5E61F090D376}"/>
                </a:ext>
              </a:extLst>
            </p:cNvPr>
            <p:cNvSpPr/>
            <p:nvPr/>
          </p:nvSpPr>
          <p:spPr>
            <a:xfrm>
              <a:off x="0" y="0"/>
              <a:ext cx="4623681" cy="441418"/>
            </a:xfrm>
            <a:custGeom>
              <a:avLst/>
              <a:gdLst/>
              <a:ahLst/>
              <a:cxnLst/>
              <a:rect l="l" t="t" r="r" b="b"/>
              <a:pathLst>
                <a:path w="4623681" h="441418">
                  <a:moveTo>
                    <a:pt x="203200" y="0"/>
                  </a:moveTo>
                  <a:lnTo>
                    <a:pt x="4623681" y="0"/>
                  </a:lnTo>
                  <a:lnTo>
                    <a:pt x="4420481" y="441418"/>
                  </a:lnTo>
                  <a:lnTo>
                    <a:pt x="0" y="44141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C4DA2"/>
            </a:solidFill>
          </p:spPr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9F38B278-6D65-4532-8052-75D3CF292358}"/>
                </a:ext>
              </a:extLst>
            </p:cNvPr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7FA67B02-11EB-4282-A0C6-CAA1907E3B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694" y="679372"/>
            <a:ext cx="10515600" cy="8218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Master title style [Arial 38-42 pt. white, bold]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5E8600D4-8FAF-4004-B558-C504521D7838}"/>
              </a:ext>
            </a:extLst>
          </p:cNvPr>
          <p:cNvSpPr txBox="1"/>
          <p:nvPr userDrawn="1"/>
        </p:nvSpPr>
        <p:spPr>
          <a:xfrm>
            <a:off x="2454726" y="2797627"/>
            <a:ext cx="7282542" cy="855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Have Questions? Please Contact: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BCF6778-69AC-4B38-94C8-164BDB9A4E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30590" y="3969490"/>
            <a:ext cx="6341807" cy="1241397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Contact Name and Title </a:t>
            </a:r>
            <a:br>
              <a:rPr lang="en-US" dirty="0"/>
            </a:br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 Number 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8BCBD0D5-2E94-4F9A-A208-05D98E3F4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0067" y="6474334"/>
            <a:ext cx="436756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13F875B-877F-4160-BD01-CE8AA5FDD6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0528AE8-395E-4211-BD05-6618A4FDEF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43693" y="6348379"/>
            <a:ext cx="925549" cy="30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570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83D8E1-0875-4D23-8DCF-0AF101B80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title style [Arial 38 pt. white, bold]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C082C9-E3CD-4C7E-8DB1-2FBC937E9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 [Arial 26]</a:t>
            </a:r>
          </a:p>
          <a:p>
            <a:pPr lvl="1"/>
            <a:r>
              <a:rPr lang="en-US" dirty="0"/>
              <a:t>Second level [Arial 24]</a:t>
            </a:r>
          </a:p>
          <a:p>
            <a:pPr lvl="2"/>
            <a:r>
              <a:rPr lang="en-US" dirty="0"/>
              <a:t>Third level [Arial 22]</a:t>
            </a:r>
          </a:p>
          <a:p>
            <a:pPr lvl="3"/>
            <a:r>
              <a:rPr lang="en-US" dirty="0"/>
              <a:t>Fourth level [Arial 20]</a:t>
            </a:r>
          </a:p>
          <a:p>
            <a:pPr lvl="4"/>
            <a:r>
              <a:rPr lang="en-US" dirty="0"/>
              <a:t>Fifth level [Arial 18]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AABB85-2853-44C3-A76C-282D1637B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3520" y="6356350"/>
            <a:ext cx="403302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13F875B-877F-4160-BD01-CE8AA5FDD6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0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9" r:id="rId4"/>
    <p:sldLayoutId id="2147483660" r:id="rId5"/>
    <p:sldLayoutId id="2147483654" r:id="rId6"/>
    <p:sldLayoutId id="2147483657" r:id="rId7"/>
    <p:sldLayoutId id="2147483656" r:id="rId8"/>
    <p:sldLayoutId id="2147483658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66DD1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39FC9CF9-C839-4344-8453-53D7E6DE2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225255"/>
            <a:ext cx="104752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545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1" i="0" kern="1200">
          <a:solidFill>
            <a:schemeClr val="tx1"/>
          </a:solidFill>
          <a:latin typeface="Proxima Nova Lt" panose="02000506030000020004" pitchFamily="2" charset="77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Proxima Nova Lt" panose="02000506030000020004" pitchFamily="2" charset="77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Proxima Nova Lt" panose="02000506030000020004" pitchFamily="2" charset="77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Proxima Nova Lt" panose="02000506030000020004" pitchFamily="2" charset="77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Proxima Nova Lt" panose="02000506030000020004" pitchFamily="2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ngall.com/award-png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amills@tmrs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B214828-945B-4A56-7895-F2FAE017F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945" y="2650791"/>
            <a:ext cx="10990212" cy="1039760"/>
          </a:xfrm>
        </p:spPr>
        <p:txBody>
          <a:bodyPr/>
          <a:lstStyle/>
          <a:p>
            <a:br>
              <a:rPr lang="en-US" sz="5400" dirty="0"/>
            </a:br>
            <a:br>
              <a:rPr lang="en-US" sz="5400" dirty="0"/>
            </a:br>
            <a:br>
              <a:rPr lang="en-US" sz="5400" dirty="0"/>
            </a:br>
            <a:br>
              <a:rPr lang="en-US" sz="5400" dirty="0"/>
            </a:br>
            <a:br>
              <a:rPr lang="en-US" sz="5400" dirty="0"/>
            </a:br>
            <a:r>
              <a:rPr lang="en-US" sz="5200" dirty="0"/>
              <a:t>TMRS: A Great Partner For Cities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ECA20FE-8449-616A-336C-8CE211CECE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945" y="4532712"/>
            <a:ext cx="9461500" cy="1479550"/>
          </a:xfrm>
        </p:spPr>
        <p:txBody>
          <a:bodyPr/>
          <a:lstStyle/>
          <a:p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Anthony Mills, Director of Education Services</a:t>
            </a:r>
          </a:p>
          <a:p>
            <a:pPr>
              <a:spcBef>
                <a:spcPts val="0"/>
              </a:spcBef>
            </a:pPr>
            <a:r>
              <a:rPr lang="en-US" dirty="0"/>
              <a:t>2024 GFOAT Fall Conference</a:t>
            </a:r>
          </a:p>
          <a:p>
            <a:pPr>
              <a:spcBef>
                <a:spcPts val="0"/>
              </a:spcBef>
            </a:pPr>
            <a:r>
              <a:rPr lang="en-US" dirty="0"/>
              <a:t>November 1, 2024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656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9BFF4D-7C90-7209-6957-97467C022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875B-877F-4160-BD01-CE8AA5FDD6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ED2875-2B4A-F5A5-D61C-3BEFAE75E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Refunds Are Now Available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A44D36-2EC1-0F74-E2BF-2C7EA5AA9D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3693" y="1755575"/>
            <a:ext cx="4217493" cy="41283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No more paper</a:t>
            </a:r>
          </a:p>
          <a:p>
            <a:endParaRPr lang="en-US" dirty="0"/>
          </a:p>
          <a:p>
            <a:r>
              <a:rPr lang="en-US" dirty="0"/>
              <a:t>Cities certify former employees refund application online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50B7E3-5908-84B6-A1EB-5D1AB212C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944" y="1926841"/>
            <a:ext cx="6639363" cy="315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66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9BFF4D-7C90-7209-6957-97467C022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875B-877F-4160-BD01-CE8AA5FDD6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B8C5CF4-C348-19E3-44A4-444525879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679450"/>
            <a:ext cx="10515600" cy="822325"/>
          </a:xfrm>
        </p:spPr>
        <p:txBody>
          <a:bodyPr/>
          <a:lstStyle/>
          <a:p>
            <a:r>
              <a:rPr lang="en-US" sz="4800" dirty="0"/>
              <a:t>City Education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FF2A87-36AD-4566-0152-84DEB6859819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542925" y="1811338"/>
            <a:ext cx="7439539" cy="4367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sz="2800" dirty="0">
                <a:solidFill>
                  <a:srgbClr val="000000"/>
                </a:solidFill>
              </a:rPr>
              <a:t>City training conference (October 22)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800" dirty="0"/>
              <a:t>Plan funding and design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800" dirty="0"/>
              <a:t>Model ordinances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800" dirty="0"/>
              <a:t>City Council education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</a:rPr>
              <a:t>City focus group</a:t>
            </a:r>
          </a:p>
          <a:p>
            <a:pPr>
              <a:lnSpc>
                <a:spcPct val="150000"/>
              </a:lnSpc>
              <a:defRPr/>
            </a:pPr>
            <a:endParaRPr lang="en-US" sz="28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2E2919-F3A1-4A02-924E-55FBA1859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7449" y="1818580"/>
            <a:ext cx="4081076" cy="430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11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ED2875-2B4A-F5A5-D61C-3BEFAE75E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800" dirty="0"/>
              <a:t>Monthly City Training Webinars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096AB9F-2041-B2E5-A6ED-FF11345ABAE3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SzPct val="100000"/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457200" indent="-457200" eaLnBrk="1" fontAlgn="auto" hangingPunct="1">
              <a:spcAft>
                <a:spcPts val="0"/>
              </a:spcAft>
              <a:buFont typeface="Wingdings" pitchFamily="-84" charset="2"/>
              <a:buChar char="u"/>
              <a:defRPr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AC0214-9A4F-BFD1-811D-1220850D4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10" y="1811079"/>
            <a:ext cx="10364751" cy="396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62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2A8ED-596B-4A6F-9488-1C8D945F0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3" y="620889"/>
            <a:ext cx="11134960" cy="959258"/>
          </a:xfrm>
        </p:spPr>
        <p:txBody>
          <a:bodyPr/>
          <a:lstStyle/>
          <a:p>
            <a:r>
              <a:rPr lang="en-US" sz="4800" dirty="0"/>
              <a:t>Member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D8445-10F2-4913-B358-C7800D77E6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9826" y="1941294"/>
            <a:ext cx="11033130" cy="405310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sz="3200" dirty="0"/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sz="3200" dirty="0"/>
          </a:p>
          <a:p>
            <a:pPr marL="0" indent="0" algn="ctr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4400" b="1" dirty="0"/>
              <a:t>Member Services Are Better Than Ever</a:t>
            </a:r>
            <a:endParaRPr lang="en-US" sz="4400" b="1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B30CE-67EC-4A35-BF37-6109A1717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875B-877F-4160-BD01-CE8AA5FDD6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127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2A8ED-596B-4A6F-9488-1C8D945F0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3" y="620889"/>
            <a:ext cx="10791572" cy="840471"/>
          </a:xfrm>
        </p:spPr>
        <p:txBody>
          <a:bodyPr/>
          <a:lstStyle/>
          <a:p>
            <a:r>
              <a:rPr lang="en-US" sz="4800" dirty="0"/>
              <a:t>Member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D8445-10F2-4913-B358-C7800D77E6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9826" y="1941294"/>
            <a:ext cx="11033130" cy="405310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3200" dirty="0"/>
              <a:t>Unparalleled </a:t>
            </a:r>
            <a:r>
              <a:rPr lang="en-US" sz="3200" dirty="0">
                <a:latin typeface="Arial" panose="020B0604020202020204" pitchFamily="34" charset="0"/>
              </a:rPr>
              <a:t>phone service: A TMRS customer service analyst answers Member calls in an average of</a:t>
            </a:r>
            <a:r>
              <a:rPr lang="en-US" sz="3200" dirty="0"/>
              <a:t> </a:t>
            </a:r>
            <a:r>
              <a:rPr lang="en-US" sz="3200" u="sng" dirty="0"/>
              <a:t>seven seconds</a:t>
            </a: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solidFill>
                  <a:srgbClr val="000000"/>
                </a:solidFill>
              </a:rPr>
              <a:t>Benefit fairs </a:t>
            </a: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solidFill>
                  <a:srgbClr val="000000"/>
                </a:solidFill>
              </a:rPr>
              <a:t>Retirement planning seminars</a:t>
            </a: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solidFill>
                  <a:srgbClr val="000000"/>
                </a:solidFill>
              </a:rPr>
              <a:t>Member education webinars</a:t>
            </a: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solidFill>
                  <a:srgbClr val="000000"/>
                </a:solidFill>
              </a:rPr>
              <a:t>Individual Member counseling</a:t>
            </a:r>
          </a:p>
          <a:p>
            <a:pPr algn="ctr">
              <a:lnSpc>
                <a:spcPct val="110000"/>
              </a:lnSpc>
              <a:spcAft>
                <a:spcPts val="600"/>
              </a:spcAft>
            </a:pPr>
            <a:endParaRPr lang="en-US" sz="3200" u="sng" dirty="0"/>
          </a:p>
          <a:p>
            <a:pPr marL="342900" indent="-342900">
              <a:lnSpc>
                <a:spcPct val="110000"/>
              </a:lnSpc>
              <a:spcAft>
                <a:spcPts val="600"/>
              </a:spcAft>
            </a:pPr>
            <a:endParaRPr lang="en-US" sz="320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B30CE-67EC-4A35-BF37-6109A1717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875B-877F-4160-BD01-CE8AA5FDD6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698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ED2875-2B4A-F5A5-D61C-3BEFAE75E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800" dirty="0"/>
              <a:t>Member Counseling Sessions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096AB9F-2041-B2E5-A6ED-FF11345ABAE3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SzPct val="100000"/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457200" indent="-457200" eaLnBrk="1" fontAlgn="auto" hangingPunct="1">
              <a:spcAft>
                <a:spcPts val="0"/>
              </a:spcAft>
              <a:buFont typeface="Wingdings" pitchFamily="-84" charset="2"/>
              <a:buChar char="u"/>
              <a:defRPr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1E9580-469C-6DEF-F873-1BDFB9F30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493" y="1601178"/>
            <a:ext cx="8086960" cy="442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48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2A8ED-596B-4A6F-9488-1C8D945F0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3" y="620889"/>
            <a:ext cx="11134960" cy="959258"/>
          </a:xfrm>
        </p:spPr>
        <p:txBody>
          <a:bodyPr/>
          <a:lstStyle/>
          <a:p>
            <a:r>
              <a:rPr lang="en-US" sz="4800" dirty="0"/>
              <a:t>City and Member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D8445-10F2-4913-B358-C7800D77E6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9826" y="1941294"/>
            <a:ext cx="11033130" cy="405310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sz="3200" dirty="0"/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sz="3200" dirty="0"/>
          </a:p>
          <a:p>
            <a:pPr marL="0" indent="0" algn="ctr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4800" b="1" dirty="0"/>
              <a:t>Resources Are Better Than Ever</a:t>
            </a:r>
            <a:endParaRPr lang="en-US" sz="4800" b="1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B30CE-67EC-4A35-BF37-6109A1717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875B-877F-4160-BD01-CE8AA5FDD6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52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9BFF4D-7C90-7209-6957-97467C022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875B-877F-4160-BD01-CE8AA5FDD6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ED2875-2B4A-F5A5-D61C-3BEFAE75E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TMRS.com Has Everything You Need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750F6D-0E99-CC6D-7FE0-4BEFDCD0D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045" y="1865306"/>
            <a:ext cx="9969910" cy="397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29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ED2875-2B4A-F5A5-D61C-3BEFAE75E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200"/>
              <a:t>Member Benefits Guide and City Reference Guide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22499A-A96D-D12B-F279-BC1A489AAF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600825" y="2015053"/>
            <a:ext cx="3658101" cy="411069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096AB9F-2041-B2E5-A6ED-FF11345ABAE3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SzPct val="100000"/>
              <a:buFont typeface="Wingdings" panose="05000000000000000000" pitchFamily="2" charset="2"/>
              <a:buNone/>
              <a:defRPr/>
            </a:pPr>
            <a:endParaRPr lang="en-US"/>
          </a:p>
          <a:p>
            <a:pPr marL="457200" indent="-457200" eaLnBrk="1" fontAlgn="auto" hangingPunct="1">
              <a:spcAft>
                <a:spcPts val="0"/>
              </a:spcAft>
              <a:buFont typeface="Wingdings" pitchFamily="-84" charset="2"/>
              <a:buChar char="u"/>
              <a:defRPr/>
            </a:pP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E19361-041E-BF65-82E9-8C2B77B8C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554" y="2015052"/>
            <a:ext cx="3298414" cy="408571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798895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ED2875-2B4A-F5A5-D61C-3BEFAE75E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200" dirty="0"/>
              <a:t>Member and City Fact Sheets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096AB9F-2041-B2E5-A6ED-FF11345ABAE3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SzPct val="100000"/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457200" indent="-457200" eaLnBrk="1" fontAlgn="auto" hangingPunct="1">
              <a:spcAft>
                <a:spcPts val="0"/>
              </a:spcAft>
              <a:buFont typeface="Wingdings" pitchFamily="-84" charset="2"/>
              <a:buChar char="u"/>
              <a:defRPr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699436-E8CC-5E96-1421-2B92A759D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94" y="1662068"/>
            <a:ext cx="4885534" cy="38243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727440B-078B-827C-918F-D49ADC2C0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081" y="1695164"/>
            <a:ext cx="5027741" cy="381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28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2A8ED-596B-4A6F-9488-1C8D945F0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4" y="679371"/>
            <a:ext cx="11102874" cy="852649"/>
          </a:xfrm>
        </p:spPr>
        <p:txBody>
          <a:bodyPr/>
          <a:lstStyle/>
          <a:p>
            <a:r>
              <a:rPr lang="en-US" dirty="0"/>
              <a:t>TMRS Partners With Cities Across Texas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D8445-10F2-4913-B358-C7800D77E6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3693" y="2234806"/>
            <a:ext cx="9523253" cy="4083616"/>
          </a:xfrm>
        </p:spPr>
        <p:txBody>
          <a:bodyPr>
            <a:normAutofit/>
          </a:bodyPr>
          <a:lstStyle/>
          <a:p>
            <a:r>
              <a:rPr lang="en-US" sz="2800" dirty="0"/>
              <a:t>Serves 938 diverse Texas cities</a:t>
            </a:r>
          </a:p>
          <a:p>
            <a:endParaRPr lang="en-US" sz="2800" dirty="0"/>
          </a:p>
          <a:p>
            <a:r>
              <a:rPr lang="en-US" sz="2800" dirty="0"/>
              <a:t>Populations from 500 to more than 1.3 million</a:t>
            </a:r>
          </a:p>
          <a:p>
            <a:endParaRPr lang="en-US" sz="2800" dirty="0"/>
          </a:p>
          <a:p>
            <a:r>
              <a:rPr lang="en-US" sz="2800" dirty="0"/>
              <a:t>Workforce sizes from 1 employee to more than 8,000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B30CE-67EC-4A35-BF37-6109A1717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875B-877F-4160-BD01-CE8AA5FDD6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869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ED2875-2B4A-F5A5-D61C-3BEFAE75E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800" dirty="0"/>
              <a:t>Video Library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096AB9F-2041-B2E5-A6ED-FF11345ABAE3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SzPct val="100000"/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457200" indent="-457200" eaLnBrk="1" fontAlgn="auto" hangingPunct="1">
              <a:spcAft>
                <a:spcPts val="0"/>
              </a:spcAft>
              <a:buFont typeface="Wingdings" pitchFamily="-84" charset="2"/>
              <a:buChar char="u"/>
              <a:defRPr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26D8A5-7210-4C3A-FE89-C0DB4E18E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006" y="1728069"/>
            <a:ext cx="5158439" cy="453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49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9BFF4D-7C90-7209-6957-97467C022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875B-877F-4160-BD01-CE8AA5FDD6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ED2875-2B4A-F5A5-D61C-3BEFAE75E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Comparison Tool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A44D36-2EC1-0F74-E2BF-2C7EA5AA9D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3693" y="1988633"/>
            <a:ext cx="3458812" cy="3983388"/>
          </a:xfrm>
        </p:spPr>
        <p:txBody>
          <a:bodyPr>
            <a:normAutofit/>
          </a:bodyPr>
          <a:lstStyle/>
          <a:p>
            <a:r>
              <a:rPr lang="en-US" dirty="0"/>
              <a:t>Cities can compare TMRS benefit plans </a:t>
            </a:r>
          </a:p>
          <a:p>
            <a:endParaRPr lang="en-US" dirty="0"/>
          </a:p>
          <a:p>
            <a:r>
              <a:rPr lang="en-US" dirty="0"/>
              <a:t>Multiple search features</a:t>
            </a:r>
          </a:p>
          <a:p>
            <a:endParaRPr lang="en-US" dirty="0"/>
          </a:p>
          <a:p>
            <a:r>
              <a:rPr lang="en-US" dirty="0"/>
              <a:t>City contribution rates now included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06B677-3CBB-E371-3125-6D84D0B80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841" y="1735622"/>
            <a:ext cx="7661979" cy="398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23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ED2875-2B4A-F5A5-D61C-3BEFAE75E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000" dirty="0"/>
              <a:t>Customized City Recruiting Flyer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096AB9F-2041-B2E5-A6ED-FF11345ABAE3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SzPct val="100000"/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457200" indent="-457200" eaLnBrk="1" fontAlgn="auto" hangingPunct="1">
              <a:spcAft>
                <a:spcPts val="0"/>
              </a:spcAft>
              <a:buFont typeface="Wingdings" pitchFamily="-84" charset="2"/>
              <a:buChar char="u"/>
              <a:defRPr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31C7A1-76EA-64BE-0A73-7EEA2E6C0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643" y="1694897"/>
            <a:ext cx="6189894" cy="470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62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D8445-10F2-4913-B358-C7800D77E6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9826" y="1941294"/>
            <a:ext cx="11033130" cy="405310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sz="3200" dirty="0"/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sz="3200" dirty="0"/>
          </a:p>
          <a:p>
            <a:pPr marL="0" indent="0" algn="ctr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4800" b="1" dirty="0"/>
              <a:t>What’s Next</a:t>
            </a:r>
            <a:endParaRPr lang="en-US" sz="4800" b="1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B30CE-67EC-4A35-BF37-6109A1717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875B-877F-4160-BD01-CE8AA5FDD6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540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9BFF4D-7C90-7209-6957-97467C022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875B-877F-4160-BD01-CE8AA5FDD6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ED2875-2B4A-F5A5-D61C-3BEFAE75E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An Improved MyTMRS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A0C27B-3B77-055D-A7DE-2FA697E15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223" y="1558276"/>
            <a:ext cx="6856542" cy="509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592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9BFF4D-7C90-7209-6957-97467C022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875B-877F-4160-BD01-CE8AA5FDD66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ED2875-2B4A-F5A5-D61C-3BEFAE75E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Online Retirement Application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A25B3E-23FC-3928-78B6-726A3B233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83973">
            <a:off x="6922095" y="1981496"/>
            <a:ext cx="2498771" cy="4572531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Picture 5" descr="A screenshot of a phone&#10;&#10;Description automatically generated">
            <a:extLst>
              <a:ext uri="{FF2B5EF4-FFF2-40B4-BE49-F238E27FC236}">
                <a16:creationId xmlns:a16="http://schemas.microsoft.com/office/drawing/2014/main" id="{0B4CE594-263E-F709-7033-43A2B8158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8985">
            <a:off x="2903128" y="1982186"/>
            <a:ext cx="1759870" cy="4571152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FA4E2A-DC19-A026-2C4C-F31B5843C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2314" y="1401539"/>
            <a:ext cx="3060687" cy="543792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20394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01855-B9A8-FEE3-5C04-3058BA194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Continuous Quality Improvement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B0D999-C263-122F-1BEC-550F1CD80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875B-877F-4160-BD01-CE8AA5FDD665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EF2D903-A22E-225B-4FDA-C92297BC969F}"/>
              </a:ext>
            </a:extLst>
          </p:cNvPr>
          <p:cNvGrpSpPr>
            <a:grpSpLocks noChangeAspect="1"/>
          </p:cNvGrpSpPr>
          <p:nvPr/>
        </p:nvGrpSpPr>
        <p:grpSpPr>
          <a:xfrm>
            <a:off x="2187873" y="1536256"/>
            <a:ext cx="7815406" cy="5120640"/>
            <a:chOff x="505912" y="865918"/>
            <a:chExt cx="8162726" cy="593478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D36B139-29AD-24E5-7B30-C97592867EA6}"/>
                </a:ext>
              </a:extLst>
            </p:cNvPr>
            <p:cNvSpPr/>
            <p:nvPr/>
          </p:nvSpPr>
          <p:spPr>
            <a:xfrm flipH="1">
              <a:off x="2909262" y="2253461"/>
              <a:ext cx="3681467" cy="4547237"/>
            </a:xfrm>
            <a:custGeom>
              <a:avLst/>
              <a:gdLst>
                <a:gd name="connsiteX0" fmla="*/ -855 w 1869261"/>
                <a:gd name="connsiteY0" fmla="*/ 1828616 h 1828800"/>
                <a:gd name="connsiteX1" fmla="*/ 1065945 w 1869261"/>
                <a:gd name="connsiteY1" fmla="*/ 1028516 h 1828800"/>
                <a:gd name="connsiteX2" fmla="*/ 1142145 w 1869261"/>
                <a:gd name="connsiteY2" fmla="*/ 952316 h 1828800"/>
                <a:gd name="connsiteX3" fmla="*/ 1227870 w 1869261"/>
                <a:gd name="connsiteY3" fmla="*/ 838016 h 1828800"/>
                <a:gd name="connsiteX4" fmla="*/ 1065945 w 1869261"/>
                <a:gd name="connsiteY4" fmla="*/ 637991 h 1828800"/>
                <a:gd name="connsiteX5" fmla="*/ 713520 w 1869261"/>
                <a:gd name="connsiteY5" fmla="*/ 504641 h 1828800"/>
                <a:gd name="connsiteX6" fmla="*/ 475395 w 1869261"/>
                <a:gd name="connsiteY6" fmla="*/ 457016 h 1828800"/>
                <a:gd name="connsiteX7" fmla="*/ 256320 w 1869261"/>
                <a:gd name="connsiteY7" fmla="*/ 399866 h 1828800"/>
                <a:gd name="connsiteX8" fmla="*/ 142020 w 1869261"/>
                <a:gd name="connsiteY8" fmla="*/ 295091 h 1828800"/>
                <a:gd name="connsiteX9" fmla="*/ 237270 w 1869261"/>
                <a:gd name="connsiteY9" fmla="*/ 209366 h 1828800"/>
                <a:gd name="connsiteX10" fmla="*/ 389670 w 1869261"/>
                <a:gd name="connsiteY10" fmla="*/ 161741 h 1828800"/>
                <a:gd name="connsiteX11" fmla="*/ 646845 w 1869261"/>
                <a:gd name="connsiteY11" fmla="*/ 104591 h 1828800"/>
                <a:gd name="connsiteX12" fmla="*/ 561120 w 1869261"/>
                <a:gd name="connsiteY12" fmla="*/ 85541 h 1828800"/>
                <a:gd name="connsiteX13" fmla="*/ 503970 w 1869261"/>
                <a:gd name="connsiteY13" fmla="*/ 85541 h 1828800"/>
                <a:gd name="connsiteX14" fmla="*/ 275370 w 1869261"/>
                <a:gd name="connsiteY14" fmla="*/ 47441 h 1828800"/>
                <a:gd name="connsiteX15" fmla="*/ 294420 w 1869261"/>
                <a:gd name="connsiteY15" fmla="*/ 28391 h 1828800"/>
                <a:gd name="connsiteX16" fmla="*/ 361095 w 1869261"/>
                <a:gd name="connsiteY16" fmla="*/ 9341 h 1828800"/>
                <a:gd name="connsiteX17" fmla="*/ 465870 w 1869261"/>
                <a:gd name="connsiteY17" fmla="*/ -184 h 1828800"/>
                <a:gd name="connsiteX18" fmla="*/ 408720 w 1869261"/>
                <a:gd name="connsiteY18" fmla="*/ 28391 h 1828800"/>
                <a:gd name="connsiteX19" fmla="*/ 484920 w 1869261"/>
                <a:gd name="connsiteY19" fmla="*/ 37916 h 1828800"/>
                <a:gd name="connsiteX20" fmla="*/ 897543 w 1869261"/>
                <a:gd name="connsiteY20" fmla="*/ 101829 h 1828800"/>
                <a:gd name="connsiteX21" fmla="*/ 503970 w 1869261"/>
                <a:gd name="connsiteY21" fmla="*/ 276041 h 1828800"/>
                <a:gd name="connsiteX22" fmla="*/ 761145 w 1869261"/>
                <a:gd name="connsiteY22" fmla="*/ 333191 h 1828800"/>
                <a:gd name="connsiteX23" fmla="*/ 1570770 w 1869261"/>
                <a:gd name="connsiteY23" fmla="*/ 542741 h 1828800"/>
                <a:gd name="connsiteX24" fmla="*/ 1837470 w 1869261"/>
                <a:gd name="connsiteY24" fmla="*/ 780866 h 1828800"/>
                <a:gd name="connsiteX25" fmla="*/ 1866045 w 1869261"/>
                <a:gd name="connsiteY25" fmla="*/ 980891 h 1828800"/>
                <a:gd name="connsiteX26" fmla="*/ 1732695 w 1869261"/>
                <a:gd name="connsiteY26" fmla="*/ 1266641 h 1828800"/>
                <a:gd name="connsiteX27" fmla="*/ 1275495 w 1869261"/>
                <a:gd name="connsiteY27" fmla="*/ 1809566 h 1828800"/>
                <a:gd name="connsiteX0" fmla="*/ 0 w 1869261"/>
                <a:gd name="connsiteY0" fmla="*/ 1828800 h 1828800"/>
                <a:gd name="connsiteX1" fmla="*/ 1066800 w 1869261"/>
                <a:gd name="connsiteY1" fmla="*/ 1028700 h 1828800"/>
                <a:gd name="connsiteX2" fmla="*/ 1143000 w 1869261"/>
                <a:gd name="connsiteY2" fmla="*/ 952500 h 1828800"/>
                <a:gd name="connsiteX3" fmla="*/ 1228725 w 1869261"/>
                <a:gd name="connsiteY3" fmla="*/ 838200 h 1828800"/>
                <a:gd name="connsiteX4" fmla="*/ 1066800 w 1869261"/>
                <a:gd name="connsiteY4" fmla="*/ 638175 h 1828800"/>
                <a:gd name="connsiteX5" fmla="*/ 714375 w 1869261"/>
                <a:gd name="connsiteY5" fmla="*/ 504825 h 1828800"/>
                <a:gd name="connsiteX6" fmla="*/ 476250 w 1869261"/>
                <a:gd name="connsiteY6" fmla="*/ 457200 h 1828800"/>
                <a:gd name="connsiteX7" fmla="*/ 257175 w 1869261"/>
                <a:gd name="connsiteY7" fmla="*/ 400050 h 1828800"/>
                <a:gd name="connsiteX8" fmla="*/ 142875 w 1869261"/>
                <a:gd name="connsiteY8" fmla="*/ 295275 h 1828800"/>
                <a:gd name="connsiteX9" fmla="*/ 238125 w 1869261"/>
                <a:gd name="connsiteY9" fmla="*/ 209550 h 1828800"/>
                <a:gd name="connsiteX10" fmla="*/ 390525 w 1869261"/>
                <a:gd name="connsiteY10" fmla="*/ 161925 h 1828800"/>
                <a:gd name="connsiteX11" fmla="*/ 647700 w 1869261"/>
                <a:gd name="connsiteY11" fmla="*/ 104775 h 1828800"/>
                <a:gd name="connsiteX12" fmla="*/ 561975 w 1869261"/>
                <a:gd name="connsiteY12" fmla="*/ 85725 h 1828800"/>
                <a:gd name="connsiteX13" fmla="*/ 504825 w 1869261"/>
                <a:gd name="connsiteY13" fmla="*/ 85725 h 1828800"/>
                <a:gd name="connsiteX14" fmla="*/ 276225 w 1869261"/>
                <a:gd name="connsiteY14" fmla="*/ 47625 h 1828800"/>
                <a:gd name="connsiteX15" fmla="*/ 295275 w 1869261"/>
                <a:gd name="connsiteY15" fmla="*/ 28575 h 1828800"/>
                <a:gd name="connsiteX16" fmla="*/ 361950 w 1869261"/>
                <a:gd name="connsiteY16" fmla="*/ 9525 h 1828800"/>
                <a:gd name="connsiteX17" fmla="*/ 466725 w 1869261"/>
                <a:gd name="connsiteY17" fmla="*/ 0 h 1828800"/>
                <a:gd name="connsiteX18" fmla="*/ 409575 w 1869261"/>
                <a:gd name="connsiteY18" fmla="*/ 28575 h 1828800"/>
                <a:gd name="connsiteX19" fmla="*/ 485775 w 1869261"/>
                <a:gd name="connsiteY19" fmla="*/ 38100 h 1828800"/>
                <a:gd name="connsiteX20" fmla="*/ 898398 w 1869261"/>
                <a:gd name="connsiteY20" fmla="*/ 102013 h 1828800"/>
                <a:gd name="connsiteX21" fmla="*/ 504825 w 1869261"/>
                <a:gd name="connsiteY21" fmla="*/ 276225 h 1828800"/>
                <a:gd name="connsiteX22" fmla="*/ 762000 w 1869261"/>
                <a:gd name="connsiteY22" fmla="*/ 333375 h 1828800"/>
                <a:gd name="connsiteX23" fmla="*/ 1571625 w 1869261"/>
                <a:gd name="connsiteY23" fmla="*/ 542925 h 1828800"/>
                <a:gd name="connsiteX24" fmla="*/ 1838325 w 1869261"/>
                <a:gd name="connsiteY24" fmla="*/ 781050 h 1828800"/>
                <a:gd name="connsiteX25" fmla="*/ 1866900 w 1869261"/>
                <a:gd name="connsiteY25" fmla="*/ 981075 h 1828800"/>
                <a:gd name="connsiteX26" fmla="*/ 1733550 w 1869261"/>
                <a:gd name="connsiteY26" fmla="*/ 1266825 h 1828800"/>
                <a:gd name="connsiteX27" fmla="*/ 1266678 w 1869261"/>
                <a:gd name="connsiteY27" fmla="*/ 1825073 h 1828800"/>
                <a:gd name="connsiteX28" fmla="*/ 0 w 1869261"/>
                <a:gd name="connsiteY28" fmla="*/ 18288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69261" h="1828800">
                  <a:moveTo>
                    <a:pt x="0" y="1828800"/>
                  </a:moveTo>
                  <a:cubicBezTo>
                    <a:pt x="578548" y="1405414"/>
                    <a:pt x="997457" y="1090327"/>
                    <a:pt x="1066800" y="1028700"/>
                  </a:cubicBezTo>
                  <a:cubicBezTo>
                    <a:pt x="1079944" y="1016984"/>
                    <a:pt x="1110329" y="987933"/>
                    <a:pt x="1143000" y="952500"/>
                  </a:cubicBezTo>
                  <a:cubicBezTo>
                    <a:pt x="1197006" y="893921"/>
                    <a:pt x="1223962" y="864680"/>
                    <a:pt x="1228725" y="838200"/>
                  </a:cubicBezTo>
                  <a:cubicBezTo>
                    <a:pt x="1243012" y="758857"/>
                    <a:pt x="1121854" y="676275"/>
                    <a:pt x="1066800" y="638175"/>
                  </a:cubicBezTo>
                  <a:cubicBezTo>
                    <a:pt x="1001839" y="593693"/>
                    <a:pt x="885825" y="529400"/>
                    <a:pt x="714375" y="504825"/>
                  </a:cubicBezTo>
                  <a:cubicBezTo>
                    <a:pt x="613981" y="481393"/>
                    <a:pt x="532161" y="466725"/>
                    <a:pt x="476250" y="457200"/>
                  </a:cubicBezTo>
                  <a:cubicBezTo>
                    <a:pt x="386714" y="442341"/>
                    <a:pt x="330041" y="436340"/>
                    <a:pt x="257175" y="400050"/>
                  </a:cubicBezTo>
                  <a:cubicBezTo>
                    <a:pt x="216407" y="379667"/>
                    <a:pt x="140684" y="341947"/>
                    <a:pt x="142875" y="295275"/>
                  </a:cubicBezTo>
                  <a:cubicBezTo>
                    <a:pt x="144684" y="257747"/>
                    <a:pt x="195929" y="231362"/>
                    <a:pt x="238125" y="209550"/>
                  </a:cubicBezTo>
                  <a:cubicBezTo>
                    <a:pt x="293751" y="180975"/>
                    <a:pt x="340518" y="171450"/>
                    <a:pt x="390525" y="161925"/>
                  </a:cubicBezTo>
                  <a:cubicBezTo>
                    <a:pt x="589787" y="123825"/>
                    <a:pt x="647700" y="114776"/>
                    <a:pt x="647700" y="104775"/>
                  </a:cubicBezTo>
                  <a:cubicBezTo>
                    <a:pt x="647700" y="94774"/>
                    <a:pt x="582644" y="87344"/>
                    <a:pt x="561975" y="85725"/>
                  </a:cubicBezTo>
                  <a:cubicBezTo>
                    <a:pt x="542953" y="84192"/>
                    <a:pt x="523846" y="84192"/>
                    <a:pt x="504825" y="85725"/>
                  </a:cubicBezTo>
                  <a:cubicBezTo>
                    <a:pt x="323850" y="75247"/>
                    <a:pt x="276987" y="60579"/>
                    <a:pt x="276225" y="47625"/>
                  </a:cubicBezTo>
                  <a:cubicBezTo>
                    <a:pt x="276225" y="41434"/>
                    <a:pt x="285750" y="34862"/>
                    <a:pt x="295275" y="28575"/>
                  </a:cubicBezTo>
                  <a:cubicBezTo>
                    <a:pt x="315325" y="16212"/>
                    <a:pt x="338394" y="9620"/>
                    <a:pt x="361950" y="9525"/>
                  </a:cubicBezTo>
                  <a:cubicBezTo>
                    <a:pt x="387000" y="7906"/>
                    <a:pt x="420719" y="5143"/>
                    <a:pt x="466725" y="0"/>
                  </a:cubicBezTo>
                  <a:cubicBezTo>
                    <a:pt x="427605" y="12697"/>
                    <a:pt x="408555" y="22222"/>
                    <a:pt x="409575" y="28575"/>
                  </a:cubicBezTo>
                  <a:cubicBezTo>
                    <a:pt x="410718" y="35624"/>
                    <a:pt x="436054" y="38767"/>
                    <a:pt x="485775" y="38100"/>
                  </a:cubicBezTo>
                  <a:cubicBezTo>
                    <a:pt x="795909" y="50006"/>
                    <a:pt x="896112" y="74676"/>
                    <a:pt x="898398" y="102013"/>
                  </a:cubicBezTo>
                  <a:cubicBezTo>
                    <a:pt x="902874" y="157829"/>
                    <a:pt x="499395" y="217932"/>
                    <a:pt x="504825" y="276225"/>
                  </a:cubicBezTo>
                  <a:cubicBezTo>
                    <a:pt x="507587" y="305562"/>
                    <a:pt x="611885" y="313372"/>
                    <a:pt x="762000" y="333375"/>
                  </a:cubicBezTo>
                  <a:cubicBezTo>
                    <a:pt x="1271587" y="401384"/>
                    <a:pt x="1489519" y="501491"/>
                    <a:pt x="1571625" y="542925"/>
                  </a:cubicBezTo>
                  <a:cubicBezTo>
                    <a:pt x="1734693" y="625221"/>
                    <a:pt x="1802987" y="698659"/>
                    <a:pt x="1838325" y="781050"/>
                  </a:cubicBezTo>
                  <a:cubicBezTo>
                    <a:pt x="1864423" y="844296"/>
                    <a:pt x="1874234" y="913057"/>
                    <a:pt x="1866900" y="981075"/>
                  </a:cubicBezTo>
                  <a:cubicBezTo>
                    <a:pt x="1854041" y="1113758"/>
                    <a:pt x="1782032" y="1206246"/>
                    <a:pt x="1733550" y="1266825"/>
                  </a:cubicBezTo>
                  <a:cubicBezTo>
                    <a:pt x="1593817" y="1441828"/>
                    <a:pt x="1431746" y="1638126"/>
                    <a:pt x="1266678" y="1825073"/>
                  </a:cubicBezTo>
                  <a:cubicBezTo>
                    <a:pt x="841228" y="1831423"/>
                    <a:pt x="425450" y="1822450"/>
                    <a:pt x="0" y="182880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59000"/>
                  </a:schemeClr>
                </a:gs>
                <a:gs pos="72000">
                  <a:schemeClr val="tx1">
                    <a:lumMod val="75000"/>
                    <a:lumOff val="25000"/>
                  </a:schemeClr>
                </a:gs>
              </a:gsLst>
              <a:lin ang="54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459E08A-3A4C-8B70-56B5-D392F7086EC2}"/>
                </a:ext>
              </a:extLst>
            </p:cNvPr>
            <p:cNvSpPr/>
            <p:nvPr/>
          </p:nvSpPr>
          <p:spPr bwMode="auto">
            <a:xfrm flipH="1">
              <a:off x="3607165" y="2264642"/>
              <a:ext cx="2358631" cy="4519930"/>
            </a:xfrm>
            <a:custGeom>
              <a:avLst/>
              <a:gdLst>
                <a:gd name="connsiteX0" fmla="*/ 495300 w 495300"/>
                <a:gd name="connsiteY0" fmla="*/ 4572000 h 4572000"/>
                <a:gd name="connsiteX1" fmla="*/ 0 w 495300"/>
                <a:gd name="connsiteY1" fmla="*/ 0 h 4572000"/>
                <a:gd name="connsiteX2" fmla="*/ 19050 w 495300"/>
                <a:gd name="connsiteY2" fmla="*/ 57150 h 4572000"/>
                <a:gd name="connsiteX0" fmla="*/ 495300 w 2230756"/>
                <a:gd name="connsiteY0" fmla="*/ 4572000 h 4572000"/>
                <a:gd name="connsiteX1" fmla="*/ 2228850 w 2230756"/>
                <a:gd name="connsiteY1" fmla="*/ 2000250 h 4572000"/>
                <a:gd name="connsiteX2" fmla="*/ 0 w 2230756"/>
                <a:gd name="connsiteY2" fmla="*/ 0 h 4572000"/>
                <a:gd name="connsiteX3" fmla="*/ 19050 w 2230756"/>
                <a:gd name="connsiteY3" fmla="*/ 57150 h 4572000"/>
                <a:gd name="connsiteX0" fmla="*/ 495300 w 2231800"/>
                <a:gd name="connsiteY0" fmla="*/ 4572000 h 4572000"/>
                <a:gd name="connsiteX1" fmla="*/ 2228850 w 2231800"/>
                <a:gd name="connsiteY1" fmla="*/ 2000250 h 4572000"/>
                <a:gd name="connsiteX2" fmla="*/ 0 w 2231800"/>
                <a:gd name="connsiteY2" fmla="*/ 0 h 4572000"/>
                <a:gd name="connsiteX3" fmla="*/ 19050 w 2231800"/>
                <a:gd name="connsiteY3" fmla="*/ 57150 h 4572000"/>
                <a:gd name="connsiteX0" fmla="*/ 495300 w 2231800"/>
                <a:gd name="connsiteY0" fmla="*/ 4572000 h 4572000"/>
                <a:gd name="connsiteX1" fmla="*/ 2228850 w 2231800"/>
                <a:gd name="connsiteY1" fmla="*/ 2000250 h 4572000"/>
                <a:gd name="connsiteX2" fmla="*/ 430893 w 2231800"/>
                <a:gd name="connsiteY2" fmla="*/ 940707 h 4572000"/>
                <a:gd name="connsiteX3" fmla="*/ 0 w 2231800"/>
                <a:gd name="connsiteY3" fmla="*/ 0 h 4572000"/>
                <a:gd name="connsiteX4" fmla="*/ 19050 w 2231800"/>
                <a:gd name="connsiteY4" fmla="*/ 57150 h 4572000"/>
                <a:gd name="connsiteX0" fmla="*/ 495300 w 2231800"/>
                <a:gd name="connsiteY0" fmla="*/ 4572000 h 4572000"/>
                <a:gd name="connsiteX1" fmla="*/ 2228850 w 2231800"/>
                <a:gd name="connsiteY1" fmla="*/ 2000250 h 4572000"/>
                <a:gd name="connsiteX2" fmla="*/ 430893 w 2231800"/>
                <a:gd name="connsiteY2" fmla="*/ 940707 h 4572000"/>
                <a:gd name="connsiteX3" fmla="*/ 0 w 2231800"/>
                <a:gd name="connsiteY3" fmla="*/ 0 h 4572000"/>
                <a:gd name="connsiteX4" fmla="*/ 19050 w 2231800"/>
                <a:gd name="connsiteY4" fmla="*/ 57150 h 4572000"/>
                <a:gd name="connsiteX0" fmla="*/ 495300 w 2231800"/>
                <a:gd name="connsiteY0" fmla="*/ 4572000 h 4572000"/>
                <a:gd name="connsiteX1" fmla="*/ 2228850 w 2231800"/>
                <a:gd name="connsiteY1" fmla="*/ 2000250 h 4572000"/>
                <a:gd name="connsiteX2" fmla="*/ 430893 w 2231800"/>
                <a:gd name="connsiteY2" fmla="*/ 940707 h 4572000"/>
                <a:gd name="connsiteX3" fmla="*/ 0 w 2231800"/>
                <a:gd name="connsiteY3" fmla="*/ 0 h 4572000"/>
                <a:gd name="connsiteX4" fmla="*/ 19050 w 2231800"/>
                <a:gd name="connsiteY4" fmla="*/ 57150 h 4572000"/>
                <a:gd name="connsiteX0" fmla="*/ 495300 w 2231800"/>
                <a:gd name="connsiteY0" fmla="*/ 4572000 h 4572000"/>
                <a:gd name="connsiteX1" fmla="*/ 2228850 w 2231800"/>
                <a:gd name="connsiteY1" fmla="*/ 2000250 h 4572000"/>
                <a:gd name="connsiteX2" fmla="*/ 430893 w 2231800"/>
                <a:gd name="connsiteY2" fmla="*/ 940707 h 4572000"/>
                <a:gd name="connsiteX3" fmla="*/ 0 w 2231800"/>
                <a:gd name="connsiteY3" fmla="*/ 0 h 4572000"/>
                <a:gd name="connsiteX4" fmla="*/ 19050 w 2231800"/>
                <a:gd name="connsiteY4" fmla="*/ 57150 h 4572000"/>
                <a:gd name="connsiteX0" fmla="*/ 502799 w 2239299"/>
                <a:gd name="connsiteY0" fmla="*/ 4572000 h 4572000"/>
                <a:gd name="connsiteX1" fmla="*/ 2236349 w 2239299"/>
                <a:gd name="connsiteY1" fmla="*/ 2000250 h 4572000"/>
                <a:gd name="connsiteX2" fmla="*/ 438392 w 2239299"/>
                <a:gd name="connsiteY2" fmla="*/ 940707 h 4572000"/>
                <a:gd name="connsiteX3" fmla="*/ 7499 w 2239299"/>
                <a:gd name="connsiteY3" fmla="*/ 0 h 4572000"/>
                <a:gd name="connsiteX4" fmla="*/ 26549 w 2239299"/>
                <a:gd name="connsiteY4" fmla="*/ 57150 h 4572000"/>
                <a:gd name="connsiteX0" fmla="*/ 508891 w 2245391"/>
                <a:gd name="connsiteY0" fmla="*/ 4572000 h 4572000"/>
                <a:gd name="connsiteX1" fmla="*/ 2242441 w 2245391"/>
                <a:gd name="connsiteY1" fmla="*/ 2000250 h 4572000"/>
                <a:gd name="connsiteX2" fmla="*/ 444484 w 2245391"/>
                <a:gd name="connsiteY2" fmla="*/ 940707 h 4572000"/>
                <a:gd name="connsiteX3" fmla="*/ 40262 w 2245391"/>
                <a:gd name="connsiteY3" fmla="*/ 308610 h 4572000"/>
                <a:gd name="connsiteX4" fmla="*/ 13591 w 2245391"/>
                <a:gd name="connsiteY4" fmla="*/ 0 h 4572000"/>
                <a:gd name="connsiteX5" fmla="*/ 32641 w 2245391"/>
                <a:gd name="connsiteY5" fmla="*/ 57150 h 4572000"/>
                <a:gd name="connsiteX0" fmla="*/ 508891 w 2245391"/>
                <a:gd name="connsiteY0" fmla="*/ 4572000 h 4572000"/>
                <a:gd name="connsiteX1" fmla="*/ 2242441 w 2245391"/>
                <a:gd name="connsiteY1" fmla="*/ 2000250 h 4572000"/>
                <a:gd name="connsiteX2" fmla="*/ 444484 w 2245391"/>
                <a:gd name="connsiteY2" fmla="*/ 940707 h 4572000"/>
                <a:gd name="connsiteX3" fmla="*/ 40262 w 2245391"/>
                <a:gd name="connsiteY3" fmla="*/ 308610 h 4572000"/>
                <a:gd name="connsiteX4" fmla="*/ 13591 w 2245391"/>
                <a:gd name="connsiteY4" fmla="*/ 0 h 4572000"/>
                <a:gd name="connsiteX5" fmla="*/ 32641 w 2245391"/>
                <a:gd name="connsiteY5" fmla="*/ 57150 h 4572000"/>
                <a:gd name="connsiteX0" fmla="*/ 495300 w 2231800"/>
                <a:gd name="connsiteY0" fmla="*/ 4572000 h 4572000"/>
                <a:gd name="connsiteX1" fmla="*/ 2228850 w 2231800"/>
                <a:gd name="connsiteY1" fmla="*/ 2000250 h 4572000"/>
                <a:gd name="connsiteX2" fmla="*/ 430893 w 2231800"/>
                <a:gd name="connsiteY2" fmla="*/ 940707 h 4572000"/>
                <a:gd name="connsiteX3" fmla="*/ 781051 w 2231800"/>
                <a:gd name="connsiteY3" fmla="*/ 262890 h 4572000"/>
                <a:gd name="connsiteX4" fmla="*/ 0 w 2231800"/>
                <a:gd name="connsiteY4" fmla="*/ 0 h 4572000"/>
                <a:gd name="connsiteX5" fmla="*/ 19050 w 2231800"/>
                <a:gd name="connsiteY5" fmla="*/ 57150 h 4572000"/>
                <a:gd name="connsiteX0" fmla="*/ 541049 w 2277549"/>
                <a:gd name="connsiteY0" fmla="*/ 4572000 h 4572000"/>
                <a:gd name="connsiteX1" fmla="*/ 2274599 w 2277549"/>
                <a:gd name="connsiteY1" fmla="*/ 2000250 h 4572000"/>
                <a:gd name="connsiteX2" fmla="*/ 476642 w 2277549"/>
                <a:gd name="connsiteY2" fmla="*/ 940707 h 4572000"/>
                <a:gd name="connsiteX3" fmla="*/ 826800 w 2277549"/>
                <a:gd name="connsiteY3" fmla="*/ 262890 h 4572000"/>
                <a:gd name="connsiteX4" fmla="*/ 45749 w 2277549"/>
                <a:gd name="connsiteY4" fmla="*/ 0 h 4572000"/>
                <a:gd name="connsiteX5" fmla="*/ 64799 w 2277549"/>
                <a:gd name="connsiteY5" fmla="*/ 57150 h 4572000"/>
                <a:gd name="connsiteX0" fmla="*/ 541049 w 2277549"/>
                <a:gd name="connsiteY0" fmla="*/ 4572000 h 4572000"/>
                <a:gd name="connsiteX1" fmla="*/ 2274599 w 2277549"/>
                <a:gd name="connsiteY1" fmla="*/ 2000250 h 4572000"/>
                <a:gd name="connsiteX2" fmla="*/ 476642 w 2277549"/>
                <a:gd name="connsiteY2" fmla="*/ 940707 h 4572000"/>
                <a:gd name="connsiteX3" fmla="*/ 826800 w 2277549"/>
                <a:gd name="connsiteY3" fmla="*/ 262890 h 4572000"/>
                <a:gd name="connsiteX4" fmla="*/ 45749 w 2277549"/>
                <a:gd name="connsiteY4" fmla="*/ 0 h 4572000"/>
                <a:gd name="connsiteX5" fmla="*/ 64799 w 2277549"/>
                <a:gd name="connsiteY5" fmla="*/ 57150 h 4572000"/>
                <a:gd name="connsiteX0" fmla="*/ 567690 w 2304190"/>
                <a:gd name="connsiteY0" fmla="*/ 4572000 h 4572000"/>
                <a:gd name="connsiteX1" fmla="*/ 2301240 w 2304190"/>
                <a:gd name="connsiteY1" fmla="*/ 2000250 h 4572000"/>
                <a:gd name="connsiteX2" fmla="*/ 503283 w 2304190"/>
                <a:gd name="connsiteY2" fmla="*/ 940707 h 4572000"/>
                <a:gd name="connsiteX3" fmla="*/ 853441 w 2304190"/>
                <a:gd name="connsiteY3" fmla="*/ 262890 h 4572000"/>
                <a:gd name="connsiteX4" fmla="*/ 72390 w 2304190"/>
                <a:gd name="connsiteY4" fmla="*/ 0 h 4572000"/>
                <a:gd name="connsiteX5" fmla="*/ 0 w 2304190"/>
                <a:gd name="connsiteY5" fmla="*/ 156210 h 4572000"/>
                <a:gd name="connsiteX0" fmla="*/ 567690 w 2304190"/>
                <a:gd name="connsiteY0" fmla="*/ 4419600 h 4419600"/>
                <a:gd name="connsiteX1" fmla="*/ 2301240 w 2304190"/>
                <a:gd name="connsiteY1" fmla="*/ 1847850 h 4419600"/>
                <a:gd name="connsiteX2" fmla="*/ 503283 w 2304190"/>
                <a:gd name="connsiteY2" fmla="*/ 788307 h 4419600"/>
                <a:gd name="connsiteX3" fmla="*/ 853441 w 2304190"/>
                <a:gd name="connsiteY3" fmla="*/ 110490 h 4419600"/>
                <a:gd name="connsiteX4" fmla="*/ 240030 w 2304190"/>
                <a:gd name="connsiteY4" fmla="*/ 0 h 4419600"/>
                <a:gd name="connsiteX5" fmla="*/ 0 w 2304190"/>
                <a:gd name="connsiteY5" fmla="*/ 3810 h 4419600"/>
                <a:gd name="connsiteX0" fmla="*/ 541050 w 2277550"/>
                <a:gd name="connsiteY0" fmla="*/ 4545330 h 4545330"/>
                <a:gd name="connsiteX1" fmla="*/ 2274600 w 2277550"/>
                <a:gd name="connsiteY1" fmla="*/ 1973580 h 4545330"/>
                <a:gd name="connsiteX2" fmla="*/ 476643 w 2277550"/>
                <a:gd name="connsiteY2" fmla="*/ 914037 h 4545330"/>
                <a:gd name="connsiteX3" fmla="*/ 826801 w 2277550"/>
                <a:gd name="connsiteY3" fmla="*/ 236220 h 4545330"/>
                <a:gd name="connsiteX4" fmla="*/ 213390 w 2277550"/>
                <a:gd name="connsiteY4" fmla="*/ 125730 h 4545330"/>
                <a:gd name="connsiteX5" fmla="*/ 34320 w 2277550"/>
                <a:gd name="connsiteY5" fmla="*/ 0 h 4545330"/>
                <a:gd name="connsiteX0" fmla="*/ 541050 w 2277550"/>
                <a:gd name="connsiteY0" fmla="*/ 4545330 h 4545330"/>
                <a:gd name="connsiteX1" fmla="*/ 2274600 w 2277550"/>
                <a:gd name="connsiteY1" fmla="*/ 1973580 h 4545330"/>
                <a:gd name="connsiteX2" fmla="*/ 476643 w 2277550"/>
                <a:gd name="connsiteY2" fmla="*/ 914037 h 4545330"/>
                <a:gd name="connsiteX3" fmla="*/ 826801 w 2277550"/>
                <a:gd name="connsiteY3" fmla="*/ 236220 h 4545330"/>
                <a:gd name="connsiteX4" fmla="*/ 213390 w 2277550"/>
                <a:gd name="connsiteY4" fmla="*/ 125730 h 4545330"/>
                <a:gd name="connsiteX5" fmla="*/ 34320 w 2277550"/>
                <a:gd name="connsiteY5" fmla="*/ 0 h 4545330"/>
                <a:gd name="connsiteX0" fmla="*/ 541050 w 2277550"/>
                <a:gd name="connsiteY0" fmla="*/ 4545330 h 4545330"/>
                <a:gd name="connsiteX1" fmla="*/ 2274600 w 2277550"/>
                <a:gd name="connsiteY1" fmla="*/ 1973580 h 4545330"/>
                <a:gd name="connsiteX2" fmla="*/ 476643 w 2277550"/>
                <a:gd name="connsiteY2" fmla="*/ 914037 h 4545330"/>
                <a:gd name="connsiteX3" fmla="*/ 826801 w 2277550"/>
                <a:gd name="connsiteY3" fmla="*/ 236220 h 4545330"/>
                <a:gd name="connsiteX4" fmla="*/ 281970 w 2277550"/>
                <a:gd name="connsiteY4" fmla="*/ 140970 h 4545330"/>
                <a:gd name="connsiteX5" fmla="*/ 34320 w 2277550"/>
                <a:gd name="connsiteY5" fmla="*/ 0 h 4545330"/>
                <a:gd name="connsiteX0" fmla="*/ 541050 w 2277550"/>
                <a:gd name="connsiteY0" fmla="*/ 4545330 h 4545330"/>
                <a:gd name="connsiteX1" fmla="*/ 2274600 w 2277550"/>
                <a:gd name="connsiteY1" fmla="*/ 1973580 h 4545330"/>
                <a:gd name="connsiteX2" fmla="*/ 476643 w 2277550"/>
                <a:gd name="connsiteY2" fmla="*/ 914037 h 4545330"/>
                <a:gd name="connsiteX3" fmla="*/ 826801 w 2277550"/>
                <a:gd name="connsiteY3" fmla="*/ 236220 h 4545330"/>
                <a:gd name="connsiteX4" fmla="*/ 281970 w 2277550"/>
                <a:gd name="connsiteY4" fmla="*/ 140970 h 4545330"/>
                <a:gd name="connsiteX5" fmla="*/ 34320 w 2277550"/>
                <a:gd name="connsiteY5" fmla="*/ 0 h 4545330"/>
                <a:gd name="connsiteX0" fmla="*/ 541050 w 2277550"/>
                <a:gd name="connsiteY0" fmla="*/ 4545330 h 4545330"/>
                <a:gd name="connsiteX1" fmla="*/ 2274600 w 2277550"/>
                <a:gd name="connsiteY1" fmla="*/ 1973580 h 4545330"/>
                <a:gd name="connsiteX2" fmla="*/ 476643 w 2277550"/>
                <a:gd name="connsiteY2" fmla="*/ 914037 h 4545330"/>
                <a:gd name="connsiteX3" fmla="*/ 826801 w 2277550"/>
                <a:gd name="connsiteY3" fmla="*/ 236220 h 4545330"/>
                <a:gd name="connsiteX4" fmla="*/ 281970 w 2277550"/>
                <a:gd name="connsiteY4" fmla="*/ 140970 h 4545330"/>
                <a:gd name="connsiteX5" fmla="*/ 34320 w 2277550"/>
                <a:gd name="connsiteY5" fmla="*/ 0 h 4545330"/>
                <a:gd name="connsiteX0" fmla="*/ 585996 w 2322496"/>
                <a:gd name="connsiteY0" fmla="*/ 4545330 h 4545330"/>
                <a:gd name="connsiteX1" fmla="*/ 2319546 w 2322496"/>
                <a:gd name="connsiteY1" fmla="*/ 1973580 h 4545330"/>
                <a:gd name="connsiteX2" fmla="*/ 521589 w 2322496"/>
                <a:gd name="connsiteY2" fmla="*/ 914037 h 4545330"/>
                <a:gd name="connsiteX3" fmla="*/ 871747 w 2322496"/>
                <a:gd name="connsiteY3" fmla="*/ 236220 h 4545330"/>
                <a:gd name="connsiteX4" fmla="*/ 326916 w 2322496"/>
                <a:gd name="connsiteY4" fmla="*/ 140970 h 4545330"/>
                <a:gd name="connsiteX5" fmla="*/ 79266 w 2322496"/>
                <a:gd name="connsiteY5" fmla="*/ 0 h 4545330"/>
                <a:gd name="connsiteX0" fmla="*/ 533773 w 2270273"/>
                <a:gd name="connsiteY0" fmla="*/ 4545330 h 4545330"/>
                <a:gd name="connsiteX1" fmla="*/ 2267323 w 2270273"/>
                <a:gd name="connsiteY1" fmla="*/ 1973580 h 4545330"/>
                <a:gd name="connsiteX2" fmla="*/ 469366 w 2270273"/>
                <a:gd name="connsiteY2" fmla="*/ 914037 h 4545330"/>
                <a:gd name="connsiteX3" fmla="*/ 568064 w 2270273"/>
                <a:gd name="connsiteY3" fmla="*/ 312420 h 4545330"/>
                <a:gd name="connsiteX4" fmla="*/ 819524 w 2270273"/>
                <a:gd name="connsiteY4" fmla="*/ 236220 h 4545330"/>
                <a:gd name="connsiteX5" fmla="*/ 274693 w 2270273"/>
                <a:gd name="connsiteY5" fmla="*/ 140970 h 4545330"/>
                <a:gd name="connsiteX6" fmla="*/ 27043 w 2270273"/>
                <a:gd name="connsiteY6" fmla="*/ 0 h 4545330"/>
                <a:gd name="connsiteX0" fmla="*/ 574669 w 2311169"/>
                <a:gd name="connsiteY0" fmla="*/ 4545330 h 4545330"/>
                <a:gd name="connsiteX1" fmla="*/ 2308219 w 2311169"/>
                <a:gd name="connsiteY1" fmla="*/ 1973580 h 4545330"/>
                <a:gd name="connsiteX2" fmla="*/ 510262 w 2311169"/>
                <a:gd name="connsiteY2" fmla="*/ 914037 h 4545330"/>
                <a:gd name="connsiteX3" fmla="*/ 608960 w 2311169"/>
                <a:gd name="connsiteY3" fmla="*/ 312420 h 4545330"/>
                <a:gd name="connsiteX4" fmla="*/ 860420 w 2311169"/>
                <a:gd name="connsiteY4" fmla="*/ 236220 h 4545330"/>
                <a:gd name="connsiteX5" fmla="*/ 315589 w 2311169"/>
                <a:gd name="connsiteY5" fmla="*/ 140970 h 4545330"/>
                <a:gd name="connsiteX6" fmla="*/ 67939 w 2311169"/>
                <a:gd name="connsiteY6" fmla="*/ 0 h 4545330"/>
                <a:gd name="connsiteX0" fmla="*/ 606367 w 2342867"/>
                <a:gd name="connsiteY0" fmla="*/ 4545330 h 4545330"/>
                <a:gd name="connsiteX1" fmla="*/ 2339917 w 2342867"/>
                <a:gd name="connsiteY1" fmla="*/ 1973580 h 4545330"/>
                <a:gd name="connsiteX2" fmla="*/ 541960 w 2342867"/>
                <a:gd name="connsiteY2" fmla="*/ 914037 h 4545330"/>
                <a:gd name="connsiteX3" fmla="*/ 640658 w 2342867"/>
                <a:gd name="connsiteY3" fmla="*/ 312420 h 4545330"/>
                <a:gd name="connsiteX4" fmla="*/ 892118 w 2342867"/>
                <a:gd name="connsiteY4" fmla="*/ 236220 h 4545330"/>
                <a:gd name="connsiteX5" fmla="*/ 347287 w 2342867"/>
                <a:gd name="connsiteY5" fmla="*/ 140970 h 4545330"/>
                <a:gd name="connsiteX6" fmla="*/ 99637 w 2342867"/>
                <a:gd name="connsiteY6" fmla="*/ 0 h 4545330"/>
                <a:gd name="connsiteX0" fmla="*/ 555687 w 2292187"/>
                <a:gd name="connsiteY0" fmla="*/ 4545330 h 4545330"/>
                <a:gd name="connsiteX1" fmla="*/ 2289237 w 2292187"/>
                <a:gd name="connsiteY1" fmla="*/ 1973580 h 4545330"/>
                <a:gd name="connsiteX2" fmla="*/ 491280 w 2292187"/>
                <a:gd name="connsiteY2" fmla="*/ 914037 h 4545330"/>
                <a:gd name="connsiteX3" fmla="*/ 673798 w 2292187"/>
                <a:gd name="connsiteY3" fmla="*/ 373380 h 4545330"/>
                <a:gd name="connsiteX4" fmla="*/ 841438 w 2292187"/>
                <a:gd name="connsiteY4" fmla="*/ 236220 h 4545330"/>
                <a:gd name="connsiteX5" fmla="*/ 296607 w 2292187"/>
                <a:gd name="connsiteY5" fmla="*/ 140970 h 4545330"/>
                <a:gd name="connsiteX6" fmla="*/ 48957 w 2292187"/>
                <a:gd name="connsiteY6" fmla="*/ 0 h 4545330"/>
                <a:gd name="connsiteX0" fmla="*/ 555687 w 2292187"/>
                <a:gd name="connsiteY0" fmla="*/ 4545330 h 4545330"/>
                <a:gd name="connsiteX1" fmla="*/ 2289237 w 2292187"/>
                <a:gd name="connsiteY1" fmla="*/ 1973580 h 4545330"/>
                <a:gd name="connsiteX2" fmla="*/ 491280 w 2292187"/>
                <a:gd name="connsiteY2" fmla="*/ 914037 h 4545330"/>
                <a:gd name="connsiteX3" fmla="*/ 673798 w 2292187"/>
                <a:gd name="connsiteY3" fmla="*/ 373380 h 4545330"/>
                <a:gd name="connsiteX4" fmla="*/ 841438 w 2292187"/>
                <a:gd name="connsiteY4" fmla="*/ 236220 h 4545330"/>
                <a:gd name="connsiteX5" fmla="*/ 296607 w 2292187"/>
                <a:gd name="connsiteY5" fmla="*/ 140970 h 4545330"/>
                <a:gd name="connsiteX6" fmla="*/ 48957 w 2292187"/>
                <a:gd name="connsiteY6" fmla="*/ 0 h 4545330"/>
                <a:gd name="connsiteX0" fmla="*/ 609643 w 2346143"/>
                <a:gd name="connsiteY0" fmla="*/ 4545330 h 4545330"/>
                <a:gd name="connsiteX1" fmla="*/ 2343193 w 2346143"/>
                <a:gd name="connsiteY1" fmla="*/ 1973580 h 4545330"/>
                <a:gd name="connsiteX2" fmla="*/ 545236 w 2346143"/>
                <a:gd name="connsiteY2" fmla="*/ 914037 h 4545330"/>
                <a:gd name="connsiteX3" fmla="*/ 727754 w 2346143"/>
                <a:gd name="connsiteY3" fmla="*/ 373380 h 4545330"/>
                <a:gd name="connsiteX4" fmla="*/ 895394 w 2346143"/>
                <a:gd name="connsiteY4" fmla="*/ 236220 h 4545330"/>
                <a:gd name="connsiteX5" fmla="*/ 350563 w 2346143"/>
                <a:gd name="connsiteY5" fmla="*/ 140970 h 4545330"/>
                <a:gd name="connsiteX6" fmla="*/ 102913 w 2346143"/>
                <a:gd name="connsiteY6" fmla="*/ 0 h 4545330"/>
                <a:gd name="connsiteX0" fmla="*/ 614468 w 2350968"/>
                <a:gd name="connsiteY0" fmla="*/ 4545330 h 4545330"/>
                <a:gd name="connsiteX1" fmla="*/ 2348018 w 2350968"/>
                <a:gd name="connsiteY1" fmla="*/ 1973580 h 4545330"/>
                <a:gd name="connsiteX2" fmla="*/ 550061 w 2350968"/>
                <a:gd name="connsiteY2" fmla="*/ 914037 h 4545330"/>
                <a:gd name="connsiteX3" fmla="*/ 732579 w 2350968"/>
                <a:gd name="connsiteY3" fmla="*/ 373380 h 4545330"/>
                <a:gd name="connsiteX4" fmla="*/ 900219 w 2350968"/>
                <a:gd name="connsiteY4" fmla="*/ 236220 h 4545330"/>
                <a:gd name="connsiteX5" fmla="*/ 355388 w 2350968"/>
                <a:gd name="connsiteY5" fmla="*/ 140970 h 4545330"/>
                <a:gd name="connsiteX6" fmla="*/ 107738 w 2350968"/>
                <a:gd name="connsiteY6" fmla="*/ 0 h 4545330"/>
                <a:gd name="connsiteX0" fmla="*/ 614468 w 2358570"/>
                <a:gd name="connsiteY0" fmla="*/ 4545330 h 4545330"/>
                <a:gd name="connsiteX1" fmla="*/ 2355638 w 2358570"/>
                <a:gd name="connsiteY1" fmla="*/ 1996440 h 4545330"/>
                <a:gd name="connsiteX2" fmla="*/ 550061 w 2358570"/>
                <a:gd name="connsiteY2" fmla="*/ 914037 h 4545330"/>
                <a:gd name="connsiteX3" fmla="*/ 732579 w 2358570"/>
                <a:gd name="connsiteY3" fmla="*/ 373380 h 4545330"/>
                <a:gd name="connsiteX4" fmla="*/ 900219 w 2358570"/>
                <a:gd name="connsiteY4" fmla="*/ 236220 h 4545330"/>
                <a:gd name="connsiteX5" fmla="*/ 355388 w 2358570"/>
                <a:gd name="connsiteY5" fmla="*/ 140970 h 4545330"/>
                <a:gd name="connsiteX6" fmla="*/ 107738 w 2358570"/>
                <a:gd name="connsiteY6" fmla="*/ 0 h 4545330"/>
                <a:gd name="connsiteX0" fmla="*/ 614468 w 2358570"/>
                <a:gd name="connsiteY0" fmla="*/ 4545330 h 4545330"/>
                <a:gd name="connsiteX1" fmla="*/ 2355638 w 2358570"/>
                <a:gd name="connsiteY1" fmla="*/ 1996440 h 4545330"/>
                <a:gd name="connsiteX2" fmla="*/ 550061 w 2358570"/>
                <a:gd name="connsiteY2" fmla="*/ 914037 h 4545330"/>
                <a:gd name="connsiteX3" fmla="*/ 732579 w 2358570"/>
                <a:gd name="connsiteY3" fmla="*/ 373380 h 4545330"/>
                <a:gd name="connsiteX4" fmla="*/ 900219 w 2358570"/>
                <a:gd name="connsiteY4" fmla="*/ 236220 h 4545330"/>
                <a:gd name="connsiteX5" fmla="*/ 355388 w 2358570"/>
                <a:gd name="connsiteY5" fmla="*/ 140970 h 4545330"/>
                <a:gd name="connsiteX6" fmla="*/ 107738 w 2358570"/>
                <a:gd name="connsiteY6" fmla="*/ 0 h 4545330"/>
                <a:gd name="connsiteX0" fmla="*/ 639868 w 2358631"/>
                <a:gd name="connsiteY0" fmla="*/ 4519930 h 4519930"/>
                <a:gd name="connsiteX1" fmla="*/ 2355638 w 2358631"/>
                <a:gd name="connsiteY1" fmla="*/ 1996440 h 4519930"/>
                <a:gd name="connsiteX2" fmla="*/ 550061 w 2358631"/>
                <a:gd name="connsiteY2" fmla="*/ 914037 h 4519930"/>
                <a:gd name="connsiteX3" fmla="*/ 732579 w 2358631"/>
                <a:gd name="connsiteY3" fmla="*/ 373380 h 4519930"/>
                <a:gd name="connsiteX4" fmla="*/ 900219 w 2358631"/>
                <a:gd name="connsiteY4" fmla="*/ 236220 h 4519930"/>
                <a:gd name="connsiteX5" fmla="*/ 355388 w 2358631"/>
                <a:gd name="connsiteY5" fmla="*/ 140970 h 4519930"/>
                <a:gd name="connsiteX6" fmla="*/ 107738 w 2358631"/>
                <a:gd name="connsiteY6" fmla="*/ 0 h 451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58631" h="4519930">
                  <a:moveTo>
                    <a:pt x="639868" y="4519930"/>
                  </a:moveTo>
                  <a:cubicBezTo>
                    <a:pt x="1255818" y="3846830"/>
                    <a:pt x="2425488" y="2950754"/>
                    <a:pt x="2355638" y="1996440"/>
                  </a:cubicBezTo>
                  <a:cubicBezTo>
                    <a:pt x="2239645" y="1408853"/>
                    <a:pt x="1497723" y="1136590"/>
                    <a:pt x="550061" y="914037"/>
                  </a:cubicBezTo>
                  <a:cubicBezTo>
                    <a:pt x="144931" y="865777"/>
                    <a:pt x="-537361" y="661609"/>
                    <a:pt x="732579" y="373380"/>
                  </a:cubicBezTo>
                  <a:cubicBezTo>
                    <a:pt x="905239" y="328991"/>
                    <a:pt x="949114" y="264795"/>
                    <a:pt x="900219" y="236220"/>
                  </a:cubicBezTo>
                  <a:cubicBezTo>
                    <a:pt x="569323" y="148015"/>
                    <a:pt x="570018" y="182880"/>
                    <a:pt x="355388" y="140970"/>
                  </a:cubicBezTo>
                  <a:cubicBezTo>
                    <a:pt x="242358" y="121920"/>
                    <a:pt x="-212" y="148590"/>
                    <a:pt x="107738" y="0"/>
                  </a:cubicBezTo>
                </a:path>
              </a:pathLst>
            </a:custGeom>
            <a:noFill/>
            <a:ln w="22225">
              <a:solidFill>
                <a:schemeClr val="bg1"/>
              </a:solidFill>
              <a:prstDash val="dash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A55AAD6D-6110-4041-EB45-A69C90DD2914}"/>
                </a:ext>
              </a:extLst>
            </p:cNvPr>
            <p:cNvSpPr/>
            <p:nvPr/>
          </p:nvSpPr>
          <p:spPr bwMode="auto">
            <a:xfrm>
              <a:off x="4597643" y="2403223"/>
              <a:ext cx="808095" cy="257608"/>
            </a:xfrm>
            <a:prstGeom prst="flowChartConnector">
              <a:avLst/>
            </a:prstGeom>
            <a:solidFill>
              <a:schemeClr val="bg1"/>
            </a:solidFill>
            <a:ln w="25400">
              <a:solidFill>
                <a:srgbClr val="B3B3B3"/>
              </a:solidFill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634E3F7A-3A60-8758-B2DF-3AAC33F9CFDC}"/>
                </a:ext>
              </a:extLst>
            </p:cNvPr>
            <p:cNvSpPr/>
            <p:nvPr/>
          </p:nvSpPr>
          <p:spPr bwMode="auto">
            <a:xfrm>
              <a:off x="4790045" y="2465226"/>
              <a:ext cx="423291" cy="133603"/>
            </a:xfrm>
            <a:prstGeom prst="flowChartConnector">
              <a:avLst/>
            </a:prstGeom>
            <a:solidFill>
              <a:srgbClr val="B3B3B3"/>
            </a:solidFill>
            <a:ln>
              <a:noFill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9A0E739-D147-ABBC-6AFE-F6CE7180A61F}"/>
                </a:ext>
              </a:extLst>
            </p:cNvPr>
            <p:cNvGrpSpPr/>
            <p:nvPr/>
          </p:nvGrpSpPr>
          <p:grpSpPr>
            <a:xfrm>
              <a:off x="582621" y="4836654"/>
              <a:ext cx="2870446" cy="1794913"/>
              <a:chOff x="524565" y="4836654"/>
              <a:chExt cx="2870446" cy="1794913"/>
            </a:xfrm>
          </p:grpSpPr>
          <p:sp>
            <p:nvSpPr>
              <p:cNvPr id="41" name="Rectangle: Top Corners Rounded 40">
                <a:extLst>
                  <a:ext uri="{FF2B5EF4-FFF2-40B4-BE49-F238E27FC236}">
                    <a16:creationId xmlns:a16="http://schemas.microsoft.com/office/drawing/2014/main" id="{DFE8B9F2-EACB-92E1-51E7-1DA87F8E682E}"/>
                  </a:ext>
                </a:extLst>
              </p:cNvPr>
              <p:cNvSpPr/>
              <p:nvPr/>
            </p:nvSpPr>
            <p:spPr bwMode="auto">
              <a:xfrm rot="16200000" flipH="1">
                <a:off x="1656609" y="4120260"/>
                <a:ext cx="440346" cy="2113269"/>
              </a:xfrm>
              <a:prstGeom prst="round2SameRect">
                <a:avLst/>
              </a:prstGeom>
              <a:solidFill>
                <a:srgbClr val="114E99"/>
              </a:solidFill>
              <a:ln w="25400">
                <a:solidFill>
                  <a:schemeClr val="accent1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61449C6-7F8D-A352-FC39-D9BD3D9FD1D5}"/>
                  </a:ext>
                </a:extLst>
              </p:cNvPr>
              <p:cNvSpPr txBox="1"/>
              <p:nvPr/>
            </p:nvSpPr>
            <p:spPr>
              <a:xfrm>
                <a:off x="524565" y="5460706"/>
                <a:ext cx="2383239" cy="535066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AWARDED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Organizational Profile – 5 pages</a:t>
                </a:r>
              </a:p>
            </p:txBody>
          </p:sp>
          <p:sp>
            <p:nvSpPr>
              <p:cNvPr id="43" name="Flowchart: Connector 42">
                <a:extLst>
                  <a:ext uri="{FF2B5EF4-FFF2-40B4-BE49-F238E27FC236}">
                    <a16:creationId xmlns:a16="http://schemas.microsoft.com/office/drawing/2014/main" id="{3E8063F4-9B0F-0B2D-D24E-FD3689EDD8CF}"/>
                  </a:ext>
                </a:extLst>
              </p:cNvPr>
              <p:cNvSpPr/>
              <p:nvPr/>
            </p:nvSpPr>
            <p:spPr bwMode="auto">
              <a:xfrm>
                <a:off x="2779318" y="6435962"/>
                <a:ext cx="423291" cy="133603"/>
              </a:xfrm>
              <a:prstGeom prst="flowChartConnector">
                <a:avLst/>
              </a:prstGeom>
              <a:solidFill>
                <a:srgbClr val="114E99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Flowchart: Connector 43">
                <a:extLst>
                  <a:ext uri="{FF2B5EF4-FFF2-40B4-BE49-F238E27FC236}">
                    <a16:creationId xmlns:a16="http://schemas.microsoft.com/office/drawing/2014/main" id="{8A474262-F7C5-E4D9-8D03-9BD5B5253FBD}"/>
                  </a:ext>
                </a:extLst>
              </p:cNvPr>
              <p:cNvSpPr/>
              <p:nvPr/>
            </p:nvSpPr>
            <p:spPr bwMode="auto">
              <a:xfrm>
                <a:off x="2586916" y="6373959"/>
                <a:ext cx="808095" cy="257608"/>
              </a:xfrm>
              <a:prstGeom prst="flowChartConnector">
                <a:avLst/>
              </a:prstGeom>
              <a:noFill/>
              <a:ln w="25400">
                <a:solidFill>
                  <a:srgbClr val="114E99"/>
                </a:solidFill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A229DC9B-7014-055C-EB2E-3507F58D9A91}"/>
                  </a:ext>
                </a:extLst>
              </p:cNvPr>
              <p:cNvSpPr/>
              <p:nvPr/>
            </p:nvSpPr>
            <p:spPr bwMode="auto">
              <a:xfrm>
                <a:off x="2933416" y="4864890"/>
                <a:ext cx="115095" cy="1661051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Teardrop 45">
                <a:extLst>
                  <a:ext uri="{FF2B5EF4-FFF2-40B4-BE49-F238E27FC236}">
                    <a16:creationId xmlns:a16="http://schemas.microsoft.com/office/drawing/2014/main" id="{B4D5592F-106C-F16B-D6B9-6E6D4D13391F}"/>
                  </a:ext>
                </a:extLst>
              </p:cNvPr>
              <p:cNvSpPr/>
              <p:nvPr/>
            </p:nvSpPr>
            <p:spPr bwMode="auto">
              <a:xfrm rot="8002299">
                <a:off x="2735338" y="4839172"/>
                <a:ext cx="508716" cy="503679"/>
              </a:xfrm>
              <a:prstGeom prst="teardrop">
                <a:avLst/>
              </a:prstGeom>
              <a:solidFill>
                <a:srgbClr val="114E99"/>
              </a:solidFill>
              <a:ln w="2540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3754ACB-5D1A-AF11-4D8E-B5375B8386CB}"/>
                  </a:ext>
                </a:extLst>
              </p:cNvPr>
              <p:cNvSpPr txBox="1"/>
              <p:nvPr/>
            </p:nvSpPr>
            <p:spPr>
              <a:xfrm>
                <a:off x="2729182" y="4930492"/>
                <a:ext cx="521025" cy="32104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dirty="0">
                    <a:solidFill>
                      <a:prstClr val="white"/>
                    </a:solidFill>
                    <a:latin typeface="Calibri" panose="020F0502020204030204"/>
                    <a:cs typeface="Arial" pitchFamily="34" charset="0"/>
                  </a:rPr>
                  <a:t>2023</a:t>
                </a:r>
                <a:endParaRPr kumimoji="0" lang="en-IN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72D8B2A-5F6A-5BE0-521E-396A1A50939A}"/>
                  </a:ext>
                </a:extLst>
              </p:cNvPr>
              <p:cNvSpPr txBox="1"/>
              <p:nvPr/>
            </p:nvSpPr>
            <p:spPr>
              <a:xfrm>
                <a:off x="955133" y="4980704"/>
                <a:ext cx="1843298" cy="392381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b="1" dirty="0">
                    <a:solidFill>
                      <a:prstClr val="white"/>
                    </a:solidFill>
                    <a:latin typeface="Calibri"/>
                  </a:rPr>
                  <a:t>Pioneer Level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CAA887B-2CD5-6FB0-D2A8-3484782B9444}"/>
                </a:ext>
              </a:extLst>
            </p:cNvPr>
            <p:cNvGrpSpPr/>
            <p:nvPr/>
          </p:nvGrpSpPr>
          <p:grpSpPr>
            <a:xfrm>
              <a:off x="505912" y="2423828"/>
              <a:ext cx="2846488" cy="1794913"/>
              <a:chOff x="447828" y="2513725"/>
              <a:chExt cx="2846488" cy="1794913"/>
            </a:xfrm>
          </p:grpSpPr>
          <p:sp>
            <p:nvSpPr>
              <p:cNvPr id="33" name="Flowchart: Connector 32">
                <a:extLst>
                  <a:ext uri="{FF2B5EF4-FFF2-40B4-BE49-F238E27FC236}">
                    <a16:creationId xmlns:a16="http://schemas.microsoft.com/office/drawing/2014/main" id="{BFF83185-F17A-61A3-D9E5-A68674928797}"/>
                  </a:ext>
                </a:extLst>
              </p:cNvPr>
              <p:cNvSpPr/>
              <p:nvPr/>
            </p:nvSpPr>
            <p:spPr bwMode="auto">
              <a:xfrm>
                <a:off x="2678623" y="4113033"/>
                <a:ext cx="423291" cy="133603"/>
              </a:xfrm>
              <a:prstGeom prst="flowChartConnector">
                <a:avLst/>
              </a:prstGeom>
              <a:solidFill>
                <a:srgbClr val="114E99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lowchart: Connector 33">
                <a:extLst>
                  <a:ext uri="{FF2B5EF4-FFF2-40B4-BE49-F238E27FC236}">
                    <a16:creationId xmlns:a16="http://schemas.microsoft.com/office/drawing/2014/main" id="{9102FFD3-A0A5-9DC5-EEDD-5689F694DC3B}"/>
                  </a:ext>
                </a:extLst>
              </p:cNvPr>
              <p:cNvSpPr/>
              <p:nvPr/>
            </p:nvSpPr>
            <p:spPr bwMode="auto">
              <a:xfrm>
                <a:off x="2486221" y="4051030"/>
                <a:ext cx="808095" cy="257608"/>
              </a:xfrm>
              <a:prstGeom prst="flowChartConnector">
                <a:avLst/>
              </a:prstGeom>
              <a:noFill/>
              <a:ln w="25400">
                <a:solidFill>
                  <a:srgbClr val="114E99"/>
                </a:solidFill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Rectangle: Top Corners Rounded 34">
                <a:extLst>
                  <a:ext uri="{FF2B5EF4-FFF2-40B4-BE49-F238E27FC236}">
                    <a16:creationId xmlns:a16="http://schemas.microsoft.com/office/drawing/2014/main" id="{CC4FD3D8-E403-53C2-E7C0-2E202694F3EB}"/>
                  </a:ext>
                </a:extLst>
              </p:cNvPr>
              <p:cNvSpPr/>
              <p:nvPr/>
            </p:nvSpPr>
            <p:spPr bwMode="auto">
              <a:xfrm rot="16200000" flipH="1">
                <a:off x="1555914" y="1797331"/>
                <a:ext cx="440346" cy="2113269"/>
              </a:xfrm>
              <a:prstGeom prst="round2SameRect">
                <a:avLst/>
              </a:prstGeom>
              <a:solidFill>
                <a:srgbClr val="114E99"/>
              </a:solidFill>
              <a:ln w="2540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49B3817-F152-0172-36D5-BE8A4A42EDA7}"/>
                  </a:ext>
                </a:extLst>
              </p:cNvPr>
              <p:cNvSpPr txBox="1"/>
              <p:nvPr/>
            </p:nvSpPr>
            <p:spPr>
              <a:xfrm>
                <a:off x="447828" y="3102000"/>
                <a:ext cx="2383239" cy="535066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algn="r">
                  <a:defRPr/>
                </a:pPr>
                <a:r>
                  <a:rPr lang="en-US" sz="1200" i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rPr>
                  <a:t>AWARDED</a:t>
                </a:r>
                <a:endParaRPr kumimoji="0" lang="en-IN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Organizational Profile + 20 pages</a:t>
                </a:r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62BB3C06-C431-8D3A-A19A-BE64B84F8800}"/>
                  </a:ext>
                </a:extLst>
              </p:cNvPr>
              <p:cNvSpPr/>
              <p:nvPr/>
            </p:nvSpPr>
            <p:spPr bwMode="auto">
              <a:xfrm>
                <a:off x="2832721" y="2541961"/>
                <a:ext cx="115095" cy="1661051"/>
              </a:xfrm>
              <a:prstGeom prst="roundRect">
                <a:avLst>
                  <a:gd name="adj" fmla="val 50000"/>
                </a:avLst>
              </a:prstGeom>
              <a:solidFill>
                <a:srgbClr val="114E99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Teardrop 37">
                <a:extLst>
                  <a:ext uri="{FF2B5EF4-FFF2-40B4-BE49-F238E27FC236}">
                    <a16:creationId xmlns:a16="http://schemas.microsoft.com/office/drawing/2014/main" id="{43335757-CD6B-6BD4-82DE-27C1286CEE2D}"/>
                  </a:ext>
                </a:extLst>
              </p:cNvPr>
              <p:cNvSpPr/>
              <p:nvPr/>
            </p:nvSpPr>
            <p:spPr bwMode="auto">
              <a:xfrm rot="8002299">
                <a:off x="2634643" y="2516243"/>
                <a:ext cx="508716" cy="503679"/>
              </a:xfrm>
              <a:prstGeom prst="teardrop">
                <a:avLst/>
              </a:prstGeom>
              <a:solidFill>
                <a:srgbClr val="114E99"/>
              </a:solidFill>
              <a:ln w="2540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9AB5989-C512-63D0-F5BE-A2FB3C58971B}"/>
                  </a:ext>
                </a:extLst>
              </p:cNvPr>
              <p:cNvSpPr txBox="1"/>
              <p:nvPr/>
            </p:nvSpPr>
            <p:spPr>
              <a:xfrm>
                <a:off x="2628487" y="2607563"/>
                <a:ext cx="521025" cy="32104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dirty="0">
                    <a:solidFill>
                      <a:prstClr val="white"/>
                    </a:solidFill>
                    <a:latin typeface="Calibri" panose="020F0502020204030204"/>
                    <a:cs typeface="Arial" pitchFamily="34" charset="0"/>
                  </a:rPr>
                  <a:t>2024</a:t>
                </a:r>
                <a:endParaRPr kumimoji="0" lang="en-IN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BA36CB3-14AE-B39A-54A6-114F155E0BD6}"/>
                  </a:ext>
                </a:extLst>
              </p:cNvPr>
              <p:cNvSpPr txBox="1"/>
              <p:nvPr/>
            </p:nvSpPr>
            <p:spPr>
              <a:xfrm>
                <a:off x="854438" y="2675611"/>
                <a:ext cx="1843298" cy="356711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b="1" dirty="0">
                    <a:solidFill>
                      <a:prstClr val="white"/>
                    </a:solidFill>
                    <a:latin typeface="Calibri"/>
                  </a:rPr>
                  <a:t>Commitment Level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" name="Rectangle: Top Corners Rounded 10">
              <a:extLst>
                <a:ext uri="{FF2B5EF4-FFF2-40B4-BE49-F238E27FC236}">
                  <a16:creationId xmlns:a16="http://schemas.microsoft.com/office/drawing/2014/main" id="{EF89C1C0-F1FD-2E2E-E6A8-806DC1382D88}"/>
                </a:ext>
              </a:extLst>
            </p:cNvPr>
            <p:cNvSpPr/>
            <p:nvPr/>
          </p:nvSpPr>
          <p:spPr bwMode="auto">
            <a:xfrm rot="5400000">
              <a:off x="5849820" y="2831152"/>
              <a:ext cx="440346" cy="2113269"/>
            </a:xfrm>
            <a:prstGeom prst="round2SameRect">
              <a:avLst/>
            </a:prstGeom>
            <a:solidFill>
              <a:srgbClr val="114E99"/>
            </a:solidFill>
            <a:ln w="25400">
              <a:solidFill>
                <a:srgbClr val="114E99"/>
              </a:solidFill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F7A1970-D0FB-93C4-4A9E-65FEDEE63C4E}"/>
                </a:ext>
              </a:extLst>
            </p:cNvPr>
            <p:cNvSpPr txBox="1"/>
            <p:nvPr/>
          </p:nvSpPr>
          <p:spPr>
            <a:xfrm flipH="1">
              <a:off x="5028941" y="4147542"/>
              <a:ext cx="2383239" cy="535066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AWARDED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Organizational Profile + 10 pages</a:t>
              </a:r>
            </a:p>
          </p:txBody>
        </p: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26AB1FD9-2F0D-57F8-5495-DE002E9DD617}"/>
                </a:ext>
              </a:extLst>
            </p:cNvPr>
            <p:cNvSpPr/>
            <p:nvPr/>
          </p:nvSpPr>
          <p:spPr bwMode="auto">
            <a:xfrm flipH="1">
              <a:off x="4744166" y="5146854"/>
              <a:ext cx="423291" cy="133603"/>
            </a:xfrm>
            <a:prstGeom prst="flowChartConnector">
              <a:avLst/>
            </a:prstGeom>
            <a:solidFill>
              <a:srgbClr val="114E99"/>
            </a:solidFill>
            <a:ln>
              <a:noFill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61A8BBAE-4B20-8C8F-ED24-0B349B2FD75F}"/>
                </a:ext>
              </a:extLst>
            </p:cNvPr>
            <p:cNvSpPr/>
            <p:nvPr/>
          </p:nvSpPr>
          <p:spPr bwMode="auto">
            <a:xfrm flipH="1">
              <a:off x="4551764" y="5084851"/>
              <a:ext cx="808095" cy="257608"/>
            </a:xfrm>
            <a:prstGeom prst="flowChartConnector">
              <a:avLst/>
            </a:prstGeom>
            <a:noFill/>
            <a:ln w="25400">
              <a:solidFill>
                <a:srgbClr val="114E99"/>
              </a:solidFill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FFEA4A7C-CFB2-5248-159C-9AC1D8FADE08}"/>
                </a:ext>
              </a:extLst>
            </p:cNvPr>
            <p:cNvSpPr/>
            <p:nvPr/>
          </p:nvSpPr>
          <p:spPr bwMode="auto">
            <a:xfrm flipH="1">
              <a:off x="4898264" y="3575782"/>
              <a:ext cx="115095" cy="1661051"/>
            </a:xfrm>
            <a:prstGeom prst="roundRect">
              <a:avLst>
                <a:gd name="adj" fmla="val 50000"/>
              </a:avLst>
            </a:prstGeom>
            <a:solidFill>
              <a:srgbClr val="114E99"/>
            </a:solidFill>
            <a:ln>
              <a:noFill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ardrop 15">
              <a:extLst>
                <a:ext uri="{FF2B5EF4-FFF2-40B4-BE49-F238E27FC236}">
                  <a16:creationId xmlns:a16="http://schemas.microsoft.com/office/drawing/2014/main" id="{87113F97-E9F9-72CE-0DBB-8DADAA1F406B}"/>
                </a:ext>
              </a:extLst>
            </p:cNvPr>
            <p:cNvSpPr/>
            <p:nvPr/>
          </p:nvSpPr>
          <p:spPr bwMode="auto">
            <a:xfrm rot="13597701" flipH="1">
              <a:off x="4702721" y="3550064"/>
              <a:ext cx="508716" cy="503679"/>
            </a:xfrm>
            <a:prstGeom prst="teardrop">
              <a:avLst/>
            </a:prstGeom>
            <a:solidFill>
              <a:srgbClr val="114E99"/>
            </a:solidFill>
            <a:ln w="25400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253EB4D-775D-0626-EEB2-811A8015CCC1}"/>
                </a:ext>
              </a:extLst>
            </p:cNvPr>
            <p:cNvSpPr txBox="1"/>
            <p:nvPr/>
          </p:nvSpPr>
          <p:spPr>
            <a:xfrm flipH="1">
              <a:off x="4696564" y="3641382"/>
              <a:ext cx="521025" cy="3210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prstClr val="white"/>
                  </a:solidFill>
                  <a:latin typeface="Calibri" panose="020F0502020204030204"/>
                  <a:cs typeface="Arial" pitchFamily="34" charset="0"/>
                </a:rPr>
                <a:t>2024</a:t>
              </a:r>
              <a:endPara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8A157DD-F78A-E172-3AA3-88ABDC6EA200}"/>
                </a:ext>
              </a:extLst>
            </p:cNvPr>
            <p:cNvSpPr txBox="1"/>
            <p:nvPr/>
          </p:nvSpPr>
          <p:spPr>
            <a:xfrm flipH="1">
              <a:off x="5223651" y="3680263"/>
              <a:ext cx="1843298" cy="392381"/>
            </a:xfrm>
            <a:prstGeom prst="rect">
              <a:avLst/>
            </a:prstGeom>
            <a:solidFill>
              <a:srgbClr val="114E99"/>
            </a:solidFill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>
                  <a:solidFill>
                    <a:prstClr val="white"/>
                  </a:solidFill>
                  <a:latin typeface="Calibri"/>
                </a:rPr>
                <a:t>Engagement Level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C7106731-FF00-FEC7-0E96-270045BD6BBA}"/>
                </a:ext>
              </a:extLst>
            </p:cNvPr>
            <p:cNvSpPr/>
            <p:nvPr/>
          </p:nvSpPr>
          <p:spPr bwMode="auto">
            <a:xfrm rot="5400000">
              <a:off x="7232677" y="830105"/>
              <a:ext cx="440346" cy="2113269"/>
            </a:xfrm>
            <a:prstGeom prst="round2SameRect">
              <a:avLst/>
            </a:prstGeom>
            <a:solidFill>
              <a:srgbClr val="6794C7"/>
            </a:solidFill>
            <a:ln w="25400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B5132BA-B8FF-B1F8-AA33-127EB2FD21E0}"/>
                </a:ext>
              </a:extLst>
            </p:cNvPr>
            <p:cNvSpPr txBox="1"/>
            <p:nvPr/>
          </p:nvSpPr>
          <p:spPr>
            <a:xfrm flipH="1">
              <a:off x="6285399" y="2092236"/>
              <a:ext cx="2383239" cy="784763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 PROGRESS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Organizational Profile + 35 pages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lowchart: Connector 20">
              <a:extLst>
                <a:ext uri="{FF2B5EF4-FFF2-40B4-BE49-F238E27FC236}">
                  <a16:creationId xmlns:a16="http://schemas.microsoft.com/office/drawing/2014/main" id="{8EFF120F-EB02-5FFE-EDE8-B33D22284D01}"/>
                </a:ext>
              </a:extLst>
            </p:cNvPr>
            <p:cNvSpPr/>
            <p:nvPr/>
          </p:nvSpPr>
          <p:spPr bwMode="auto">
            <a:xfrm flipH="1">
              <a:off x="6042086" y="3146034"/>
              <a:ext cx="423291" cy="133603"/>
            </a:xfrm>
            <a:prstGeom prst="flowChartConnector">
              <a:avLst/>
            </a:prstGeom>
            <a:solidFill>
              <a:srgbClr val="6794C7"/>
            </a:solidFill>
            <a:ln>
              <a:noFill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lowchart: Connector 21">
              <a:extLst>
                <a:ext uri="{FF2B5EF4-FFF2-40B4-BE49-F238E27FC236}">
                  <a16:creationId xmlns:a16="http://schemas.microsoft.com/office/drawing/2014/main" id="{1844619B-2DDC-8C9F-67AB-F94ECC71D176}"/>
                </a:ext>
              </a:extLst>
            </p:cNvPr>
            <p:cNvSpPr/>
            <p:nvPr/>
          </p:nvSpPr>
          <p:spPr bwMode="auto">
            <a:xfrm flipH="1">
              <a:off x="5849684" y="3084031"/>
              <a:ext cx="808095" cy="257608"/>
            </a:xfrm>
            <a:prstGeom prst="flowChartConnector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B3300EDF-86C0-B914-97BE-2B96F9D2ED90}"/>
                </a:ext>
              </a:extLst>
            </p:cNvPr>
            <p:cNvSpPr/>
            <p:nvPr/>
          </p:nvSpPr>
          <p:spPr bwMode="auto">
            <a:xfrm flipH="1">
              <a:off x="6196184" y="1574962"/>
              <a:ext cx="115095" cy="1661051"/>
            </a:xfrm>
            <a:prstGeom prst="roundRect">
              <a:avLst>
                <a:gd name="adj" fmla="val 50000"/>
              </a:avLst>
            </a:prstGeom>
            <a:solidFill>
              <a:srgbClr val="6794C7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ardrop 23">
              <a:extLst>
                <a:ext uri="{FF2B5EF4-FFF2-40B4-BE49-F238E27FC236}">
                  <a16:creationId xmlns:a16="http://schemas.microsoft.com/office/drawing/2014/main" id="{74C4B18B-54E6-8835-1069-2079A8A90ED2}"/>
                </a:ext>
              </a:extLst>
            </p:cNvPr>
            <p:cNvSpPr/>
            <p:nvPr/>
          </p:nvSpPr>
          <p:spPr bwMode="auto">
            <a:xfrm rot="13597701" flipH="1">
              <a:off x="6000641" y="1549244"/>
              <a:ext cx="508716" cy="503679"/>
            </a:xfrm>
            <a:prstGeom prst="teardrop">
              <a:avLst/>
            </a:prstGeom>
            <a:solidFill>
              <a:srgbClr val="6794C7"/>
            </a:solidFill>
            <a:ln w="25400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8F6EB10-5EAF-AABE-EDF9-8A30EED99ACF}"/>
                </a:ext>
              </a:extLst>
            </p:cNvPr>
            <p:cNvSpPr txBox="1"/>
            <p:nvPr/>
          </p:nvSpPr>
          <p:spPr>
            <a:xfrm flipH="1">
              <a:off x="5994484" y="1640563"/>
              <a:ext cx="521025" cy="32104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2024</a:t>
              </a:r>
              <a:endPara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CC52810-C5B2-66F5-B7DB-3BD5ACC7F33D}"/>
                </a:ext>
              </a:extLst>
            </p:cNvPr>
            <p:cNvSpPr txBox="1"/>
            <p:nvPr/>
          </p:nvSpPr>
          <p:spPr>
            <a:xfrm flipH="1">
              <a:off x="6526576" y="1691717"/>
              <a:ext cx="1843298" cy="392381"/>
            </a:xfrm>
            <a:prstGeom prst="rect">
              <a:avLst/>
            </a:prstGeom>
            <a:solidFill>
              <a:srgbClr val="6794C7"/>
            </a:solidFill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Progress Level</a:t>
              </a:r>
            </a:p>
          </p:txBody>
        </p:sp>
        <p:sp>
          <p:nvSpPr>
            <p:cNvPr id="27" name="Rectangle: Top Corners Rounded 26">
              <a:extLst>
                <a:ext uri="{FF2B5EF4-FFF2-40B4-BE49-F238E27FC236}">
                  <a16:creationId xmlns:a16="http://schemas.microsoft.com/office/drawing/2014/main" id="{4AE8484D-238B-9302-A329-D599671CA850}"/>
                </a:ext>
              </a:extLst>
            </p:cNvPr>
            <p:cNvSpPr/>
            <p:nvPr/>
          </p:nvSpPr>
          <p:spPr bwMode="auto">
            <a:xfrm rot="16200000" flipH="1">
              <a:off x="3667336" y="149524"/>
              <a:ext cx="440346" cy="2113269"/>
            </a:xfrm>
            <a:prstGeom prst="round2SameRect">
              <a:avLst/>
            </a:prstGeom>
            <a:solidFill>
              <a:srgbClr val="B3B3B3"/>
            </a:solidFill>
            <a:ln w="25400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B56A816-BF46-F1F4-DC56-A897D40D3D9D}"/>
                </a:ext>
              </a:extLst>
            </p:cNvPr>
            <p:cNvSpPr txBox="1"/>
            <p:nvPr/>
          </p:nvSpPr>
          <p:spPr>
            <a:xfrm>
              <a:off x="2606608" y="1477627"/>
              <a:ext cx="2383239" cy="32104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Organizational Profile + 50 pages</a:t>
              </a:r>
              <a:endParaRPr kumimoji="0" lang="en-IN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DFAB98AA-744D-3DF2-750D-E8131764B3CC}"/>
                </a:ext>
              </a:extLst>
            </p:cNvPr>
            <p:cNvSpPr/>
            <p:nvPr/>
          </p:nvSpPr>
          <p:spPr bwMode="auto">
            <a:xfrm>
              <a:off x="4944143" y="894154"/>
              <a:ext cx="115095" cy="1661051"/>
            </a:xfrm>
            <a:prstGeom prst="roundRect">
              <a:avLst>
                <a:gd name="adj" fmla="val 50000"/>
              </a:avLst>
            </a:prstGeom>
            <a:solidFill>
              <a:srgbClr val="B3B3B3"/>
            </a:solidFill>
            <a:ln>
              <a:noFill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ardrop 29">
              <a:extLst>
                <a:ext uri="{FF2B5EF4-FFF2-40B4-BE49-F238E27FC236}">
                  <a16:creationId xmlns:a16="http://schemas.microsoft.com/office/drawing/2014/main" id="{F84834FF-4E5E-7080-3C55-91EC25D233BB}"/>
                </a:ext>
              </a:extLst>
            </p:cNvPr>
            <p:cNvSpPr/>
            <p:nvPr/>
          </p:nvSpPr>
          <p:spPr bwMode="auto">
            <a:xfrm rot="8002299">
              <a:off x="4746065" y="868436"/>
              <a:ext cx="508716" cy="503679"/>
            </a:xfrm>
            <a:prstGeom prst="teardrop">
              <a:avLst/>
            </a:prstGeom>
            <a:solidFill>
              <a:srgbClr val="B3B3B3"/>
            </a:solidFill>
            <a:ln w="25400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501545-6C5B-0D91-0075-38878F392925}"/>
                </a:ext>
              </a:extLst>
            </p:cNvPr>
            <p:cNvSpPr txBox="1"/>
            <p:nvPr/>
          </p:nvSpPr>
          <p:spPr>
            <a:xfrm>
              <a:off x="4739909" y="959755"/>
              <a:ext cx="521025" cy="32104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2025</a:t>
              </a:r>
              <a:endPara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1B838C6-DF60-A00D-64C3-FB4F75EF18AA}"/>
                </a:ext>
              </a:extLst>
            </p:cNvPr>
            <p:cNvSpPr txBox="1"/>
            <p:nvPr/>
          </p:nvSpPr>
          <p:spPr>
            <a:xfrm>
              <a:off x="2885548" y="985985"/>
              <a:ext cx="1843298" cy="392381"/>
            </a:xfrm>
            <a:prstGeom prst="rect">
              <a:avLst/>
            </a:prstGeom>
            <a:solidFill>
              <a:srgbClr val="B3B3B3"/>
            </a:solidFill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Governor’s Award</a:t>
              </a:r>
            </a:p>
          </p:txBody>
        </p:sp>
      </p:grpSp>
      <p:sp>
        <p:nvSpPr>
          <p:cNvPr id="49" name="Wave 48">
            <a:extLst>
              <a:ext uri="{FF2B5EF4-FFF2-40B4-BE49-F238E27FC236}">
                <a16:creationId xmlns:a16="http://schemas.microsoft.com/office/drawing/2014/main" id="{228939A5-C095-FF8D-2212-C602205772CD}"/>
              </a:ext>
            </a:extLst>
          </p:cNvPr>
          <p:cNvSpPr/>
          <p:nvPr/>
        </p:nvSpPr>
        <p:spPr>
          <a:xfrm>
            <a:off x="2088429" y="4732081"/>
            <a:ext cx="801842" cy="480332"/>
          </a:xfrm>
          <a:prstGeom prst="wave">
            <a:avLst/>
          </a:prstGeom>
          <a:solidFill>
            <a:srgbClr val="D6001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AWARDED</a:t>
            </a:r>
          </a:p>
        </p:txBody>
      </p:sp>
      <p:sp>
        <p:nvSpPr>
          <p:cNvPr id="50" name="Wave 49">
            <a:extLst>
              <a:ext uri="{FF2B5EF4-FFF2-40B4-BE49-F238E27FC236}">
                <a16:creationId xmlns:a16="http://schemas.microsoft.com/office/drawing/2014/main" id="{F96FAD54-AE81-270C-E277-4719A4EC96A4}"/>
              </a:ext>
            </a:extLst>
          </p:cNvPr>
          <p:cNvSpPr/>
          <p:nvPr/>
        </p:nvSpPr>
        <p:spPr>
          <a:xfrm>
            <a:off x="8422315" y="3610626"/>
            <a:ext cx="847713" cy="572330"/>
          </a:xfrm>
          <a:prstGeom prst="wave">
            <a:avLst/>
          </a:prstGeom>
          <a:solidFill>
            <a:srgbClr val="D6001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AWARDED</a:t>
            </a:r>
          </a:p>
        </p:txBody>
      </p:sp>
      <p:pic>
        <p:nvPicPr>
          <p:cNvPr id="52" name="Picture 51" descr="A gold trophy with stars coming out of it&#10;&#10;Description automatically generated">
            <a:extLst>
              <a:ext uri="{FF2B5EF4-FFF2-40B4-BE49-F238E27FC236}">
                <a16:creationId xmlns:a16="http://schemas.microsoft.com/office/drawing/2014/main" id="{5C5B06B7-648B-99F8-EB3D-BA9D4E481C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43232" y="1605308"/>
            <a:ext cx="1213449" cy="1005840"/>
          </a:xfrm>
          <a:prstGeom prst="rect">
            <a:avLst/>
          </a:prstGeom>
        </p:spPr>
      </p:pic>
      <p:sp>
        <p:nvSpPr>
          <p:cNvPr id="51" name="Wave 50">
            <a:extLst>
              <a:ext uri="{FF2B5EF4-FFF2-40B4-BE49-F238E27FC236}">
                <a16:creationId xmlns:a16="http://schemas.microsoft.com/office/drawing/2014/main" id="{32C47195-7B94-AF7A-AF84-5CE5440E7EA6}"/>
              </a:ext>
            </a:extLst>
          </p:cNvPr>
          <p:cNvSpPr/>
          <p:nvPr/>
        </p:nvSpPr>
        <p:spPr>
          <a:xfrm>
            <a:off x="1932556" y="2685336"/>
            <a:ext cx="801842" cy="461665"/>
          </a:xfrm>
          <a:prstGeom prst="wave">
            <a:avLst/>
          </a:prstGeom>
          <a:solidFill>
            <a:srgbClr val="D6001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AWARDED</a:t>
            </a:r>
          </a:p>
        </p:txBody>
      </p:sp>
    </p:spTree>
    <p:extLst>
      <p:ext uri="{BB962C8B-B14F-4D97-AF65-F5344CB8AC3E}">
        <p14:creationId xmlns:p14="http://schemas.microsoft.com/office/powerpoint/2010/main" val="3584493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2A8ED-596B-4A6F-9488-1C8D945F0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2" y="620889"/>
            <a:ext cx="11033129" cy="902957"/>
          </a:xfrm>
        </p:spPr>
        <p:txBody>
          <a:bodyPr/>
          <a:lstStyle/>
          <a:p>
            <a:r>
              <a:rPr lang="en-US" sz="4800" dirty="0"/>
              <a:t>We Welcome Your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D8445-10F2-4913-B358-C7800D77E6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3693" y="1761068"/>
            <a:ext cx="11033130" cy="4476044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Anthony Mills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Director of Education Services</a:t>
            </a:r>
            <a:endParaRPr lang="en-US" sz="3200" dirty="0">
              <a:solidFill>
                <a:prstClr val="black"/>
              </a:solidFill>
              <a:latin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/>
                <a:cs typeface="+mn-cs"/>
                <a:hlinkClick r:id="rId2"/>
              </a:rPr>
              <a:t>amills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  <a:hlinkClick r:id="rId2"/>
              </a:rPr>
              <a:t>@tmrs.com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/>
              </a:rPr>
              <a:t>(512) 225-3764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prstClr val="black"/>
              </a:solidFill>
              <a:latin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B30CE-67EC-4A35-BF37-6109A1717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875B-877F-4160-BD01-CE8AA5FDD6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840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2A8ED-596B-4A6F-9488-1C8D945F0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4" y="679371"/>
            <a:ext cx="11102874" cy="852649"/>
          </a:xfrm>
        </p:spPr>
        <p:txBody>
          <a:bodyPr/>
          <a:lstStyle/>
          <a:p>
            <a:r>
              <a:rPr lang="en-US" dirty="0"/>
              <a:t>TMRS Provides Cities With Benefit Options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D8445-10F2-4913-B358-C7800D77E6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3692" y="2234805"/>
            <a:ext cx="8064849" cy="3943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TMRS provides a menu of benefits options:</a:t>
            </a:r>
          </a:p>
          <a:p>
            <a:pPr marL="0" indent="0">
              <a:buNone/>
            </a:pPr>
            <a:endParaRPr lang="en-US" sz="2800" dirty="0"/>
          </a:p>
          <a:p>
            <a:pPr lvl="1"/>
            <a:r>
              <a:rPr lang="en-US" sz="2800" dirty="0"/>
              <a:t>Employee Contribution Rate</a:t>
            </a:r>
          </a:p>
          <a:p>
            <a:pPr lvl="1"/>
            <a:r>
              <a:rPr lang="en-US" sz="2800" dirty="0"/>
              <a:t>City Match</a:t>
            </a:r>
          </a:p>
          <a:p>
            <a:pPr lvl="1"/>
            <a:r>
              <a:rPr lang="en-US" sz="2800" dirty="0"/>
              <a:t>Supplemental Death Benefit</a:t>
            </a:r>
          </a:p>
          <a:p>
            <a:pPr lvl="1"/>
            <a:r>
              <a:rPr lang="en-US" sz="2800" dirty="0"/>
              <a:t>Service Credits</a:t>
            </a:r>
          </a:p>
          <a:p>
            <a:pPr lvl="1"/>
            <a:r>
              <a:rPr lang="en-US" sz="2800" dirty="0"/>
              <a:t>COLAs</a:t>
            </a:r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B30CE-67EC-4A35-BF37-6109A1717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875B-877F-4160-BD01-CE8AA5FDD6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050" name="Picture 2" descr="You always have a choice – ClydeStyle">
            <a:extLst>
              <a:ext uri="{FF2B5EF4-FFF2-40B4-BE49-F238E27FC236}">
                <a16:creationId xmlns:a16="http://schemas.microsoft.com/office/drawing/2014/main" id="{C838AC38-3E51-EDED-EC5A-ABDA88C37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372" y="2983515"/>
            <a:ext cx="2958027" cy="295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441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9BFF4D-7C90-7209-6957-97467C022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875B-877F-4160-BD01-CE8AA5FDD6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ED2875-2B4A-F5A5-D61C-3BEFAE75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3" y="679371"/>
            <a:ext cx="11033129" cy="835999"/>
          </a:xfrm>
        </p:spPr>
        <p:txBody>
          <a:bodyPr/>
          <a:lstStyle/>
          <a:p>
            <a:r>
              <a:rPr lang="en-US" dirty="0"/>
              <a:t>One of Those Options: Non-Retroactive COLA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A44D36-2EC1-0F74-E2BF-2C7EA5AA9D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3692" y="1811078"/>
            <a:ext cx="11154037" cy="4367549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700" dirty="0"/>
              <a:t>Provides cities a more affordable option to offer a COLA to its retirees</a:t>
            </a:r>
          </a:p>
          <a:p>
            <a:endParaRPr lang="en-US" sz="2700" dirty="0"/>
          </a:p>
          <a:p>
            <a:r>
              <a:rPr lang="en-US" sz="2700" dirty="0"/>
              <a:t>All retirees receive the same COLA percentage</a:t>
            </a:r>
          </a:p>
          <a:p>
            <a:endParaRPr lang="en-US" sz="2700" dirty="0"/>
          </a:p>
          <a:p>
            <a:r>
              <a:rPr lang="en-US" sz="2700" dirty="0"/>
              <a:t>Must be adopted by December 31, 2025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198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2A8ED-596B-4A6F-9488-1C8D945F0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3" y="620889"/>
            <a:ext cx="11134960" cy="959258"/>
          </a:xfrm>
        </p:spPr>
        <p:txBody>
          <a:bodyPr/>
          <a:lstStyle/>
          <a:p>
            <a:r>
              <a:rPr lang="en-US" sz="4800" dirty="0"/>
              <a:t>And After 76 Years…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D8445-10F2-4913-B358-C7800D77E6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9826" y="1941294"/>
            <a:ext cx="11033130" cy="405310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sz="3200" dirty="0"/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sz="3200" dirty="0"/>
          </a:p>
          <a:p>
            <a:pPr marL="0" indent="0" algn="ctr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4800" b="1" dirty="0">
                <a:latin typeface="Arial" panose="020B0604020202020204" pitchFamily="34" charset="0"/>
              </a:rPr>
              <a:t>TMRS is Better </a:t>
            </a:r>
            <a:r>
              <a:rPr lang="en-US" sz="4800" b="1" dirty="0"/>
              <a:t>Than Ever</a:t>
            </a:r>
            <a:endParaRPr lang="en-US" sz="4800" b="1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B30CE-67EC-4A35-BF37-6109A1717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875B-877F-4160-BD01-CE8AA5FDD6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137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2A8ED-596B-4A6F-9488-1C8D945F0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3" y="620889"/>
            <a:ext cx="11134960" cy="959258"/>
          </a:xfrm>
        </p:spPr>
        <p:txBody>
          <a:bodyPr/>
          <a:lstStyle/>
          <a:p>
            <a:r>
              <a:rPr lang="en-US" sz="4800" dirty="0"/>
              <a:t>City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D8445-10F2-4913-B358-C7800D77E6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9826" y="1941294"/>
            <a:ext cx="11033130" cy="405310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sz="3200" dirty="0"/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sz="3200" dirty="0"/>
          </a:p>
          <a:p>
            <a:pPr marL="0" indent="0" algn="ctr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4800" b="1" dirty="0"/>
              <a:t>City Services Are Better Than Ever</a:t>
            </a:r>
            <a:endParaRPr lang="en-US" sz="4800" b="1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B30CE-67EC-4A35-BF37-6109A1717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875B-877F-4160-BD01-CE8AA5FDD6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894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9BFF4D-7C90-7209-6957-97467C022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875B-877F-4160-BD01-CE8AA5FDD6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ED2875-2B4A-F5A5-D61C-3BEFAE75E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City Portal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A44D36-2EC1-0F74-E2BF-2C7EA5AA9D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3693" y="1988633"/>
            <a:ext cx="4430328" cy="4026586"/>
          </a:xfrm>
        </p:spPr>
        <p:txBody>
          <a:bodyPr>
            <a:normAutofit/>
          </a:bodyPr>
          <a:lstStyle/>
          <a:p>
            <a:r>
              <a:rPr lang="en-US" dirty="0"/>
              <a:t>Cities can manage their TMRS plan 24/7 online</a:t>
            </a:r>
          </a:p>
          <a:p>
            <a:endParaRPr lang="en-US" dirty="0"/>
          </a:p>
          <a:p>
            <a:r>
              <a:rPr lang="en-US" dirty="0"/>
              <a:t>Enroll new employees, pay contributions, run reports</a:t>
            </a:r>
          </a:p>
          <a:p>
            <a:endParaRPr lang="en-US" dirty="0"/>
          </a:p>
          <a:p>
            <a:r>
              <a:rPr lang="en-US" dirty="0"/>
              <a:t>New Plan Change Calculator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235C12-189A-BCEE-856A-8E703B198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462" y="1693032"/>
            <a:ext cx="6491845" cy="402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32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9BFF4D-7C90-7209-6957-97467C022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875B-877F-4160-BD01-CE8AA5FDD6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ED2875-2B4A-F5A5-D61C-3BEFAE75E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City Portal Reporting Capability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A44D36-2EC1-0F74-E2BF-2C7EA5AA9D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3693" y="1755575"/>
            <a:ext cx="4674693" cy="4124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TMRS provides reports to help cities administer their TMRS plan  </a:t>
            </a:r>
          </a:p>
          <a:p>
            <a:endParaRPr lang="en-US" dirty="0"/>
          </a:p>
          <a:p>
            <a:r>
              <a:rPr lang="en-US" dirty="0"/>
              <a:t>Reports are also available to assist with auditor requests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A361CD-8F6B-0EF6-F4BE-CC37A7146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69552"/>
            <a:ext cx="5402267" cy="480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511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9BFF4D-7C90-7209-6957-97467C022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875B-877F-4160-BD01-CE8AA5FDD6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ED2875-2B4A-F5A5-D61C-3BEFAE75E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Plan Change Calculator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A44D36-2EC1-0F74-E2BF-2C7EA5AA9D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3693" y="1988633"/>
            <a:ext cx="4217493" cy="4128388"/>
          </a:xfrm>
        </p:spPr>
        <p:txBody>
          <a:bodyPr>
            <a:normAutofit/>
          </a:bodyPr>
          <a:lstStyle/>
          <a:p>
            <a:r>
              <a:rPr lang="en-US" dirty="0"/>
              <a:t>Cities can now immediately calculate the cost of changing any TMRS benefit options in a couple of clicks - without calling TMRS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Since July, more than 450 cities have used the calculator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015573-9616-2CCC-9937-5DC89F43E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839" y="1988633"/>
            <a:ext cx="6201606" cy="424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10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AD2046E-43D1-4D5B-A661-0CFDD0CFE461}" vid="{A7A5259A-1074-40B6-B7E8-D94BC11046BD}"/>
    </a:ext>
  </a:extLst>
</a:theme>
</file>

<file path=ppt/theme/theme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44FEF859F5BA4B89A4DC153F9F7047" ma:contentTypeVersion="15" ma:contentTypeDescription="Create a new document." ma:contentTypeScope="" ma:versionID="b5fa590b7f45a361efbe31527972df3a">
  <xsd:schema xmlns:xsd="http://www.w3.org/2001/XMLSchema" xmlns:xs="http://www.w3.org/2001/XMLSchema" xmlns:p="http://schemas.microsoft.com/office/2006/metadata/properties" xmlns:ns2="42d80b5b-9166-41de-9abd-a7089d0244a6" xmlns:ns3="8523a9fe-24b3-4fba-b4b4-99549620bb68" targetNamespace="http://schemas.microsoft.com/office/2006/metadata/properties" ma:root="true" ma:fieldsID="b01e48d6b3b521a7505fc0082122531f" ns2:_="" ns3:_="">
    <xsd:import namespace="42d80b5b-9166-41de-9abd-a7089d0244a6"/>
    <xsd:import namespace="8523a9fe-24b3-4fba-b4b4-99549620bb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d80b5b-9166-41de-9abd-a7089d0244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edaba5d-021b-47f3-88ae-893c76e4e3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3a9fe-24b3-4fba-b4b4-99549620bb6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ab375bf-7140-4311-8b8b-4d36e8f1518a}" ma:internalName="TaxCatchAll" ma:showField="CatchAllData" ma:web="8523a9fe-24b3-4fba-b4b4-99549620bb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523a9fe-24b3-4fba-b4b4-99549620bb68" xsi:nil="true"/>
    <lcf76f155ced4ddcb4097134ff3c332f xmlns="42d80b5b-9166-41de-9abd-a7089d0244a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CE46CA0-08CF-473F-B1E4-EEC822A4454D}"/>
</file>

<file path=customXml/itemProps2.xml><?xml version="1.0" encoding="utf-8"?>
<ds:datastoreItem xmlns:ds="http://schemas.openxmlformats.org/officeDocument/2006/customXml" ds:itemID="{4567B06E-8DE7-4172-84A5-9A2D6FA27222}"/>
</file>

<file path=customXml/itemProps3.xml><?xml version="1.0" encoding="utf-8"?>
<ds:datastoreItem xmlns:ds="http://schemas.openxmlformats.org/officeDocument/2006/customXml" ds:itemID="{ED7608A5-0F0E-40A3-82CB-5DB9E6A83375}"/>
</file>

<file path=docProps/app.xml><?xml version="1.0" encoding="utf-8"?>
<Properties xmlns="http://schemas.openxmlformats.org/officeDocument/2006/extended-properties" xmlns:vt="http://schemas.openxmlformats.org/officeDocument/2006/docPropsVTypes">
  <Template>TMRS Powerpoint Template</Template>
  <TotalTime>16355</TotalTime>
  <Words>490</Words>
  <Application>Microsoft Office PowerPoint</Application>
  <PresentationFormat>Widescreen</PresentationFormat>
  <Paragraphs>161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Proxima Nova Lt</vt:lpstr>
      <vt:lpstr>Wingdings</vt:lpstr>
      <vt:lpstr>Office Theme</vt:lpstr>
      <vt:lpstr>Title Slide</vt:lpstr>
      <vt:lpstr>     TMRS: A Great Partner For Cities</vt:lpstr>
      <vt:lpstr>TMRS Partners With Cities Across Texas </vt:lpstr>
      <vt:lpstr>TMRS Provides Cities With Benefit Options </vt:lpstr>
      <vt:lpstr>One of Those Options: Non-Retroactive COLA</vt:lpstr>
      <vt:lpstr>And After 76 Years…</vt:lpstr>
      <vt:lpstr>City Services</vt:lpstr>
      <vt:lpstr>Robust City Portal </vt:lpstr>
      <vt:lpstr>City Portal Reporting Capability</vt:lpstr>
      <vt:lpstr>New Plan Change Calculator</vt:lpstr>
      <vt:lpstr>Online Refunds Are Now Available </vt:lpstr>
      <vt:lpstr>City Education</vt:lpstr>
      <vt:lpstr>Monthly City Training Webinars</vt:lpstr>
      <vt:lpstr>Member Services</vt:lpstr>
      <vt:lpstr>Member Services</vt:lpstr>
      <vt:lpstr>Member Counseling Sessions</vt:lpstr>
      <vt:lpstr>City and Member Resources</vt:lpstr>
      <vt:lpstr>TMRS.com Has Everything You Need </vt:lpstr>
      <vt:lpstr>Member Benefits Guide and City Reference Guide</vt:lpstr>
      <vt:lpstr>Member and City Fact Sheets</vt:lpstr>
      <vt:lpstr>Video Library</vt:lpstr>
      <vt:lpstr>Plan Comparison Tool</vt:lpstr>
      <vt:lpstr>Customized City Recruiting Flyer</vt:lpstr>
      <vt:lpstr>PowerPoint Presentation</vt:lpstr>
      <vt:lpstr>An Improved MyTMRS</vt:lpstr>
      <vt:lpstr>Online Retirement Application</vt:lpstr>
      <vt:lpstr>Continuous Quality Improvement </vt:lpstr>
      <vt:lpstr>We Welcome Your Feedback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Saint Hedwig Council Meeting</dc:title>
  <dc:creator>Austin, John</dc:creator>
  <cp:lastModifiedBy>Mills, Anthony</cp:lastModifiedBy>
  <cp:revision>41</cp:revision>
  <cp:lastPrinted>2024-10-29T18:21:36Z</cp:lastPrinted>
  <dcterms:created xsi:type="dcterms:W3CDTF">2022-10-06T14:30:00Z</dcterms:created>
  <dcterms:modified xsi:type="dcterms:W3CDTF">2024-10-31T17:32:11Z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0x010100CE44FEF859F5BA4B89A4DC153F9F7047</vt:lpwstr>
  </property>
</Properties>
</file>