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Metadata/LabelInfo.xml" ContentType="application/vnd.ms-office.classificationlabel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427" r:id="rId3"/>
    <p:sldId id="366" r:id="rId4"/>
    <p:sldId id="367" r:id="rId5"/>
    <p:sldId id="368" r:id="rId6"/>
    <p:sldId id="369" r:id="rId7"/>
    <p:sldId id="370" r:id="rId8"/>
    <p:sldId id="371" r:id="rId9"/>
    <p:sldId id="372" r:id="rId10"/>
    <p:sldId id="373" r:id="rId11"/>
    <p:sldId id="374" r:id="rId12"/>
    <p:sldId id="375" r:id="rId13"/>
    <p:sldId id="376" r:id="rId14"/>
    <p:sldId id="377" r:id="rId15"/>
    <p:sldId id="378" r:id="rId16"/>
    <p:sldId id="379" r:id="rId17"/>
    <p:sldId id="380" r:id="rId18"/>
    <p:sldId id="364" r:id="rId19"/>
    <p:sldId id="350" r:id="rId20"/>
    <p:sldId id="349" r:id="rId21"/>
    <p:sldId id="382" r:id="rId22"/>
    <p:sldId id="415" r:id="rId23"/>
    <p:sldId id="416" r:id="rId24"/>
    <p:sldId id="425" r:id="rId25"/>
    <p:sldId id="408" r:id="rId26"/>
    <p:sldId id="409" r:id="rId27"/>
    <p:sldId id="410" r:id="rId28"/>
    <p:sldId id="411" r:id="rId29"/>
    <p:sldId id="412" r:id="rId30"/>
    <p:sldId id="413" r:id="rId31"/>
    <p:sldId id="355" r:id="rId32"/>
    <p:sldId id="356" r:id="rId33"/>
    <p:sldId id="357" r:id="rId34"/>
    <p:sldId id="358" r:id="rId35"/>
    <p:sldId id="42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3AAA81-9DA2-463B-85BC-09D644837C68}" v="53" dt="2025-03-19T14:04:07.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7" autoAdjust="0"/>
    <p:restoredTop sz="94536" autoAdjust="0"/>
  </p:normalViewPr>
  <p:slideViewPr>
    <p:cSldViewPr snapToGrid="0">
      <p:cViewPr varScale="1">
        <p:scale>
          <a:sx n="85" d="100"/>
          <a:sy n="85" d="100"/>
        </p:scale>
        <p:origin x="11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AF967-53A5-46EC-BDD2-8C1A3EB0D775}" type="datetimeFigureOut">
              <a:rPr lang="en-US" smtClean="0"/>
              <a:t>3/19/2025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169AA-8663-44AD-B5BA-078D5A39B834}" type="slidenum">
              <a:rPr lang="en-US" smtClean="0"/>
              <a:t>‹#›</a:t>
            </a:fld>
            <a:endParaRPr lang="en-US" dirty="0"/>
          </a:p>
        </p:txBody>
      </p:sp>
    </p:spTree>
    <p:extLst>
      <p:ext uri="{BB962C8B-B14F-4D97-AF65-F5344CB8AC3E}">
        <p14:creationId xmlns:p14="http://schemas.microsoft.com/office/powerpoint/2010/main" val="2828085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81295A-9EC9-45C4-B74C-6597BB7CA775}" type="slidenum">
              <a:rPr lang="en-US" smtClean="0"/>
              <a:t>1</a:t>
            </a:fld>
            <a:endParaRPr lang="en-US" dirty="0"/>
          </a:p>
        </p:txBody>
      </p:sp>
    </p:spTree>
    <p:extLst>
      <p:ext uri="{BB962C8B-B14F-4D97-AF65-F5344CB8AC3E}">
        <p14:creationId xmlns:p14="http://schemas.microsoft.com/office/powerpoint/2010/main" val="1146660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C63DA-3F26-0DAE-D945-17BC43C046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67C0A0-92BB-816C-8104-CB43D8994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65C2A9-99C7-A40E-8BA0-F369012D222E}"/>
              </a:ext>
            </a:extLst>
          </p:cNvPr>
          <p:cNvSpPr>
            <a:spLocks noGrp="1"/>
          </p:cNvSpPr>
          <p:nvPr>
            <p:ph type="dt" sz="half" idx="10"/>
          </p:nvPr>
        </p:nvSpPr>
        <p:spPr/>
        <p:txBody>
          <a:bodyPr/>
          <a:lstStyle/>
          <a:p>
            <a:fld id="{437EB13A-FCF5-4A80-9D16-C639CD1D9E4D}" type="datetimeFigureOut">
              <a:rPr lang="en-US" smtClean="0"/>
              <a:t>3/19/2025</a:t>
            </a:fld>
            <a:endParaRPr lang="en-US" dirty="0"/>
          </a:p>
        </p:txBody>
      </p:sp>
      <p:sp>
        <p:nvSpPr>
          <p:cNvPr id="5" name="Footer Placeholder 4">
            <a:extLst>
              <a:ext uri="{FF2B5EF4-FFF2-40B4-BE49-F238E27FC236}">
                <a16:creationId xmlns:a16="http://schemas.microsoft.com/office/drawing/2014/main" id="{61DA4524-8D6B-362D-1E7D-65D31C77C7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8A4398-9AD6-C48F-018B-58CA733E29D7}"/>
              </a:ext>
            </a:extLst>
          </p:cNvPr>
          <p:cNvSpPr>
            <a:spLocks noGrp="1"/>
          </p:cNvSpPr>
          <p:nvPr>
            <p:ph type="sldNum" sz="quarter" idx="12"/>
          </p:nvPr>
        </p:nvSpPr>
        <p:spPr/>
        <p:txBody>
          <a:bodyPr/>
          <a:lstStyle/>
          <a:p>
            <a:fld id="{86E7809C-4737-4E84-9F8C-BE4DB27C2EF0}" type="slidenum">
              <a:rPr lang="en-US" smtClean="0"/>
              <a:t>‹#›</a:t>
            </a:fld>
            <a:endParaRPr lang="en-US" dirty="0"/>
          </a:p>
        </p:txBody>
      </p:sp>
    </p:spTree>
    <p:extLst>
      <p:ext uri="{BB962C8B-B14F-4D97-AF65-F5344CB8AC3E}">
        <p14:creationId xmlns:p14="http://schemas.microsoft.com/office/powerpoint/2010/main" val="1347048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EBD85-CE5C-5547-43D5-5A2A254F18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B29313-E095-12E4-10DE-83B505A7E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D1E15-1B92-46A6-981F-31723875ECE7}"/>
              </a:ext>
            </a:extLst>
          </p:cNvPr>
          <p:cNvSpPr>
            <a:spLocks noGrp="1"/>
          </p:cNvSpPr>
          <p:nvPr>
            <p:ph type="dt" sz="half" idx="10"/>
          </p:nvPr>
        </p:nvSpPr>
        <p:spPr/>
        <p:txBody>
          <a:bodyPr/>
          <a:lstStyle/>
          <a:p>
            <a:fld id="{437EB13A-FCF5-4A80-9D16-C639CD1D9E4D}" type="datetimeFigureOut">
              <a:rPr lang="en-US" smtClean="0"/>
              <a:t>3/19/2025</a:t>
            </a:fld>
            <a:endParaRPr lang="en-US" dirty="0"/>
          </a:p>
        </p:txBody>
      </p:sp>
      <p:sp>
        <p:nvSpPr>
          <p:cNvPr id="5" name="Footer Placeholder 4">
            <a:extLst>
              <a:ext uri="{FF2B5EF4-FFF2-40B4-BE49-F238E27FC236}">
                <a16:creationId xmlns:a16="http://schemas.microsoft.com/office/drawing/2014/main" id="{04EA05B1-749A-50F4-17DA-82D6CFB8F1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3CAC2B-6E55-0047-B595-649809541760}"/>
              </a:ext>
            </a:extLst>
          </p:cNvPr>
          <p:cNvSpPr>
            <a:spLocks noGrp="1"/>
          </p:cNvSpPr>
          <p:nvPr>
            <p:ph type="sldNum" sz="quarter" idx="12"/>
          </p:nvPr>
        </p:nvSpPr>
        <p:spPr/>
        <p:txBody>
          <a:bodyPr/>
          <a:lstStyle/>
          <a:p>
            <a:fld id="{86E7809C-4737-4E84-9F8C-BE4DB27C2EF0}" type="slidenum">
              <a:rPr lang="en-US" smtClean="0"/>
              <a:t>‹#›</a:t>
            </a:fld>
            <a:endParaRPr lang="en-US" dirty="0"/>
          </a:p>
        </p:txBody>
      </p:sp>
    </p:spTree>
    <p:extLst>
      <p:ext uri="{BB962C8B-B14F-4D97-AF65-F5344CB8AC3E}">
        <p14:creationId xmlns:p14="http://schemas.microsoft.com/office/powerpoint/2010/main" val="3120770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7DE33F-4A4B-252D-2057-279A11CA34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C14EC3-90A9-5769-CFD3-77B1D268A9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9942D-9E9C-E25A-07DB-D14CBAC2105E}"/>
              </a:ext>
            </a:extLst>
          </p:cNvPr>
          <p:cNvSpPr>
            <a:spLocks noGrp="1"/>
          </p:cNvSpPr>
          <p:nvPr>
            <p:ph type="dt" sz="half" idx="10"/>
          </p:nvPr>
        </p:nvSpPr>
        <p:spPr/>
        <p:txBody>
          <a:bodyPr/>
          <a:lstStyle/>
          <a:p>
            <a:fld id="{437EB13A-FCF5-4A80-9D16-C639CD1D9E4D}" type="datetimeFigureOut">
              <a:rPr lang="en-US" smtClean="0"/>
              <a:t>3/19/2025</a:t>
            </a:fld>
            <a:endParaRPr lang="en-US" dirty="0"/>
          </a:p>
        </p:txBody>
      </p:sp>
      <p:sp>
        <p:nvSpPr>
          <p:cNvPr id="5" name="Footer Placeholder 4">
            <a:extLst>
              <a:ext uri="{FF2B5EF4-FFF2-40B4-BE49-F238E27FC236}">
                <a16:creationId xmlns:a16="http://schemas.microsoft.com/office/drawing/2014/main" id="{B858F90D-17D2-2F85-2412-916BBF6CE5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0FDA68-B123-AA4F-6D4C-56047683D327}"/>
              </a:ext>
            </a:extLst>
          </p:cNvPr>
          <p:cNvSpPr>
            <a:spLocks noGrp="1"/>
          </p:cNvSpPr>
          <p:nvPr>
            <p:ph type="sldNum" sz="quarter" idx="12"/>
          </p:nvPr>
        </p:nvSpPr>
        <p:spPr/>
        <p:txBody>
          <a:bodyPr/>
          <a:lstStyle/>
          <a:p>
            <a:fld id="{86E7809C-4737-4E84-9F8C-BE4DB27C2EF0}" type="slidenum">
              <a:rPr lang="en-US" smtClean="0"/>
              <a:t>‹#›</a:t>
            </a:fld>
            <a:endParaRPr lang="en-US" dirty="0"/>
          </a:p>
        </p:txBody>
      </p:sp>
    </p:spTree>
    <p:extLst>
      <p:ext uri="{BB962C8B-B14F-4D97-AF65-F5344CB8AC3E}">
        <p14:creationId xmlns:p14="http://schemas.microsoft.com/office/powerpoint/2010/main" val="3554661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31AA-96E5-14CC-40A7-656A13A37353}"/>
              </a:ext>
            </a:extLst>
          </p:cNvPr>
          <p:cNvSpPr>
            <a:spLocks noGrp="1"/>
          </p:cNvSpPr>
          <p:nvPr>
            <p:ph type="title"/>
          </p:nvPr>
        </p:nvSpPr>
        <p:spPr>
          <a:xfrm>
            <a:off x="838200" y="365125"/>
            <a:ext cx="10515600" cy="7524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9F33087-1D03-4F98-1A85-87B2D7A1A26A}"/>
              </a:ext>
            </a:extLst>
          </p:cNvPr>
          <p:cNvSpPr>
            <a:spLocks noGrp="1"/>
          </p:cNvSpPr>
          <p:nvPr>
            <p:ph idx="1"/>
          </p:nvPr>
        </p:nvSpPr>
        <p:spPr>
          <a:xfrm>
            <a:off x="838200" y="1270000"/>
            <a:ext cx="10515600" cy="490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4A0D14-70F7-C709-A253-6F991112C9AE}"/>
              </a:ext>
            </a:extLst>
          </p:cNvPr>
          <p:cNvSpPr>
            <a:spLocks noGrp="1"/>
          </p:cNvSpPr>
          <p:nvPr>
            <p:ph type="dt" sz="half" idx="10"/>
          </p:nvPr>
        </p:nvSpPr>
        <p:spPr/>
        <p:txBody>
          <a:bodyPr/>
          <a:lstStyle/>
          <a:p>
            <a:fld id="{437EB13A-FCF5-4A80-9D16-C639CD1D9E4D}" type="datetimeFigureOut">
              <a:rPr lang="en-US" smtClean="0"/>
              <a:t>3/19/2025</a:t>
            </a:fld>
            <a:endParaRPr lang="en-US" dirty="0"/>
          </a:p>
        </p:txBody>
      </p:sp>
      <p:sp>
        <p:nvSpPr>
          <p:cNvPr id="5" name="Footer Placeholder 4">
            <a:extLst>
              <a:ext uri="{FF2B5EF4-FFF2-40B4-BE49-F238E27FC236}">
                <a16:creationId xmlns:a16="http://schemas.microsoft.com/office/drawing/2014/main" id="{35CC3723-E255-088D-6D27-A617E5DA9B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AF9558-33B2-94FB-DE3A-1CAB1349C982}"/>
              </a:ext>
            </a:extLst>
          </p:cNvPr>
          <p:cNvSpPr>
            <a:spLocks noGrp="1"/>
          </p:cNvSpPr>
          <p:nvPr>
            <p:ph type="sldNum" sz="quarter" idx="12"/>
          </p:nvPr>
        </p:nvSpPr>
        <p:spPr/>
        <p:txBody>
          <a:bodyPr/>
          <a:lstStyle/>
          <a:p>
            <a:fld id="{86E7809C-4737-4E84-9F8C-BE4DB27C2EF0}" type="slidenum">
              <a:rPr lang="en-US" smtClean="0"/>
              <a:t>‹#›</a:t>
            </a:fld>
            <a:endParaRPr lang="en-US" dirty="0"/>
          </a:p>
        </p:txBody>
      </p:sp>
    </p:spTree>
    <p:extLst>
      <p:ext uri="{BB962C8B-B14F-4D97-AF65-F5344CB8AC3E}">
        <p14:creationId xmlns:p14="http://schemas.microsoft.com/office/powerpoint/2010/main" val="1851170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8E56F-4C9E-D75C-6D32-A57F4786CF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2C55BD-49BF-721D-F319-C21E834BD2B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0F8462-462C-EA95-D9A1-B3AF626AFDD7}"/>
              </a:ext>
            </a:extLst>
          </p:cNvPr>
          <p:cNvSpPr>
            <a:spLocks noGrp="1"/>
          </p:cNvSpPr>
          <p:nvPr>
            <p:ph type="dt" sz="half" idx="10"/>
          </p:nvPr>
        </p:nvSpPr>
        <p:spPr/>
        <p:txBody>
          <a:bodyPr/>
          <a:lstStyle/>
          <a:p>
            <a:fld id="{437EB13A-FCF5-4A80-9D16-C639CD1D9E4D}" type="datetimeFigureOut">
              <a:rPr lang="en-US" smtClean="0"/>
              <a:t>3/19/2025</a:t>
            </a:fld>
            <a:endParaRPr lang="en-US" dirty="0"/>
          </a:p>
        </p:txBody>
      </p:sp>
      <p:sp>
        <p:nvSpPr>
          <p:cNvPr id="5" name="Footer Placeholder 4">
            <a:extLst>
              <a:ext uri="{FF2B5EF4-FFF2-40B4-BE49-F238E27FC236}">
                <a16:creationId xmlns:a16="http://schemas.microsoft.com/office/drawing/2014/main" id="{BECBC52F-85F8-7F2F-07AD-A4F63A118D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C61A6B-F2A1-EA33-2954-3B088B8A797A}"/>
              </a:ext>
            </a:extLst>
          </p:cNvPr>
          <p:cNvSpPr>
            <a:spLocks noGrp="1"/>
          </p:cNvSpPr>
          <p:nvPr>
            <p:ph type="sldNum" sz="quarter" idx="12"/>
          </p:nvPr>
        </p:nvSpPr>
        <p:spPr/>
        <p:txBody>
          <a:bodyPr/>
          <a:lstStyle/>
          <a:p>
            <a:fld id="{86E7809C-4737-4E84-9F8C-BE4DB27C2EF0}" type="slidenum">
              <a:rPr lang="en-US" smtClean="0"/>
              <a:t>‹#›</a:t>
            </a:fld>
            <a:endParaRPr lang="en-US" dirty="0"/>
          </a:p>
        </p:txBody>
      </p:sp>
    </p:spTree>
    <p:extLst>
      <p:ext uri="{BB962C8B-B14F-4D97-AF65-F5344CB8AC3E}">
        <p14:creationId xmlns:p14="http://schemas.microsoft.com/office/powerpoint/2010/main" val="4091117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32ED8-1DFA-5466-A250-4B989086C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6BE3B2-0E16-396E-1A54-CF8E0FCF69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180A80-363F-A0DD-EC40-F63EDEC95F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A4954-6D07-EABD-6F76-DBB7596A07E3}"/>
              </a:ext>
            </a:extLst>
          </p:cNvPr>
          <p:cNvSpPr>
            <a:spLocks noGrp="1"/>
          </p:cNvSpPr>
          <p:nvPr>
            <p:ph type="dt" sz="half" idx="10"/>
          </p:nvPr>
        </p:nvSpPr>
        <p:spPr/>
        <p:txBody>
          <a:bodyPr/>
          <a:lstStyle/>
          <a:p>
            <a:fld id="{437EB13A-FCF5-4A80-9D16-C639CD1D9E4D}" type="datetimeFigureOut">
              <a:rPr lang="en-US" smtClean="0"/>
              <a:t>3/19/2025</a:t>
            </a:fld>
            <a:endParaRPr lang="en-US" dirty="0"/>
          </a:p>
        </p:txBody>
      </p:sp>
      <p:sp>
        <p:nvSpPr>
          <p:cNvPr id="6" name="Footer Placeholder 5">
            <a:extLst>
              <a:ext uri="{FF2B5EF4-FFF2-40B4-BE49-F238E27FC236}">
                <a16:creationId xmlns:a16="http://schemas.microsoft.com/office/drawing/2014/main" id="{1847D92C-51EF-BB73-C5BA-9F2F46341A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4F8E7C-0BB9-D4CE-6029-CB2774402171}"/>
              </a:ext>
            </a:extLst>
          </p:cNvPr>
          <p:cNvSpPr>
            <a:spLocks noGrp="1"/>
          </p:cNvSpPr>
          <p:nvPr>
            <p:ph type="sldNum" sz="quarter" idx="12"/>
          </p:nvPr>
        </p:nvSpPr>
        <p:spPr/>
        <p:txBody>
          <a:bodyPr/>
          <a:lstStyle/>
          <a:p>
            <a:fld id="{86E7809C-4737-4E84-9F8C-BE4DB27C2EF0}" type="slidenum">
              <a:rPr lang="en-US" smtClean="0"/>
              <a:t>‹#›</a:t>
            </a:fld>
            <a:endParaRPr lang="en-US" dirty="0"/>
          </a:p>
        </p:txBody>
      </p:sp>
    </p:spTree>
    <p:extLst>
      <p:ext uri="{BB962C8B-B14F-4D97-AF65-F5344CB8AC3E}">
        <p14:creationId xmlns:p14="http://schemas.microsoft.com/office/powerpoint/2010/main" val="247542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4B07-6AE8-389B-B672-DE05B09B55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616073-9627-0176-1087-EAEA0C6AFD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98BCCA-A75E-2366-48A2-7BEC966701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1602B9-82A9-11E1-D73D-2FE8527D6A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8AE52D-A526-EEE2-1BB0-4E3F615E3A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39D98D-4800-68A5-56F1-25AE0213D8CA}"/>
              </a:ext>
            </a:extLst>
          </p:cNvPr>
          <p:cNvSpPr>
            <a:spLocks noGrp="1"/>
          </p:cNvSpPr>
          <p:nvPr>
            <p:ph type="dt" sz="half" idx="10"/>
          </p:nvPr>
        </p:nvSpPr>
        <p:spPr/>
        <p:txBody>
          <a:bodyPr/>
          <a:lstStyle/>
          <a:p>
            <a:fld id="{437EB13A-FCF5-4A80-9D16-C639CD1D9E4D}" type="datetimeFigureOut">
              <a:rPr lang="en-US" smtClean="0"/>
              <a:t>3/19/2025</a:t>
            </a:fld>
            <a:endParaRPr lang="en-US" dirty="0"/>
          </a:p>
        </p:txBody>
      </p:sp>
      <p:sp>
        <p:nvSpPr>
          <p:cNvPr id="8" name="Footer Placeholder 7">
            <a:extLst>
              <a:ext uri="{FF2B5EF4-FFF2-40B4-BE49-F238E27FC236}">
                <a16:creationId xmlns:a16="http://schemas.microsoft.com/office/drawing/2014/main" id="{5770B62E-E75A-3964-1AD8-0C6711C12BE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BEDEF0B-8480-6619-696B-C8261DAF450F}"/>
              </a:ext>
            </a:extLst>
          </p:cNvPr>
          <p:cNvSpPr>
            <a:spLocks noGrp="1"/>
          </p:cNvSpPr>
          <p:nvPr>
            <p:ph type="sldNum" sz="quarter" idx="12"/>
          </p:nvPr>
        </p:nvSpPr>
        <p:spPr/>
        <p:txBody>
          <a:bodyPr/>
          <a:lstStyle/>
          <a:p>
            <a:fld id="{86E7809C-4737-4E84-9F8C-BE4DB27C2EF0}" type="slidenum">
              <a:rPr lang="en-US" smtClean="0"/>
              <a:t>‹#›</a:t>
            </a:fld>
            <a:endParaRPr lang="en-US" dirty="0"/>
          </a:p>
        </p:txBody>
      </p:sp>
    </p:spTree>
    <p:extLst>
      <p:ext uri="{BB962C8B-B14F-4D97-AF65-F5344CB8AC3E}">
        <p14:creationId xmlns:p14="http://schemas.microsoft.com/office/powerpoint/2010/main" val="36441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1B93D-668E-FA27-804D-A94E0B25E5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907983-06D7-9E66-27FA-FF8193322337}"/>
              </a:ext>
            </a:extLst>
          </p:cNvPr>
          <p:cNvSpPr>
            <a:spLocks noGrp="1"/>
          </p:cNvSpPr>
          <p:nvPr>
            <p:ph type="dt" sz="half" idx="10"/>
          </p:nvPr>
        </p:nvSpPr>
        <p:spPr/>
        <p:txBody>
          <a:bodyPr/>
          <a:lstStyle/>
          <a:p>
            <a:fld id="{437EB13A-FCF5-4A80-9D16-C639CD1D9E4D}" type="datetimeFigureOut">
              <a:rPr lang="en-US" smtClean="0"/>
              <a:t>3/19/2025</a:t>
            </a:fld>
            <a:endParaRPr lang="en-US" dirty="0"/>
          </a:p>
        </p:txBody>
      </p:sp>
      <p:sp>
        <p:nvSpPr>
          <p:cNvPr id="4" name="Footer Placeholder 3">
            <a:extLst>
              <a:ext uri="{FF2B5EF4-FFF2-40B4-BE49-F238E27FC236}">
                <a16:creationId xmlns:a16="http://schemas.microsoft.com/office/drawing/2014/main" id="{05C27A31-2C7F-6E88-3BBA-3C2EED4EF8D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7A373A4-FA99-5131-32B7-BB1674E22CF1}"/>
              </a:ext>
            </a:extLst>
          </p:cNvPr>
          <p:cNvSpPr>
            <a:spLocks noGrp="1"/>
          </p:cNvSpPr>
          <p:nvPr>
            <p:ph type="sldNum" sz="quarter" idx="12"/>
          </p:nvPr>
        </p:nvSpPr>
        <p:spPr/>
        <p:txBody>
          <a:bodyPr/>
          <a:lstStyle/>
          <a:p>
            <a:fld id="{86E7809C-4737-4E84-9F8C-BE4DB27C2EF0}" type="slidenum">
              <a:rPr lang="en-US" smtClean="0"/>
              <a:t>‹#›</a:t>
            </a:fld>
            <a:endParaRPr lang="en-US" dirty="0"/>
          </a:p>
        </p:txBody>
      </p:sp>
    </p:spTree>
    <p:extLst>
      <p:ext uri="{BB962C8B-B14F-4D97-AF65-F5344CB8AC3E}">
        <p14:creationId xmlns:p14="http://schemas.microsoft.com/office/powerpoint/2010/main" val="2585799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22F369-799F-0EB3-4171-1A651E248CF8}"/>
              </a:ext>
            </a:extLst>
          </p:cNvPr>
          <p:cNvSpPr>
            <a:spLocks noGrp="1"/>
          </p:cNvSpPr>
          <p:nvPr>
            <p:ph type="dt" sz="half" idx="10"/>
          </p:nvPr>
        </p:nvSpPr>
        <p:spPr/>
        <p:txBody>
          <a:bodyPr/>
          <a:lstStyle/>
          <a:p>
            <a:fld id="{437EB13A-FCF5-4A80-9D16-C639CD1D9E4D}" type="datetimeFigureOut">
              <a:rPr lang="en-US" smtClean="0"/>
              <a:t>3/19/2025</a:t>
            </a:fld>
            <a:endParaRPr lang="en-US" dirty="0"/>
          </a:p>
        </p:txBody>
      </p:sp>
      <p:sp>
        <p:nvSpPr>
          <p:cNvPr id="3" name="Footer Placeholder 2">
            <a:extLst>
              <a:ext uri="{FF2B5EF4-FFF2-40B4-BE49-F238E27FC236}">
                <a16:creationId xmlns:a16="http://schemas.microsoft.com/office/drawing/2014/main" id="{ED60B449-F68F-F144-D364-2B2A5207131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D872186-E252-3543-F0CD-48EC111502BC}"/>
              </a:ext>
            </a:extLst>
          </p:cNvPr>
          <p:cNvSpPr>
            <a:spLocks noGrp="1"/>
          </p:cNvSpPr>
          <p:nvPr>
            <p:ph type="sldNum" sz="quarter" idx="12"/>
          </p:nvPr>
        </p:nvSpPr>
        <p:spPr/>
        <p:txBody>
          <a:bodyPr/>
          <a:lstStyle/>
          <a:p>
            <a:fld id="{86E7809C-4737-4E84-9F8C-BE4DB27C2EF0}" type="slidenum">
              <a:rPr lang="en-US" smtClean="0"/>
              <a:t>‹#›</a:t>
            </a:fld>
            <a:endParaRPr lang="en-US" dirty="0"/>
          </a:p>
        </p:txBody>
      </p:sp>
    </p:spTree>
    <p:extLst>
      <p:ext uri="{BB962C8B-B14F-4D97-AF65-F5344CB8AC3E}">
        <p14:creationId xmlns:p14="http://schemas.microsoft.com/office/powerpoint/2010/main" val="415579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62D7C-7CC7-C4AB-3C8D-708B00EB7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E26572-5195-2A0C-BACC-B70711076E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547B27-8E31-1007-D5D0-02D345B09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0E3EE7-E265-5722-AD8C-5087D13A82FF}"/>
              </a:ext>
            </a:extLst>
          </p:cNvPr>
          <p:cNvSpPr>
            <a:spLocks noGrp="1"/>
          </p:cNvSpPr>
          <p:nvPr>
            <p:ph type="dt" sz="half" idx="10"/>
          </p:nvPr>
        </p:nvSpPr>
        <p:spPr/>
        <p:txBody>
          <a:bodyPr/>
          <a:lstStyle/>
          <a:p>
            <a:fld id="{437EB13A-FCF5-4A80-9D16-C639CD1D9E4D}" type="datetimeFigureOut">
              <a:rPr lang="en-US" smtClean="0"/>
              <a:t>3/19/2025</a:t>
            </a:fld>
            <a:endParaRPr lang="en-US" dirty="0"/>
          </a:p>
        </p:txBody>
      </p:sp>
      <p:sp>
        <p:nvSpPr>
          <p:cNvPr id="6" name="Footer Placeholder 5">
            <a:extLst>
              <a:ext uri="{FF2B5EF4-FFF2-40B4-BE49-F238E27FC236}">
                <a16:creationId xmlns:a16="http://schemas.microsoft.com/office/drawing/2014/main" id="{97673DDF-B828-B357-8CA5-78853F184C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AB15EB-288E-D8F7-4000-756A4DD62A29}"/>
              </a:ext>
            </a:extLst>
          </p:cNvPr>
          <p:cNvSpPr>
            <a:spLocks noGrp="1"/>
          </p:cNvSpPr>
          <p:nvPr>
            <p:ph type="sldNum" sz="quarter" idx="12"/>
          </p:nvPr>
        </p:nvSpPr>
        <p:spPr/>
        <p:txBody>
          <a:bodyPr/>
          <a:lstStyle/>
          <a:p>
            <a:fld id="{86E7809C-4737-4E84-9F8C-BE4DB27C2EF0}" type="slidenum">
              <a:rPr lang="en-US" smtClean="0"/>
              <a:t>‹#›</a:t>
            </a:fld>
            <a:endParaRPr lang="en-US" dirty="0"/>
          </a:p>
        </p:txBody>
      </p:sp>
    </p:spTree>
    <p:extLst>
      <p:ext uri="{BB962C8B-B14F-4D97-AF65-F5344CB8AC3E}">
        <p14:creationId xmlns:p14="http://schemas.microsoft.com/office/powerpoint/2010/main" val="767380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B705F-2EAB-C170-B35B-6CF4CEDFA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20B73A-458E-6D65-ABCE-42AC57FFA4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2A9A514-D973-E032-87B5-4CC1CE4F35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949EDB-D8FA-B77D-6AF1-FA6A864255C5}"/>
              </a:ext>
            </a:extLst>
          </p:cNvPr>
          <p:cNvSpPr>
            <a:spLocks noGrp="1"/>
          </p:cNvSpPr>
          <p:nvPr>
            <p:ph type="dt" sz="half" idx="10"/>
          </p:nvPr>
        </p:nvSpPr>
        <p:spPr/>
        <p:txBody>
          <a:bodyPr/>
          <a:lstStyle/>
          <a:p>
            <a:fld id="{437EB13A-FCF5-4A80-9D16-C639CD1D9E4D}" type="datetimeFigureOut">
              <a:rPr lang="en-US" smtClean="0"/>
              <a:t>3/19/2025</a:t>
            </a:fld>
            <a:endParaRPr lang="en-US" dirty="0"/>
          </a:p>
        </p:txBody>
      </p:sp>
      <p:sp>
        <p:nvSpPr>
          <p:cNvPr id="6" name="Footer Placeholder 5">
            <a:extLst>
              <a:ext uri="{FF2B5EF4-FFF2-40B4-BE49-F238E27FC236}">
                <a16:creationId xmlns:a16="http://schemas.microsoft.com/office/drawing/2014/main" id="{8A960EB4-FF13-AEAF-C3DC-3764E0B6B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FD969A-F816-D25E-4DB7-055187B30520}"/>
              </a:ext>
            </a:extLst>
          </p:cNvPr>
          <p:cNvSpPr>
            <a:spLocks noGrp="1"/>
          </p:cNvSpPr>
          <p:nvPr>
            <p:ph type="sldNum" sz="quarter" idx="12"/>
          </p:nvPr>
        </p:nvSpPr>
        <p:spPr/>
        <p:txBody>
          <a:bodyPr/>
          <a:lstStyle/>
          <a:p>
            <a:fld id="{86E7809C-4737-4E84-9F8C-BE4DB27C2EF0}" type="slidenum">
              <a:rPr lang="en-US" smtClean="0"/>
              <a:t>‹#›</a:t>
            </a:fld>
            <a:endParaRPr lang="en-US" dirty="0"/>
          </a:p>
        </p:txBody>
      </p:sp>
    </p:spTree>
    <p:extLst>
      <p:ext uri="{BB962C8B-B14F-4D97-AF65-F5344CB8AC3E}">
        <p14:creationId xmlns:p14="http://schemas.microsoft.com/office/powerpoint/2010/main" val="373007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B9C26C-52D1-6FC9-DC3A-7140F4E4E4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FA80D6-9B18-50CF-C174-89875DB652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F95E9C-A5AD-238E-DFCB-A07847AB42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7EB13A-FCF5-4A80-9D16-C639CD1D9E4D}" type="datetimeFigureOut">
              <a:rPr lang="en-US" smtClean="0"/>
              <a:t>3/19/2025</a:t>
            </a:fld>
            <a:endParaRPr lang="en-US" dirty="0"/>
          </a:p>
        </p:txBody>
      </p:sp>
      <p:sp>
        <p:nvSpPr>
          <p:cNvPr id="5" name="Footer Placeholder 4">
            <a:extLst>
              <a:ext uri="{FF2B5EF4-FFF2-40B4-BE49-F238E27FC236}">
                <a16:creationId xmlns:a16="http://schemas.microsoft.com/office/drawing/2014/main" id="{3AF4ED88-0E95-E300-CB8B-9903962DB4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4EFF3FCB-1284-EB1E-1FC9-1BFCA5EB3C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E7809C-4737-4E84-9F8C-BE4DB27C2EF0}" type="slidenum">
              <a:rPr lang="en-US" smtClean="0"/>
              <a:t>‹#›</a:t>
            </a:fld>
            <a:endParaRPr lang="en-US" dirty="0"/>
          </a:p>
        </p:txBody>
      </p:sp>
    </p:spTree>
    <p:extLst>
      <p:ext uri="{BB962C8B-B14F-4D97-AF65-F5344CB8AC3E}">
        <p14:creationId xmlns:p14="http://schemas.microsoft.com/office/powerpoint/2010/main" val="642716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8600" y="1354667"/>
            <a:ext cx="9144000" cy="1494896"/>
          </a:xfrm>
        </p:spPr>
        <p:txBody>
          <a:bodyPr/>
          <a:lstStyle/>
          <a:p>
            <a:r>
              <a:rPr lang="en-US" b="1" dirty="0"/>
              <a:t>Cash Handling</a:t>
            </a:r>
          </a:p>
        </p:txBody>
      </p:sp>
      <p:sp>
        <p:nvSpPr>
          <p:cNvPr id="5" name="Rectangle 4"/>
          <p:cNvSpPr/>
          <p:nvPr/>
        </p:nvSpPr>
        <p:spPr>
          <a:xfrm>
            <a:off x="8358469" y="4863789"/>
            <a:ext cx="3763599" cy="1477328"/>
          </a:xfrm>
          <a:prstGeom prst="rect">
            <a:avLst/>
          </a:prstGeom>
        </p:spPr>
        <p:txBody>
          <a:bodyPr wrap="square">
            <a:spAutoFit/>
          </a:bodyPr>
          <a:lstStyle/>
          <a:p>
            <a:r>
              <a:rPr lang="en-US" b="1" dirty="0">
                <a:solidFill>
                  <a:srgbClr val="898989"/>
                </a:solidFill>
              </a:rPr>
              <a:t>Patrick Shinkle</a:t>
            </a:r>
          </a:p>
          <a:p>
            <a:r>
              <a:rPr lang="en-US" b="1" dirty="0">
                <a:solidFill>
                  <a:srgbClr val="898989"/>
                </a:solidFill>
              </a:rPr>
              <a:t>North Central Texas Council of Governments</a:t>
            </a:r>
          </a:p>
          <a:p>
            <a:r>
              <a:rPr lang="en-US" b="1" dirty="0">
                <a:solidFill>
                  <a:srgbClr val="898989"/>
                </a:solidFill>
                <a:ea typeface="Calibri" panose="020F0502020204030204" pitchFamily="34" charset="0"/>
                <a:cs typeface="Calibri" panose="020F0502020204030204" pitchFamily="34" charset="0"/>
              </a:rPr>
              <a:t>https://www.nctcog.org/training-development-institute</a:t>
            </a:r>
          </a:p>
        </p:txBody>
      </p:sp>
      <p:sp>
        <p:nvSpPr>
          <p:cNvPr id="3" name="Footer Placeholder 2"/>
          <p:cNvSpPr>
            <a:spLocks noGrp="1"/>
          </p:cNvSpPr>
          <p:nvPr>
            <p:ph type="ftr" sz="quarter" idx="11"/>
          </p:nvPr>
        </p:nvSpPr>
        <p:spPr/>
        <p:txBody>
          <a:bodyPr/>
          <a:lstStyle/>
          <a:p>
            <a:r>
              <a:rPr lang="en-US" dirty="0"/>
              <a:t>© GTOT</a:t>
            </a:r>
          </a:p>
        </p:txBody>
      </p:sp>
      <p:sp>
        <p:nvSpPr>
          <p:cNvPr id="7" name="Slide Number Placeholder 6"/>
          <p:cNvSpPr>
            <a:spLocks noGrp="1"/>
          </p:cNvSpPr>
          <p:nvPr>
            <p:ph type="sldNum" sz="quarter" idx="12"/>
          </p:nvPr>
        </p:nvSpPr>
        <p:spPr/>
        <p:txBody>
          <a:bodyPr/>
          <a:lstStyle/>
          <a:p>
            <a:fld id="{670A631E-1FE2-4D95-B05D-AA452D03B9DC}" type="slidenum">
              <a:rPr lang="en-US" smtClean="0"/>
              <a:t>1</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549" y="3644378"/>
            <a:ext cx="1234103" cy="1219411"/>
          </a:xfrm>
          <a:prstGeom prst="rect">
            <a:avLst/>
          </a:prstGeom>
        </p:spPr>
      </p:pic>
      <p:sp>
        <p:nvSpPr>
          <p:cNvPr id="9" name="Rectangle 8"/>
          <p:cNvSpPr/>
          <p:nvPr/>
        </p:nvSpPr>
        <p:spPr>
          <a:xfrm>
            <a:off x="1098550" y="4863788"/>
            <a:ext cx="2792315" cy="923330"/>
          </a:xfrm>
          <a:prstGeom prst="rect">
            <a:avLst/>
          </a:prstGeom>
        </p:spPr>
        <p:txBody>
          <a:bodyPr wrap="square">
            <a:spAutoFit/>
          </a:bodyPr>
          <a:lstStyle/>
          <a:p>
            <a:r>
              <a:rPr lang="en-US" b="1" dirty="0">
                <a:solidFill>
                  <a:srgbClr val="898989"/>
                </a:solidFill>
              </a:rPr>
              <a:t>Government Treasurers’ Organization of Texas</a:t>
            </a:r>
          </a:p>
          <a:p>
            <a:r>
              <a:rPr lang="en-US" b="1" dirty="0">
                <a:solidFill>
                  <a:srgbClr val="898989"/>
                </a:solidFill>
                <a:ea typeface="Calibri" panose="020F0502020204030204" pitchFamily="34" charset="0"/>
                <a:cs typeface="Calibri" panose="020F0502020204030204" pitchFamily="34" charset="0"/>
              </a:rPr>
              <a:t>https://gtot.nctcog.org/</a:t>
            </a:r>
          </a:p>
        </p:txBody>
      </p:sp>
      <p:sp>
        <p:nvSpPr>
          <p:cNvPr id="4" name="Date Placeholder 3">
            <a:extLst>
              <a:ext uri="{FF2B5EF4-FFF2-40B4-BE49-F238E27FC236}">
                <a16:creationId xmlns:a16="http://schemas.microsoft.com/office/drawing/2014/main" id="{3D42E1E1-4AA8-4DB5-B8FD-1326C6C38532}"/>
              </a:ext>
            </a:extLst>
          </p:cNvPr>
          <p:cNvSpPr>
            <a:spLocks noGrp="1"/>
          </p:cNvSpPr>
          <p:nvPr>
            <p:ph type="dt" sz="half" idx="10"/>
          </p:nvPr>
        </p:nvSpPr>
        <p:spPr/>
        <p:txBody>
          <a:bodyPr/>
          <a:lstStyle/>
          <a:p>
            <a:endParaRPr lang="en-US" dirty="0"/>
          </a:p>
        </p:txBody>
      </p:sp>
      <p:pic>
        <p:nvPicPr>
          <p:cNvPr id="10" name="Picture 9">
            <a:extLst>
              <a:ext uri="{FF2B5EF4-FFF2-40B4-BE49-F238E27FC236}">
                <a16:creationId xmlns:a16="http://schemas.microsoft.com/office/drawing/2014/main" id="{5132C310-5CBA-6EFD-6B10-146D58A10867}"/>
              </a:ext>
            </a:extLst>
          </p:cNvPr>
          <p:cNvPicPr>
            <a:picLocks noChangeAspect="1"/>
          </p:cNvPicPr>
          <p:nvPr/>
        </p:nvPicPr>
        <p:blipFill>
          <a:blip r:embed="rId4"/>
          <a:stretch>
            <a:fillRect/>
          </a:stretch>
        </p:blipFill>
        <p:spPr>
          <a:xfrm>
            <a:off x="8229599" y="3743581"/>
            <a:ext cx="1687091" cy="1120207"/>
          </a:xfrm>
          <a:prstGeom prst="rect">
            <a:avLst/>
          </a:prstGeom>
        </p:spPr>
      </p:pic>
    </p:spTree>
    <p:extLst>
      <p:ext uri="{BB962C8B-B14F-4D97-AF65-F5344CB8AC3E}">
        <p14:creationId xmlns:p14="http://schemas.microsoft.com/office/powerpoint/2010/main" val="2761895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7D872-56CE-15EC-9112-E910325376A2}"/>
              </a:ext>
            </a:extLst>
          </p:cNvPr>
          <p:cNvSpPr>
            <a:spLocks noGrp="1"/>
          </p:cNvSpPr>
          <p:nvPr>
            <p:ph type="title"/>
          </p:nvPr>
        </p:nvSpPr>
        <p:spPr/>
        <p:txBody>
          <a:bodyPr>
            <a:normAutofit/>
          </a:bodyPr>
          <a:lstStyle/>
          <a:p>
            <a:r>
              <a:rPr lang="en-US" dirty="0"/>
              <a:t>Credit Cards</a:t>
            </a:r>
          </a:p>
        </p:txBody>
      </p:sp>
      <p:sp>
        <p:nvSpPr>
          <p:cNvPr id="3" name="Content Placeholder 2">
            <a:extLst>
              <a:ext uri="{FF2B5EF4-FFF2-40B4-BE49-F238E27FC236}">
                <a16:creationId xmlns:a16="http://schemas.microsoft.com/office/drawing/2014/main" id="{D2993B25-D02F-50DC-D5A3-D158D1CE5932}"/>
              </a:ext>
            </a:extLst>
          </p:cNvPr>
          <p:cNvSpPr>
            <a:spLocks noGrp="1"/>
          </p:cNvSpPr>
          <p:nvPr>
            <p:ph idx="1"/>
          </p:nvPr>
        </p:nvSpPr>
        <p:spPr/>
        <p:txBody>
          <a:bodyPr/>
          <a:lstStyle/>
          <a:p>
            <a:r>
              <a:rPr lang="en-US" dirty="0"/>
              <a:t>The processing process</a:t>
            </a:r>
          </a:p>
          <a:p>
            <a:r>
              <a:rPr lang="en-US" dirty="0"/>
              <a:t>Transaction recommendations</a:t>
            </a:r>
          </a:p>
          <a:p>
            <a:r>
              <a:rPr lang="en-US" dirty="0"/>
              <a:t>Types of credit cards</a:t>
            </a:r>
          </a:p>
          <a:p>
            <a:r>
              <a:rPr lang="en-US" dirty="0"/>
              <a:t>EMV Chips –vs- Magnetic strips</a:t>
            </a:r>
          </a:p>
          <a:p>
            <a:r>
              <a:rPr lang="en-US" dirty="0"/>
              <a:t>Credit card fraud</a:t>
            </a:r>
          </a:p>
          <a:p>
            <a:r>
              <a:rPr lang="en-US" dirty="0"/>
              <a:t>PCI Compliance</a:t>
            </a:r>
          </a:p>
          <a:p>
            <a:r>
              <a:rPr lang="en-US" dirty="0"/>
              <a:t>Money orders</a:t>
            </a:r>
          </a:p>
          <a:p>
            <a:endParaRPr lang="en-US" dirty="0"/>
          </a:p>
        </p:txBody>
      </p:sp>
      <p:pic>
        <p:nvPicPr>
          <p:cNvPr id="1028" name="Picture 4" descr="Image result for credit card meme">
            <a:extLst>
              <a:ext uri="{FF2B5EF4-FFF2-40B4-BE49-F238E27FC236}">
                <a16:creationId xmlns:a16="http://schemas.microsoft.com/office/drawing/2014/main" id="{57488438-559B-42D1-7146-BDF576756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6324" y="3990766"/>
            <a:ext cx="3042919" cy="18380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ash handling meme">
            <a:extLst>
              <a:ext uri="{FF2B5EF4-FFF2-40B4-BE49-F238E27FC236}">
                <a16:creationId xmlns:a16="http://schemas.microsoft.com/office/drawing/2014/main" id="{15726F9D-C5E9-2B4C-527F-0A7B405F4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6325" y="1008464"/>
            <a:ext cx="3042918" cy="271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183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A45EA-E2BE-8C3D-D7E7-BC93AEF975D6}"/>
              </a:ext>
            </a:extLst>
          </p:cNvPr>
          <p:cNvSpPr>
            <a:spLocks noGrp="1"/>
          </p:cNvSpPr>
          <p:nvPr>
            <p:ph type="title"/>
          </p:nvPr>
        </p:nvSpPr>
        <p:spPr/>
        <p:txBody>
          <a:bodyPr/>
          <a:lstStyle/>
          <a:p>
            <a:r>
              <a:rPr lang="en-US" dirty="0"/>
              <a:t>Entity Policy &amp; Procedures</a:t>
            </a:r>
          </a:p>
        </p:txBody>
      </p:sp>
      <p:sp>
        <p:nvSpPr>
          <p:cNvPr id="3" name="Content Placeholder 2">
            <a:extLst>
              <a:ext uri="{FF2B5EF4-FFF2-40B4-BE49-F238E27FC236}">
                <a16:creationId xmlns:a16="http://schemas.microsoft.com/office/drawing/2014/main" id="{CAE236CD-43D4-5701-6EAB-2A24EBC73980}"/>
              </a:ext>
            </a:extLst>
          </p:cNvPr>
          <p:cNvSpPr>
            <a:spLocks noGrp="1"/>
          </p:cNvSpPr>
          <p:nvPr>
            <p:ph idx="1"/>
          </p:nvPr>
        </p:nvSpPr>
        <p:spPr/>
        <p:txBody>
          <a:bodyPr>
            <a:normAutofit fontScale="92500" lnSpcReduction="20000"/>
          </a:bodyPr>
          <a:lstStyle/>
          <a:p>
            <a:r>
              <a:rPr lang="en-US" dirty="0"/>
              <a:t>Use AI to assist with your initial drafting of policy &amp; procedures</a:t>
            </a:r>
          </a:p>
          <a:p>
            <a:r>
              <a:rPr lang="en-US" dirty="0"/>
              <a:t>Each Entity department has an internal control memo that must include, but not be limited to the following information:</a:t>
            </a:r>
          </a:p>
          <a:p>
            <a:pPr lvl="2"/>
            <a:r>
              <a:rPr lang="en-US" dirty="0"/>
              <a:t>authorization of person(s) to collect cash;</a:t>
            </a:r>
          </a:p>
          <a:p>
            <a:pPr lvl="2"/>
            <a:r>
              <a:rPr lang="en-US" dirty="0"/>
              <a:t>separation of duties;</a:t>
            </a:r>
          </a:p>
          <a:p>
            <a:pPr lvl="2"/>
            <a:r>
              <a:rPr lang="en-US" dirty="0"/>
              <a:t>off-site cash collection procedures;</a:t>
            </a:r>
          </a:p>
          <a:p>
            <a:pPr lvl="2"/>
            <a:r>
              <a:rPr lang="en-US" dirty="0"/>
              <a:t>maintenance of cash receipt logs;</a:t>
            </a:r>
          </a:p>
          <a:p>
            <a:pPr lvl="2"/>
            <a:r>
              <a:rPr lang="en-US" dirty="0"/>
              <a:t>security and reconciliation of cash;</a:t>
            </a:r>
          </a:p>
          <a:p>
            <a:pPr lvl="2"/>
            <a:r>
              <a:rPr lang="en-US" dirty="0"/>
              <a:t>delivery of approved cash deposit to the Utility Billing office;</a:t>
            </a:r>
          </a:p>
          <a:p>
            <a:pPr lvl="2"/>
            <a:r>
              <a:rPr lang="en-US" dirty="0"/>
              <a:t>over/short procedures;</a:t>
            </a:r>
          </a:p>
          <a:p>
            <a:pPr lvl="2"/>
            <a:r>
              <a:rPr lang="en-US" dirty="0"/>
              <a:t>Notifying the Finance Department in the event of loss; </a:t>
            </a:r>
          </a:p>
          <a:p>
            <a:pPr lvl="2"/>
            <a:r>
              <a:rPr lang="en-US" dirty="0"/>
              <a:t>retaining of records</a:t>
            </a:r>
          </a:p>
          <a:p>
            <a:pPr marL="914400" lvl="2" indent="0">
              <a:buNone/>
            </a:pPr>
            <a:endParaRPr lang="en-US" dirty="0"/>
          </a:p>
          <a:p>
            <a:pPr marL="914400" lvl="2" indent="0">
              <a:buNone/>
            </a:pPr>
            <a:r>
              <a:rPr lang="en-US" dirty="0"/>
              <a:t>Department Heads and Division Supervisors-</a:t>
            </a:r>
          </a:p>
          <a:p>
            <a:pPr marL="914400" lvl="2" indent="0">
              <a:buNone/>
            </a:pPr>
            <a:r>
              <a:rPr lang="en-US" dirty="0"/>
              <a:t>Please review your department’s internal control memo to ensure that they include each of the criteria listed above.  Any process updates need to be approved by Finance before they are implemented.</a:t>
            </a:r>
          </a:p>
          <a:p>
            <a:endParaRPr lang="en-US" dirty="0"/>
          </a:p>
          <a:p>
            <a:endParaRPr lang="en-US" dirty="0"/>
          </a:p>
        </p:txBody>
      </p:sp>
    </p:spTree>
    <p:extLst>
      <p:ext uri="{BB962C8B-B14F-4D97-AF65-F5344CB8AC3E}">
        <p14:creationId xmlns:p14="http://schemas.microsoft.com/office/powerpoint/2010/main" val="13237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9A8EF-F882-35EE-09D8-DA16E552D364}"/>
              </a:ext>
            </a:extLst>
          </p:cNvPr>
          <p:cNvSpPr>
            <a:spLocks noGrp="1"/>
          </p:cNvSpPr>
          <p:nvPr>
            <p:ph type="title"/>
          </p:nvPr>
        </p:nvSpPr>
        <p:spPr/>
        <p:txBody>
          <a:bodyPr/>
          <a:lstStyle/>
          <a:p>
            <a:r>
              <a:rPr lang="en-US" dirty="0"/>
              <a:t>Entity Procedures</a:t>
            </a:r>
          </a:p>
        </p:txBody>
      </p:sp>
      <p:sp>
        <p:nvSpPr>
          <p:cNvPr id="3" name="Content Placeholder 2">
            <a:extLst>
              <a:ext uri="{FF2B5EF4-FFF2-40B4-BE49-F238E27FC236}">
                <a16:creationId xmlns:a16="http://schemas.microsoft.com/office/drawing/2014/main" id="{24E7E42E-0110-34AB-0194-9E26A062EB6C}"/>
              </a:ext>
            </a:extLst>
          </p:cNvPr>
          <p:cNvSpPr>
            <a:spLocks noGrp="1"/>
          </p:cNvSpPr>
          <p:nvPr>
            <p:ph idx="1"/>
          </p:nvPr>
        </p:nvSpPr>
        <p:spPr/>
        <p:txBody>
          <a:bodyPr/>
          <a:lstStyle/>
          <a:p>
            <a:r>
              <a:rPr lang="en-US" dirty="0"/>
              <a:t>Cash Transactions</a:t>
            </a:r>
          </a:p>
          <a:p>
            <a:pPr lvl="1"/>
            <a:r>
              <a:rPr lang="en-US" dirty="0"/>
              <a:t>Department Heads or Division Supervisors will give authorization to departmental employees to handle cash.</a:t>
            </a:r>
          </a:p>
          <a:p>
            <a:pPr lvl="1"/>
            <a:r>
              <a:rPr lang="en-US" dirty="0"/>
              <a:t>All authorized employees must complete Cash Handling Training.</a:t>
            </a:r>
          </a:p>
          <a:p>
            <a:pPr lvl="1"/>
            <a:r>
              <a:rPr lang="en-US" dirty="0"/>
              <a:t>Training must be completed within the first 30 days of employment, if training is not completed, the employee will not be allowed to handle cash until they become compliant.</a:t>
            </a:r>
          </a:p>
          <a:p>
            <a:pPr lvl="1"/>
            <a:r>
              <a:rPr lang="en-US" dirty="0"/>
              <a:t>Training will reoccur on an annual basis in October.</a:t>
            </a:r>
          </a:p>
          <a:p>
            <a:pPr lvl="1"/>
            <a:r>
              <a:rPr lang="en-US" dirty="0"/>
              <a:t>If annual training is not completed by October 31</a:t>
            </a:r>
            <a:r>
              <a:rPr lang="en-US" baseline="30000" dirty="0"/>
              <a:t>st</a:t>
            </a:r>
            <a:r>
              <a:rPr lang="en-US" dirty="0"/>
              <a:t>, cash handling responsibilities must be suspended. </a:t>
            </a:r>
          </a:p>
          <a:p>
            <a:pPr lvl="1"/>
            <a:r>
              <a:rPr lang="en-US" dirty="0"/>
              <a:t>Each authorized employee that has custody of entity cash has a fiduciary responsibility to handle all cash transactions appropriately.</a:t>
            </a:r>
          </a:p>
          <a:p>
            <a:pPr lvl="2"/>
            <a:r>
              <a:rPr lang="en-US" dirty="0"/>
              <a:t>Custodians of petty cash funds must comply with the Entity Petty Cash Policy.</a:t>
            </a:r>
          </a:p>
          <a:p>
            <a:endParaRPr lang="en-US" dirty="0"/>
          </a:p>
        </p:txBody>
      </p:sp>
    </p:spTree>
    <p:extLst>
      <p:ext uri="{BB962C8B-B14F-4D97-AF65-F5344CB8AC3E}">
        <p14:creationId xmlns:p14="http://schemas.microsoft.com/office/powerpoint/2010/main" val="851660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801A5-A81C-F378-4E08-AF25C517E2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00E0D5-0853-FA9B-F62A-B0D9A6ADFD53}"/>
              </a:ext>
            </a:extLst>
          </p:cNvPr>
          <p:cNvSpPr>
            <a:spLocks noGrp="1"/>
          </p:cNvSpPr>
          <p:nvPr>
            <p:ph type="title"/>
          </p:nvPr>
        </p:nvSpPr>
        <p:spPr/>
        <p:txBody>
          <a:bodyPr/>
          <a:lstStyle/>
          <a:p>
            <a:r>
              <a:rPr lang="en-US" dirty="0"/>
              <a:t>Entity Procedures</a:t>
            </a:r>
          </a:p>
        </p:txBody>
      </p:sp>
      <p:sp>
        <p:nvSpPr>
          <p:cNvPr id="3" name="Content Placeholder 2">
            <a:extLst>
              <a:ext uri="{FF2B5EF4-FFF2-40B4-BE49-F238E27FC236}">
                <a16:creationId xmlns:a16="http://schemas.microsoft.com/office/drawing/2014/main" id="{C3A3B874-EF9A-6AE3-2D03-C9D8036E76F9}"/>
              </a:ext>
            </a:extLst>
          </p:cNvPr>
          <p:cNvSpPr>
            <a:spLocks noGrp="1"/>
          </p:cNvSpPr>
          <p:nvPr>
            <p:ph idx="1"/>
          </p:nvPr>
        </p:nvSpPr>
        <p:spPr/>
        <p:txBody>
          <a:bodyPr/>
          <a:lstStyle/>
          <a:p>
            <a:r>
              <a:rPr lang="en-US" dirty="0"/>
              <a:t>Cash Transactions</a:t>
            </a:r>
          </a:p>
          <a:p>
            <a:pPr lvl="1"/>
            <a:r>
              <a:rPr lang="en-US" dirty="0"/>
              <a:t>It is the Department Head or Division Supervisor’s responsibility to verify that cash is properly secured, accounted for, and documented in accordance with entity policy and internal procedures developed by the department.</a:t>
            </a:r>
          </a:p>
          <a:p>
            <a:pPr lvl="1"/>
            <a:r>
              <a:rPr lang="en-US" dirty="0"/>
              <a:t>Departments must deposit cash daily, and in accordance with entity cash handling procedures and departmental internal control documents.  </a:t>
            </a:r>
          </a:p>
          <a:p>
            <a:pPr lvl="1"/>
            <a:r>
              <a:rPr lang="en-US" dirty="0"/>
              <a:t>The Finance Department is responsible for performing spot audits to ensure all entity policies and procedures and departmental processes are adhered to at all times.</a:t>
            </a:r>
          </a:p>
          <a:p>
            <a:endParaRPr lang="en-US" dirty="0"/>
          </a:p>
        </p:txBody>
      </p:sp>
    </p:spTree>
    <p:extLst>
      <p:ext uri="{BB962C8B-B14F-4D97-AF65-F5344CB8AC3E}">
        <p14:creationId xmlns:p14="http://schemas.microsoft.com/office/powerpoint/2010/main" val="3692159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F07FB-D10A-DF81-4068-5907AA7F7133}"/>
              </a:ext>
            </a:extLst>
          </p:cNvPr>
          <p:cNvSpPr>
            <a:spLocks noGrp="1"/>
          </p:cNvSpPr>
          <p:nvPr>
            <p:ph type="title"/>
          </p:nvPr>
        </p:nvSpPr>
        <p:spPr/>
        <p:txBody>
          <a:bodyPr/>
          <a:lstStyle/>
          <a:p>
            <a:r>
              <a:rPr lang="en-US" dirty="0"/>
              <a:t>Entity Procedures</a:t>
            </a:r>
          </a:p>
        </p:txBody>
      </p:sp>
      <p:sp>
        <p:nvSpPr>
          <p:cNvPr id="3" name="Content Placeholder 2">
            <a:extLst>
              <a:ext uri="{FF2B5EF4-FFF2-40B4-BE49-F238E27FC236}">
                <a16:creationId xmlns:a16="http://schemas.microsoft.com/office/drawing/2014/main" id="{37BD9643-270C-548A-2C47-24B9C1472CE0}"/>
              </a:ext>
            </a:extLst>
          </p:cNvPr>
          <p:cNvSpPr>
            <a:spLocks noGrp="1"/>
          </p:cNvSpPr>
          <p:nvPr>
            <p:ph idx="1"/>
          </p:nvPr>
        </p:nvSpPr>
        <p:spPr/>
        <p:txBody>
          <a:bodyPr>
            <a:normAutofit lnSpcReduction="10000"/>
          </a:bodyPr>
          <a:lstStyle/>
          <a:p>
            <a:r>
              <a:rPr lang="en-US" dirty="0"/>
              <a:t>Separation of Duty</a:t>
            </a:r>
          </a:p>
          <a:p>
            <a:pPr lvl="1"/>
            <a:r>
              <a:rPr lang="en-US" dirty="0"/>
              <a:t>Each Department Head or Division Supervisor will be responsible for ensuring a structured separation of duties process to be always ensure that cash on hand and cash deposited matches actual receipts.</a:t>
            </a:r>
          </a:p>
          <a:p>
            <a:pPr lvl="1"/>
            <a:r>
              <a:rPr lang="en-US" dirty="0"/>
              <a:t>The Finance Department can assist departments in reviewing process changes to ensure compliance.</a:t>
            </a:r>
          </a:p>
          <a:p>
            <a:pPr lvl="2"/>
            <a:r>
              <a:rPr lang="en-US" dirty="0"/>
              <a:t>Please note that internal control memos are reviewed by Accounting and each department annually.  These processes are audited each year by an external audit firm for compliance so please contact Finance before making any changes.</a:t>
            </a:r>
          </a:p>
          <a:p>
            <a:pPr lvl="2"/>
            <a:endParaRPr lang="en-US" dirty="0"/>
          </a:p>
          <a:p>
            <a:r>
              <a:rPr lang="en-US" dirty="0"/>
              <a:t>Overages &amp; Shortages:</a:t>
            </a:r>
          </a:p>
          <a:p>
            <a:pPr lvl="1"/>
            <a:r>
              <a:rPr lang="en-US" dirty="0"/>
              <a:t>The Department Head or Division Supervisor will ensure that cash on hand and cash deposited matches actual receipts at all times.</a:t>
            </a:r>
          </a:p>
          <a:p>
            <a:pPr lvl="1"/>
            <a:r>
              <a:rPr lang="en-US" dirty="0"/>
              <a:t>Departments will adhere to their procedures when handling overages and shortages.</a:t>
            </a:r>
          </a:p>
        </p:txBody>
      </p:sp>
    </p:spTree>
    <p:extLst>
      <p:ext uri="{BB962C8B-B14F-4D97-AF65-F5344CB8AC3E}">
        <p14:creationId xmlns:p14="http://schemas.microsoft.com/office/powerpoint/2010/main" val="1913331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18674-8832-1635-DE2E-4748FF072D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15A24D-60B7-74F7-FFAE-5B8E1716EE45}"/>
              </a:ext>
            </a:extLst>
          </p:cNvPr>
          <p:cNvSpPr>
            <a:spLocks noGrp="1"/>
          </p:cNvSpPr>
          <p:nvPr>
            <p:ph type="title"/>
          </p:nvPr>
        </p:nvSpPr>
        <p:spPr/>
        <p:txBody>
          <a:bodyPr/>
          <a:lstStyle/>
          <a:p>
            <a:r>
              <a:rPr lang="en-US" dirty="0"/>
              <a:t>Entity Procedures</a:t>
            </a:r>
          </a:p>
        </p:txBody>
      </p:sp>
      <p:sp>
        <p:nvSpPr>
          <p:cNvPr id="3" name="Content Placeholder 2">
            <a:extLst>
              <a:ext uri="{FF2B5EF4-FFF2-40B4-BE49-F238E27FC236}">
                <a16:creationId xmlns:a16="http://schemas.microsoft.com/office/drawing/2014/main" id="{451E10B1-EFE4-3417-2C0E-ABB2AB253D58}"/>
              </a:ext>
            </a:extLst>
          </p:cNvPr>
          <p:cNvSpPr>
            <a:spLocks noGrp="1"/>
          </p:cNvSpPr>
          <p:nvPr>
            <p:ph idx="1"/>
          </p:nvPr>
        </p:nvSpPr>
        <p:spPr/>
        <p:txBody>
          <a:bodyPr>
            <a:normAutofit/>
          </a:bodyPr>
          <a:lstStyle/>
          <a:p>
            <a:r>
              <a:rPr lang="en-US" dirty="0"/>
              <a:t>Consequences for Noncompliance</a:t>
            </a:r>
          </a:p>
          <a:p>
            <a:pPr lvl="1"/>
            <a:r>
              <a:rPr lang="en-US" dirty="0"/>
              <a:t>It is Department Head or Division Supervisor’s responsibility to track and maintain noncompliance issues.</a:t>
            </a:r>
          </a:p>
          <a:p>
            <a:pPr lvl="1"/>
            <a:r>
              <a:rPr lang="en-US" dirty="0"/>
              <a:t>Departments will adhere to their specific internal control memo on how this is handled.</a:t>
            </a:r>
          </a:p>
          <a:p>
            <a:pPr lvl="1"/>
            <a:endParaRPr lang="en-US" dirty="0"/>
          </a:p>
          <a:p>
            <a:r>
              <a:rPr lang="en-US" dirty="0"/>
              <a:t>Records Retention</a:t>
            </a:r>
          </a:p>
          <a:p>
            <a:pPr lvl="1"/>
            <a:r>
              <a:rPr lang="en-US" dirty="0"/>
              <a:t>It is the Department Head or Division Supervisor’s responsibility to track and maintain records for the department.</a:t>
            </a:r>
          </a:p>
          <a:p>
            <a:pPr lvl="1"/>
            <a:r>
              <a:rPr lang="en-US" dirty="0"/>
              <a:t>Departments will adhere to their specific internal control memo on how this is handled.</a:t>
            </a:r>
          </a:p>
          <a:p>
            <a:pPr lvl="1"/>
            <a:r>
              <a:rPr lang="en-US" dirty="0"/>
              <a:t>Contact the Entity Secretary’s office for additional, specific instructions.</a:t>
            </a:r>
          </a:p>
        </p:txBody>
      </p:sp>
    </p:spTree>
    <p:extLst>
      <p:ext uri="{BB962C8B-B14F-4D97-AF65-F5344CB8AC3E}">
        <p14:creationId xmlns:p14="http://schemas.microsoft.com/office/powerpoint/2010/main" val="299048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BD97B-6AEA-148E-0D2D-A0D6E2A80AA5}"/>
              </a:ext>
            </a:extLst>
          </p:cNvPr>
          <p:cNvSpPr>
            <a:spLocks noGrp="1"/>
          </p:cNvSpPr>
          <p:nvPr>
            <p:ph type="title"/>
          </p:nvPr>
        </p:nvSpPr>
        <p:spPr/>
        <p:txBody>
          <a:bodyPr/>
          <a:lstStyle/>
          <a:p>
            <a:r>
              <a:rPr lang="en-US" dirty="0"/>
              <a:t>Locally approved Items</a:t>
            </a:r>
          </a:p>
        </p:txBody>
      </p:sp>
      <p:sp>
        <p:nvSpPr>
          <p:cNvPr id="3" name="Content Placeholder 2">
            <a:extLst>
              <a:ext uri="{FF2B5EF4-FFF2-40B4-BE49-F238E27FC236}">
                <a16:creationId xmlns:a16="http://schemas.microsoft.com/office/drawing/2014/main" id="{BE8FFADD-E6F9-2248-B921-6DB0FDC5FD4D}"/>
              </a:ext>
            </a:extLst>
          </p:cNvPr>
          <p:cNvSpPr>
            <a:spLocks noGrp="1"/>
          </p:cNvSpPr>
          <p:nvPr>
            <p:ph idx="1"/>
          </p:nvPr>
        </p:nvSpPr>
        <p:spPr/>
        <p:txBody>
          <a:bodyPr/>
          <a:lstStyle/>
          <a:p>
            <a:r>
              <a:rPr lang="en-US" dirty="0"/>
              <a:t>Tamper Proof Clear Plastic Deposit Bags </a:t>
            </a:r>
          </a:p>
          <a:p>
            <a:r>
              <a:rPr lang="en-US" dirty="0"/>
              <a:t>Zippered Bank Bag</a:t>
            </a:r>
          </a:p>
          <a:p>
            <a:r>
              <a:rPr lang="en-US" dirty="0"/>
              <a:t>Dual Bank Deposit Slips</a:t>
            </a:r>
          </a:p>
          <a:p>
            <a:r>
              <a:rPr lang="en-US" dirty="0"/>
              <a:t>Coin Wrappers &amp; Currency Straps </a:t>
            </a:r>
          </a:p>
          <a:p>
            <a:r>
              <a:rPr lang="en-US" dirty="0"/>
              <a:t>Cash Receipt Forms (For manual transactions when needed)</a:t>
            </a:r>
          </a:p>
          <a:p>
            <a:r>
              <a:rPr lang="en-US" dirty="0"/>
              <a:t>Transport bag that conceals deposit</a:t>
            </a:r>
          </a:p>
          <a:p>
            <a:r>
              <a:rPr lang="en-US" dirty="0"/>
              <a:t>Tyler Cashiering Batch Report for daily reconciliation and batch closing</a:t>
            </a:r>
          </a:p>
          <a:p>
            <a:r>
              <a:rPr lang="en-US" dirty="0"/>
              <a:t>Bill Counter </a:t>
            </a:r>
          </a:p>
          <a:p>
            <a:endParaRPr lang="en-US" dirty="0"/>
          </a:p>
        </p:txBody>
      </p:sp>
      <p:pic>
        <p:nvPicPr>
          <p:cNvPr id="4" name="Picture 3">
            <a:extLst>
              <a:ext uri="{FF2B5EF4-FFF2-40B4-BE49-F238E27FC236}">
                <a16:creationId xmlns:a16="http://schemas.microsoft.com/office/drawing/2014/main" id="{6AC0E5CE-E834-41F1-B4E5-2761BBE910AE}"/>
              </a:ext>
            </a:extLst>
          </p:cNvPr>
          <p:cNvPicPr>
            <a:picLocks noChangeAspect="1"/>
          </p:cNvPicPr>
          <p:nvPr/>
        </p:nvPicPr>
        <p:blipFill>
          <a:blip r:embed="rId2"/>
          <a:stretch>
            <a:fillRect/>
          </a:stretch>
        </p:blipFill>
        <p:spPr>
          <a:xfrm>
            <a:off x="7904634" y="900079"/>
            <a:ext cx="3579729" cy="2069363"/>
          </a:xfrm>
          <a:prstGeom prst="rect">
            <a:avLst/>
          </a:prstGeom>
        </p:spPr>
      </p:pic>
    </p:spTree>
    <p:extLst>
      <p:ext uri="{BB962C8B-B14F-4D97-AF65-F5344CB8AC3E}">
        <p14:creationId xmlns:p14="http://schemas.microsoft.com/office/powerpoint/2010/main" val="3105665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5E011-6BEF-5627-ED7B-3C3FD6EB6416}"/>
              </a:ext>
            </a:extLst>
          </p:cNvPr>
          <p:cNvSpPr>
            <a:spLocks noGrp="1"/>
          </p:cNvSpPr>
          <p:nvPr>
            <p:ph type="title"/>
          </p:nvPr>
        </p:nvSpPr>
        <p:spPr/>
        <p:txBody>
          <a:bodyPr/>
          <a:lstStyle/>
          <a:p>
            <a:r>
              <a:rPr lang="en-US" dirty="0"/>
              <a:t>Fraud, Theft &amp; Robbery</a:t>
            </a:r>
          </a:p>
        </p:txBody>
      </p:sp>
      <p:sp>
        <p:nvSpPr>
          <p:cNvPr id="3" name="Content Placeholder 2">
            <a:extLst>
              <a:ext uri="{FF2B5EF4-FFF2-40B4-BE49-F238E27FC236}">
                <a16:creationId xmlns:a16="http://schemas.microsoft.com/office/drawing/2014/main" id="{AD115DB7-C95B-E4F1-9A29-F2138BA7444B}"/>
              </a:ext>
            </a:extLst>
          </p:cNvPr>
          <p:cNvSpPr>
            <a:spLocks noGrp="1"/>
          </p:cNvSpPr>
          <p:nvPr>
            <p:ph idx="1"/>
          </p:nvPr>
        </p:nvSpPr>
        <p:spPr/>
        <p:txBody>
          <a:bodyPr/>
          <a:lstStyle/>
          <a:p>
            <a:r>
              <a:rPr lang="en-US" dirty="0"/>
              <a:t>Discount Scams (Sweet Hearting)</a:t>
            </a:r>
          </a:p>
          <a:p>
            <a:r>
              <a:rPr lang="en-US" dirty="0"/>
              <a:t>Line-Item Void</a:t>
            </a:r>
          </a:p>
          <a:p>
            <a:r>
              <a:rPr lang="en-US" dirty="0"/>
              <a:t>No Sale</a:t>
            </a:r>
          </a:p>
          <a:p>
            <a:r>
              <a:rPr lang="en-US" dirty="0"/>
              <a:t>Penny Trick</a:t>
            </a:r>
          </a:p>
          <a:p>
            <a:r>
              <a:rPr lang="en-US" dirty="0"/>
              <a:t>Manipulation of Voids and Refunds</a:t>
            </a:r>
          </a:p>
          <a:p>
            <a:r>
              <a:rPr lang="en-US" dirty="0"/>
              <a:t>Floating Receipt</a:t>
            </a:r>
          </a:p>
          <a:p>
            <a:r>
              <a:rPr lang="en-US" dirty="0"/>
              <a:t>Phony Walkouts</a:t>
            </a:r>
          </a:p>
          <a:p>
            <a:r>
              <a:rPr lang="en-US" dirty="0"/>
              <a:t>Short-Changing / Change-Raising</a:t>
            </a:r>
          </a:p>
          <a:p>
            <a:r>
              <a:rPr lang="en-US" dirty="0"/>
              <a:t>Technology Scams</a:t>
            </a:r>
          </a:p>
        </p:txBody>
      </p:sp>
      <p:pic>
        <p:nvPicPr>
          <p:cNvPr id="3074" name="Picture 2" descr="Image result for fraud theft robbery funny">
            <a:extLst>
              <a:ext uri="{FF2B5EF4-FFF2-40B4-BE49-F238E27FC236}">
                <a16:creationId xmlns:a16="http://schemas.microsoft.com/office/drawing/2014/main" id="{5285458A-6433-F860-1946-B033F3826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188" y="1117600"/>
            <a:ext cx="1953577" cy="21758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fraud theft robbery funny">
            <a:extLst>
              <a:ext uri="{FF2B5EF4-FFF2-40B4-BE49-F238E27FC236}">
                <a16:creationId xmlns:a16="http://schemas.microsoft.com/office/drawing/2014/main" id="{51B5A776-9F82-EDD4-5B5A-1D6D57D4E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9805" y="3682218"/>
            <a:ext cx="23526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495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Fraud</a:t>
            </a:r>
          </a:p>
        </p:txBody>
      </p:sp>
      <p:sp>
        <p:nvSpPr>
          <p:cNvPr id="3" name="Content Placeholder 2"/>
          <p:cNvSpPr>
            <a:spLocks noGrp="1"/>
          </p:cNvSpPr>
          <p:nvPr>
            <p:ph idx="1"/>
          </p:nvPr>
        </p:nvSpPr>
        <p:spPr/>
        <p:txBody>
          <a:bodyPr>
            <a:normAutofit fontScale="92500"/>
          </a:bodyPr>
          <a:lstStyle/>
          <a:p>
            <a:r>
              <a:rPr lang="en-US" dirty="0"/>
              <a:t>How do we protect against accusations of fraud?</a:t>
            </a:r>
          </a:p>
          <a:p>
            <a:r>
              <a:rPr lang="en-US" dirty="0"/>
              <a:t>How do we handle the transfer of cash within the organization?</a:t>
            </a:r>
          </a:p>
          <a:p>
            <a:r>
              <a:rPr lang="en-US" dirty="0"/>
              <a:t>How often and when do we count our cash and till deposits?</a:t>
            </a:r>
          </a:p>
          <a:p>
            <a:r>
              <a:rPr lang="en-US" dirty="0"/>
              <a:t>How do we protect the funds, organization, and personal reputation?</a:t>
            </a:r>
          </a:p>
          <a:p>
            <a:endParaRPr lang="en-US" dirty="0"/>
          </a:p>
          <a:p>
            <a:r>
              <a:rPr lang="en-US" u="sng" dirty="0"/>
              <a:t>Fiduciary Responsibility</a:t>
            </a:r>
          </a:p>
          <a:p>
            <a:pPr lvl="1"/>
            <a:r>
              <a:rPr lang="en-US" dirty="0"/>
              <a:t>A fiduciary is a person who holds a legal or ethical relationship of trust with one or more other parties. Typically, a fiduciary prudently takes care of money or another asset for another person.</a:t>
            </a:r>
          </a:p>
          <a:p>
            <a:pPr lvl="1"/>
            <a:r>
              <a:rPr lang="en-US" dirty="0"/>
              <a:t>A fiduciary relationship encompasses the idea of faith and confidence and is generally established only when the confidence given by one person is actually accepted by the other person (TRUST). </a:t>
            </a:r>
          </a:p>
        </p:txBody>
      </p:sp>
      <p:sp>
        <p:nvSpPr>
          <p:cNvPr id="4" name="Footer Placeholder 3"/>
          <p:cNvSpPr>
            <a:spLocks noGrp="1"/>
          </p:cNvSpPr>
          <p:nvPr>
            <p:ph type="ftr" sz="quarter" idx="11"/>
          </p:nvPr>
        </p:nvSpPr>
        <p:spPr/>
        <p:txBody>
          <a:bodyPr/>
          <a:lstStyle/>
          <a:p>
            <a:r>
              <a:rPr lang="en-US" dirty="0"/>
              <a:t>© GTOT</a:t>
            </a:r>
          </a:p>
        </p:txBody>
      </p:sp>
      <p:sp>
        <p:nvSpPr>
          <p:cNvPr id="5" name="Slide Number Placeholder 4"/>
          <p:cNvSpPr>
            <a:spLocks noGrp="1"/>
          </p:cNvSpPr>
          <p:nvPr>
            <p:ph type="sldNum" sz="quarter" idx="12"/>
          </p:nvPr>
        </p:nvSpPr>
        <p:spPr/>
        <p:txBody>
          <a:bodyPr/>
          <a:lstStyle/>
          <a:p>
            <a:fld id="{670A631E-1FE2-4D95-B05D-AA452D03B9DC}" type="slidenum">
              <a:rPr lang="en-US" smtClean="0"/>
              <a:t>18</a:t>
            </a:fld>
            <a:endParaRPr lang="en-US" dirty="0"/>
          </a:p>
        </p:txBody>
      </p:sp>
      <p:sp>
        <p:nvSpPr>
          <p:cNvPr id="6" name="Date Placeholder 5">
            <a:extLst>
              <a:ext uri="{FF2B5EF4-FFF2-40B4-BE49-F238E27FC236}">
                <a16:creationId xmlns:a16="http://schemas.microsoft.com/office/drawing/2014/main" id="{49A8DD9B-EAA2-4043-9CF2-A184E861547D}"/>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101874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Theft of Cash</a:t>
            </a:r>
          </a:p>
        </p:txBody>
      </p:sp>
      <p:sp>
        <p:nvSpPr>
          <p:cNvPr id="3" name="Content Placeholder 2"/>
          <p:cNvSpPr>
            <a:spLocks noGrp="1"/>
          </p:cNvSpPr>
          <p:nvPr>
            <p:ph idx="1"/>
          </p:nvPr>
        </p:nvSpPr>
        <p:spPr/>
        <p:txBody>
          <a:bodyPr/>
          <a:lstStyle/>
          <a:p>
            <a:r>
              <a:rPr lang="en-US" dirty="0"/>
              <a:t>Skimming – </a:t>
            </a:r>
          </a:p>
          <a:p>
            <a:pPr lvl="1"/>
            <a:r>
              <a:rPr lang="en-US" dirty="0"/>
              <a:t>Any Scheme in which cash is stolen from an organization </a:t>
            </a:r>
            <a:r>
              <a:rPr lang="en-US" u="sng" dirty="0"/>
              <a:t>before</a:t>
            </a:r>
            <a:r>
              <a:rPr lang="en-US" dirty="0"/>
              <a:t> it is recorded on the organization’s books and records.</a:t>
            </a:r>
          </a:p>
          <a:p>
            <a:pPr lvl="2"/>
            <a:r>
              <a:rPr lang="en-US" dirty="0"/>
              <a:t>Employee accepts cash payment from a customer but does not record the sale and instead pockets the money.</a:t>
            </a:r>
          </a:p>
          <a:p>
            <a:r>
              <a:rPr lang="en-US" dirty="0"/>
              <a:t>Cash Larceny – </a:t>
            </a:r>
          </a:p>
          <a:p>
            <a:pPr lvl="1"/>
            <a:r>
              <a:rPr lang="en-US" dirty="0"/>
              <a:t>Any scheme in which cash is stolen from an organization </a:t>
            </a:r>
            <a:r>
              <a:rPr lang="en-US" u="sng" dirty="0"/>
              <a:t>after</a:t>
            </a:r>
            <a:r>
              <a:rPr lang="en-US" dirty="0"/>
              <a:t> it has been recorded on the organization’s books and records.</a:t>
            </a:r>
          </a:p>
          <a:p>
            <a:pPr lvl="2"/>
            <a:r>
              <a:rPr lang="en-US" dirty="0"/>
              <a:t>Employee steals cash and checks from the daily receipts before they can be deposited in the bank.</a:t>
            </a:r>
          </a:p>
          <a:p>
            <a:r>
              <a:rPr lang="en-US" dirty="0"/>
              <a:t>Check Fraud Examples</a:t>
            </a:r>
          </a:p>
          <a:p>
            <a:pPr lvl="1"/>
            <a:endParaRPr lang="en-US" dirty="0"/>
          </a:p>
          <a:p>
            <a:pPr lvl="1"/>
            <a:endParaRPr lang="en-US" dirty="0"/>
          </a:p>
        </p:txBody>
      </p:sp>
      <p:sp>
        <p:nvSpPr>
          <p:cNvPr id="4" name="TextBox 3"/>
          <p:cNvSpPr txBox="1"/>
          <p:nvPr/>
        </p:nvSpPr>
        <p:spPr>
          <a:xfrm>
            <a:off x="8392563" y="6221641"/>
            <a:ext cx="3124200" cy="215444"/>
          </a:xfrm>
          <a:prstGeom prst="rect">
            <a:avLst/>
          </a:prstGeom>
          <a:noFill/>
        </p:spPr>
        <p:txBody>
          <a:bodyPr wrap="square" rtlCol="0">
            <a:spAutoFit/>
          </a:bodyPr>
          <a:lstStyle/>
          <a:p>
            <a:r>
              <a:rPr lang="en-US" sz="800" dirty="0"/>
              <a:t>ACFE Report to the Nations on Occupational Fraud and Abuse 2012</a:t>
            </a:r>
          </a:p>
        </p:txBody>
      </p:sp>
      <p:sp>
        <p:nvSpPr>
          <p:cNvPr id="5" name="Footer Placeholder 4"/>
          <p:cNvSpPr>
            <a:spLocks noGrp="1"/>
          </p:cNvSpPr>
          <p:nvPr>
            <p:ph type="ftr" sz="quarter" idx="11"/>
          </p:nvPr>
        </p:nvSpPr>
        <p:spPr/>
        <p:txBody>
          <a:bodyPr/>
          <a:lstStyle/>
          <a:p>
            <a:r>
              <a:rPr lang="en-US" dirty="0"/>
              <a:t>© GTOT</a:t>
            </a:r>
          </a:p>
        </p:txBody>
      </p:sp>
      <p:sp>
        <p:nvSpPr>
          <p:cNvPr id="6" name="Slide Number Placeholder 5"/>
          <p:cNvSpPr>
            <a:spLocks noGrp="1"/>
          </p:cNvSpPr>
          <p:nvPr>
            <p:ph type="sldNum" sz="quarter" idx="12"/>
          </p:nvPr>
        </p:nvSpPr>
        <p:spPr/>
        <p:txBody>
          <a:bodyPr/>
          <a:lstStyle/>
          <a:p>
            <a:fld id="{670A631E-1FE2-4D95-B05D-AA452D03B9DC}" type="slidenum">
              <a:rPr lang="en-US" smtClean="0"/>
              <a:t>19</a:t>
            </a:fld>
            <a:endParaRPr lang="en-US" dirty="0"/>
          </a:p>
        </p:txBody>
      </p:sp>
      <p:sp>
        <p:nvSpPr>
          <p:cNvPr id="7" name="Date Placeholder 6">
            <a:extLst>
              <a:ext uri="{FF2B5EF4-FFF2-40B4-BE49-F238E27FC236}">
                <a16:creationId xmlns:a16="http://schemas.microsoft.com/office/drawing/2014/main" id="{2927E4C5-3EDF-4385-A2D5-69586020F60B}"/>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367455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F2DFA-EAF1-C433-9C50-F908BF0DD186}"/>
              </a:ext>
            </a:extLst>
          </p:cNvPr>
          <p:cNvSpPr>
            <a:spLocks noGrp="1"/>
          </p:cNvSpPr>
          <p:nvPr>
            <p:ph type="title"/>
          </p:nvPr>
        </p:nvSpPr>
        <p:spPr/>
        <p:txBody>
          <a:bodyPr/>
          <a:lstStyle/>
          <a:p>
            <a:r>
              <a:rPr lang="en-US" dirty="0"/>
              <a:t>Benefits of Cash Handling</a:t>
            </a:r>
          </a:p>
        </p:txBody>
      </p:sp>
      <p:sp>
        <p:nvSpPr>
          <p:cNvPr id="3" name="Content Placeholder 2">
            <a:extLst>
              <a:ext uri="{FF2B5EF4-FFF2-40B4-BE49-F238E27FC236}">
                <a16:creationId xmlns:a16="http://schemas.microsoft.com/office/drawing/2014/main" id="{953D1DEE-134F-B397-91E4-F4268B1DBBBE}"/>
              </a:ext>
            </a:extLst>
          </p:cNvPr>
          <p:cNvSpPr>
            <a:spLocks noGrp="1"/>
          </p:cNvSpPr>
          <p:nvPr>
            <p:ph idx="1"/>
          </p:nvPr>
        </p:nvSpPr>
        <p:spPr/>
        <p:txBody>
          <a:bodyPr>
            <a:normAutofit fontScale="77500" lnSpcReduction="20000"/>
          </a:bodyPr>
          <a:lstStyle/>
          <a:p>
            <a:r>
              <a:rPr lang="en-US" b="1" i="0" dirty="0">
                <a:solidFill>
                  <a:srgbClr val="242424"/>
                </a:solidFill>
                <a:effectLst/>
              </a:rPr>
              <a:t>Increased Accuracy</a:t>
            </a:r>
            <a:endParaRPr lang="en-US" b="0" i="0" dirty="0">
              <a:solidFill>
                <a:srgbClr val="242424"/>
              </a:solidFill>
              <a:effectLst/>
            </a:endParaRPr>
          </a:p>
          <a:p>
            <a:pPr lvl="1"/>
            <a:r>
              <a:rPr lang="en-US" b="0" i="0" dirty="0">
                <a:solidFill>
                  <a:srgbClr val="242424"/>
                </a:solidFill>
                <a:effectLst/>
              </a:rPr>
              <a:t>Proper training helps employees handle transactions accurately, reducing errors in cash handling and ensuring that the cash drawer balances at the end of each shift.</a:t>
            </a:r>
          </a:p>
          <a:p>
            <a:r>
              <a:rPr lang="en-US" b="1" i="0" dirty="0">
                <a:solidFill>
                  <a:srgbClr val="242424"/>
                </a:solidFill>
                <a:effectLst/>
              </a:rPr>
              <a:t>Fraud Prevention</a:t>
            </a:r>
            <a:endParaRPr lang="en-US" b="0" i="0" dirty="0">
              <a:solidFill>
                <a:srgbClr val="242424"/>
              </a:solidFill>
              <a:effectLst/>
            </a:endParaRPr>
          </a:p>
          <a:p>
            <a:pPr lvl="1"/>
            <a:r>
              <a:rPr lang="en-US" b="0" i="0" dirty="0">
                <a:solidFill>
                  <a:srgbClr val="242424"/>
                </a:solidFill>
                <a:effectLst/>
              </a:rPr>
              <a:t>Training includes best practices for detecting and preventing fraudulent activities, such as counterfeit bills and theft.</a:t>
            </a:r>
          </a:p>
          <a:p>
            <a:r>
              <a:rPr lang="en-US" b="1" i="0" dirty="0">
                <a:solidFill>
                  <a:srgbClr val="242424"/>
                </a:solidFill>
                <a:effectLst/>
              </a:rPr>
              <a:t>Improved Efficiency</a:t>
            </a:r>
            <a:endParaRPr lang="en-US" b="0" i="0" dirty="0">
              <a:solidFill>
                <a:srgbClr val="242424"/>
              </a:solidFill>
              <a:effectLst/>
            </a:endParaRPr>
          </a:p>
          <a:p>
            <a:pPr lvl="1"/>
            <a:r>
              <a:rPr lang="en-US" b="0" i="0" dirty="0">
                <a:solidFill>
                  <a:srgbClr val="242424"/>
                </a:solidFill>
                <a:effectLst/>
              </a:rPr>
              <a:t>Well-trained employees can process transactions more quickly, leading to shorter queues and improved customer satisfaction.</a:t>
            </a:r>
          </a:p>
          <a:p>
            <a:r>
              <a:rPr lang="en-US" b="1" i="0" dirty="0">
                <a:solidFill>
                  <a:srgbClr val="242424"/>
                </a:solidFill>
                <a:effectLst/>
              </a:rPr>
              <a:t>Enhanced Security</a:t>
            </a:r>
            <a:r>
              <a:rPr lang="en-US" b="0" i="0" dirty="0">
                <a:solidFill>
                  <a:srgbClr val="242424"/>
                </a:solidFill>
                <a:effectLst/>
              </a:rPr>
              <a:t> </a:t>
            </a:r>
          </a:p>
          <a:p>
            <a:pPr lvl="1"/>
            <a:r>
              <a:rPr lang="en-US" b="0" i="0" dirty="0">
                <a:solidFill>
                  <a:srgbClr val="242424"/>
                </a:solidFill>
                <a:effectLst/>
              </a:rPr>
              <a:t>Employees learn how to handle cash securely, reducing the risk of loss or theft.</a:t>
            </a:r>
          </a:p>
          <a:p>
            <a:r>
              <a:rPr lang="en-US" b="1" i="0" dirty="0">
                <a:solidFill>
                  <a:srgbClr val="242424"/>
                </a:solidFill>
                <a:effectLst/>
              </a:rPr>
              <a:t>Better Customer Service</a:t>
            </a:r>
            <a:endParaRPr lang="en-US" b="0" i="0" dirty="0">
              <a:solidFill>
                <a:srgbClr val="242424"/>
              </a:solidFill>
              <a:effectLst/>
            </a:endParaRPr>
          </a:p>
          <a:p>
            <a:pPr lvl="1"/>
            <a:r>
              <a:rPr lang="en-US" b="0" i="0" dirty="0">
                <a:solidFill>
                  <a:srgbClr val="242424"/>
                </a:solidFill>
                <a:effectLst/>
              </a:rPr>
              <a:t>Training often includes customer service skills, helping employees interact positively with customers and handle difficult situations effectively.</a:t>
            </a:r>
          </a:p>
          <a:p>
            <a:r>
              <a:rPr lang="en-US" b="1" i="0" dirty="0">
                <a:solidFill>
                  <a:srgbClr val="242424"/>
                </a:solidFill>
                <a:effectLst/>
              </a:rPr>
              <a:t>Employee Confidence</a:t>
            </a:r>
            <a:endParaRPr lang="en-US" b="0" i="0" dirty="0">
              <a:solidFill>
                <a:srgbClr val="242424"/>
              </a:solidFill>
              <a:effectLst/>
            </a:endParaRPr>
          </a:p>
          <a:p>
            <a:pPr lvl="1"/>
            <a:r>
              <a:rPr lang="en-US" b="0" i="0" dirty="0">
                <a:solidFill>
                  <a:srgbClr val="242424"/>
                </a:solidFill>
                <a:effectLst/>
              </a:rPr>
              <a:t>Proper training boosts employee confidence in handling cash, which can lead to a more positive work environment and better overall performance.</a:t>
            </a:r>
          </a:p>
          <a:p>
            <a:endParaRPr lang="en-US" dirty="0"/>
          </a:p>
        </p:txBody>
      </p:sp>
    </p:spTree>
    <p:extLst>
      <p:ext uri="{BB962C8B-B14F-4D97-AF65-F5344CB8AC3E}">
        <p14:creationId xmlns:p14="http://schemas.microsoft.com/office/powerpoint/2010/main" val="980911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Theft of Funds (Fraud)</a:t>
            </a:r>
          </a:p>
        </p:txBody>
      </p:sp>
      <p:sp>
        <p:nvSpPr>
          <p:cNvPr id="3" name="Content Placeholder 2"/>
          <p:cNvSpPr>
            <a:spLocks noGrp="1"/>
          </p:cNvSpPr>
          <p:nvPr>
            <p:ph idx="1"/>
          </p:nvPr>
        </p:nvSpPr>
        <p:spPr/>
        <p:txBody>
          <a:bodyPr>
            <a:normAutofit/>
          </a:bodyPr>
          <a:lstStyle/>
          <a:p>
            <a:r>
              <a:rPr lang="en-US" dirty="0"/>
              <a:t>If found guilty of </a:t>
            </a:r>
            <a:r>
              <a:rPr lang="en-US" u="sng" dirty="0"/>
              <a:t>embezzlement</a:t>
            </a:r>
            <a:r>
              <a:rPr lang="en-US" dirty="0"/>
              <a:t>, the penalties are dependent on the amount of money or value of goods taken. </a:t>
            </a:r>
          </a:p>
          <a:p>
            <a:pPr marL="0" indent="0">
              <a:buNone/>
            </a:pPr>
            <a:endParaRPr lang="en-US" dirty="0"/>
          </a:p>
          <a:p>
            <a:endParaRPr lang="en-US" dirty="0"/>
          </a:p>
          <a:p>
            <a:pPr marL="0" indent="0">
              <a:buNone/>
            </a:pPr>
            <a:endParaRPr lang="en-US" dirty="0"/>
          </a:p>
          <a:p>
            <a:endParaRPr lang="en-US" dirty="0"/>
          </a:p>
          <a:p>
            <a:endParaRPr lang="en-US" dirty="0"/>
          </a:p>
          <a:p>
            <a:r>
              <a:rPr lang="en-US" dirty="0"/>
              <a:t>If you are considered a “public servant” in your capacity as an employee when the situation happened, the charge you face will be enhanced. You will face the next higher category of offense.</a:t>
            </a:r>
          </a:p>
          <a:p>
            <a:endParaRPr lang="en-US" dirty="0"/>
          </a:p>
        </p:txBody>
      </p:sp>
      <p:graphicFrame>
        <p:nvGraphicFramePr>
          <p:cNvPr id="5" name="Table 4"/>
          <p:cNvGraphicFramePr>
            <a:graphicFrameLocks noGrp="1"/>
          </p:cNvGraphicFramePr>
          <p:nvPr/>
        </p:nvGraphicFramePr>
        <p:xfrm>
          <a:off x="1828798" y="2213489"/>
          <a:ext cx="7849357" cy="2225040"/>
        </p:xfrm>
        <a:graphic>
          <a:graphicData uri="http://schemas.openxmlformats.org/drawingml/2006/table">
            <a:tbl>
              <a:tblPr firstRow="1" bandRow="1">
                <a:tableStyleId>{5C22544A-7EE6-4342-B048-85BDC9FD1C3A}</a:tableStyleId>
              </a:tblPr>
              <a:tblGrid>
                <a:gridCol w="2470690">
                  <a:extLst>
                    <a:ext uri="{9D8B030D-6E8A-4147-A177-3AD203B41FA5}">
                      <a16:colId xmlns:a16="http://schemas.microsoft.com/office/drawing/2014/main" val="20000"/>
                    </a:ext>
                  </a:extLst>
                </a:gridCol>
                <a:gridCol w="5378667">
                  <a:extLst>
                    <a:ext uri="{9D8B030D-6E8A-4147-A177-3AD203B41FA5}">
                      <a16:colId xmlns:a16="http://schemas.microsoft.com/office/drawing/2014/main" val="20001"/>
                    </a:ext>
                  </a:extLst>
                </a:gridCol>
              </a:tblGrid>
              <a:tr h="370840">
                <a:tc>
                  <a:txBody>
                    <a:bodyPr/>
                    <a:lstStyle/>
                    <a:p>
                      <a:pPr algn="ctr"/>
                      <a:r>
                        <a:rPr lang="en-US" dirty="0"/>
                        <a:t>Value of Offense</a:t>
                      </a:r>
                    </a:p>
                  </a:txBody>
                  <a:tcPr/>
                </a:tc>
                <a:tc>
                  <a:txBody>
                    <a:bodyPr/>
                    <a:lstStyle/>
                    <a:p>
                      <a:pPr algn="ctr"/>
                      <a:r>
                        <a:rPr lang="en-US" dirty="0"/>
                        <a:t>Possible Charge</a:t>
                      </a:r>
                    </a:p>
                  </a:txBody>
                  <a:tcPr/>
                </a:tc>
                <a:extLst>
                  <a:ext uri="{0D108BD9-81ED-4DB2-BD59-A6C34878D82A}">
                    <a16:rowId xmlns:a16="http://schemas.microsoft.com/office/drawing/2014/main" val="10000"/>
                  </a:ext>
                </a:extLst>
              </a:tr>
              <a:tr h="370840">
                <a:tc>
                  <a:txBody>
                    <a:bodyPr/>
                    <a:lstStyle/>
                    <a:p>
                      <a:r>
                        <a:rPr lang="en-US" dirty="0"/>
                        <a:t>0 to $1,500</a:t>
                      </a:r>
                    </a:p>
                  </a:txBody>
                  <a:tcPr/>
                </a:tc>
                <a:tc>
                  <a:txBody>
                    <a:bodyPr/>
                    <a:lstStyle/>
                    <a:p>
                      <a:r>
                        <a:rPr lang="en-US" dirty="0"/>
                        <a:t>Misdemeanor Charge, up to 1 year in jail</a:t>
                      </a:r>
                    </a:p>
                  </a:txBody>
                  <a:tcPr/>
                </a:tc>
                <a:extLst>
                  <a:ext uri="{0D108BD9-81ED-4DB2-BD59-A6C34878D82A}">
                    <a16:rowId xmlns:a16="http://schemas.microsoft.com/office/drawing/2014/main" val="10001"/>
                  </a:ext>
                </a:extLst>
              </a:tr>
              <a:tr h="370840">
                <a:tc>
                  <a:txBody>
                    <a:bodyPr/>
                    <a:lstStyle/>
                    <a:p>
                      <a:r>
                        <a:rPr lang="en-US" dirty="0"/>
                        <a:t>$1,500 to $20,000</a:t>
                      </a:r>
                    </a:p>
                  </a:txBody>
                  <a:tcPr/>
                </a:tc>
                <a:tc>
                  <a:txBody>
                    <a:bodyPr/>
                    <a:lstStyle/>
                    <a:p>
                      <a:r>
                        <a:rPr lang="en-US" dirty="0"/>
                        <a:t>State Jail Felony, up to 2 years in state jail</a:t>
                      </a:r>
                    </a:p>
                  </a:txBody>
                  <a:tcPr/>
                </a:tc>
                <a:extLst>
                  <a:ext uri="{0D108BD9-81ED-4DB2-BD59-A6C34878D82A}">
                    <a16:rowId xmlns:a16="http://schemas.microsoft.com/office/drawing/2014/main" val="10002"/>
                  </a:ext>
                </a:extLst>
              </a:tr>
              <a:tr h="370840">
                <a:tc>
                  <a:txBody>
                    <a:bodyPr/>
                    <a:lstStyle/>
                    <a:p>
                      <a:r>
                        <a:rPr lang="en-US" dirty="0"/>
                        <a:t>$20,000</a:t>
                      </a:r>
                      <a:r>
                        <a:rPr lang="en-US" baseline="0" dirty="0"/>
                        <a:t> to $100,000</a:t>
                      </a:r>
                      <a:endParaRPr lang="en-US" dirty="0"/>
                    </a:p>
                  </a:txBody>
                  <a:tcPr/>
                </a:tc>
                <a:tc>
                  <a:txBody>
                    <a:bodyPr/>
                    <a:lstStyle/>
                    <a:p>
                      <a:r>
                        <a:rPr lang="en-US" dirty="0"/>
                        <a:t>3rd Degree Felony, 2 to 10 years in prison</a:t>
                      </a:r>
                    </a:p>
                  </a:txBody>
                  <a:tcPr/>
                </a:tc>
                <a:extLst>
                  <a:ext uri="{0D108BD9-81ED-4DB2-BD59-A6C34878D82A}">
                    <a16:rowId xmlns:a16="http://schemas.microsoft.com/office/drawing/2014/main" val="10003"/>
                  </a:ext>
                </a:extLst>
              </a:tr>
              <a:tr h="370840">
                <a:tc>
                  <a:txBody>
                    <a:bodyPr/>
                    <a:lstStyle/>
                    <a:p>
                      <a:r>
                        <a:rPr lang="en-US" dirty="0"/>
                        <a:t>$100,000 to $200,000</a:t>
                      </a:r>
                    </a:p>
                  </a:txBody>
                  <a:tcPr/>
                </a:tc>
                <a:tc>
                  <a:txBody>
                    <a:bodyPr/>
                    <a:lstStyle/>
                    <a:p>
                      <a:r>
                        <a:rPr lang="en-US" dirty="0"/>
                        <a:t>2nd Degree Felony, 2 to 20 years in state prison</a:t>
                      </a:r>
                    </a:p>
                  </a:txBody>
                  <a:tcPr/>
                </a:tc>
                <a:extLst>
                  <a:ext uri="{0D108BD9-81ED-4DB2-BD59-A6C34878D82A}">
                    <a16:rowId xmlns:a16="http://schemas.microsoft.com/office/drawing/2014/main" val="10004"/>
                  </a:ext>
                </a:extLst>
              </a:tr>
              <a:tr h="370840">
                <a:tc>
                  <a:txBody>
                    <a:bodyPr/>
                    <a:lstStyle/>
                    <a:p>
                      <a:r>
                        <a:rPr lang="en-US" dirty="0"/>
                        <a:t>More than $200,000</a:t>
                      </a:r>
                    </a:p>
                  </a:txBody>
                  <a:tcPr/>
                </a:tc>
                <a:tc>
                  <a:txBody>
                    <a:bodyPr/>
                    <a:lstStyle/>
                    <a:p>
                      <a:r>
                        <a:rPr lang="en-US" dirty="0"/>
                        <a:t>1st Degree Felony, 5 to 99 years in state prison</a:t>
                      </a:r>
                    </a:p>
                  </a:txBody>
                  <a:tcPr/>
                </a:tc>
                <a:extLst>
                  <a:ext uri="{0D108BD9-81ED-4DB2-BD59-A6C34878D82A}">
                    <a16:rowId xmlns:a16="http://schemas.microsoft.com/office/drawing/2014/main" val="10005"/>
                  </a:ext>
                </a:extLst>
              </a:tr>
            </a:tbl>
          </a:graphicData>
        </a:graphic>
      </p:graphicFrame>
      <p:sp>
        <p:nvSpPr>
          <p:cNvPr id="6" name="TextBox 5"/>
          <p:cNvSpPr txBox="1"/>
          <p:nvPr/>
        </p:nvSpPr>
        <p:spPr>
          <a:xfrm>
            <a:off x="7130133" y="6160682"/>
            <a:ext cx="4730782" cy="246221"/>
          </a:xfrm>
          <a:prstGeom prst="rect">
            <a:avLst/>
          </a:prstGeom>
          <a:noFill/>
        </p:spPr>
        <p:txBody>
          <a:bodyPr wrap="none" rtlCol="0">
            <a:spAutoFit/>
          </a:bodyPr>
          <a:lstStyle/>
          <a:p>
            <a:r>
              <a:rPr lang="en-US" sz="1000" dirty="0"/>
              <a:t>http://www.mytexasdefenselawyer.com/texas-criminal-laws-penalties/embezzlement/</a:t>
            </a:r>
          </a:p>
        </p:txBody>
      </p:sp>
      <p:sp>
        <p:nvSpPr>
          <p:cNvPr id="4" name="Footer Placeholder 3"/>
          <p:cNvSpPr>
            <a:spLocks noGrp="1"/>
          </p:cNvSpPr>
          <p:nvPr>
            <p:ph type="ftr" sz="quarter" idx="11"/>
          </p:nvPr>
        </p:nvSpPr>
        <p:spPr/>
        <p:txBody>
          <a:bodyPr/>
          <a:lstStyle/>
          <a:p>
            <a:r>
              <a:rPr lang="en-US" dirty="0"/>
              <a:t>© GTOT</a:t>
            </a:r>
          </a:p>
        </p:txBody>
      </p:sp>
      <p:sp>
        <p:nvSpPr>
          <p:cNvPr id="7" name="Slide Number Placeholder 6"/>
          <p:cNvSpPr>
            <a:spLocks noGrp="1"/>
          </p:cNvSpPr>
          <p:nvPr>
            <p:ph type="sldNum" sz="quarter" idx="12"/>
          </p:nvPr>
        </p:nvSpPr>
        <p:spPr/>
        <p:txBody>
          <a:bodyPr/>
          <a:lstStyle/>
          <a:p>
            <a:fld id="{670A631E-1FE2-4D95-B05D-AA452D03B9DC}" type="slidenum">
              <a:rPr lang="en-US" smtClean="0"/>
              <a:t>20</a:t>
            </a:fld>
            <a:endParaRPr lang="en-US" dirty="0"/>
          </a:p>
        </p:txBody>
      </p:sp>
      <p:sp>
        <p:nvSpPr>
          <p:cNvPr id="8" name="Date Placeholder 7">
            <a:extLst>
              <a:ext uri="{FF2B5EF4-FFF2-40B4-BE49-F238E27FC236}">
                <a16:creationId xmlns:a16="http://schemas.microsoft.com/office/drawing/2014/main" id="{8872BAB5-A65E-4C1F-8F73-C054C953F3CD}"/>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400711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Robbery</a:t>
            </a:r>
          </a:p>
        </p:txBody>
      </p:sp>
      <p:sp>
        <p:nvSpPr>
          <p:cNvPr id="3" name="Content Placeholder 2"/>
          <p:cNvSpPr>
            <a:spLocks noGrp="1"/>
          </p:cNvSpPr>
          <p:nvPr>
            <p:ph idx="1"/>
          </p:nvPr>
        </p:nvSpPr>
        <p:spPr/>
        <p:txBody>
          <a:bodyPr>
            <a:normAutofit fontScale="92500"/>
          </a:bodyPr>
          <a:lstStyle/>
          <a:p>
            <a:r>
              <a:rPr lang="en-US" dirty="0"/>
              <a:t>Use training from your local Law Enforcement Officials</a:t>
            </a:r>
          </a:p>
          <a:p>
            <a:r>
              <a:rPr lang="en-US" dirty="0"/>
              <a:t>Critical factors in order of priority</a:t>
            </a:r>
          </a:p>
          <a:p>
            <a:pPr lvl="1"/>
            <a:r>
              <a:rPr lang="en-US" dirty="0"/>
              <a:t>Protect human life and health (Safety)</a:t>
            </a:r>
          </a:p>
          <a:p>
            <a:pPr lvl="1"/>
            <a:r>
              <a:rPr lang="en-US" dirty="0"/>
              <a:t>Catching the criminal (Not stopping the criminal)</a:t>
            </a:r>
          </a:p>
          <a:p>
            <a:pPr lvl="1"/>
            <a:r>
              <a:rPr lang="en-US" dirty="0"/>
              <a:t>Protecting the entity’s funds</a:t>
            </a:r>
          </a:p>
          <a:p>
            <a:r>
              <a:rPr lang="en-US" dirty="0"/>
              <a:t>Don’t be a hero</a:t>
            </a:r>
          </a:p>
          <a:p>
            <a:r>
              <a:rPr lang="en-US" dirty="0"/>
              <a:t>Always assume there is a weapon even if not seen</a:t>
            </a:r>
          </a:p>
          <a:p>
            <a:r>
              <a:rPr lang="en-US" dirty="0"/>
              <a:t>Follow their instructions and tell them what you are doing as you follow the instructions</a:t>
            </a:r>
          </a:p>
          <a:p>
            <a:r>
              <a:rPr lang="en-US" dirty="0"/>
              <a:t>Observe, remembering distinguishing features, voice, items touched</a:t>
            </a:r>
          </a:p>
          <a:p>
            <a:r>
              <a:rPr lang="en-US" dirty="0"/>
              <a:t>Call 911 as soon as it is safe to do so</a:t>
            </a:r>
          </a:p>
          <a:p>
            <a:endParaRPr lang="en-US" dirty="0"/>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dirty="0"/>
              <a:t>© GTOT</a:t>
            </a:r>
          </a:p>
        </p:txBody>
      </p:sp>
      <p:sp>
        <p:nvSpPr>
          <p:cNvPr id="5" name="Slide Number Placeholder 4"/>
          <p:cNvSpPr>
            <a:spLocks noGrp="1"/>
          </p:cNvSpPr>
          <p:nvPr>
            <p:ph type="sldNum" sz="quarter" idx="12"/>
          </p:nvPr>
        </p:nvSpPr>
        <p:spPr/>
        <p:txBody>
          <a:bodyPr/>
          <a:lstStyle/>
          <a:p>
            <a:fld id="{670A631E-1FE2-4D95-B05D-AA452D03B9DC}" type="slidenum">
              <a:rPr lang="en-US" smtClean="0"/>
              <a:t>21</a:t>
            </a:fld>
            <a:endParaRPr lang="en-US" dirty="0"/>
          </a:p>
        </p:txBody>
      </p:sp>
      <p:sp>
        <p:nvSpPr>
          <p:cNvPr id="6" name="Date Placeholder 5">
            <a:extLst>
              <a:ext uri="{FF2B5EF4-FFF2-40B4-BE49-F238E27FC236}">
                <a16:creationId xmlns:a16="http://schemas.microsoft.com/office/drawing/2014/main" id="{C3FB89BB-2B15-4B5F-814A-E14853C284D4}"/>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989133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736" y="303529"/>
            <a:ext cx="10515600" cy="727075"/>
          </a:xfrm>
        </p:spPr>
        <p:txBody>
          <a:bodyPr/>
          <a:lstStyle/>
          <a:p>
            <a:r>
              <a:rPr lang="en-US" dirty="0"/>
              <a:t>The Federal Reserve</a:t>
            </a:r>
          </a:p>
        </p:txBody>
      </p:sp>
      <p:sp>
        <p:nvSpPr>
          <p:cNvPr id="4" name="Footer Placeholder 3"/>
          <p:cNvSpPr>
            <a:spLocks noGrp="1"/>
          </p:cNvSpPr>
          <p:nvPr>
            <p:ph type="ftr" sz="quarter" idx="11"/>
          </p:nvPr>
        </p:nvSpPr>
        <p:spPr/>
        <p:txBody>
          <a:bodyPr/>
          <a:lstStyle/>
          <a:p>
            <a:r>
              <a:rPr lang="en-US" dirty="0"/>
              <a:t>© GTOT</a:t>
            </a:r>
          </a:p>
        </p:txBody>
      </p:sp>
      <p:sp>
        <p:nvSpPr>
          <p:cNvPr id="3" name="Slide Number Placeholder 2"/>
          <p:cNvSpPr>
            <a:spLocks noGrp="1"/>
          </p:cNvSpPr>
          <p:nvPr>
            <p:ph type="sldNum" sz="quarter" idx="12"/>
          </p:nvPr>
        </p:nvSpPr>
        <p:spPr/>
        <p:txBody>
          <a:bodyPr/>
          <a:lstStyle/>
          <a:p>
            <a:fld id="{670A631E-1FE2-4D95-B05D-AA452D03B9DC}" type="slidenum">
              <a:rPr lang="en-US" smtClean="0"/>
              <a:t>22</a:t>
            </a:fld>
            <a:endParaRPr lang="en-US" dirty="0"/>
          </a:p>
        </p:txBody>
      </p:sp>
      <p:sp>
        <p:nvSpPr>
          <p:cNvPr id="5" name="Date Placeholder 4">
            <a:extLst>
              <a:ext uri="{FF2B5EF4-FFF2-40B4-BE49-F238E27FC236}">
                <a16:creationId xmlns:a16="http://schemas.microsoft.com/office/drawing/2014/main" id="{6EDD5084-1A41-4C84-91A3-6AE86B7D8D5F}"/>
              </a:ext>
            </a:extLst>
          </p:cNvPr>
          <p:cNvSpPr>
            <a:spLocks noGrp="1"/>
          </p:cNvSpPr>
          <p:nvPr>
            <p:ph type="dt" sz="half" idx="10"/>
          </p:nvPr>
        </p:nvSpPr>
        <p:spPr/>
        <p:txBody>
          <a:bodyPr/>
          <a:lstStyle/>
          <a:p>
            <a:endParaRPr lang="en-US" dirty="0"/>
          </a:p>
        </p:txBody>
      </p:sp>
      <p:pic>
        <p:nvPicPr>
          <p:cNvPr id="9" name="Content Placeholder 3">
            <a:extLst>
              <a:ext uri="{FF2B5EF4-FFF2-40B4-BE49-F238E27FC236}">
                <a16:creationId xmlns:a16="http://schemas.microsoft.com/office/drawing/2014/main" id="{14697427-FCD1-1AFC-444F-846CCD837733}"/>
              </a:ext>
            </a:extLst>
          </p:cNvPr>
          <p:cNvPicPr>
            <a:picLocks noGrp="1" noChangeAspect="1"/>
          </p:cNvPicPr>
          <p:nvPr>
            <p:ph idx="1"/>
          </p:nvPr>
        </p:nvPicPr>
        <p:blipFill>
          <a:blip r:embed="rId2"/>
          <a:stretch>
            <a:fillRect/>
          </a:stretch>
        </p:blipFill>
        <p:spPr>
          <a:xfrm>
            <a:off x="1358019" y="1042550"/>
            <a:ext cx="9460401" cy="5327700"/>
          </a:xfrm>
          <a:prstGeom prst="rect">
            <a:avLst/>
          </a:prstGeom>
        </p:spPr>
      </p:pic>
    </p:spTree>
    <p:extLst>
      <p:ext uri="{BB962C8B-B14F-4D97-AF65-F5344CB8AC3E}">
        <p14:creationId xmlns:p14="http://schemas.microsoft.com/office/powerpoint/2010/main" val="1431299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6078" y="1092200"/>
            <a:ext cx="7467600" cy="4343400"/>
          </a:xfrm>
          <a:prstGeom prst="rect">
            <a:avLst/>
          </a:prstGeom>
        </p:spPr>
      </p:pic>
      <p:sp>
        <p:nvSpPr>
          <p:cNvPr id="2" name="Title 1"/>
          <p:cNvSpPr>
            <a:spLocks noGrp="1"/>
          </p:cNvSpPr>
          <p:nvPr>
            <p:ph type="title"/>
          </p:nvPr>
        </p:nvSpPr>
        <p:spPr/>
        <p:txBody>
          <a:bodyPr/>
          <a:lstStyle/>
          <a:p>
            <a:r>
              <a:rPr lang="en-US" dirty="0"/>
              <a:t>Federal Reserve Banks</a:t>
            </a:r>
          </a:p>
        </p:txBody>
      </p:sp>
      <p:pic>
        <p:nvPicPr>
          <p:cNvPr id="4" name="Content Placeholder 3"/>
          <p:cNvPicPr>
            <a:picLocks noGrp="1" noChangeAspect="1"/>
          </p:cNvPicPr>
          <p:nvPr>
            <p:ph idx="1"/>
          </p:nvPr>
        </p:nvPicPr>
        <p:blipFill>
          <a:blip r:embed="rId3"/>
          <a:stretch>
            <a:fillRect/>
          </a:stretch>
        </p:blipFill>
        <p:spPr>
          <a:xfrm>
            <a:off x="7118431" y="4074289"/>
            <a:ext cx="4466863" cy="2322846"/>
          </a:xfrm>
          <a:prstGeom prst="rect">
            <a:avLst/>
          </a:prstGeom>
        </p:spPr>
      </p:pic>
      <p:sp>
        <p:nvSpPr>
          <p:cNvPr id="3" name="Footer Placeholder 2"/>
          <p:cNvSpPr>
            <a:spLocks noGrp="1"/>
          </p:cNvSpPr>
          <p:nvPr>
            <p:ph type="ftr" sz="quarter" idx="11"/>
          </p:nvPr>
        </p:nvSpPr>
        <p:spPr/>
        <p:txBody>
          <a:bodyPr/>
          <a:lstStyle/>
          <a:p>
            <a:r>
              <a:rPr lang="en-US" dirty="0"/>
              <a:t>© GTOT</a:t>
            </a:r>
          </a:p>
        </p:txBody>
      </p:sp>
      <p:sp>
        <p:nvSpPr>
          <p:cNvPr id="6" name="Slide Number Placeholder 5"/>
          <p:cNvSpPr>
            <a:spLocks noGrp="1"/>
          </p:cNvSpPr>
          <p:nvPr>
            <p:ph type="sldNum" sz="quarter" idx="12"/>
          </p:nvPr>
        </p:nvSpPr>
        <p:spPr/>
        <p:txBody>
          <a:bodyPr/>
          <a:lstStyle/>
          <a:p>
            <a:fld id="{670A631E-1FE2-4D95-B05D-AA452D03B9DC}" type="slidenum">
              <a:rPr lang="en-US" smtClean="0"/>
              <a:t>23</a:t>
            </a:fld>
            <a:endParaRPr lang="en-US" dirty="0"/>
          </a:p>
        </p:txBody>
      </p:sp>
      <p:sp>
        <p:nvSpPr>
          <p:cNvPr id="7" name="Date Placeholder 6">
            <a:extLst>
              <a:ext uri="{FF2B5EF4-FFF2-40B4-BE49-F238E27FC236}">
                <a16:creationId xmlns:a16="http://schemas.microsoft.com/office/drawing/2014/main" id="{E8859361-1FC5-41B7-A939-F74A02F56875}"/>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564142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Purchasing Power - Inflation/Deflation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470257"/>
            <a:ext cx="4776220" cy="238811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105" y="3464081"/>
            <a:ext cx="4568343" cy="2394286"/>
          </a:xfrm>
          <a:prstGeom prst="rect">
            <a:avLst/>
          </a:prstGeom>
        </p:spPr>
      </p:pic>
      <p:sp>
        <p:nvSpPr>
          <p:cNvPr id="3" name="Footer Placeholder 2"/>
          <p:cNvSpPr>
            <a:spLocks noGrp="1"/>
          </p:cNvSpPr>
          <p:nvPr>
            <p:ph type="ftr" sz="quarter" idx="11"/>
          </p:nvPr>
        </p:nvSpPr>
        <p:spPr/>
        <p:txBody>
          <a:bodyPr/>
          <a:lstStyle/>
          <a:p>
            <a:r>
              <a:rPr lang="en-US" dirty="0"/>
              <a:t>© GTOT</a:t>
            </a:r>
          </a:p>
        </p:txBody>
      </p:sp>
      <p:sp>
        <p:nvSpPr>
          <p:cNvPr id="6" name="Slide Number Placeholder 5"/>
          <p:cNvSpPr>
            <a:spLocks noGrp="1"/>
          </p:cNvSpPr>
          <p:nvPr>
            <p:ph type="sldNum" sz="quarter" idx="12"/>
          </p:nvPr>
        </p:nvSpPr>
        <p:spPr/>
        <p:txBody>
          <a:bodyPr/>
          <a:lstStyle/>
          <a:p>
            <a:fld id="{670A631E-1FE2-4D95-B05D-AA452D03B9DC}" type="slidenum">
              <a:rPr lang="en-US" smtClean="0"/>
              <a:t>24</a:t>
            </a:fld>
            <a:endParaRPr lang="en-US" dirty="0"/>
          </a:p>
        </p:txBody>
      </p:sp>
      <p:sp>
        <p:nvSpPr>
          <p:cNvPr id="7" name="TextBox 6"/>
          <p:cNvSpPr txBox="1"/>
          <p:nvPr/>
        </p:nvSpPr>
        <p:spPr>
          <a:xfrm>
            <a:off x="2220686" y="1511559"/>
            <a:ext cx="6512767" cy="954107"/>
          </a:xfrm>
          <a:prstGeom prst="rect">
            <a:avLst/>
          </a:prstGeom>
          <a:noFill/>
        </p:spPr>
        <p:txBody>
          <a:bodyPr wrap="square" rtlCol="0">
            <a:spAutoFit/>
          </a:bodyPr>
          <a:lstStyle/>
          <a:p>
            <a:r>
              <a:rPr lang="en-US" sz="2800" dirty="0"/>
              <a:t>Inflation – Prices going up.</a:t>
            </a:r>
          </a:p>
          <a:p>
            <a:r>
              <a:rPr lang="en-US" sz="2800" dirty="0"/>
              <a:t>Deflation – Prices going down.</a:t>
            </a:r>
          </a:p>
        </p:txBody>
      </p:sp>
      <p:sp>
        <p:nvSpPr>
          <p:cNvPr id="8" name="Date Placeholder 7">
            <a:extLst>
              <a:ext uri="{FF2B5EF4-FFF2-40B4-BE49-F238E27FC236}">
                <a16:creationId xmlns:a16="http://schemas.microsoft.com/office/drawing/2014/main" id="{914EE950-2987-4FBA-BF49-B0D7930E58B2}"/>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85308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Cash Controls Quick Reference Guide</a:t>
            </a:r>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 GTOT</a:t>
            </a:r>
          </a:p>
        </p:txBody>
      </p:sp>
      <p:sp>
        <p:nvSpPr>
          <p:cNvPr id="5" name="Slide Number Placeholder 4"/>
          <p:cNvSpPr>
            <a:spLocks noGrp="1"/>
          </p:cNvSpPr>
          <p:nvPr>
            <p:ph type="sldNum" sz="quarter" idx="12"/>
          </p:nvPr>
        </p:nvSpPr>
        <p:spPr/>
        <p:txBody>
          <a:bodyPr/>
          <a:lstStyle/>
          <a:p>
            <a:fld id="{670A631E-1FE2-4D95-B05D-AA452D03B9DC}" type="slidenum">
              <a:rPr lang="en-US" smtClean="0"/>
              <a:t>25</a:t>
            </a:fld>
            <a:endParaRPr lang="en-US" dirty="0"/>
          </a:p>
        </p:txBody>
      </p:sp>
      <p:sp>
        <p:nvSpPr>
          <p:cNvPr id="6" name="Date Placeholder 5">
            <a:extLst>
              <a:ext uri="{FF2B5EF4-FFF2-40B4-BE49-F238E27FC236}">
                <a16:creationId xmlns:a16="http://schemas.microsoft.com/office/drawing/2014/main" id="{1F58A010-9826-4D80-B0B9-BE9BDE419685}"/>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972854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Reference Guide</a:t>
            </a:r>
          </a:p>
        </p:txBody>
      </p:sp>
      <p:sp>
        <p:nvSpPr>
          <p:cNvPr id="3" name="Content Placeholder 2"/>
          <p:cNvSpPr>
            <a:spLocks noGrp="1"/>
          </p:cNvSpPr>
          <p:nvPr>
            <p:ph idx="1"/>
          </p:nvPr>
        </p:nvSpPr>
        <p:spPr/>
        <p:txBody>
          <a:bodyPr>
            <a:normAutofit/>
          </a:bodyPr>
          <a:lstStyle/>
          <a:p>
            <a:r>
              <a:rPr lang="en-US" dirty="0"/>
              <a:t>The Finance Department is the only department that can maintain bank accounts on behalf of the Entity.</a:t>
            </a:r>
          </a:p>
          <a:p>
            <a:r>
              <a:rPr lang="en-US" dirty="0"/>
              <a:t>“Cash” refers to currency/coin, checks, bank drafts, Automatic Clearing House (ACH) transactions, Electronic Funds Transfers (EFTs), money orders, traveler’s checks, cashier’s checks, or credit/debit card transactions.</a:t>
            </a:r>
          </a:p>
          <a:p>
            <a:r>
              <a:rPr lang="en-US" dirty="0"/>
              <a:t>Only authorized employees may handle cash on behalf of the Entity.</a:t>
            </a:r>
          </a:p>
          <a:p>
            <a:r>
              <a:rPr lang="en-US" dirty="0"/>
              <a:t>Cash Handling Training must be attended annually.</a:t>
            </a:r>
          </a:p>
          <a:p>
            <a:r>
              <a:rPr lang="en-US" dirty="0"/>
              <a:t>Each department that handles cash must develop written procedures for separation of duties and review them annually. </a:t>
            </a:r>
          </a:p>
          <a:p>
            <a:endParaRPr lang="en-US" dirty="0"/>
          </a:p>
        </p:txBody>
      </p:sp>
      <p:sp>
        <p:nvSpPr>
          <p:cNvPr id="4" name="Footer Placeholder 3"/>
          <p:cNvSpPr>
            <a:spLocks noGrp="1"/>
          </p:cNvSpPr>
          <p:nvPr>
            <p:ph type="ftr" sz="quarter" idx="11"/>
          </p:nvPr>
        </p:nvSpPr>
        <p:spPr/>
        <p:txBody>
          <a:bodyPr/>
          <a:lstStyle/>
          <a:p>
            <a:r>
              <a:rPr lang="en-US" dirty="0"/>
              <a:t>© GTOT</a:t>
            </a:r>
          </a:p>
        </p:txBody>
      </p:sp>
      <p:sp>
        <p:nvSpPr>
          <p:cNvPr id="5" name="Slide Number Placeholder 4"/>
          <p:cNvSpPr>
            <a:spLocks noGrp="1"/>
          </p:cNvSpPr>
          <p:nvPr>
            <p:ph type="sldNum" sz="quarter" idx="12"/>
          </p:nvPr>
        </p:nvSpPr>
        <p:spPr/>
        <p:txBody>
          <a:bodyPr/>
          <a:lstStyle/>
          <a:p>
            <a:fld id="{670A631E-1FE2-4D95-B05D-AA452D03B9DC}" type="slidenum">
              <a:rPr lang="en-US" smtClean="0"/>
              <a:t>26</a:t>
            </a:fld>
            <a:endParaRPr lang="en-US" dirty="0"/>
          </a:p>
        </p:txBody>
      </p:sp>
      <p:sp>
        <p:nvSpPr>
          <p:cNvPr id="6" name="Date Placeholder 5">
            <a:extLst>
              <a:ext uri="{FF2B5EF4-FFF2-40B4-BE49-F238E27FC236}">
                <a16:creationId xmlns:a16="http://schemas.microsoft.com/office/drawing/2014/main" id="{2E69B344-FC81-410A-8A4B-84A2175BAF98}"/>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18067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Reference Guide</a:t>
            </a:r>
          </a:p>
        </p:txBody>
      </p:sp>
      <p:sp>
        <p:nvSpPr>
          <p:cNvPr id="3" name="Content Placeholder 2"/>
          <p:cNvSpPr>
            <a:spLocks noGrp="1"/>
          </p:cNvSpPr>
          <p:nvPr>
            <p:ph idx="1"/>
          </p:nvPr>
        </p:nvSpPr>
        <p:spPr/>
        <p:txBody>
          <a:bodyPr>
            <a:normAutofit fontScale="92500" lnSpcReduction="10000"/>
          </a:bodyPr>
          <a:lstStyle/>
          <a:p>
            <a:r>
              <a:rPr lang="en-US" dirty="0"/>
              <a:t>Separation of duties must be 2 people deep (3 is preferred when possible):</a:t>
            </a:r>
          </a:p>
          <a:p>
            <a:pPr lvl="1"/>
            <a:r>
              <a:rPr lang="en-US" dirty="0"/>
              <a:t>Collecting Cash</a:t>
            </a:r>
          </a:p>
          <a:p>
            <a:pPr lvl="1"/>
            <a:r>
              <a:rPr lang="en-US" dirty="0"/>
              <a:t>Maintaining Documentation</a:t>
            </a:r>
          </a:p>
          <a:p>
            <a:pPr lvl="1"/>
            <a:r>
              <a:rPr lang="en-US" dirty="0"/>
              <a:t>Preparing Deposits</a:t>
            </a:r>
          </a:p>
          <a:p>
            <a:pPr lvl="1"/>
            <a:r>
              <a:rPr lang="en-US" dirty="0"/>
              <a:t>Reconciling Records</a:t>
            </a:r>
          </a:p>
          <a:p>
            <a:r>
              <a:rPr lang="en-US" dirty="0"/>
              <a:t>Cash must be kept in a secured location (locked safe).</a:t>
            </a:r>
          </a:p>
          <a:p>
            <a:r>
              <a:rPr lang="en-US" dirty="0"/>
              <a:t>Checks must (Confirm the points of negotiability): </a:t>
            </a:r>
          </a:p>
          <a:p>
            <a:pPr lvl="1"/>
            <a:r>
              <a:rPr lang="en-US" dirty="0"/>
              <a:t>Be made payable to the entity</a:t>
            </a:r>
          </a:p>
          <a:p>
            <a:pPr lvl="1"/>
            <a:r>
              <a:rPr lang="en-US" dirty="0"/>
              <a:t>Be endorsed upon receipt</a:t>
            </a:r>
          </a:p>
          <a:p>
            <a:pPr lvl="1"/>
            <a:r>
              <a:rPr lang="en-US" dirty="0"/>
              <a:t>Have current date</a:t>
            </a:r>
          </a:p>
          <a:p>
            <a:pPr lvl="1"/>
            <a:r>
              <a:rPr lang="en-US" dirty="0"/>
              <a:t>Have written line and number amount match</a:t>
            </a:r>
          </a:p>
          <a:p>
            <a:pPr lvl="1"/>
            <a:r>
              <a:rPr lang="en-US" dirty="0"/>
              <a:t>Be signed</a:t>
            </a:r>
          </a:p>
          <a:p>
            <a:endParaRPr lang="en-US" dirty="0"/>
          </a:p>
          <a:p>
            <a:endParaRPr lang="en-US" dirty="0"/>
          </a:p>
        </p:txBody>
      </p:sp>
      <p:sp>
        <p:nvSpPr>
          <p:cNvPr id="4" name="Footer Placeholder 3"/>
          <p:cNvSpPr>
            <a:spLocks noGrp="1"/>
          </p:cNvSpPr>
          <p:nvPr>
            <p:ph type="ftr" sz="quarter" idx="11"/>
          </p:nvPr>
        </p:nvSpPr>
        <p:spPr/>
        <p:txBody>
          <a:bodyPr/>
          <a:lstStyle/>
          <a:p>
            <a:r>
              <a:rPr lang="en-US" dirty="0"/>
              <a:t>© GTOT</a:t>
            </a:r>
          </a:p>
        </p:txBody>
      </p:sp>
      <p:sp>
        <p:nvSpPr>
          <p:cNvPr id="5" name="Slide Number Placeholder 4"/>
          <p:cNvSpPr>
            <a:spLocks noGrp="1"/>
          </p:cNvSpPr>
          <p:nvPr>
            <p:ph type="sldNum" sz="quarter" idx="12"/>
          </p:nvPr>
        </p:nvSpPr>
        <p:spPr/>
        <p:txBody>
          <a:bodyPr/>
          <a:lstStyle/>
          <a:p>
            <a:fld id="{670A631E-1FE2-4D95-B05D-AA452D03B9DC}" type="slidenum">
              <a:rPr lang="en-US" smtClean="0"/>
              <a:t>27</a:t>
            </a:fld>
            <a:endParaRPr lang="en-US" dirty="0"/>
          </a:p>
        </p:txBody>
      </p:sp>
      <p:sp>
        <p:nvSpPr>
          <p:cNvPr id="6" name="Date Placeholder 5">
            <a:extLst>
              <a:ext uri="{FF2B5EF4-FFF2-40B4-BE49-F238E27FC236}">
                <a16:creationId xmlns:a16="http://schemas.microsoft.com/office/drawing/2014/main" id="{C78DCC25-04FC-4CC8-8D70-0C2B260ACF99}"/>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685734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Reference Guide</a:t>
            </a:r>
          </a:p>
        </p:txBody>
      </p:sp>
      <p:sp>
        <p:nvSpPr>
          <p:cNvPr id="3" name="Content Placeholder 2"/>
          <p:cNvSpPr>
            <a:spLocks noGrp="1"/>
          </p:cNvSpPr>
          <p:nvPr>
            <p:ph idx="1"/>
          </p:nvPr>
        </p:nvSpPr>
        <p:spPr/>
        <p:txBody>
          <a:bodyPr>
            <a:normAutofit/>
          </a:bodyPr>
          <a:lstStyle/>
          <a:p>
            <a:r>
              <a:rPr lang="en-US" dirty="0"/>
              <a:t>Deposits must: </a:t>
            </a:r>
          </a:p>
          <a:p>
            <a:pPr lvl="1"/>
            <a:r>
              <a:rPr lang="en-US" dirty="0"/>
              <a:t>Be delivered to Utility Billing within 1 business day </a:t>
            </a:r>
          </a:p>
          <a:p>
            <a:pPr lvl="1"/>
            <a:r>
              <a:rPr lang="en-US" dirty="0"/>
              <a:t>Be transported in a sealed tamper evident deposit bag which is inside of another bag (tote, backpack, purse, etc.)</a:t>
            </a:r>
          </a:p>
          <a:p>
            <a:r>
              <a:rPr lang="en-US" dirty="0"/>
              <a:t>Cash on hand and cash deposited must equal actual receipts at all times. </a:t>
            </a:r>
          </a:p>
          <a:p>
            <a:r>
              <a:rPr lang="en-US" dirty="0"/>
              <a:t>Receipts:</a:t>
            </a:r>
          </a:p>
          <a:p>
            <a:pPr lvl="1"/>
            <a:r>
              <a:rPr lang="en-US" dirty="0"/>
              <a:t>Regular sales = must issue receipt every payment</a:t>
            </a:r>
          </a:p>
          <a:p>
            <a:pPr lvl="1"/>
            <a:r>
              <a:rPr lang="en-US" dirty="0"/>
              <a:t>Occasional sales = must issue receipt with every payment OR keep sufficient transaction detail</a:t>
            </a:r>
          </a:p>
          <a:p>
            <a:pPr lvl="1"/>
            <a:r>
              <a:rPr lang="en-US" dirty="0"/>
              <a:t>If a cash transaction occurs a receipt </a:t>
            </a:r>
            <a:r>
              <a:rPr lang="en-US" u="sng" dirty="0"/>
              <a:t>must</a:t>
            </a:r>
            <a:r>
              <a:rPr lang="en-US" dirty="0"/>
              <a:t> be provided to customer</a:t>
            </a:r>
          </a:p>
          <a:p>
            <a:endParaRPr lang="en-US" dirty="0"/>
          </a:p>
        </p:txBody>
      </p:sp>
      <p:sp>
        <p:nvSpPr>
          <p:cNvPr id="4" name="Footer Placeholder 3"/>
          <p:cNvSpPr>
            <a:spLocks noGrp="1"/>
          </p:cNvSpPr>
          <p:nvPr>
            <p:ph type="ftr" sz="quarter" idx="11"/>
          </p:nvPr>
        </p:nvSpPr>
        <p:spPr/>
        <p:txBody>
          <a:bodyPr/>
          <a:lstStyle/>
          <a:p>
            <a:r>
              <a:rPr lang="en-US" dirty="0"/>
              <a:t>© GTOT</a:t>
            </a:r>
          </a:p>
        </p:txBody>
      </p:sp>
      <p:sp>
        <p:nvSpPr>
          <p:cNvPr id="5" name="Slide Number Placeholder 4"/>
          <p:cNvSpPr>
            <a:spLocks noGrp="1"/>
          </p:cNvSpPr>
          <p:nvPr>
            <p:ph type="sldNum" sz="quarter" idx="12"/>
          </p:nvPr>
        </p:nvSpPr>
        <p:spPr/>
        <p:txBody>
          <a:bodyPr/>
          <a:lstStyle/>
          <a:p>
            <a:fld id="{670A631E-1FE2-4D95-B05D-AA452D03B9DC}" type="slidenum">
              <a:rPr lang="en-US" smtClean="0"/>
              <a:t>28</a:t>
            </a:fld>
            <a:endParaRPr lang="en-US" dirty="0"/>
          </a:p>
        </p:txBody>
      </p:sp>
      <p:sp>
        <p:nvSpPr>
          <p:cNvPr id="6" name="Date Placeholder 5">
            <a:extLst>
              <a:ext uri="{FF2B5EF4-FFF2-40B4-BE49-F238E27FC236}">
                <a16:creationId xmlns:a16="http://schemas.microsoft.com/office/drawing/2014/main" id="{2ACD5FB4-A731-4D75-B9A0-34EEB546B16E}"/>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533172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Reference Guide</a:t>
            </a:r>
          </a:p>
        </p:txBody>
      </p:sp>
      <p:sp>
        <p:nvSpPr>
          <p:cNvPr id="3" name="Content Placeholder 2"/>
          <p:cNvSpPr>
            <a:spLocks noGrp="1"/>
          </p:cNvSpPr>
          <p:nvPr>
            <p:ph idx="1"/>
          </p:nvPr>
        </p:nvSpPr>
        <p:spPr/>
        <p:txBody>
          <a:bodyPr>
            <a:normAutofit/>
          </a:bodyPr>
          <a:lstStyle/>
          <a:p>
            <a:r>
              <a:rPr lang="en-US" dirty="0"/>
              <a:t>Counterfeit – check paper, portrait, watermark, and security strip.</a:t>
            </a:r>
          </a:p>
          <a:p>
            <a:pPr lvl="1"/>
            <a:r>
              <a:rPr lang="en-US" dirty="0"/>
              <a:t>Using a counterfeit pen or UV light is encouraged.</a:t>
            </a:r>
          </a:p>
          <a:p>
            <a:r>
              <a:rPr lang="en-US" dirty="0"/>
              <a:t>Overages/Shortages must: </a:t>
            </a:r>
          </a:p>
          <a:p>
            <a:pPr lvl="1"/>
            <a:r>
              <a:rPr lang="en-US" dirty="0"/>
              <a:t>Be reported to supervisor at end of daily closing. </a:t>
            </a:r>
          </a:p>
          <a:p>
            <a:pPr lvl="1"/>
            <a:r>
              <a:rPr lang="en-US" dirty="0"/>
              <a:t>Be reported to the Finance department the next business day.</a:t>
            </a:r>
          </a:p>
          <a:p>
            <a:pPr lvl="1"/>
            <a:r>
              <a:rPr lang="en-US" dirty="0"/>
              <a:t>Be investigated if in a single incident or in aggregate during one-month period in the amount of $25 under the control of a single employee.</a:t>
            </a:r>
          </a:p>
          <a:p>
            <a:pPr lvl="1"/>
            <a:r>
              <a:rPr lang="en-US" dirty="0"/>
              <a:t>Have maintained written documentation.</a:t>
            </a:r>
          </a:p>
          <a:p>
            <a:r>
              <a:rPr lang="en-US" dirty="0"/>
              <a:t>Fraud or theft must be reported to Finance and local law enforcement on the day of occurrence.</a:t>
            </a:r>
          </a:p>
          <a:p>
            <a:endParaRPr lang="en-US" dirty="0"/>
          </a:p>
        </p:txBody>
      </p:sp>
      <p:sp>
        <p:nvSpPr>
          <p:cNvPr id="4" name="Footer Placeholder 3"/>
          <p:cNvSpPr>
            <a:spLocks noGrp="1"/>
          </p:cNvSpPr>
          <p:nvPr>
            <p:ph type="ftr" sz="quarter" idx="11"/>
          </p:nvPr>
        </p:nvSpPr>
        <p:spPr/>
        <p:txBody>
          <a:bodyPr/>
          <a:lstStyle/>
          <a:p>
            <a:r>
              <a:rPr lang="en-US" dirty="0"/>
              <a:t>© GTOT</a:t>
            </a:r>
          </a:p>
        </p:txBody>
      </p:sp>
      <p:sp>
        <p:nvSpPr>
          <p:cNvPr id="5" name="Slide Number Placeholder 4"/>
          <p:cNvSpPr>
            <a:spLocks noGrp="1"/>
          </p:cNvSpPr>
          <p:nvPr>
            <p:ph type="sldNum" sz="quarter" idx="12"/>
          </p:nvPr>
        </p:nvSpPr>
        <p:spPr/>
        <p:txBody>
          <a:bodyPr/>
          <a:lstStyle/>
          <a:p>
            <a:fld id="{670A631E-1FE2-4D95-B05D-AA452D03B9DC}" type="slidenum">
              <a:rPr lang="en-US" smtClean="0"/>
              <a:t>29</a:t>
            </a:fld>
            <a:endParaRPr lang="en-US" dirty="0"/>
          </a:p>
        </p:txBody>
      </p:sp>
      <p:sp>
        <p:nvSpPr>
          <p:cNvPr id="6" name="Date Placeholder 5">
            <a:extLst>
              <a:ext uri="{FF2B5EF4-FFF2-40B4-BE49-F238E27FC236}">
                <a16:creationId xmlns:a16="http://schemas.microsoft.com/office/drawing/2014/main" id="{429CCF2F-ACA2-4DB3-8FC7-652E217BBC4A}"/>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423479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You and Your Organization</a:t>
            </a:r>
          </a:p>
          <a:p>
            <a:pPr marL="514350" indent="-514350">
              <a:buFont typeface="+mj-lt"/>
              <a:buAutoNum type="arabicPeriod"/>
            </a:pPr>
            <a:r>
              <a:rPr lang="en-US" dirty="0"/>
              <a:t>Money Identification</a:t>
            </a:r>
          </a:p>
          <a:p>
            <a:pPr marL="514350" indent="-514350">
              <a:buFont typeface="+mj-lt"/>
              <a:buAutoNum type="arabicPeriod"/>
            </a:pPr>
            <a:r>
              <a:rPr lang="en-US" dirty="0"/>
              <a:t>Money Handling</a:t>
            </a:r>
          </a:p>
          <a:p>
            <a:pPr marL="514350" indent="-514350">
              <a:buFont typeface="+mj-lt"/>
              <a:buAutoNum type="arabicPeriod"/>
            </a:pPr>
            <a:r>
              <a:rPr lang="en-US" dirty="0"/>
              <a:t>Checks</a:t>
            </a:r>
          </a:p>
          <a:p>
            <a:pPr marL="514350" indent="-514350">
              <a:buFont typeface="+mj-lt"/>
              <a:buAutoNum type="arabicPeriod"/>
            </a:pPr>
            <a:r>
              <a:rPr lang="en-US" dirty="0"/>
              <a:t>Credit Cards</a:t>
            </a:r>
          </a:p>
          <a:p>
            <a:pPr marL="514350" indent="-514350">
              <a:buFont typeface="+mj-lt"/>
              <a:buAutoNum type="arabicPeriod"/>
            </a:pPr>
            <a:r>
              <a:rPr lang="en-US" dirty="0"/>
              <a:t>Money Orders</a:t>
            </a:r>
          </a:p>
          <a:p>
            <a:pPr marL="514350" indent="-514350">
              <a:buFont typeface="+mj-lt"/>
              <a:buAutoNum type="arabicPeriod"/>
            </a:pPr>
            <a:r>
              <a:rPr lang="en-US" dirty="0"/>
              <a:t>Entity Policy &amp; Procedures</a:t>
            </a:r>
          </a:p>
          <a:p>
            <a:pPr marL="514350" indent="-514350">
              <a:buFont typeface="+mj-lt"/>
              <a:buAutoNum type="arabicPeriod"/>
            </a:pPr>
            <a:r>
              <a:rPr lang="en-US" dirty="0"/>
              <a:t>Fraud, Theft &amp; Robbery</a:t>
            </a:r>
          </a:p>
          <a:p>
            <a:pPr marL="514350" indent="-514350">
              <a:buFont typeface="+mj-lt"/>
              <a:buAutoNum type="arabicPeriod"/>
            </a:pPr>
            <a:r>
              <a:rPr lang="en-US" dirty="0"/>
              <a:t>The Federal Reserve</a:t>
            </a:r>
          </a:p>
          <a:p>
            <a:pPr marL="514350" indent="-514350">
              <a:buFont typeface="+mj-lt"/>
              <a:buAutoNum type="arabicPeriod"/>
            </a:pPr>
            <a:r>
              <a:rPr lang="en-US" dirty="0"/>
              <a:t>Conclusion</a:t>
            </a:r>
          </a:p>
          <a:p>
            <a:pPr marL="514350" indent="-514350">
              <a:buFont typeface="+mj-lt"/>
              <a:buAutoNum type="arabicPeriod"/>
            </a:pPr>
            <a:endParaRPr lang="en-US" dirty="0"/>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dirty="0"/>
              <a:t>© GTOT</a:t>
            </a:r>
          </a:p>
        </p:txBody>
      </p:sp>
      <p:sp>
        <p:nvSpPr>
          <p:cNvPr id="5" name="Slide Number Placeholder 4"/>
          <p:cNvSpPr>
            <a:spLocks noGrp="1"/>
          </p:cNvSpPr>
          <p:nvPr>
            <p:ph type="sldNum" sz="quarter" idx="12"/>
          </p:nvPr>
        </p:nvSpPr>
        <p:spPr/>
        <p:txBody>
          <a:bodyPr/>
          <a:lstStyle/>
          <a:p>
            <a:fld id="{670A631E-1FE2-4D95-B05D-AA452D03B9DC}" type="slidenum">
              <a:rPr lang="en-US" smtClean="0"/>
              <a:t>3</a:t>
            </a:fld>
            <a:endParaRPr lang="en-US" dirty="0"/>
          </a:p>
        </p:txBody>
      </p:sp>
      <p:sp>
        <p:nvSpPr>
          <p:cNvPr id="6" name="Date Placeholder 5">
            <a:extLst>
              <a:ext uri="{FF2B5EF4-FFF2-40B4-BE49-F238E27FC236}">
                <a16:creationId xmlns:a16="http://schemas.microsoft.com/office/drawing/2014/main" id="{01984849-7F8A-43A4-862F-DFB482E2C5A6}"/>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137652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Reference Guide</a:t>
            </a:r>
          </a:p>
        </p:txBody>
      </p:sp>
      <p:sp>
        <p:nvSpPr>
          <p:cNvPr id="3" name="Content Placeholder 2"/>
          <p:cNvSpPr>
            <a:spLocks noGrp="1"/>
          </p:cNvSpPr>
          <p:nvPr>
            <p:ph idx="1"/>
          </p:nvPr>
        </p:nvSpPr>
        <p:spPr/>
        <p:txBody>
          <a:bodyPr>
            <a:normAutofit/>
          </a:bodyPr>
          <a:lstStyle/>
          <a:p>
            <a:r>
              <a:rPr lang="en-US" dirty="0"/>
              <a:t>Petty Cash/Change Fund must:</a:t>
            </a:r>
          </a:p>
          <a:p>
            <a:pPr lvl="1"/>
            <a:r>
              <a:rPr lang="en-US" dirty="0"/>
              <a:t>Be kept in safe, not locked drawer.</a:t>
            </a:r>
          </a:p>
          <a:p>
            <a:pPr lvl="1"/>
            <a:r>
              <a:rPr lang="en-US" dirty="0"/>
              <a:t>Be reconciled at end of day funds are used.</a:t>
            </a:r>
          </a:p>
          <a:p>
            <a:pPr lvl="1"/>
            <a:r>
              <a:rPr lang="en-US" dirty="0"/>
              <a:t>Have maintained written documentation.</a:t>
            </a:r>
          </a:p>
          <a:p>
            <a:pPr lvl="1"/>
            <a:r>
              <a:rPr lang="en-US" dirty="0"/>
              <a:t>Be balanced at all times.</a:t>
            </a:r>
          </a:p>
          <a:p>
            <a:r>
              <a:rPr lang="en-US" dirty="0"/>
              <a:t>Refunds:</a:t>
            </a:r>
          </a:p>
          <a:p>
            <a:pPr lvl="1"/>
            <a:r>
              <a:rPr lang="en-US" dirty="0"/>
              <a:t>Do not issue refunds from petty cash.</a:t>
            </a:r>
          </a:p>
          <a:p>
            <a:pPr lvl="1"/>
            <a:r>
              <a:rPr lang="en-US" dirty="0"/>
              <a:t>Ensure refunds are charges back to the appropriate account or fund.</a:t>
            </a:r>
          </a:p>
        </p:txBody>
      </p:sp>
      <p:sp>
        <p:nvSpPr>
          <p:cNvPr id="4" name="Footer Placeholder 3"/>
          <p:cNvSpPr>
            <a:spLocks noGrp="1"/>
          </p:cNvSpPr>
          <p:nvPr>
            <p:ph type="ftr" sz="quarter" idx="11"/>
          </p:nvPr>
        </p:nvSpPr>
        <p:spPr/>
        <p:txBody>
          <a:bodyPr/>
          <a:lstStyle/>
          <a:p>
            <a:r>
              <a:rPr lang="en-US" dirty="0"/>
              <a:t>© GTOT</a:t>
            </a:r>
          </a:p>
        </p:txBody>
      </p:sp>
      <p:sp>
        <p:nvSpPr>
          <p:cNvPr id="5" name="Slide Number Placeholder 4"/>
          <p:cNvSpPr>
            <a:spLocks noGrp="1"/>
          </p:cNvSpPr>
          <p:nvPr>
            <p:ph type="sldNum" sz="quarter" idx="12"/>
          </p:nvPr>
        </p:nvSpPr>
        <p:spPr/>
        <p:txBody>
          <a:bodyPr/>
          <a:lstStyle/>
          <a:p>
            <a:fld id="{670A631E-1FE2-4D95-B05D-AA452D03B9DC}" type="slidenum">
              <a:rPr lang="en-US" smtClean="0"/>
              <a:t>30</a:t>
            </a:fld>
            <a:endParaRPr lang="en-US" dirty="0"/>
          </a:p>
        </p:txBody>
      </p:sp>
      <p:pic>
        <p:nvPicPr>
          <p:cNvPr id="6" name="Picture 5">
            <a:extLst>
              <a:ext uri="{FF2B5EF4-FFF2-40B4-BE49-F238E27FC236}">
                <a16:creationId xmlns:a16="http://schemas.microsoft.com/office/drawing/2014/main" id="{460E3DC6-87D5-4078-A64C-126B2763E94C}"/>
              </a:ext>
            </a:extLst>
          </p:cNvPr>
          <p:cNvPicPr>
            <a:picLocks noChangeAspect="1"/>
          </p:cNvPicPr>
          <p:nvPr/>
        </p:nvPicPr>
        <p:blipFill>
          <a:blip r:embed="rId2"/>
          <a:stretch>
            <a:fillRect/>
          </a:stretch>
        </p:blipFill>
        <p:spPr>
          <a:xfrm>
            <a:off x="7464490" y="1313920"/>
            <a:ext cx="3433665" cy="2511997"/>
          </a:xfrm>
          <a:prstGeom prst="rect">
            <a:avLst/>
          </a:prstGeom>
        </p:spPr>
      </p:pic>
      <p:sp>
        <p:nvSpPr>
          <p:cNvPr id="7" name="Date Placeholder 6">
            <a:extLst>
              <a:ext uri="{FF2B5EF4-FFF2-40B4-BE49-F238E27FC236}">
                <a16:creationId xmlns:a16="http://schemas.microsoft.com/office/drawing/2014/main" id="{294782EC-DE01-4C24-9C2C-278C013F644A}"/>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44512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Handling Questions</a:t>
            </a:r>
          </a:p>
        </p:txBody>
      </p:sp>
      <p:graphicFrame>
        <p:nvGraphicFramePr>
          <p:cNvPr id="4" name="Content Placeholder 3"/>
          <p:cNvGraphicFramePr>
            <a:graphicFrameLocks noGrp="1"/>
          </p:cNvGraphicFramePr>
          <p:nvPr>
            <p:ph idx="1"/>
          </p:nvPr>
        </p:nvGraphicFramePr>
        <p:xfrm>
          <a:off x="838201" y="1367070"/>
          <a:ext cx="10515601" cy="4727165"/>
        </p:xfrm>
        <a:graphic>
          <a:graphicData uri="http://schemas.openxmlformats.org/drawingml/2006/table">
            <a:tbl>
              <a:tblPr firstRow="1" firstCol="1" lastRow="1" lastCol="1" bandRow="1" bandCol="1"/>
              <a:tblGrid>
                <a:gridCol w="8076672">
                  <a:extLst>
                    <a:ext uri="{9D8B030D-6E8A-4147-A177-3AD203B41FA5}">
                      <a16:colId xmlns:a16="http://schemas.microsoft.com/office/drawing/2014/main" val="20000"/>
                    </a:ext>
                  </a:extLst>
                </a:gridCol>
                <a:gridCol w="838903">
                  <a:extLst>
                    <a:ext uri="{9D8B030D-6E8A-4147-A177-3AD203B41FA5}">
                      <a16:colId xmlns:a16="http://schemas.microsoft.com/office/drawing/2014/main" val="20001"/>
                    </a:ext>
                  </a:extLst>
                </a:gridCol>
                <a:gridCol w="800013">
                  <a:extLst>
                    <a:ext uri="{9D8B030D-6E8A-4147-A177-3AD203B41FA5}">
                      <a16:colId xmlns:a16="http://schemas.microsoft.com/office/drawing/2014/main" val="20002"/>
                    </a:ext>
                  </a:extLst>
                </a:gridCol>
                <a:gridCol w="800013">
                  <a:extLst>
                    <a:ext uri="{9D8B030D-6E8A-4147-A177-3AD203B41FA5}">
                      <a16:colId xmlns:a16="http://schemas.microsoft.com/office/drawing/2014/main" val="20003"/>
                    </a:ext>
                  </a:extLst>
                </a:gridCol>
              </a:tblGrid>
              <a:tr h="315386">
                <a:tc>
                  <a:txBody>
                    <a:bodyPr/>
                    <a:lstStyle/>
                    <a:p>
                      <a:pPr marL="0" marR="0">
                        <a:spcBef>
                          <a:spcPts val="300"/>
                        </a:spcBef>
                        <a:spcAft>
                          <a:spcPts val="300"/>
                        </a:spcAft>
                      </a:pPr>
                      <a:r>
                        <a:rPr lang="en-US" sz="1400" b="1" dirty="0">
                          <a:effectLst/>
                          <a:latin typeface="Arial" panose="020B0604020202020204" pitchFamily="34" charset="0"/>
                          <a:ea typeface="Times New Roman" panose="02020603050405020304" pitchFamily="18" charset="0"/>
                        </a:rPr>
                        <a:t>CASH HANDLING</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300"/>
                        </a:spcBef>
                        <a:spcAft>
                          <a:spcPts val="300"/>
                        </a:spcAft>
                      </a:pPr>
                      <a:r>
                        <a:rPr lang="en-US" sz="1400" b="1" dirty="0">
                          <a:effectLst/>
                          <a:latin typeface="Arial" panose="020B0604020202020204" pitchFamily="34" charset="0"/>
                          <a:ea typeface="Times New Roman" panose="02020603050405020304" pitchFamily="18" charset="0"/>
                        </a:rPr>
                        <a:t>Yes</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300"/>
                        </a:spcBef>
                        <a:spcAft>
                          <a:spcPts val="300"/>
                        </a:spcAft>
                      </a:pPr>
                      <a:r>
                        <a:rPr lang="en-US" sz="1400" b="1" dirty="0">
                          <a:effectLst/>
                          <a:latin typeface="Arial" panose="020B0604020202020204" pitchFamily="34" charset="0"/>
                          <a:ea typeface="Times New Roman" panose="02020603050405020304" pitchFamily="18" charset="0"/>
                        </a:rPr>
                        <a:t>No</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300"/>
                        </a:spcBef>
                        <a:spcAft>
                          <a:spcPts val="300"/>
                        </a:spcAft>
                      </a:pPr>
                      <a:r>
                        <a:rPr lang="en-US" sz="1400" b="1" dirty="0">
                          <a:effectLst/>
                          <a:latin typeface="Arial" panose="020B0604020202020204" pitchFamily="34" charset="0"/>
                          <a:ea typeface="Times New Roman" panose="02020603050405020304" pitchFamily="18" charset="0"/>
                        </a:rPr>
                        <a:t>N/A</a:t>
                      </a:r>
                      <a:endParaRPr lang="en-US" sz="1400" dirty="0">
                        <a:effectLst/>
                        <a:latin typeface="Times New Roman" panose="02020603050405020304" pitchFamily="18" charset="0"/>
                        <a:ea typeface="Times New Roman" panose="02020603050405020304" pitchFamily="18" charset="0"/>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524435">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Are cash and assets secured with locked cash drawers, locking cash registers, cashier cages or locked metal boxes always?</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5386">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Are safes and drop safes bolted in place and smaller receptacles secured in locked areas?</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4435">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Are the designated custodians and supervisors the only personnel who maintain combinations or keys for cash receptacles?</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5386">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Is every cashier assigned an individual cash drawer?</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5386">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Are cash drawers shared?</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5386">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Are all checks endorsed immediately</a:t>
                      </a:r>
                      <a:r>
                        <a:rPr lang="en-US" sz="1400" baseline="0" dirty="0">
                          <a:effectLst/>
                          <a:latin typeface="Arial" panose="020B0604020202020204" pitchFamily="34" charset="0"/>
                          <a:ea typeface="Times New Roman" panose="02020603050405020304" pitchFamily="18" charset="0"/>
                        </a:rPr>
                        <a:t> </a:t>
                      </a:r>
                      <a:r>
                        <a:rPr lang="en-US" sz="1400" dirty="0">
                          <a:effectLst/>
                          <a:latin typeface="Arial" panose="020B0604020202020204" pitchFamily="34" charset="0"/>
                          <a:ea typeface="Times New Roman" panose="02020603050405020304" pitchFamily="18" charset="0"/>
                        </a:rPr>
                        <a:t>with the entity name and a cashier identifier upon receipt?</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5386">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Is photo identification required for all over-the-counter checks taken?</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15386">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Are reviews performed on each cash drawer’s assigned cash balance?</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15386">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Are change drawers used for petty cash or cashing of personal, payroll or expense checks?</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5386">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Are sequentially numbered receipts used for all transactions?</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24435">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Are daily audits and balancing of the receipts (or system reports) to the drawer required as part of the closing process?</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15386">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Are cash drawers balanced and closed out at the close of each cash handler’s work period?</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3" name="Footer Placeholder 2"/>
          <p:cNvSpPr>
            <a:spLocks noGrp="1"/>
          </p:cNvSpPr>
          <p:nvPr>
            <p:ph type="ftr" sz="quarter" idx="11"/>
          </p:nvPr>
        </p:nvSpPr>
        <p:spPr/>
        <p:txBody>
          <a:bodyPr/>
          <a:lstStyle/>
          <a:p>
            <a:r>
              <a:rPr lang="en-US" dirty="0"/>
              <a:t>© GTOT</a:t>
            </a:r>
          </a:p>
        </p:txBody>
      </p:sp>
      <p:sp>
        <p:nvSpPr>
          <p:cNvPr id="5" name="Slide Number Placeholder 4"/>
          <p:cNvSpPr>
            <a:spLocks noGrp="1"/>
          </p:cNvSpPr>
          <p:nvPr>
            <p:ph type="sldNum" sz="quarter" idx="12"/>
          </p:nvPr>
        </p:nvSpPr>
        <p:spPr/>
        <p:txBody>
          <a:bodyPr/>
          <a:lstStyle/>
          <a:p>
            <a:fld id="{670A631E-1FE2-4D95-B05D-AA452D03B9DC}" type="slidenum">
              <a:rPr lang="en-US" smtClean="0"/>
              <a:t>31</a:t>
            </a:fld>
            <a:endParaRPr lang="en-US" dirty="0"/>
          </a:p>
        </p:txBody>
      </p:sp>
      <p:sp>
        <p:nvSpPr>
          <p:cNvPr id="6" name="Date Placeholder 5">
            <a:extLst>
              <a:ext uri="{FF2B5EF4-FFF2-40B4-BE49-F238E27FC236}">
                <a16:creationId xmlns:a16="http://schemas.microsoft.com/office/drawing/2014/main" id="{F79818E5-E587-4371-B521-25741DB54ADF}"/>
              </a:ext>
            </a:extLst>
          </p:cNvPr>
          <p:cNvSpPr>
            <a:spLocks noGrp="1"/>
          </p:cNvSpPr>
          <p:nvPr>
            <p:ph type="dt" sz="half" idx="10"/>
          </p:nvPr>
        </p:nvSpPr>
        <p:spPr/>
        <p:txBody>
          <a:bodyPr/>
          <a:lstStyle/>
          <a:p>
            <a:r>
              <a:rPr lang="en-US" dirty="0"/>
              <a:t>APT</a:t>
            </a:r>
          </a:p>
        </p:txBody>
      </p:sp>
    </p:spTree>
    <p:extLst>
      <p:ext uri="{BB962C8B-B14F-4D97-AF65-F5344CB8AC3E}">
        <p14:creationId xmlns:p14="http://schemas.microsoft.com/office/powerpoint/2010/main" val="852104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Handling Questions</a:t>
            </a:r>
          </a:p>
        </p:txBody>
      </p:sp>
      <p:graphicFrame>
        <p:nvGraphicFramePr>
          <p:cNvPr id="4" name="Content Placeholder 3"/>
          <p:cNvGraphicFramePr>
            <a:graphicFrameLocks noGrp="1"/>
          </p:cNvGraphicFramePr>
          <p:nvPr>
            <p:ph idx="1"/>
          </p:nvPr>
        </p:nvGraphicFramePr>
        <p:xfrm>
          <a:off x="838200" y="1367071"/>
          <a:ext cx="10515601" cy="4974205"/>
        </p:xfrm>
        <a:graphic>
          <a:graphicData uri="http://schemas.openxmlformats.org/drawingml/2006/table">
            <a:tbl>
              <a:tblPr firstRow="1" firstCol="1" lastRow="1" lastCol="1" bandRow="1" bandCol="1"/>
              <a:tblGrid>
                <a:gridCol w="8073346">
                  <a:extLst>
                    <a:ext uri="{9D8B030D-6E8A-4147-A177-3AD203B41FA5}">
                      <a16:colId xmlns:a16="http://schemas.microsoft.com/office/drawing/2014/main" val="20000"/>
                    </a:ext>
                  </a:extLst>
                </a:gridCol>
                <a:gridCol w="840047">
                  <a:extLst>
                    <a:ext uri="{9D8B030D-6E8A-4147-A177-3AD203B41FA5}">
                      <a16:colId xmlns:a16="http://schemas.microsoft.com/office/drawing/2014/main" val="20001"/>
                    </a:ext>
                  </a:extLst>
                </a:gridCol>
                <a:gridCol w="801104">
                  <a:extLst>
                    <a:ext uri="{9D8B030D-6E8A-4147-A177-3AD203B41FA5}">
                      <a16:colId xmlns:a16="http://schemas.microsoft.com/office/drawing/2014/main" val="20002"/>
                    </a:ext>
                  </a:extLst>
                </a:gridCol>
                <a:gridCol w="801104">
                  <a:extLst>
                    <a:ext uri="{9D8B030D-6E8A-4147-A177-3AD203B41FA5}">
                      <a16:colId xmlns:a16="http://schemas.microsoft.com/office/drawing/2014/main" val="20003"/>
                    </a:ext>
                  </a:extLst>
                </a:gridCol>
              </a:tblGrid>
              <a:tr h="614530">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Are all overages/shortages reported to the supervisor at daily closing and are they documented as overages/shortages in the balance process?</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0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4530">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Are overages/shortages in a single incident or in total,</a:t>
                      </a:r>
                      <a:r>
                        <a:rPr lang="en-US" sz="1400" baseline="0" dirty="0">
                          <a:effectLst/>
                          <a:latin typeface="Arial" panose="020B0604020202020204" pitchFamily="34" charset="0"/>
                          <a:ea typeface="Times New Roman" panose="02020603050405020304" pitchFamily="18" charset="0"/>
                        </a:rPr>
                        <a:t> </a:t>
                      </a:r>
                      <a:r>
                        <a:rPr lang="en-US" sz="1400" dirty="0">
                          <a:effectLst/>
                          <a:latin typeface="Arial" panose="020B0604020202020204" pitchFamily="34" charset="0"/>
                          <a:ea typeface="Times New Roman" panose="02020603050405020304" pitchFamily="18" charset="0"/>
                        </a:rPr>
                        <a:t>during a one month period by a cash handler, investigated by the custodian/supervisor?</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0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3951">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Are all deposits verified by two individuals?</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0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5751">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Are all computer and credit card terminals closed out at the end of a cashier’s shift or at the end of the day?</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0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4530">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Is documentation in the form of a summary sheet for each deposit prepared indicating the amount of funds, the breakdown of funds, the accounts to be credited and identification of the depositor?</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0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3951">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Are all deposits prepared within one business day?</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0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14530">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Are all deposits of physical checks and cash in secure bags with identifying deposit slips indicating the amount and location of collection for tracking purposes?</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0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3951">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Are all deposits balanced to generated reports, daily? weekly? monthly?</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0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3951">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Are Security codes/PINS/logins assigned to individuals/cashiers for all computerized systems?</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0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14530">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Has your department investigated procedures for recycling coin and currency between departments and the minimizing change orders to minimize transport and vault charges?</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0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Footer Placeholder 2"/>
          <p:cNvSpPr>
            <a:spLocks noGrp="1"/>
          </p:cNvSpPr>
          <p:nvPr>
            <p:ph type="ftr" sz="quarter" idx="11"/>
          </p:nvPr>
        </p:nvSpPr>
        <p:spPr/>
        <p:txBody>
          <a:bodyPr/>
          <a:lstStyle/>
          <a:p>
            <a:r>
              <a:rPr lang="en-US" dirty="0"/>
              <a:t>© GTOT</a:t>
            </a:r>
          </a:p>
        </p:txBody>
      </p:sp>
      <p:sp>
        <p:nvSpPr>
          <p:cNvPr id="5" name="Slide Number Placeholder 4"/>
          <p:cNvSpPr>
            <a:spLocks noGrp="1"/>
          </p:cNvSpPr>
          <p:nvPr>
            <p:ph type="sldNum" sz="quarter" idx="12"/>
          </p:nvPr>
        </p:nvSpPr>
        <p:spPr/>
        <p:txBody>
          <a:bodyPr/>
          <a:lstStyle/>
          <a:p>
            <a:fld id="{670A631E-1FE2-4D95-B05D-AA452D03B9DC}" type="slidenum">
              <a:rPr lang="en-US" smtClean="0"/>
              <a:t>32</a:t>
            </a:fld>
            <a:endParaRPr lang="en-US" dirty="0"/>
          </a:p>
        </p:txBody>
      </p:sp>
      <p:sp>
        <p:nvSpPr>
          <p:cNvPr id="6" name="Date Placeholder 5">
            <a:extLst>
              <a:ext uri="{FF2B5EF4-FFF2-40B4-BE49-F238E27FC236}">
                <a16:creationId xmlns:a16="http://schemas.microsoft.com/office/drawing/2014/main" id="{7799EEAB-FEE1-4083-A4A3-A3B650AE6E18}"/>
              </a:ext>
            </a:extLst>
          </p:cNvPr>
          <p:cNvSpPr>
            <a:spLocks noGrp="1"/>
          </p:cNvSpPr>
          <p:nvPr>
            <p:ph type="dt" sz="half" idx="10"/>
          </p:nvPr>
        </p:nvSpPr>
        <p:spPr/>
        <p:txBody>
          <a:bodyPr/>
          <a:lstStyle/>
          <a:p>
            <a:r>
              <a:rPr lang="en-US" dirty="0"/>
              <a:t>APT</a:t>
            </a:r>
          </a:p>
        </p:txBody>
      </p:sp>
    </p:spTree>
    <p:extLst>
      <p:ext uri="{BB962C8B-B14F-4D97-AF65-F5344CB8AC3E}">
        <p14:creationId xmlns:p14="http://schemas.microsoft.com/office/powerpoint/2010/main" val="4241998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Handling Questions</a:t>
            </a:r>
          </a:p>
        </p:txBody>
      </p:sp>
      <p:graphicFrame>
        <p:nvGraphicFramePr>
          <p:cNvPr id="4" name="Content Placeholder 3"/>
          <p:cNvGraphicFramePr>
            <a:graphicFrameLocks noGrp="1"/>
          </p:cNvGraphicFramePr>
          <p:nvPr>
            <p:ph idx="1"/>
          </p:nvPr>
        </p:nvGraphicFramePr>
        <p:xfrm>
          <a:off x="838200" y="1403289"/>
          <a:ext cx="10515601" cy="3790468"/>
        </p:xfrm>
        <a:graphic>
          <a:graphicData uri="http://schemas.openxmlformats.org/drawingml/2006/table">
            <a:tbl>
              <a:tblPr firstRow="1" firstCol="1" lastRow="1" lastCol="1" bandRow="1" bandCol="1"/>
              <a:tblGrid>
                <a:gridCol w="8073346">
                  <a:extLst>
                    <a:ext uri="{9D8B030D-6E8A-4147-A177-3AD203B41FA5}">
                      <a16:colId xmlns:a16="http://schemas.microsoft.com/office/drawing/2014/main" val="20000"/>
                    </a:ext>
                  </a:extLst>
                </a:gridCol>
                <a:gridCol w="840047">
                  <a:extLst>
                    <a:ext uri="{9D8B030D-6E8A-4147-A177-3AD203B41FA5}">
                      <a16:colId xmlns:a16="http://schemas.microsoft.com/office/drawing/2014/main" val="20001"/>
                    </a:ext>
                  </a:extLst>
                </a:gridCol>
                <a:gridCol w="801104">
                  <a:extLst>
                    <a:ext uri="{9D8B030D-6E8A-4147-A177-3AD203B41FA5}">
                      <a16:colId xmlns:a16="http://schemas.microsoft.com/office/drawing/2014/main" val="20002"/>
                    </a:ext>
                  </a:extLst>
                </a:gridCol>
                <a:gridCol w="801104">
                  <a:extLst>
                    <a:ext uri="{9D8B030D-6E8A-4147-A177-3AD203B41FA5}">
                      <a16:colId xmlns:a16="http://schemas.microsoft.com/office/drawing/2014/main" val="20003"/>
                    </a:ext>
                  </a:extLst>
                </a:gridCol>
              </a:tblGrid>
              <a:tr h="360095">
                <a:tc>
                  <a:txBody>
                    <a:bodyPr/>
                    <a:lstStyle/>
                    <a:p>
                      <a:pPr marL="0" marR="0">
                        <a:spcBef>
                          <a:spcPts val="300"/>
                        </a:spcBef>
                        <a:spcAft>
                          <a:spcPts val="300"/>
                        </a:spcAft>
                      </a:pPr>
                      <a:r>
                        <a:rPr lang="en-US" sz="1400" b="1" dirty="0">
                          <a:effectLst/>
                          <a:latin typeface="Arial" panose="020B0604020202020204" pitchFamily="34" charset="0"/>
                          <a:ea typeface="Times New Roman" panose="02020603050405020304" pitchFamily="18" charset="0"/>
                        </a:rPr>
                        <a:t>CASH HANDLING LOCATIONS</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300"/>
                        </a:spcBef>
                        <a:spcAft>
                          <a:spcPts val="300"/>
                        </a:spcAft>
                      </a:pPr>
                      <a:r>
                        <a:rPr lang="en-US" sz="1400" b="1" dirty="0">
                          <a:effectLst/>
                          <a:latin typeface="Arial" panose="020B0604020202020204" pitchFamily="34" charset="0"/>
                          <a:ea typeface="Times New Roman" panose="02020603050405020304" pitchFamily="18" charset="0"/>
                        </a:rPr>
                        <a:t>Yes</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300"/>
                        </a:spcBef>
                        <a:spcAft>
                          <a:spcPts val="300"/>
                        </a:spcAft>
                      </a:pPr>
                      <a:r>
                        <a:rPr lang="en-US" sz="1400" b="1" dirty="0">
                          <a:effectLst/>
                          <a:latin typeface="Arial" panose="020B0604020202020204" pitchFamily="34" charset="0"/>
                          <a:ea typeface="Times New Roman" panose="02020603050405020304" pitchFamily="18" charset="0"/>
                        </a:rPr>
                        <a:t>No</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300"/>
                        </a:spcBef>
                        <a:spcAft>
                          <a:spcPts val="300"/>
                        </a:spcAft>
                      </a:pPr>
                      <a:r>
                        <a:rPr lang="en-US" sz="1400" b="1" dirty="0">
                          <a:effectLst/>
                          <a:latin typeface="Arial" panose="020B0604020202020204" pitchFamily="34" charset="0"/>
                          <a:ea typeface="Times New Roman" panose="02020603050405020304" pitchFamily="18" charset="0"/>
                        </a:rPr>
                        <a:t>N/A</a:t>
                      </a:r>
                      <a:endParaRPr lang="en-US" sz="1400" dirty="0">
                        <a:effectLst/>
                        <a:latin typeface="Times New Roman" panose="02020603050405020304" pitchFamily="18" charset="0"/>
                        <a:ea typeface="Times New Roman" panose="02020603050405020304" pitchFamily="18" charset="0"/>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60095">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Is working space provided for each cashier to maintain control of the cash handling process?</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5113">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Does the area allow space for the processing of deposits and cash; is the area secure that is designated for balancing operations?</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0095">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Does the cashiering area provide for security and separation between cash handlers and customers?</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0095">
                <a:tc>
                  <a:txBody>
                    <a:bodyPr/>
                    <a:lstStyle/>
                    <a:p>
                      <a:pPr marL="0" marR="0">
                        <a:spcBef>
                          <a:spcPts val="300"/>
                        </a:spcBef>
                        <a:spcAft>
                          <a:spcPts val="300"/>
                        </a:spcAft>
                      </a:pPr>
                      <a:r>
                        <a:rPr lang="en-US" sz="1400" b="1" dirty="0">
                          <a:effectLst/>
                          <a:latin typeface="Arial" panose="020B0604020202020204" pitchFamily="34" charset="0"/>
                          <a:ea typeface="Times New Roman" panose="02020603050405020304" pitchFamily="18" charset="0"/>
                        </a:rPr>
                        <a:t>THEFT OR LOSS OF CASH/MONIES</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300"/>
                        </a:spcBef>
                        <a:spcAft>
                          <a:spcPts val="300"/>
                        </a:spcAft>
                      </a:pPr>
                      <a:r>
                        <a:rPr lang="en-US" sz="1400" b="1" dirty="0">
                          <a:effectLst/>
                          <a:latin typeface="Arial" panose="020B0604020202020204" pitchFamily="34" charset="0"/>
                          <a:ea typeface="Times New Roman" panose="02020603050405020304" pitchFamily="18" charset="0"/>
                        </a:rPr>
                        <a:t>Yes</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3970" marR="0" algn="ctr">
                        <a:spcBef>
                          <a:spcPts val="300"/>
                        </a:spcBef>
                        <a:spcAft>
                          <a:spcPts val="300"/>
                        </a:spcAft>
                      </a:pPr>
                      <a:r>
                        <a:rPr lang="en-US" sz="1400" b="1" dirty="0">
                          <a:effectLst/>
                          <a:latin typeface="Arial" panose="020B0604020202020204" pitchFamily="34" charset="0"/>
                          <a:ea typeface="Times New Roman" panose="02020603050405020304" pitchFamily="18" charset="0"/>
                        </a:rPr>
                        <a:t>No</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3970" marR="0" algn="ctr">
                        <a:spcBef>
                          <a:spcPts val="300"/>
                        </a:spcBef>
                        <a:spcAft>
                          <a:spcPts val="300"/>
                        </a:spcAft>
                      </a:pPr>
                      <a:r>
                        <a:rPr lang="en-US" sz="1400" b="1" dirty="0">
                          <a:effectLst/>
                          <a:latin typeface="Arial" panose="020B0604020202020204" pitchFamily="34" charset="0"/>
                          <a:ea typeface="Times New Roman" panose="02020603050405020304" pitchFamily="18" charset="0"/>
                        </a:rPr>
                        <a:t>N/A</a:t>
                      </a: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60095">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Has any instances of theft or loss of cash occurred in this area?</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0095">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On discovery of a possible theft or loss of funds are the Police notified?</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25195">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If a theft is discovered does the supervisor/custodian make a verbal report to the Police and the appropriate</a:t>
                      </a:r>
                      <a:r>
                        <a:rPr lang="en-US" sz="1400" baseline="0" dirty="0">
                          <a:effectLst/>
                          <a:latin typeface="Arial" panose="020B0604020202020204" pitchFamily="34" charset="0"/>
                          <a:ea typeface="Times New Roman" panose="02020603050405020304" pitchFamily="18" charset="0"/>
                        </a:rPr>
                        <a:t> Administration</a:t>
                      </a:r>
                      <a:r>
                        <a:rPr lang="en-US" sz="1400" dirty="0">
                          <a:effectLst/>
                          <a:latin typeface="Arial" panose="020B0604020202020204" pitchFamily="34" charset="0"/>
                          <a:ea typeface="Times New Roman" panose="02020603050405020304" pitchFamily="18" charset="0"/>
                        </a:rPr>
                        <a:t> before close of business, followed by a written report within one business day?</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0095">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Are procedures in place for handling theft or loss of funds and counterfeit currency?</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Footer Placeholder 2"/>
          <p:cNvSpPr>
            <a:spLocks noGrp="1"/>
          </p:cNvSpPr>
          <p:nvPr>
            <p:ph type="ftr" sz="quarter" idx="11"/>
          </p:nvPr>
        </p:nvSpPr>
        <p:spPr/>
        <p:txBody>
          <a:bodyPr/>
          <a:lstStyle/>
          <a:p>
            <a:r>
              <a:rPr lang="en-US" dirty="0"/>
              <a:t>© GTOT</a:t>
            </a:r>
          </a:p>
        </p:txBody>
      </p:sp>
      <p:sp>
        <p:nvSpPr>
          <p:cNvPr id="5" name="Slide Number Placeholder 4"/>
          <p:cNvSpPr>
            <a:spLocks noGrp="1"/>
          </p:cNvSpPr>
          <p:nvPr>
            <p:ph type="sldNum" sz="quarter" idx="12"/>
          </p:nvPr>
        </p:nvSpPr>
        <p:spPr/>
        <p:txBody>
          <a:bodyPr/>
          <a:lstStyle/>
          <a:p>
            <a:fld id="{670A631E-1FE2-4D95-B05D-AA452D03B9DC}" type="slidenum">
              <a:rPr lang="en-US" smtClean="0"/>
              <a:t>33</a:t>
            </a:fld>
            <a:endParaRPr lang="en-US" dirty="0"/>
          </a:p>
        </p:txBody>
      </p:sp>
      <p:sp>
        <p:nvSpPr>
          <p:cNvPr id="6" name="Date Placeholder 5">
            <a:extLst>
              <a:ext uri="{FF2B5EF4-FFF2-40B4-BE49-F238E27FC236}">
                <a16:creationId xmlns:a16="http://schemas.microsoft.com/office/drawing/2014/main" id="{01125042-E1EF-459F-AAAB-8BA4E813CACF}"/>
              </a:ext>
            </a:extLst>
          </p:cNvPr>
          <p:cNvSpPr>
            <a:spLocks noGrp="1"/>
          </p:cNvSpPr>
          <p:nvPr>
            <p:ph type="dt" sz="half" idx="10"/>
          </p:nvPr>
        </p:nvSpPr>
        <p:spPr/>
        <p:txBody>
          <a:bodyPr/>
          <a:lstStyle/>
          <a:p>
            <a:r>
              <a:rPr lang="en-US" dirty="0"/>
              <a:t>APT</a:t>
            </a:r>
          </a:p>
        </p:txBody>
      </p:sp>
    </p:spTree>
    <p:extLst>
      <p:ext uri="{BB962C8B-B14F-4D97-AF65-F5344CB8AC3E}">
        <p14:creationId xmlns:p14="http://schemas.microsoft.com/office/powerpoint/2010/main" val="1448097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Cash Handling Questions</a:t>
            </a:r>
          </a:p>
        </p:txBody>
      </p:sp>
      <p:graphicFrame>
        <p:nvGraphicFramePr>
          <p:cNvPr id="4" name="Content Placeholder 3"/>
          <p:cNvGraphicFramePr>
            <a:graphicFrameLocks noGrp="1"/>
          </p:cNvGraphicFramePr>
          <p:nvPr>
            <p:ph idx="1"/>
          </p:nvPr>
        </p:nvGraphicFramePr>
        <p:xfrm>
          <a:off x="838200" y="1410188"/>
          <a:ext cx="10515601" cy="3448038"/>
        </p:xfrm>
        <a:graphic>
          <a:graphicData uri="http://schemas.openxmlformats.org/drawingml/2006/table">
            <a:tbl>
              <a:tblPr firstRow="1" firstCol="1" lastRow="1" lastCol="1" bandRow="1" bandCol="1"/>
              <a:tblGrid>
                <a:gridCol w="8073346">
                  <a:extLst>
                    <a:ext uri="{9D8B030D-6E8A-4147-A177-3AD203B41FA5}">
                      <a16:colId xmlns:a16="http://schemas.microsoft.com/office/drawing/2014/main" val="20000"/>
                    </a:ext>
                  </a:extLst>
                </a:gridCol>
                <a:gridCol w="840047">
                  <a:extLst>
                    <a:ext uri="{9D8B030D-6E8A-4147-A177-3AD203B41FA5}">
                      <a16:colId xmlns:a16="http://schemas.microsoft.com/office/drawing/2014/main" val="20001"/>
                    </a:ext>
                  </a:extLst>
                </a:gridCol>
                <a:gridCol w="801104">
                  <a:extLst>
                    <a:ext uri="{9D8B030D-6E8A-4147-A177-3AD203B41FA5}">
                      <a16:colId xmlns:a16="http://schemas.microsoft.com/office/drawing/2014/main" val="20002"/>
                    </a:ext>
                  </a:extLst>
                </a:gridCol>
                <a:gridCol w="801104">
                  <a:extLst>
                    <a:ext uri="{9D8B030D-6E8A-4147-A177-3AD203B41FA5}">
                      <a16:colId xmlns:a16="http://schemas.microsoft.com/office/drawing/2014/main" val="20003"/>
                    </a:ext>
                  </a:extLst>
                </a:gridCol>
              </a:tblGrid>
              <a:tr h="433280">
                <a:tc>
                  <a:txBody>
                    <a:bodyPr/>
                    <a:lstStyle/>
                    <a:p>
                      <a:pPr marL="0" marR="0">
                        <a:spcBef>
                          <a:spcPts val="300"/>
                        </a:spcBef>
                        <a:spcAft>
                          <a:spcPts val="300"/>
                        </a:spcAft>
                      </a:pPr>
                      <a:r>
                        <a:rPr lang="en-US" sz="1400" b="1" dirty="0">
                          <a:effectLst/>
                          <a:latin typeface="Arial" panose="020B0604020202020204" pitchFamily="34" charset="0"/>
                          <a:ea typeface="Times New Roman" panose="02020603050405020304" pitchFamily="18" charset="0"/>
                        </a:rPr>
                        <a:t>TRANSPORT OF SYSTEM ASSETS</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300"/>
                        </a:spcBef>
                        <a:spcAft>
                          <a:spcPts val="300"/>
                        </a:spcAft>
                      </a:pPr>
                      <a:r>
                        <a:rPr lang="en-US" sz="1400" b="1" dirty="0">
                          <a:effectLst/>
                          <a:latin typeface="Arial" panose="020B0604020202020204" pitchFamily="34" charset="0"/>
                          <a:ea typeface="Times New Roman" panose="02020603050405020304" pitchFamily="18" charset="0"/>
                        </a:rPr>
                        <a:t>Yes</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300"/>
                        </a:spcBef>
                        <a:spcAft>
                          <a:spcPts val="300"/>
                        </a:spcAft>
                      </a:pPr>
                      <a:r>
                        <a:rPr lang="en-US" sz="1400" b="1" dirty="0">
                          <a:effectLst/>
                          <a:latin typeface="Arial" panose="020B0604020202020204" pitchFamily="34" charset="0"/>
                          <a:ea typeface="Times New Roman" panose="02020603050405020304" pitchFamily="18" charset="0"/>
                        </a:rPr>
                        <a:t>No</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300"/>
                        </a:spcBef>
                        <a:spcAft>
                          <a:spcPts val="300"/>
                        </a:spcAft>
                      </a:pPr>
                      <a:r>
                        <a:rPr lang="en-US" sz="1400" b="1" dirty="0">
                          <a:effectLst/>
                          <a:latin typeface="Arial" panose="020B0604020202020204" pitchFamily="34" charset="0"/>
                          <a:ea typeface="Times New Roman" panose="02020603050405020304" pitchFamily="18" charset="0"/>
                        </a:rPr>
                        <a:t>N/A</a:t>
                      </a:r>
                      <a:endParaRPr lang="en-US" sz="1400" dirty="0">
                        <a:effectLst/>
                        <a:latin typeface="Times New Roman" panose="02020603050405020304" pitchFamily="18" charset="0"/>
                        <a:ea typeface="Times New Roman" panose="02020603050405020304" pitchFamily="18" charset="0"/>
                      </a:endParaRPr>
                    </a:p>
                  </a:txBody>
                  <a:tcPr marL="45720" marR="4572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33280">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Are assets (cash / checks / deposits) securely transported from the point of collection to the Administration Office?</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3280">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Is there a set schedule when assets are transported?</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52258">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Are transfers of assets documented and signed by both sending and receiving parties; is an institution log maintained to document the transfer?</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3280">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Are all off-site transfers made by contracted armored transport, secure transport, or security personnel?</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3280">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Do armored car personnel receipt all items and provide a copy to the fund custodian/supervisor?</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3280">
                <a:tc>
                  <a:txBody>
                    <a:bodyPr/>
                    <a:lstStyle/>
                    <a:p>
                      <a:pPr marL="0" marR="0">
                        <a:spcBef>
                          <a:spcPts val="300"/>
                        </a:spcBef>
                        <a:spcAft>
                          <a:spcPts val="300"/>
                        </a:spcAft>
                      </a:pPr>
                      <a:r>
                        <a:rPr lang="en-US" sz="1400" dirty="0">
                          <a:effectLst/>
                          <a:latin typeface="Arial" panose="020B0604020202020204" pitchFamily="34" charset="0"/>
                          <a:ea typeface="Times New Roman" panose="02020603050405020304" pitchFamily="18" charset="0"/>
                        </a:rPr>
                        <a:t>Do armored car personnel present adequate identification before each transport?</a:t>
                      </a:r>
                      <a:endParaRPr lang="en-US" sz="1400" dirty="0">
                        <a:effectLst/>
                        <a:latin typeface="Times New Roman" panose="02020603050405020304" pitchFamily="18" charset="0"/>
                        <a:ea typeface="Times New Roman" panose="02020603050405020304" pitchFamily="18" charset="0"/>
                      </a:endParaRPr>
                    </a:p>
                  </a:txBody>
                  <a:tcPr marL="45720" marR="27305" marT="27305" marB="2730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2730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endParaRPr lang="en-US" sz="1400" dirty="0">
                        <a:effectLst/>
                        <a:latin typeface="Times New Roman" panose="02020603050405020304" pitchFamily="18" charset="0"/>
                        <a:ea typeface="Times New Roman" panose="02020603050405020304" pitchFamily="18"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 name="Footer Placeholder 2"/>
          <p:cNvSpPr>
            <a:spLocks noGrp="1"/>
          </p:cNvSpPr>
          <p:nvPr>
            <p:ph type="ftr" sz="quarter" idx="11"/>
          </p:nvPr>
        </p:nvSpPr>
        <p:spPr/>
        <p:txBody>
          <a:bodyPr/>
          <a:lstStyle/>
          <a:p>
            <a:r>
              <a:rPr lang="en-US" dirty="0"/>
              <a:t>© GTOT</a:t>
            </a:r>
          </a:p>
        </p:txBody>
      </p:sp>
      <p:sp>
        <p:nvSpPr>
          <p:cNvPr id="5" name="Slide Number Placeholder 4"/>
          <p:cNvSpPr>
            <a:spLocks noGrp="1"/>
          </p:cNvSpPr>
          <p:nvPr>
            <p:ph type="sldNum" sz="quarter" idx="12"/>
          </p:nvPr>
        </p:nvSpPr>
        <p:spPr/>
        <p:txBody>
          <a:bodyPr/>
          <a:lstStyle/>
          <a:p>
            <a:fld id="{670A631E-1FE2-4D95-B05D-AA452D03B9DC}" type="slidenum">
              <a:rPr lang="en-US" smtClean="0"/>
              <a:t>34</a:t>
            </a:fld>
            <a:endParaRPr lang="en-US" dirty="0"/>
          </a:p>
        </p:txBody>
      </p:sp>
      <p:sp>
        <p:nvSpPr>
          <p:cNvPr id="6" name="Date Placeholder 5">
            <a:extLst>
              <a:ext uri="{FF2B5EF4-FFF2-40B4-BE49-F238E27FC236}">
                <a16:creationId xmlns:a16="http://schemas.microsoft.com/office/drawing/2014/main" id="{1D5F555C-3604-49BD-BB98-01C363EF38D5}"/>
              </a:ext>
            </a:extLst>
          </p:cNvPr>
          <p:cNvSpPr>
            <a:spLocks noGrp="1"/>
          </p:cNvSpPr>
          <p:nvPr>
            <p:ph type="dt" sz="half" idx="10"/>
          </p:nvPr>
        </p:nvSpPr>
        <p:spPr/>
        <p:txBody>
          <a:bodyPr/>
          <a:lstStyle/>
          <a:p>
            <a:r>
              <a:rPr lang="en-US" dirty="0"/>
              <a:t>APT</a:t>
            </a:r>
          </a:p>
        </p:txBody>
      </p:sp>
    </p:spTree>
    <p:extLst>
      <p:ext uri="{BB962C8B-B14F-4D97-AF65-F5344CB8AC3E}">
        <p14:creationId xmlns:p14="http://schemas.microsoft.com/office/powerpoint/2010/main" val="1984252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1869D-5403-D427-FA08-EA5E24859CBF}"/>
              </a:ext>
            </a:extLst>
          </p:cNvPr>
          <p:cNvSpPr>
            <a:spLocks noGrp="1"/>
          </p:cNvSpPr>
          <p:nvPr>
            <p:ph type="title"/>
          </p:nvPr>
        </p:nvSpPr>
        <p:spPr/>
        <p:txBody>
          <a:bodyPr/>
          <a:lstStyle/>
          <a:p>
            <a:r>
              <a:rPr lang="en-US" dirty="0"/>
              <a:t>Build your Own Training or Attend GTOT’s</a:t>
            </a:r>
          </a:p>
        </p:txBody>
      </p:sp>
      <p:pic>
        <p:nvPicPr>
          <p:cNvPr id="5" name="Content Placeholder 4">
            <a:extLst>
              <a:ext uri="{FF2B5EF4-FFF2-40B4-BE49-F238E27FC236}">
                <a16:creationId xmlns:a16="http://schemas.microsoft.com/office/drawing/2014/main" id="{3CECD868-3087-2D81-6CEC-2CCE4802A392}"/>
              </a:ext>
            </a:extLst>
          </p:cNvPr>
          <p:cNvPicPr>
            <a:picLocks noGrp="1" noChangeAspect="1"/>
          </p:cNvPicPr>
          <p:nvPr>
            <p:ph idx="1"/>
          </p:nvPr>
        </p:nvPicPr>
        <p:blipFill>
          <a:blip r:embed="rId2"/>
          <a:stretch>
            <a:fillRect/>
          </a:stretch>
        </p:blipFill>
        <p:spPr>
          <a:xfrm>
            <a:off x="2194560" y="1117600"/>
            <a:ext cx="7498568" cy="5237419"/>
          </a:xfrm>
        </p:spPr>
      </p:pic>
    </p:spTree>
    <p:extLst>
      <p:ext uri="{BB962C8B-B14F-4D97-AF65-F5344CB8AC3E}">
        <p14:creationId xmlns:p14="http://schemas.microsoft.com/office/powerpoint/2010/main" val="1683379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3048B-EE96-E549-12FC-7D798F909A19}"/>
              </a:ext>
            </a:extLst>
          </p:cNvPr>
          <p:cNvSpPr>
            <a:spLocks noGrp="1"/>
          </p:cNvSpPr>
          <p:nvPr>
            <p:ph type="title"/>
          </p:nvPr>
        </p:nvSpPr>
        <p:spPr/>
        <p:txBody>
          <a:bodyPr/>
          <a:lstStyle/>
          <a:p>
            <a:r>
              <a:rPr lang="en-US" dirty="0"/>
              <a:t>You and Your Organization</a:t>
            </a:r>
          </a:p>
        </p:txBody>
      </p:sp>
      <p:sp>
        <p:nvSpPr>
          <p:cNvPr id="3" name="Content Placeholder 2">
            <a:extLst>
              <a:ext uri="{FF2B5EF4-FFF2-40B4-BE49-F238E27FC236}">
                <a16:creationId xmlns:a16="http://schemas.microsoft.com/office/drawing/2014/main" id="{03D67FBE-C11C-A3D3-E1AC-87035AB6F954}"/>
              </a:ext>
            </a:extLst>
          </p:cNvPr>
          <p:cNvSpPr>
            <a:spLocks noGrp="1"/>
          </p:cNvSpPr>
          <p:nvPr>
            <p:ph idx="1"/>
          </p:nvPr>
        </p:nvSpPr>
        <p:spPr/>
        <p:txBody>
          <a:bodyPr/>
          <a:lstStyle/>
          <a:p>
            <a:r>
              <a:rPr lang="en-US" dirty="0"/>
              <a:t>You as a cash handler</a:t>
            </a:r>
          </a:p>
          <a:p>
            <a:r>
              <a:rPr lang="en-US" dirty="0"/>
              <a:t>You as a supervisor</a:t>
            </a:r>
          </a:p>
          <a:p>
            <a:r>
              <a:rPr lang="en-US" dirty="0"/>
              <a:t>Effective cash handling</a:t>
            </a:r>
          </a:p>
          <a:p>
            <a:r>
              <a:rPr lang="en-US" dirty="0"/>
              <a:t>Where is the cash?</a:t>
            </a:r>
          </a:p>
          <a:p>
            <a:r>
              <a:rPr lang="en-US" dirty="0"/>
              <a:t>Cashiering functions and area responsibility</a:t>
            </a:r>
          </a:p>
          <a:p>
            <a:r>
              <a:rPr lang="en-US" dirty="0"/>
              <a:t>Cashiering customer interactions</a:t>
            </a:r>
          </a:p>
          <a:p>
            <a:r>
              <a:rPr lang="en-US" dirty="0"/>
              <a:t>Cashier functions and area</a:t>
            </a:r>
          </a:p>
          <a:p>
            <a:r>
              <a:rPr lang="en-US" dirty="0"/>
              <a:t>Cash drawers and tills</a:t>
            </a:r>
          </a:p>
          <a:p>
            <a:r>
              <a:rPr lang="en-US" dirty="0"/>
              <a:t>What is cash?</a:t>
            </a:r>
          </a:p>
          <a:p>
            <a:endParaRPr lang="en-US" dirty="0"/>
          </a:p>
        </p:txBody>
      </p:sp>
      <p:pic>
        <p:nvPicPr>
          <p:cNvPr id="5" name="Picture 4">
            <a:extLst>
              <a:ext uri="{FF2B5EF4-FFF2-40B4-BE49-F238E27FC236}">
                <a16:creationId xmlns:a16="http://schemas.microsoft.com/office/drawing/2014/main" id="{C4524AC2-C011-FE8F-E005-76B25C6FA7AE}"/>
              </a:ext>
            </a:extLst>
          </p:cNvPr>
          <p:cNvPicPr>
            <a:picLocks noChangeAspect="1"/>
          </p:cNvPicPr>
          <p:nvPr/>
        </p:nvPicPr>
        <p:blipFill>
          <a:blip r:embed="rId2"/>
          <a:stretch>
            <a:fillRect/>
          </a:stretch>
        </p:blipFill>
        <p:spPr>
          <a:xfrm>
            <a:off x="8228706" y="4487384"/>
            <a:ext cx="1759356" cy="1689579"/>
          </a:xfrm>
          <a:prstGeom prst="rect">
            <a:avLst/>
          </a:prstGeom>
        </p:spPr>
      </p:pic>
      <p:pic>
        <p:nvPicPr>
          <p:cNvPr id="6" name="Picture 4" descr="Review: Disney's 'Zootopia' is a must-see that rivals the greatness of ...">
            <a:extLst>
              <a:ext uri="{FF2B5EF4-FFF2-40B4-BE49-F238E27FC236}">
                <a16:creationId xmlns:a16="http://schemas.microsoft.com/office/drawing/2014/main" id="{1D787BE8-F534-BD09-4C5A-3AC3C69F3D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8706" y="1031505"/>
            <a:ext cx="2838679" cy="14193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6834C5B-1C8E-E924-EF32-8F95EA600696}"/>
              </a:ext>
            </a:extLst>
          </p:cNvPr>
          <p:cNvPicPr>
            <a:picLocks noChangeAspect="1"/>
          </p:cNvPicPr>
          <p:nvPr/>
        </p:nvPicPr>
        <p:blipFill>
          <a:blip r:embed="rId4"/>
          <a:stretch>
            <a:fillRect/>
          </a:stretch>
        </p:blipFill>
        <p:spPr>
          <a:xfrm>
            <a:off x="8228707" y="2758858"/>
            <a:ext cx="2195454" cy="1479676"/>
          </a:xfrm>
          <a:prstGeom prst="rect">
            <a:avLst/>
          </a:prstGeom>
        </p:spPr>
      </p:pic>
    </p:spTree>
    <p:extLst>
      <p:ext uri="{BB962C8B-B14F-4D97-AF65-F5344CB8AC3E}">
        <p14:creationId xmlns:p14="http://schemas.microsoft.com/office/powerpoint/2010/main" val="1008383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7B28C-5EA6-68CF-928A-C40BF25F4DE4}"/>
              </a:ext>
            </a:extLst>
          </p:cNvPr>
          <p:cNvSpPr>
            <a:spLocks noGrp="1"/>
          </p:cNvSpPr>
          <p:nvPr>
            <p:ph type="title"/>
          </p:nvPr>
        </p:nvSpPr>
        <p:spPr/>
        <p:txBody>
          <a:bodyPr/>
          <a:lstStyle/>
          <a:p>
            <a:r>
              <a:rPr lang="en-US" dirty="0"/>
              <a:t>Money &amp; Currency Identification</a:t>
            </a:r>
          </a:p>
        </p:txBody>
      </p:sp>
      <p:sp>
        <p:nvSpPr>
          <p:cNvPr id="3" name="Content Placeholder 2">
            <a:extLst>
              <a:ext uri="{FF2B5EF4-FFF2-40B4-BE49-F238E27FC236}">
                <a16:creationId xmlns:a16="http://schemas.microsoft.com/office/drawing/2014/main" id="{86A4468D-E25A-EC5F-66AE-A7090DF270C2}"/>
              </a:ext>
            </a:extLst>
          </p:cNvPr>
          <p:cNvSpPr>
            <a:spLocks noGrp="1"/>
          </p:cNvSpPr>
          <p:nvPr>
            <p:ph idx="1"/>
          </p:nvPr>
        </p:nvSpPr>
        <p:spPr>
          <a:xfrm>
            <a:off x="838200" y="1269999"/>
            <a:ext cx="10515600" cy="4906963"/>
          </a:xfrm>
        </p:spPr>
        <p:txBody>
          <a:bodyPr>
            <a:normAutofit/>
          </a:bodyPr>
          <a:lstStyle/>
          <a:p>
            <a:r>
              <a:rPr lang="en-US" dirty="0"/>
              <a:t>6 key features for money identification</a:t>
            </a:r>
          </a:p>
          <a:p>
            <a:pPr lvl="1"/>
            <a:r>
              <a:rPr lang="en-US" dirty="0"/>
              <a:t>Serial numbers</a:t>
            </a:r>
          </a:p>
          <a:p>
            <a:pPr lvl="2"/>
            <a:r>
              <a:rPr lang="en-US" dirty="0"/>
              <a:t>Unique for production, tracking</a:t>
            </a:r>
          </a:p>
          <a:p>
            <a:pPr lvl="1"/>
            <a:r>
              <a:rPr lang="en-US" dirty="0"/>
              <a:t>Color changing ink</a:t>
            </a:r>
          </a:p>
          <a:p>
            <a:pPr lvl="2"/>
            <a:r>
              <a:rPr lang="en-US" dirty="0"/>
              <a:t>Metallic flakes in the ink</a:t>
            </a:r>
          </a:p>
          <a:p>
            <a:pPr lvl="1"/>
            <a:r>
              <a:rPr lang="en-US" dirty="0"/>
              <a:t>Microprinting</a:t>
            </a:r>
          </a:p>
          <a:p>
            <a:pPr lvl="2"/>
            <a:r>
              <a:rPr lang="en-US" dirty="0"/>
              <a:t>Verifiable images difficult to scan or print</a:t>
            </a:r>
          </a:p>
          <a:p>
            <a:pPr lvl="1"/>
            <a:r>
              <a:rPr lang="en-US" dirty="0"/>
              <a:t>Intaglio printing</a:t>
            </a:r>
          </a:p>
          <a:p>
            <a:pPr lvl="2"/>
            <a:r>
              <a:rPr lang="en-US" dirty="0"/>
              <a:t>Magnetic ink and embedded into the substrate</a:t>
            </a:r>
          </a:p>
          <a:p>
            <a:pPr lvl="1"/>
            <a:r>
              <a:rPr lang="en-US" dirty="0"/>
              <a:t>Security threads &amp; 3D ribbon</a:t>
            </a:r>
          </a:p>
          <a:p>
            <a:pPr lvl="2"/>
            <a:r>
              <a:rPr lang="en-US" dirty="0"/>
              <a:t>Vertical thread that changes color with UV light.  3D ribbon in the $100 substrate</a:t>
            </a:r>
          </a:p>
          <a:p>
            <a:pPr lvl="1"/>
            <a:r>
              <a:rPr lang="en-US" dirty="0"/>
              <a:t>Paper, fibers &amp; watermarks</a:t>
            </a:r>
          </a:p>
          <a:p>
            <a:pPr lvl="2"/>
            <a:r>
              <a:rPr lang="en-US" dirty="0"/>
              <a:t>Cotton (75%) &amp; linen (25%) with denim fibers.  Watermarks are visible with lighting </a:t>
            </a:r>
          </a:p>
          <a:p>
            <a:endParaRPr lang="en-US" dirty="0"/>
          </a:p>
        </p:txBody>
      </p:sp>
      <p:pic>
        <p:nvPicPr>
          <p:cNvPr id="4" name="Content Placeholder 3">
            <a:extLst>
              <a:ext uri="{FF2B5EF4-FFF2-40B4-BE49-F238E27FC236}">
                <a16:creationId xmlns:a16="http://schemas.microsoft.com/office/drawing/2014/main" id="{AC2EEE10-B399-1C43-A6D4-507F2728B9D3}"/>
              </a:ext>
            </a:extLst>
          </p:cNvPr>
          <p:cNvPicPr>
            <a:picLocks noChangeAspect="1"/>
          </p:cNvPicPr>
          <p:nvPr/>
        </p:nvPicPr>
        <p:blipFill>
          <a:blip r:embed="rId2"/>
          <a:stretch>
            <a:fillRect/>
          </a:stretch>
        </p:blipFill>
        <p:spPr>
          <a:xfrm>
            <a:off x="7894604" y="1941471"/>
            <a:ext cx="3459196" cy="1782010"/>
          </a:xfrm>
          <a:prstGeom prst="rect">
            <a:avLst/>
          </a:prstGeom>
        </p:spPr>
      </p:pic>
      <p:sp>
        <p:nvSpPr>
          <p:cNvPr id="5" name="TextBox 4">
            <a:extLst>
              <a:ext uri="{FF2B5EF4-FFF2-40B4-BE49-F238E27FC236}">
                <a16:creationId xmlns:a16="http://schemas.microsoft.com/office/drawing/2014/main" id="{CB27D3FE-79E1-967C-ED56-B5FFF9D9F9CF}"/>
              </a:ext>
            </a:extLst>
          </p:cNvPr>
          <p:cNvSpPr txBox="1"/>
          <p:nvPr/>
        </p:nvSpPr>
        <p:spPr>
          <a:xfrm>
            <a:off x="7894604" y="3723480"/>
            <a:ext cx="3459196" cy="369332"/>
          </a:xfrm>
          <a:prstGeom prst="rect">
            <a:avLst/>
          </a:prstGeom>
          <a:noFill/>
        </p:spPr>
        <p:txBody>
          <a:bodyPr wrap="square" rtlCol="0">
            <a:spAutoFit/>
          </a:bodyPr>
          <a:lstStyle/>
          <a:p>
            <a:r>
              <a:rPr lang="en-US" dirty="0"/>
              <a:t>https://www.uscurrency.gov/</a:t>
            </a:r>
          </a:p>
        </p:txBody>
      </p:sp>
    </p:spTree>
    <p:extLst>
      <p:ext uri="{BB962C8B-B14F-4D97-AF65-F5344CB8AC3E}">
        <p14:creationId xmlns:p14="http://schemas.microsoft.com/office/powerpoint/2010/main" val="1296560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9302B-5704-1550-74AD-C36BA3182F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6784D5-32B2-1AB0-0F8F-45A79C94E402}"/>
              </a:ext>
            </a:extLst>
          </p:cNvPr>
          <p:cNvSpPr>
            <a:spLocks noGrp="1"/>
          </p:cNvSpPr>
          <p:nvPr>
            <p:ph type="title"/>
          </p:nvPr>
        </p:nvSpPr>
        <p:spPr/>
        <p:txBody>
          <a:bodyPr/>
          <a:lstStyle/>
          <a:p>
            <a:r>
              <a:rPr lang="en-US" dirty="0"/>
              <a:t>Money &amp; Currency Identification</a:t>
            </a:r>
          </a:p>
        </p:txBody>
      </p:sp>
      <p:sp>
        <p:nvSpPr>
          <p:cNvPr id="3" name="Content Placeholder 2">
            <a:extLst>
              <a:ext uri="{FF2B5EF4-FFF2-40B4-BE49-F238E27FC236}">
                <a16:creationId xmlns:a16="http://schemas.microsoft.com/office/drawing/2014/main" id="{792CD961-E6C1-3D3B-5D7A-C9512A8CFB57}"/>
              </a:ext>
            </a:extLst>
          </p:cNvPr>
          <p:cNvSpPr>
            <a:spLocks noGrp="1"/>
          </p:cNvSpPr>
          <p:nvPr>
            <p:ph idx="1"/>
          </p:nvPr>
        </p:nvSpPr>
        <p:spPr/>
        <p:txBody>
          <a:bodyPr>
            <a:normAutofit/>
          </a:bodyPr>
          <a:lstStyle/>
          <a:p>
            <a:r>
              <a:rPr lang="en-US" dirty="0"/>
              <a:t>Methods for identification</a:t>
            </a:r>
          </a:p>
          <a:p>
            <a:pPr lvl="1"/>
            <a:r>
              <a:rPr lang="en-US" dirty="0"/>
              <a:t>Feel the paper</a:t>
            </a:r>
          </a:p>
          <a:p>
            <a:pPr lvl="2"/>
            <a:r>
              <a:rPr lang="en-US" dirty="0"/>
              <a:t>A rough touch on the jacket of the portrait</a:t>
            </a:r>
          </a:p>
          <a:p>
            <a:pPr lvl="1"/>
            <a:r>
              <a:rPr lang="en-US" dirty="0"/>
              <a:t>Tilt the note</a:t>
            </a:r>
          </a:p>
          <a:p>
            <a:pPr lvl="2"/>
            <a:r>
              <a:rPr lang="en-US" dirty="0"/>
              <a:t>Color shifting ink and 3D security ribbon</a:t>
            </a:r>
          </a:p>
          <a:p>
            <a:pPr lvl="1"/>
            <a:r>
              <a:rPr lang="en-US" dirty="0"/>
              <a:t>Check with light</a:t>
            </a:r>
          </a:p>
          <a:p>
            <a:pPr lvl="2"/>
            <a:r>
              <a:rPr lang="en-US" dirty="0"/>
              <a:t>Security threads and watermarks</a:t>
            </a:r>
          </a:p>
          <a:p>
            <a:pPr lvl="1"/>
            <a:r>
              <a:rPr lang="en-US" dirty="0"/>
              <a:t>Check with magnification</a:t>
            </a:r>
          </a:p>
          <a:p>
            <a:pPr lvl="2"/>
            <a:r>
              <a:rPr lang="en-US" dirty="0"/>
              <a:t>Microprinting at various locations</a:t>
            </a:r>
          </a:p>
          <a:p>
            <a:pPr lvl="1"/>
            <a:r>
              <a:rPr lang="en-US" dirty="0"/>
              <a:t>Standardization for verification</a:t>
            </a:r>
          </a:p>
          <a:p>
            <a:pPr lvl="2"/>
            <a:r>
              <a:rPr lang="en-US" dirty="0"/>
              <a:t>Locations and areas for verification</a:t>
            </a:r>
          </a:p>
          <a:p>
            <a:pPr lvl="2"/>
            <a:endParaRPr lang="en-US" dirty="0"/>
          </a:p>
        </p:txBody>
      </p:sp>
      <p:pic>
        <p:nvPicPr>
          <p:cNvPr id="5" name="Picture 4">
            <a:extLst>
              <a:ext uri="{FF2B5EF4-FFF2-40B4-BE49-F238E27FC236}">
                <a16:creationId xmlns:a16="http://schemas.microsoft.com/office/drawing/2014/main" id="{DEE04A7E-61AA-83D7-96A1-FFFB3289CC7E}"/>
              </a:ext>
            </a:extLst>
          </p:cNvPr>
          <p:cNvPicPr>
            <a:picLocks noChangeAspect="1"/>
          </p:cNvPicPr>
          <p:nvPr/>
        </p:nvPicPr>
        <p:blipFill>
          <a:blip r:embed="rId2"/>
          <a:stretch>
            <a:fillRect/>
          </a:stretch>
        </p:blipFill>
        <p:spPr>
          <a:xfrm>
            <a:off x="8307256" y="1834397"/>
            <a:ext cx="2036335" cy="733907"/>
          </a:xfrm>
          <a:prstGeom prst="rect">
            <a:avLst/>
          </a:prstGeom>
        </p:spPr>
      </p:pic>
      <p:pic>
        <p:nvPicPr>
          <p:cNvPr id="7" name="Picture 6">
            <a:extLst>
              <a:ext uri="{FF2B5EF4-FFF2-40B4-BE49-F238E27FC236}">
                <a16:creationId xmlns:a16="http://schemas.microsoft.com/office/drawing/2014/main" id="{E5981419-CC1D-B399-C709-98F72F941268}"/>
              </a:ext>
            </a:extLst>
          </p:cNvPr>
          <p:cNvPicPr>
            <a:picLocks noChangeAspect="1"/>
          </p:cNvPicPr>
          <p:nvPr/>
        </p:nvPicPr>
        <p:blipFill>
          <a:blip r:embed="rId3"/>
          <a:stretch>
            <a:fillRect/>
          </a:stretch>
        </p:blipFill>
        <p:spPr>
          <a:xfrm>
            <a:off x="8307256" y="2851654"/>
            <a:ext cx="2019667" cy="733907"/>
          </a:xfrm>
          <a:prstGeom prst="rect">
            <a:avLst/>
          </a:prstGeom>
        </p:spPr>
      </p:pic>
      <p:pic>
        <p:nvPicPr>
          <p:cNvPr id="9" name="Picture 8">
            <a:extLst>
              <a:ext uri="{FF2B5EF4-FFF2-40B4-BE49-F238E27FC236}">
                <a16:creationId xmlns:a16="http://schemas.microsoft.com/office/drawing/2014/main" id="{071503ED-2598-364E-4CAC-D7D12FF05E72}"/>
              </a:ext>
            </a:extLst>
          </p:cNvPr>
          <p:cNvPicPr>
            <a:picLocks noChangeAspect="1"/>
          </p:cNvPicPr>
          <p:nvPr/>
        </p:nvPicPr>
        <p:blipFill>
          <a:blip r:embed="rId4"/>
          <a:stretch>
            <a:fillRect/>
          </a:stretch>
        </p:blipFill>
        <p:spPr>
          <a:xfrm>
            <a:off x="8307255" y="3912167"/>
            <a:ext cx="2019668" cy="820672"/>
          </a:xfrm>
          <a:prstGeom prst="rect">
            <a:avLst/>
          </a:prstGeom>
        </p:spPr>
      </p:pic>
      <p:pic>
        <p:nvPicPr>
          <p:cNvPr id="11" name="Picture 10">
            <a:extLst>
              <a:ext uri="{FF2B5EF4-FFF2-40B4-BE49-F238E27FC236}">
                <a16:creationId xmlns:a16="http://schemas.microsoft.com/office/drawing/2014/main" id="{EC4AAC69-E23F-2EF5-4CFD-8E5F0C2CCBF9}"/>
              </a:ext>
            </a:extLst>
          </p:cNvPr>
          <p:cNvPicPr>
            <a:picLocks noChangeAspect="1"/>
          </p:cNvPicPr>
          <p:nvPr/>
        </p:nvPicPr>
        <p:blipFill>
          <a:blip r:embed="rId5"/>
          <a:stretch>
            <a:fillRect/>
          </a:stretch>
        </p:blipFill>
        <p:spPr>
          <a:xfrm>
            <a:off x="8307255" y="4949815"/>
            <a:ext cx="2019668" cy="841528"/>
          </a:xfrm>
          <a:prstGeom prst="rect">
            <a:avLst/>
          </a:prstGeom>
        </p:spPr>
      </p:pic>
    </p:spTree>
    <p:extLst>
      <p:ext uri="{BB962C8B-B14F-4D97-AF65-F5344CB8AC3E}">
        <p14:creationId xmlns:p14="http://schemas.microsoft.com/office/powerpoint/2010/main" val="2936002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8832-BCFD-DDA2-C225-900F3857EC1D}"/>
              </a:ext>
            </a:extLst>
          </p:cNvPr>
          <p:cNvSpPr>
            <a:spLocks noGrp="1"/>
          </p:cNvSpPr>
          <p:nvPr>
            <p:ph type="title"/>
          </p:nvPr>
        </p:nvSpPr>
        <p:spPr/>
        <p:txBody>
          <a:bodyPr/>
          <a:lstStyle/>
          <a:p>
            <a:r>
              <a:rPr lang="en-US" dirty="0"/>
              <a:t>Additional Considerations</a:t>
            </a:r>
          </a:p>
        </p:txBody>
      </p:sp>
      <p:sp>
        <p:nvSpPr>
          <p:cNvPr id="3" name="Content Placeholder 2">
            <a:extLst>
              <a:ext uri="{FF2B5EF4-FFF2-40B4-BE49-F238E27FC236}">
                <a16:creationId xmlns:a16="http://schemas.microsoft.com/office/drawing/2014/main" id="{4E553B44-6ECC-9DD2-D6FC-7B705A109A06}"/>
              </a:ext>
            </a:extLst>
          </p:cNvPr>
          <p:cNvSpPr>
            <a:spLocks noGrp="1"/>
          </p:cNvSpPr>
          <p:nvPr>
            <p:ph idx="1"/>
          </p:nvPr>
        </p:nvSpPr>
        <p:spPr/>
        <p:txBody>
          <a:bodyPr/>
          <a:lstStyle/>
          <a:p>
            <a:r>
              <a:rPr lang="en-US" dirty="0"/>
              <a:t>Dated Currency Valuation</a:t>
            </a:r>
          </a:p>
          <a:p>
            <a:r>
              <a:rPr lang="en-US" dirty="0"/>
              <a:t>Currency Portraits and Identifiers</a:t>
            </a:r>
          </a:p>
          <a:p>
            <a:r>
              <a:rPr lang="en-US" dirty="0"/>
              <a:t>Coins (Rolls, production, pennies, fraud)</a:t>
            </a:r>
          </a:p>
          <a:p>
            <a:r>
              <a:rPr lang="en-US" dirty="0"/>
              <a:t>Currency Straps</a:t>
            </a:r>
          </a:p>
          <a:p>
            <a:r>
              <a:rPr lang="en-US" dirty="0"/>
              <a:t>Lifespan</a:t>
            </a:r>
          </a:p>
          <a:p>
            <a:r>
              <a:rPr lang="en-US" dirty="0"/>
              <a:t>Composition (Bills &amp; Coins)</a:t>
            </a:r>
          </a:p>
          <a:p>
            <a:r>
              <a:rPr lang="en-US" dirty="0"/>
              <a:t>Print Order from the Board of Governors</a:t>
            </a:r>
          </a:p>
          <a:p>
            <a:r>
              <a:rPr lang="en-US" dirty="0"/>
              <a:t>Mutilated money</a:t>
            </a:r>
          </a:p>
          <a:p>
            <a:r>
              <a:rPr lang="en-US" dirty="0"/>
              <a:t>Counterfeit money</a:t>
            </a:r>
          </a:p>
        </p:txBody>
      </p:sp>
      <p:pic>
        <p:nvPicPr>
          <p:cNvPr id="5" name="Picture 4">
            <a:extLst>
              <a:ext uri="{FF2B5EF4-FFF2-40B4-BE49-F238E27FC236}">
                <a16:creationId xmlns:a16="http://schemas.microsoft.com/office/drawing/2014/main" id="{9D9409BF-0A8D-3340-3FD6-5C9FAAB34F35}"/>
              </a:ext>
            </a:extLst>
          </p:cNvPr>
          <p:cNvPicPr>
            <a:picLocks noChangeAspect="1"/>
          </p:cNvPicPr>
          <p:nvPr/>
        </p:nvPicPr>
        <p:blipFill>
          <a:blip r:embed="rId2"/>
          <a:stretch>
            <a:fillRect/>
          </a:stretch>
        </p:blipFill>
        <p:spPr>
          <a:xfrm>
            <a:off x="9468937" y="4371798"/>
            <a:ext cx="1884863" cy="1805165"/>
          </a:xfrm>
          <a:prstGeom prst="rect">
            <a:avLst/>
          </a:prstGeom>
        </p:spPr>
      </p:pic>
      <p:pic>
        <p:nvPicPr>
          <p:cNvPr id="6" name="Picture 5">
            <a:extLst>
              <a:ext uri="{FF2B5EF4-FFF2-40B4-BE49-F238E27FC236}">
                <a16:creationId xmlns:a16="http://schemas.microsoft.com/office/drawing/2014/main" id="{ED5137B9-F5C9-C1CE-0CAA-FD4CC4E87967}"/>
              </a:ext>
            </a:extLst>
          </p:cNvPr>
          <p:cNvPicPr>
            <a:picLocks noChangeAspect="1"/>
          </p:cNvPicPr>
          <p:nvPr/>
        </p:nvPicPr>
        <p:blipFill>
          <a:blip r:embed="rId3"/>
          <a:stretch>
            <a:fillRect/>
          </a:stretch>
        </p:blipFill>
        <p:spPr>
          <a:xfrm>
            <a:off x="8658726" y="2677249"/>
            <a:ext cx="2695074" cy="1503502"/>
          </a:xfrm>
          <a:prstGeom prst="rect">
            <a:avLst/>
          </a:prstGeom>
        </p:spPr>
      </p:pic>
      <p:pic>
        <p:nvPicPr>
          <p:cNvPr id="7" name="Picture 6">
            <a:extLst>
              <a:ext uri="{FF2B5EF4-FFF2-40B4-BE49-F238E27FC236}">
                <a16:creationId xmlns:a16="http://schemas.microsoft.com/office/drawing/2014/main" id="{0D0D9530-775D-45F8-BCE0-87D515D1C0F6}"/>
              </a:ext>
            </a:extLst>
          </p:cNvPr>
          <p:cNvPicPr>
            <a:picLocks noChangeAspect="1"/>
          </p:cNvPicPr>
          <p:nvPr/>
        </p:nvPicPr>
        <p:blipFill>
          <a:blip r:embed="rId4"/>
          <a:stretch>
            <a:fillRect/>
          </a:stretch>
        </p:blipFill>
        <p:spPr>
          <a:xfrm flipH="1">
            <a:off x="9068953" y="1069303"/>
            <a:ext cx="2284847" cy="1455546"/>
          </a:xfrm>
          <a:prstGeom prst="rect">
            <a:avLst/>
          </a:prstGeom>
        </p:spPr>
      </p:pic>
    </p:spTree>
    <p:extLst>
      <p:ext uri="{BB962C8B-B14F-4D97-AF65-F5344CB8AC3E}">
        <p14:creationId xmlns:p14="http://schemas.microsoft.com/office/powerpoint/2010/main" val="639614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DAE88-8C34-7A9C-0AD6-5EDF480D4427}"/>
              </a:ext>
            </a:extLst>
          </p:cNvPr>
          <p:cNvSpPr>
            <a:spLocks noGrp="1"/>
          </p:cNvSpPr>
          <p:nvPr>
            <p:ph type="title"/>
          </p:nvPr>
        </p:nvSpPr>
        <p:spPr/>
        <p:txBody>
          <a:bodyPr/>
          <a:lstStyle/>
          <a:p>
            <a:r>
              <a:rPr lang="en-US" dirty="0"/>
              <a:t>Money Handling</a:t>
            </a:r>
          </a:p>
        </p:txBody>
      </p:sp>
      <p:sp>
        <p:nvSpPr>
          <p:cNvPr id="3" name="Content Placeholder 2">
            <a:extLst>
              <a:ext uri="{FF2B5EF4-FFF2-40B4-BE49-F238E27FC236}">
                <a16:creationId xmlns:a16="http://schemas.microsoft.com/office/drawing/2014/main" id="{B46B7170-C2E4-A9A3-3054-300ABDB3A594}"/>
              </a:ext>
            </a:extLst>
          </p:cNvPr>
          <p:cNvSpPr>
            <a:spLocks noGrp="1"/>
          </p:cNvSpPr>
          <p:nvPr>
            <p:ph idx="1"/>
          </p:nvPr>
        </p:nvSpPr>
        <p:spPr/>
        <p:txBody>
          <a:bodyPr/>
          <a:lstStyle/>
          <a:p>
            <a:r>
              <a:rPr lang="en-US" dirty="0"/>
              <a:t>Accepting cash</a:t>
            </a:r>
          </a:p>
          <a:p>
            <a:pPr lvl="1"/>
            <a:r>
              <a:rPr lang="en-US" dirty="0"/>
              <a:t>Quick verification for authenticity</a:t>
            </a:r>
          </a:p>
          <a:p>
            <a:r>
              <a:rPr lang="en-US" dirty="0"/>
              <a:t>Counting currency</a:t>
            </a:r>
          </a:p>
          <a:p>
            <a:pPr lvl="1"/>
            <a:r>
              <a:rPr lang="en-US" dirty="0"/>
              <a:t>Receiving</a:t>
            </a:r>
          </a:p>
          <a:p>
            <a:pPr lvl="2"/>
            <a:r>
              <a:rPr lang="en-US" dirty="0"/>
              <a:t>Hand-to-Hand</a:t>
            </a:r>
          </a:p>
          <a:p>
            <a:pPr lvl="1"/>
            <a:r>
              <a:rPr lang="en-US" dirty="0"/>
              <a:t>Distributing</a:t>
            </a:r>
          </a:p>
          <a:p>
            <a:pPr lvl="2"/>
            <a:r>
              <a:rPr lang="en-US" dirty="0"/>
              <a:t>Hand-to-Hand</a:t>
            </a:r>
          </a:p>
          <a:p>
            <a:pPr lvl="2"/>
            <a:r>
              <a:rPr lang="en-US" dirty="0"/>
              <a:t>Hand-to-Table</a:t>
            </a:r>
          </a:p>
          <a:p>
            <a:pPr lvl="2"/>
            <a:r>
              <a:rPr lang="en-US" dirty="0"/>
              <a:t>Walk-through</a:t>
            </a:r>
          </a:p>
          <a:p>
            <a:r>
              <a:rPr lang="en-US" dirty="0"/>
              <a:t>Surprise cash counts</a:t>
            </a:r>
          </a:p>
          <a:p>
            <a:pPr lvl="1"/>
            <a:r>
              <a:rPr lang="en-US" dirty="0"/>
              <a:t>Unannounced &amp; random</a:t>
            </a:r>
          </a:p>
        </p:txBody>
      </p:sp>
      <p:pic>
        <p:nvPicPr>
          <p:cNvPr id="2054" name="Picture 6" descr="Image result for surprised dog meme">
            <a:extLst>
              <a:ext uri="{FF2B5EF4-FFF2-40B4-BE49-F238E27FC236}">
                <a16:creationId xmlns:a16="http://schemas.microsoft.com/office/drawing/2014/main" id="{C3A2110D-267E-98E5-8573-D078C95D4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7433" y="4154854"/>
            <a:ext cx="30289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15E839C-D172-B7BC-2080-2E9E4E7843DA}"/>
              </a:ext>
            </a:extLst>
          </p:cNvPr>
          <p:cNvPicPr>
            <a:picLocks noChangeAspect="1"/>
          </p:cNvPicPr>
          <p:nvPr/>
        </p:nvPicPr>
        <p:blipFill>
          <a:blip r:embed="rId3"/>
          <a:stretch>
            <a:fillRect/>
          </a:stretch>
        </p:blipFill>
        <p:spPr>
          <a:xfrm>
            <a:off x="7353536" y="1270000"/>
            <a:ext cx="3562847" cy="2486372"/>
          </a:xfrm>
          <a:prstGeom prst="rect">
            <a:avLst/>
          </a:prstGeom>
        </p:spPr>
      </p:pic>
    </p:spTree>
    <p:extLst>
      <p:ext uri="{BB962C8B-B14F-4D97-AF65-F5344CB8AC3E}">
        <p14:creationId xmlns:p14="http://schemas.microsoft.com/office/powerpoint/2010/main" val="370111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4A6DD-4847-54CB-6652-AE9D8B63A60A}"/>
              </a:ext>
            </a:extLst>
          </p:cNvPr>
          <p:cNvSpPr>
            <a:spLocks noGrp="1"/>
          </p:cNvSpPr>
          <p:nvPr>
            <p:ph type="title"/>
          </p:nvPr>
        </p:nvSpPr>
        <p:spPr/>
        <p:txBody>
          <a:bodyPr/>
          <a:lstStyle/>
          <a:p>
            <a:r>
              <a:rPr lang="en-US" dirty="0"/>
              <a:t>Checks</a:t>
            </a:r>
          </a:p>
        </p:txBody>
      </p:sp>
      <p:sp>
        <p:nvSpPr>
          <p:cNvPr id="3" name="Content Placeholder 2">
            <a:extLst>
              <a:ext uri="{FF2B5EF4-FFF2-40B4-BE49-F238E27FC236}">
                <a16:creationId xmlns:a16="http://schemas.microsoft.com/office/drawing/2014/main" id="{FB9BE41B-3B48-F50C-3E95-69D61141AE48}"/>
              </a:ext>
            </a:extLst>
          </p:cNvPr>
          <p:cNvSpPr>
            <a:spLocks noGrp="1"/>
          </p:cNvSpPr>
          <p:nvPr>
            <p:ph idx="1"/>
          </p:nvPr>
        </p:nvSpPr>
        <p:spPr/>
        <p:txBody>
          <a:bodyPr/>
          <a:lstStyle/>
          <a:p>
            <a:r>
              <a:rPr lang="en-US" dirty="0"/>
              <a:t>Payable on demand</a:t>
            </a:r>
          </a:p>
          <a:p>
            <a:r>
              <a:rPr lang="en-US" dirty="0"/>
              <a:t>Stale dates (Typically 6 mo.)</a:t>
            </a:r>
          </a:p>
          <a:p>
            <a:r>
              <a:rPr lang="en-US" dirty="0"/>
              <a:t>The 9 Points of negotiability</a:t>
            </a:r>
          </a:p>
          <a:p>
            <a:r>
              <a:rPr lang="en-US" dirty="0"/>
              <a:t>ABA numbers</a:t>
            </a:r>
          </a:p>
          <a:p>
            <a:pPr lvl="1"/>
            <a:r>
              <a:rPr lang="en-US" dirty="0"/>
              <a:t>Texas Region 11 (K) on the notes</a:t>
            </a:r>
          </a:p>
          <a:p>
            <a:r>
              <a:rPr lang="en-US" dirty="0"/>
              <a:t>MICR encoding</a:t>
            </a:r>
          </a:p>
          <a:p>
            <a:r>
              <a:rPr lang="en-US" dirty="0"/>
              <a:t>Security check features</a:t>
            </a:r>
          </a:p>
          <a:p>
            <a:endParaRPr lang="en-US" dirty="0"/>
          </a:p>
        </p:txBody>
      </p:sp>
      <p:pic>
        <p:nvPicPr>
          <p:cNvPr id="4" name="Picture 3">
            <a:extLst>
              <a:ext uri="{FF2B5EF4-FFF2-40B4-BE49-F238E27FC236}">
                <a16:creationId xmlns:a16="http://schemas.microsoft.com/office/drawing/2014/main" id="{946E78DE-C1E7-968B-01E7-E3DBE14D1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51" y="1270000"/>
            <a:ext cx="5143500" cy="2667000"/>
          </a:xfrm>
          <a:prstGeom prst="rect">
            <a:avLst/>
          </a:prstGeom>
        </p:spPr>
      </p:pic>
      <p:pic>
        <p:nvPicPr>
          <p:cNvPr id="4100" name="Picture 4" descr="Obi Wan Kenobi Meme - Imgflip">
            <a:extLst>
              <a:ext uri="{FF2B5EF4-FFF2-40B4-BE49-F238E27FC236}">
                <a16:creationId xmlns:a16="http://schemas.microsoft.com/office/drawing/2014/main" id="{6B3F3619-0221-2C51-22A6-1A24D2761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6249" y="4072792"/>
            <a:ext cx="2708011" cy="1968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327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44FEF859F5BA4B89A4DC153F9F7047" ma:contentTypeVersion="16" ma:contentTypeDescription="Create a new document." ma:contentTypeScope="" ma:versionID="07a728dac8347970f7d2f4f8ac63688e">
  <xsd:schema xmlns:xsd="http://www.w3.org/2001/XMLSchema" xmlns:xs="http://www.w3.org/2001/XMLSchema" xmlns:p="http://schemas.microsoft.com/office/2006/metadata/properties" xmlns:ns2="42d80b5b-9166-41de-9abd-a7089d0244a6" xmlns:ns3="8523a9fe-24b3-4fba-b4b4-99549620bb68" targetNamespace="http://schemas.microsoft.com/office/2006/metadata/properties" ma:root="true" ma:fieldsID="ec487edad7753101425a63f6e2326024" ns2:_="" ns3:_="">
    <xsd:import namespace="42d80b5b-9166-41de-9abd-a7089d0244a6"/>
    <xsd:import namespace="8523a9fe-24b3-4fba-b4b4-99549620bb6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80b5b-9166-41de-9abd-a7089d02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edaba5d-021b-47f3-88ae-893c76e4e39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Location" ma:index="14" nillable="true" ma:displayName="Location" ma:descrip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3a9fe-24b3-4fba-b4b4-99549620bb6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ab375bf-7140-4311-8b8b-4d36e8f1518a}" ma:internalName="TaxCatchAll" ma:showField="CatchAllData" ma:web="8523a9fe-24b3-4fba-b4b4-99549620bb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23a9fe-24b3-4fba-b4b4-99549620bb68" xsi:nil="true"/>
    <lcf76f155ced4ddcb4097134ff3c332f xmlns="42d80b5b-9166-41de-9abd-a7089d0244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F993F43-B208-46E4-9D1F-4A580EE10AB4}"/>
</file>

<file path=customXml/itemProps2.xml><?xml version="1.0" encoding="utf-8"?>
<ds:datastoreItem xmlns:ds="http://schemas.openxmlformats.org/officeDocument/2006/customXml" ds:itemID="{05B4B058-CC3F-4B4F-B460-967B7B9FE660}"/>
</file>

<file path=customXml/itemProps3.xml><?xml version="1.0" encoding="utf-8"?>
<ds:datastoreItem xmlns:ds="http://schemas.openxmlformats.org/officeDocument/2006/customXml" ds:itemID="{7F42762C-9F21-48FD-99AF-87F9BD33FFEE}"/>
</file>

<file path=docMetadata/LabelInfo.xml><?xml version="1.0" encoding="utf-8"?>
<clbl:labelList xmlns:clbl="http://schemas.microsoft.com/office/2020/mipLabelMetadata">
  <clbl:label id="{2bdd4540-dfa8-4f47-92e3-d421298f2c89}" enabled="1" method="Privileged" siteId="{2f5e7ebc-22b0-4fbe-934c-aabddb4e29b1}" removed="0"/>
</clbl:labelList>
</file>

<file path=docProps/app.xml><?xml version="1.0" encoding="utf-8"?>
<Properties xmlns="http://schemas.openxmlformats.org/officeDocument/2006/extended-properties" xmlns:vt="http://schemas.openxmlformats.org/officeDocument/2006/docPropsVTypes">
  <TotalTime>1553</TotalTime>
  <Words>2783</Words>
  <Application>Microsoft Office PowerPoint</Application>
  <PresentationFormat>Widescreen</PresentationFormat>
  <Paragraphs>373</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Aptos</vt:lpstr>
      <vt:lpstr>Aptos Display</vt:lpstr>
      <vt:lpstr>Arial</vt:lpstr>
      <vt:lpstr>Calibri</vt:lpstr>
      <vt:lpstr>Times New Roman</vt:lpstr>
      <vt:lpstr>Office Theme</vt:lpstr>
      <vt:lpstr>Cash Handling</vt:lpstr>
      <vt:lpstr>Benefits of Cash Handling</vt:lpstr>
      <vt:lpstr>Contents</vt:lpstr>
      <vt:lpstr>You and Your Organization</vt:lpstr>
      <vt:lpstr>Money &amp; Currency Identification</vt:lpstr>
      <vt:lpstr>Money &amp; Currency Identification</vt:lpstr>
      <vt:lpstr>Additional Considerations</vt:lpstr>
      <vt:lpstr>Money Handling</vt:lpstr>
      <vt:lpstr>Checks</vt:lpstr>
      <vt:lpstr>Credit Cards</vt:lpstr>
      <vt:lpstr>Entity Policy &amp; Procedures</vt:lpstr>
      <vt:lpstr>Entity Procedures</vt:lpstr>
      <vt:lpstr>Entity Procedures</vt:lpstr>
      <vt:lpstr>Entity Procedures</vt:lpstr>
      <vt:lpstr>Entity Procedures</vt:lpstr>
      <vt:lpstr>Locally approved Items</vt:lpstr>
      <vt:lpstr>Fraud, Theft &amp; Robbery</vt:lpstr>
      <vt:lpstr>Fraud</vt:lpstr>
      <vt:lpstr>Theft of Cash</vt:lpstr>
      <vt:lpstr>Theft of Funds (Fraud)</vt:lpstr>
      <vt:lpstr>Robbery</vt:lpstr>
      <vt:lpstr>The Federal Reserve</vt:lpstr>
      <vt:lpstr>Federal Reserve Banks</vt:lpstr>
      <vt:lpstr>Purchasing Power - Inflation/Deflation</vt:lpstr>
      <vt:lpstr>Cash Controls Quick Reference Guide</vt:lpstr>
      <vt:lpstr>Quick Reference Guide</vt:lpstr>
      <vt:lpstr>Quick Reference Guide</vt:lpstr>
      <vt:lpstr>Quick Reference Guide</vt:lpstr>
      <vt:lpstr>Quick Reference Guide</vt:lpstr>
      <vt:lpstr>Quick Reference Guide</vt:lpstr>
      <vt:lpstr>Cash Handling Questions</vt:lpstr>
      <vt:lpstr>Cash Handling Questions</vt:lpstr>
      <vt:lpstr>Cash Handling Questions</vt:lpstr>
      <vt:lpstr>Cash Handling Questions</vt:lpstr>
      <vt:lpstr>Build your Own Training or Attend GTOT’s</vt:lpstr>
    </vt:vector>
  </TitlesOfParts>
  <Company>North Central Texas Council of Governments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Patrick Shinkle</dc:creator>
  <cp:lastModifiedBy>Patrick Shinkle</cp:lastModifiedBy>
  <cp:revision>2</cp:revision>
  <dcterms:created xsi:type="dcterms:W3CDTF">2025-03-17T13:35:46Z</dcterms:created>
  <dcterms:modified xsi:type="dcterms:W3CDTF">2025-03-19T14:17:40Z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0x010100CE44FEF859F5BA4B89A4DC153F9F7047</vt:lpwstr>
  </property>
</Properties>
</file>