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1" r:id="rId2"/>
  </p:sldMasterIdLst>
  <p:notesMasterIdLst>
    <p:notesMasterId r:id="rId35"/>
  </p:notesMasterIdLst>
  <p:handoutMasterIdLst>
    <p:handoutMasterId r:id="rId36"/>
  </p:handoutMasterIdLst>
  <p:sldIdLst>
    <p:sldId id="256" r:id="rId3"/>
    <p:sldId id="893" r:id="rId4"/>
    <p:sldId id="889" r:id="rId5"/>
    <p:sldId id="918" r:id="rId6"/>
    <p:sldId id="852" r:id="rId7"/>
    <p:sldId id="888" r:id="rId8"/>
    <p:sldId id="894" r:id="rId9"/>
    <p:sldId id="855" r:id="rId10"/>
    <p:sldId id="314" r:id="rId11"/>
    <p:sldId id="301" r:id="rId12"/>
    <p:sldId id="302" r:id="rId13"/>
    <p:sldId id="305" r:id="rId14"/>
    <p:sldId id="316" r:id="rId15"/>
    <p:sldId id="311" r:id="rId16"/>
    <p:sldId id="312" r:id="rId17"/>
    <p:sldId id="304" r:id="rId18"/>
    <p:sldId id="932" r:id="rId19"/>
    <p:sldId id="938" r:id="rId20"/>
    <p:sldId id="939" r:id="rId21"/>
    <p:sldId id="940" r:id="rId22"/>
    <p:sldId id="941" r:id="rId23"/>
    <p:sldId id="942" r:id="rId24"/>
    <p:sldId id="943" r:id="rId25"/>
    <p:sldId id="927" r:id="rId26"/>
    <p:sldId id="944" r:id="rId27"/>
    <p:sldId id="945" r:id="rId28"/>
    <p:sldId id="934" r:id="rId29"/>
    <p:sldId id="928" r:id="rId30"/>
    <p:sldId id="930" r:id="rId31"/>
    <p:sldId id="931" r:id="rId32"/>
    <p:sldId id="946" r:id="rId33"/>
    <p:sldId id="886"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56C98"/>
    <a:srgbClr val="76C1CF"/>
    <a:srgbClr val="5AA2AE"/>
    <a:srgbClr val="548FA8"/>
    <a:srgbClr val="003359"/>
    <a:srgbClr val="005696"/>
    <a:srgbClr val="629DD1"/>
    <a:srgbClr val="0070C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E026B-EA5E-4E97-A997-61E522A5604E}" v="33" dt="2025-04-04T01:30:11.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77"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2B570-2C3E-4518-BDCD-D22B06F18826}" type="doc">
      <dgm:prSet loTypeId="urn:microsoft.com/office/officeart/2005/8/layout/matrix1" loCatId="matrix" qsTypeId="urn:microsoft.com/office/officeart/2005/8/quickstyle/simple1" qsCatId="simple" csTypeId="urn:microsoft.com/office/officeart/2005/8/colors/accent5_2" csCatId="accent5" phldr="1"/>
      <dgm:spPr/>
      <dgm:t>
        <a:bodyPr/>
        <a:lstStyle/>
        <a:p>
          <a:endParaRPr lang="en-US"/>
        </a:p>
      </dgm:t>
    </dgm:pt>
    <dgm:pt modelId="{207C2C02-ACF0-4D93-BB6E-EEFC06989BF3}">
      <dgm:prSet phldrT="[Text]"/>
      <dgm:spPr>
        <a:solidFill>
          <a:srgbClr val="76C1CF"/>
        </a:solidFill>
      </dgm:spPr>
      <dgm:t>
        <a:bodyPr/>
        <a:lstStyle/>
        <a:p>
          <a:r>
            <a:rPr lang="en-US" dirty="0">
              <a:latin typeface="Century Gothic"/>
            </a:rPr>
            <a:t>Property Tax Calculation</a:t>
          </a:r>
        </a:p>
      </dgm:t>
    </dgm:pt>
    <dgm:pt modelId="{C5F94BAD-0329-428F-81A4-9D7ADE6602B3}" type="parTrans" cxnId="{CB83E0AA-2A24-4A40-8B8E-121D02224919}">
      <dgm:prSet/>
      <dgm:spPr/>
      <dgm:t>
        <a:bodyPr/>
        <a:lstStyle/>
        <a:p>
          <a:endParaRPr lang="en-US"/>
        </a:p>
      </dgm:t>
    </dgm:pt>
    <dgm:pt modelId="{A6C8B375-835B-4E82-A19C-B54C82C76F97}" type="sibTrans" cxnId="{CB83E0AA-2A24-4A40-8B8E-121D02224919}">
      <dgm:prSet/>
      <dgm:spPr/>
      <dgm:t>
        <a:bodyPr/>
        <a:lstStyle/>
        <a:p>
          <a:endParaRPr lang="en-US"/>
        </a:p>
      </dgm:t>
    </dgm:pt>
    <dgm:pt modelId="{971097EB-33CC-478F-8145-BC4A205C2BB9}">
      <dgm:prSet phldrT="[Text]"/>
      <dgm:spPr>
        <a:solidFill>
          <a:srgbClr val="056C98"/>
        </a:solidFill>
      </dgm:spPr>
      <dgm:t>
        <a:bodyPr/>
        <a:lstStyle/>
        <a:p>
          <a:r>
            <a:rPr lang="en-US">
              <a:latin typeface="Century Gothic"/>
            </a:rPr>
            <a:t>Central Appraisal District(s)</a:t>
          </a:r>
        </a:p>
      </dgm:t>
    </dgm:pt>
    <dgm:pt modelId="{5B70FB84-5AD5-43A5-9F94-A555688BAD03}" type="parTrans" cxnId="{662F5203-8742-4398-805D-C053079C30A9}">
      <dgm:prSet/>
      <dgm:spPr/>
      <dgm:t>
        <a:bodyPr/>
        <a:lstStyle/>
        <a:p>
          <a:endParaRPr lang="en-US"/>
        </a:p>
      </dgm:t>
    </dgm:pt>
    <dgm:pt modelId="{1B280646-64F9-4BB4-A532-E957C1BB66AC}" type="sibTrans" cxnId="{662F5203-8742-4398-805D-C053079C30A9}">
      <dgm:prSet/>
      <dgm:spPr/>
      <dgm:t>
        <a:bodyPr/>
        <a:lstStyle/>
        <a:p>
          <a:endParaRPr lang="en-US"/>
        </a:p>
      </dgm:t>
    </dgm:pt>
    <dgm:pt modelId="{74B43879-B452-41AF-9E4E-AFE1192B7749}">
      <dgm:prSet phldrT="[Text]"/>
      <dgm:spPr>
        <a:solidFill>
          <a:srgbClr val="056C98"/>
        </a:solidFill>
      </dgm:spPr>
      <dgm:t>
        <a:bodyPr/>
        <a:lstStyle/>
        <a:p>
          <a:r>
            <a:rPr lang="en-US">
              <a:latin typeface="Century Gothic"/>
            </a:rPr>
            <a:t>Tax Assessor/Collector</a:t>
          </a:r>
        </a:p>
      </dgm:t>
    </dgm:pt>
    <dgm:pt modelId="{B9435E76-457E-4D99-9E6D-A688E5450780}" type="parTrans" cxnId="{A41A8085-DCCE-4DF8-935B-E382F7732E58}">
      <dgm:prSet/>
      <dgm:spPr/>
      <dgm:t>
        <a:bodyPr/>
        <a:lstStyle/>
        <a:p>
          <a:endParaRPr lang="en-US"/>
        </a:p>
      </dgm:t>
    </dgm:pt>
    <dgm:pt modelId="{3CAF4384-132D-4F12-A9D4-BBFDF4D1520A}" type="sibTrans" cxnId="{A41A8085-DCCE-4DF8-935B-E382F7732E58}">
      <dgm:prSet/>
      <dgm:spPr/>
      <dgm:t>
        <a:bodyPr/>
        <a:lstStyle/>
        <a:p>
          <a:endParaRPr lang="en-US"/>
        </a:p>
      </dgm:t>
    </dgm:pt>
    <dgm:pt modelId="{84FBFA41-BBCD-43E9-9AC0-C6917DEC2EAF}">
      <dgm:prSet phldrT="[Text]"/>
      <dgm:spPr>
        <a:solidFill>
          <a:srgbClr val="056C98"/>
        </a:solidFill>
      </dgm:spPr>
      <dgm:t>
        <a:bodyPr/>
        <a:lstStyle/>
        <a:p>
          <a:r>
            <a:rPr lang="en-US" dirty="0">
              <a:latin typeface="Century Gothic"/>
            </a:rPr>
            <a:t>Comptroller’s TNT Staff</a:t>
          </a:r>
        </a:p>
      </dgm:t>
    </dgm:pt>
    <dgm:pt modelId="{581B97B1-1E2C-4494-8498-62E0C73EE11F}" type="parTrans" cxnId="{0312B01D-CD0D-4F89-9B44-7F9D9687F6DF}">
      <dgm:prSet/>
      <dgm:spPr/>
      <dgm:t>
        <a:bodyPr/>
        <a:lstStyle/>
        <a:p>
          <a:endParaRPr lang="en-US"/>
        </a:p>
      </dgm:t>
    </dgm:pt>
    <dgm:pt modelId="{DF8095D5-442F-4D21-ABD6-7DA2689D7561}" type="sibTrans" cxnId="{0312B01D-CD0D-4F89-9B44-7F9D9687F6DF}">
      <dgm:prSet/>
      <dgm:spPr/>
      <dgm:t>
        <a:bodyPr/>
        <a:lstStyle/>
        <a:p>
          <a:endParaRPr lang="en-US"/>
        </a:p>
      </dgm:t>
    </dgm:pt>
    <dgm:pt modelId="{526BA7FE-DC29-4788-95C8-CF2F8CF68219}">
      <dgm:prSet phldrT="[Text]"/>
      <dgm:spPr>
        <a:solidFill>
          <a:srgbClr val="056C98"/>
        </a:solidFill>
      </dgm:spPr>
      <dgm:t>
        <a:bodyPr/>
        <a:lstStyle/>
        <a:p>
          <a:r>
            <a:rPr lang="en-US">
              <a:latin typeface="Century Gothic"/>
            </a:rPr>
            <a:t>Taxing Entities</a:t>
          </a:r>
        </a:p>
      </dgm:t>
    </dgm:pt>
    <dgm:pt modelId="{357BE14C-D009-49E1-B54F-9822C372C64C}" type="parTrans" cxnId="{EFE2BB48-0B6A-415A-AA6E-EE27CC39ECEB}">
      <dgm:prSet/>
      <dgm:spPr/>
      <dgm:t>
        <a:bodyPr/>
        <a:lstStyle/>
        <a:p>
          <a:endParaRPr lang="en-US"/>
        </a:p>
      </dgm:t>
    </dgm:pt>
    <dgm:pt modelId="{26D5C978-DC96-442C-A313-6BC49DFD8ECC}" type="sibTrans" cxnId="{EFE2BB48-0B6A-415A-AA6E-EE27CC39ECEB}">
      <dgm:prSet/>
      <dgm:spPr/>
      <dgm:t>
        <a:bodyPr/>
        <a:lstStyle/>
        <a:p>
          <a:endParaRPr lang="en-US"/>
        </a:p>
      </dgm:t>
    </dgm:pt>
    <dgm:pt modelId="{3BFB4C17-72B8-4611-A0C1-98909A8CA10E}" type="pres">
      <dgm:prSet presAssocID="{F2D2B570-2C3E-4518-BDCD-D22B06F18826}" presName="diagram" presStyleCnt="0">
        <dgm:presLayoutVars>
          <dgm:chMax val="1"/>
          <dgm:dir/>
          <dgm:animLvl val="ctr"/>
          <dgm:resizeHandles val="exact"/>
        </dgm:presLayoutVars>
      </dgm:prSet>
      <dgm:spPr/>
    </dgm:pt>
    <dgm:pt modelId="{60BBE909-963A-4736-BE91-2FAC97F66A18}" type="pres">
      <dgm:prSet presAssocID="{F2D2B570-2C3E-4518-BDCD-D22B06F18826}" presName="matrix" presStyleCnt="0"/>
      <dgm:spPr/>
    </dgm:pt>
    <dgm:pt modelId="{67165674-1901-4808-BB3B-5294C3068E31}" type="pres">
      <dgm:prSet presAssocID="{F2D2B570-2C3E-4518-BDCD-D22B06F18826}" presName="tile1" presStyleLbl="node1" presStyleIdx="0" presStyleCnt="4" custLinFactNeighborX="-464" custLinFactNeighborY="-6859"/>
      <dgm:spPr/>
    </dgm:pt>
    <dgm:pt modelId="{1BC02C56-57E3-4D3A-B199-34AECCCD37C6}" type="pres">
      <dgm:prSet presAssocID="{F2D2B570-2C3E-4518-BDCD-D22B06F18826}" presName="tile1text" presStyleLbl="node1" presStyleIdx="0" presStyleCnt="4">
        <dgm:presLayoutVars>
          <dgm:chMax val="0"/>
          <dgm:chPref val="0"/>
          <dgm:bulletEnabled val="1"/>
        </dgm:presLayoutVars>
      </dgm:prSet>
      <dgm:spPr/>
    </dgm:pt>
    <dgm:pt modelId="{0516478D-744B-4D4B-A611-269AC3A85FE0}" type="pres">
      <dgm:prSet presAssocID="{F2D2B570-2C3E-4518-BDCD-D22B06F18826}" presName="tile2" presStyleLbl="node1" presStyleIdx="1" presStyleCnt="4"/>
      <dgm:spPr/>
    </dgm:pt>
    <dgm:pt modelId="{E09497DE-54D7-4212-8927-E2E47DA4F1D6}" type="pres">
      <dgm:prSet presAssocID="{F2D2B570-2C3E-4518-BDCD-D22B06F18826}" presName="tile2text" presStyleLbl="node1" presStyleIdx="1" presStyleCnt="4">
        <dgm:presLayoutVars>
          <dgm:chMax val="0"/>
          <dgm:chPref val="0"/>
          <dgm:bulletEnabled val="1"/>
        </dgm:presLayoutVars>
      </dgm:prSet>
      <dgm:spPr/>
    </dgm:pt>
    <dgm:pt modelId="{59281590-90A9-4A80-A869-CACC63707555}" type="pres">
      <dgm:prSet presAssocID="{F2D2B570-2C3E-4518-BDCD-D22B06F18826}" presName="tile3" presStyleLbl="node1" presStyleIdx="2" presStyleCnt="4" custLinFactNeighborX="62" custLinFactNeighborY="307"/>
      <dgm:spPr/>
    </dgm:pt>
    <dgm:pt modelId="{C985BE31-AA7C-47D3-93C4-024482C6C294}" type="pres">
      <dgm:prSet presAssocID="{F2D2B570-2C3E-4518-BDCD-D22B06F18826}" presName="tile3text" presStyleLbl="node1" presStyleIdx="2" presStyleCnt="4">
        <dgm:presLayoutVars>
          <dgm:chMax val="0"/>
          <dgm:chPref val="0"/>
          <dgm:bulletEnabled val="1"/>
        </dgm:presLayoutVars>
      </dgm:prSet>
      <dgm:spPr/>
    </dgm:pt>
    <dgm:pt modelId="{FDEEDE54-704D-460B-97CF-B4E1DFD77B16}" type="pres">
      <dgm:prSet presAssocID="{F2D2B570-2C3E-4518-BDCD-D22B06F18826}" presName="tile4" presStyleLbl="node1" presStyleIdx="3" presStyleCnt="4"/>
      <dgm:spPr/>
    </dgm:pt>
    <dgm:pt modelId="{4D0FE56D-633D-4847-B957-6B2CD7F79072}" type="pres">
      <dgm:prSet presAssocID="{F2D2B570-2C3E-4518-BDCD-D22B06F18826}" presName="tile4text" presStyleLbl="node1" presStyleIdx="3" presStyleCnt="4">
        <dgm:presLayoutVars>
          <dgm:chMax val="0"/>
          <dgm:chPref val="0"/>
          <dgm:bulletEnabled val="1"/>
        </dgm:presLayoutVars>
      </dgm:prSet>
      <dgm:spPr/>
    </dgm:pt>
    <dgm:pt modelId="{FC68A4C6-C171-4D92-AA03-34D7682BABD4}" type="pres">
      <dgm:prSet presAssocID="{F2D2B570-2C3E-4518-BDCD-D22B06F18826}" presName="centerTile" presStyleLbl="fgShp" presStyleIdx="0" presStyleCnt="1">
        <dgm:presLayoutVars>
          <dgm:chMax val="0"/>
          <dgm:chPref val="0"/>
        </dgm:presLayoutVars>
      </dgm:prSet>
      <dgm:spPr/>
    </dgm:pt>
  </dgm:ptLst>
  <dgm:cxnLst>
    <dgm:cxn modelId="{662F5203-8742-4398-805D-C053079C30A9}" srcId="{207C2C02-ACF0-4D93-BB6E-EEFC06989BF3}" destId="{971097EB-33CC-478F-8145-BC4A205C2BB9}" srcOrd="0" destOrd="0" parTransId="{5B70FB84-5AD5-43A5-9F94-A555688BAD03}" sibTransId="{1B280646-64F9-4BB4-A532-E957C1BB66AC}"/>
    <dgm:cxn modelId="{A65E8814-055F-48C7-BF84-2A4D8F347C0D}" type="presOf" srcId="{F2D2B570-2C3E-4518-BDCD-D22B06F18826}" destId="{3BFB4C17-72B8-4611-A0C1-98909A8CA10E}" srcOrd="0" destOrd="0" presId="urn:microsoft.com/office/officeart/2005/8/layout/matrix1"/>
    <dgm:cxn modelId="{0312B01D-CD0D-4F89-9B44-7F9D9687F6DF}" srcId="{207C2C02-ACF0-4D93-BB6E-EEFC06989BF3}" destId="{84FBFA41-BBCD-43E9-9AC0-C6917DEC2EAF}" srcOrd="2" destOrd="0" parTransId="{581B97B1-1E2C-4494-8498-62E0C73EE11F}" sibTransId="{DF8095D5-442F-4D21-ABD6-7DA2689D7561}"/>
    <dgm:cxn modelId="{EFE2BB48-0B6A-415A-AA6E-EE27CC39ECEB}" srcId="{207C2C02-ACF0-4D93-BB6E-EEFC06989BF3}" destId="{526BA7FE-DC29-4788-95C8-CF2F8CF68219}" srcOrd="3" destOrd="0" parTransId="{357BE14C-D009-49E1-B54F-9822C372C64C}" sibTransId="{26D5C978-DC96-442C-A313-6BC49DFD8ECC}"/>
    <dgm:cxn modelId="{A5F0F950-97AE-400B-8BC0-B4AEAE6EED35}" type="presOf" srcId="{74B43879-B452-41AF-9E4E-AFE1192B7749}" destId="{0516478D-744B-4D4B-A611-269AC3A85FE0}" srcOrd="0" destOrd="0" presId="urn:microsoft.com/office/officeart/2005/8/layout/matrix1"/>
    <dgm:cxn modelId="{CBE60254-790E-4D0F-A9A2-3B6269E5AE06}" type="presOf" srcId="{971097EB-33CC-478F-8145-BC4A205C2BB9}" destId="{1BC02C56-57E3-4D3A-B199-34AECCCD37C6}" srcOrd="1" destOrd="0" presId="urn:microsoft.com/office/officeart/2005/8/layout/matrix1"/>
    <dgm:cxn modelId="{7C81AE74-A58B-4FA1-8458-32E78F4E5273}" type="presOf" srcId="{207C2C02-ACF0-4D93-BB6E-EEFC06989BF3}" destId="{FC68A4C6-C171-4D92-AA03-34D7682BABD4}" srcOrd="0" destOrd="0" presId="urn:microsoft.com/office/officeart/2005/8/layout/matrix1"/>
    <dgm:cxn modelId="{2ED5F07B-C41D-43BB-B83D-7C9F98942481}" type="presOf" srcId="{526BA7FE-DC29-4788-95C8-CF2F8CF68219}" destId="{4D0FE56D-633D-4847-B957-6B2CD7F79072}" srcOrd="1" destOrd="0" presId="urn:microsoft.com/office/officeart/2005/8/layout/matrix1"/>
    <dgm:cxn modelId="{A41A8085-DCCE-4DF8-935B-E382F7732E58}" srcId="{207C2C02-ACF0-4D93-BB6E-EEFC06989BF3}" destId="{74B43879-B452-41AF-9E4E-AFE1192B7749}" srcOrd="1" destOrd="0" parTransId="{B9435E76-457E-4D99-9E6D-A688E5450780}" sibTransId="{3CAF4384-132D-4F12-A9D4-BBFDF4D1520A}"/>
    <dgm:cxn modelId="{CB83E0AA-2A24-4A40-8B8E-121D02224919}" srcId="{F2D2B570-2C3E-4518-BDCD-D22B06F18826}" destId="{207C2C02-ACF0-4D93-BB6E-EEFC06989BF3}" srcOrd="0" destOrd="0" parTransId="{C5F94BAD-0329-428F-81A4-9D7ADE6602B3}" sibTransId="{A6C8B375-835B-4E82-A19C-B54C82C76F97}"/>
    <dgm:cxn modelId="{0B6BB0D0-BCFC-4637-A19A-F9C4A5DB1F22}" type="presOf" srcId="{84FBFA41-BBCD-43E9-9AC0-C6917DEC2EAF}" destId="{59281590-90A9-4A80-A869-CACC63707555}" srcOrd="0" destOrd="0" presId="urn:microsoft.com/office/officeart/2005/8/layout/matrix1"/>
    <dgm:cxn modelId="{6AEF2ADA-24AE-4D30-B079-1DD5F08E1D6A}" type="presOf" srcId="{74B43879-B452-41AF-9E4E-AFE1192B7749}" destId="{E09497DE-54D7-4212-8927-E2E47DA4F1D6}" srcOrd="1" destOrd="0" presId="urn:microsoft.com/office/officeart/2005/8/layout/matrix1"/>
    <dgm:cxn modelId="{BFFF2CE7-CAD0-4D94-AE12-8EAD96AB7B33}" type="presOf" srcId="{971097EB-33CC-478F-8145-BC4A205C2BB9}" destId="{67165674-1901-4808-BB3B-5294C3068E31}" srcOrd="0" destOrd="0" presId="urn:microsoft.com/office/officeart/2005/8/layout/matrix1"/>
    <dgm:cxn modelId="{7FC039EB-EC7A-4AAB-A3D3-323C5431968C}" type="presOf" srcId="{526BA7FE-DC29-4788-95C8-CF2F8CF68219}" destId="{FDEEDE54-704D-460B-97CF-B4E1DFD77B16}" srcOrd="0" destOrd="0" presId="urn:microsoft.com/office/officeart/2005/8/layout/matrix1"/>
    <dgm:cxn modelId="{5772C4EE-5447-40FB-90AA-FC9709FFCC2D}" type="presOf" srcId="{84FBFA41-BBCD-43E9-9AC0-C6917DEC2EAF}" destId="{C985BE31-AA7C-47D3-93C4-024482C6C294}" srcOrd="1" destOrd="0" presId="urn:microsoft.com/office/officeart/2005/8/layout/matrix1"/>
    <dgm:cxn modelId="{411FC641-7702-4413-B1E8-6400E457FD40}" type="presParOf" srcId="{3BFB4C17-72B8-4611-A0C1-98909A8CA10E}" destId="{60BBE909-963A-4736-BE91-2FAC97F66A18}" srcOrd="0" destOrd="0" presId="urn:microsoft.com/office/officeart/2005/8/layout/matrix1"/>
    <dgm:cxn modelId="{CF09413D-0B45-4D82-85EA-B825C7D1E83D}" type="presParOf" srcId="{60BBE909-963A-4736-BE91-2FAC97F66A18}" destId="{67165674-1901-4808-BB3B-5294C3068E31}" srcOrd="0" destOrd="0" presId="urn:microsoft.com/office/officeart/2005/8/layout/matrix1"/>
    <dgm:cxn modelId="{93E986F7-F490-4F61-8B05-AC14A87CE588}" type="presParOf" srcId="{60BBE909-963A-4736-BE91-2FAC97F66A18}" destId="{1BC02C56-57E3-4D3A-B199-34AECCCD37C6}" srcOrd="1" destOrd="0" presId="urn:microsoft.com/office/officeart/2005/8/layout/matrix1"/>
    <dgm:cxn modelId="{769E1C31-E51B-406C-BC64-DF6D4AFF582E}" type="presParOf" srcId="{60BBE909-963A-4736-BE91-2FAC97F66A18}" destId="{0516478D-744B-4D4B-A611-269AC3A85FE0}" srcOrd="2" destOrd="0" presId="urn:microsoft.com/office/officeart/2005/8/layout/matrix1"/>
    <dgm:cxn modelId="{2E92E338-B11F-4D16-A5C9-F9C262A2B8A9}" type="presParOf" srcId="{60BBE909-963A-4736-BE91-2FAC97F66A18}" destId="{E09497DE-54D7-4212-8927-E2E47DA4F1D6}" srcOrd="3" destOrd="0" presId="urn:microsoft.com/office/officeart/2005/8/layout/matrix1"/>
    <dgm:cxn modelId="{10EEB64B-A13E-4FA7-8226-C6F231362CC7}" type="presParOf" srcId="{60BBE909-963A-4736-BE91-2FAC97F66A18}" destId="{59281590-90A9-4A80-A869-CACC63707555}" srcOrd="4" destOrd="0" presId="urn:microsoft.com/office/officeart/2005/8/layout/matrix1"/>
    <dgm:cxn modelId="{F8662980-3C74-4DD1-AD43-4A5891F907A1}" type="presParOf" srcId="{60BBE909-963A-4736-BE91-2FAC97F66A18}" destId="{C985BE31-AA7C-47D3-93C4-024482C6C294}" srcOrd="5" destOrd="0" presId="urn:microsoft.com/office/officeart/2005/8/layout/matrix1"/>
    <dgm:cxn modelId="{89BFF5D4-7534-49C5-B4E0-A81CA4D63FA2}" type="presParOf" srcId="{60BBE909-963A-4736-BE91-2FAC97F66A18}" destId="{FDEEDE54-704D-460B-97CF-B4E1DFD77B16}" srcOrd="6" destOrd="0" presId="urn:microsoft.com/office/officeart/2005/8/layout/matrix1"/>
    <dgm:cxn modelId="{12C915AE-F252-4266-92A5-B7D0B99BBF5A}" type="presParOf" srcId="{60BBE909-963A-4736-BE91-2FAC97F66A18}" destId="{4D0FE56D-633D-4847-B957-6B2CD7F79072}" srcOrd="7" destOrd="0" presId="urn:microsoft.com/office/officeart/2005/8/layout/matrix1"/>
    <dgm:cxn modelId="{E343B85F-56F6-48DF-8395-C3E90210C0CC}" type="presParOf" srcId="{3BFB4C17-72B8-4611-A0C1-98909A8CA10E}" destId="{FC68A4C6-C171-4D92-AA03-34D7682BABD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65674-1901-4808-BB3B-5294C3068E31}">
      <dsp:nvSpPr>
        <dsp:cNvPr id="0" name=""/>
        <dsp:cNvSpPr/>
      </dsp:nvSpPr>
      <dsp:spPr>
        <a:xfrm rot="16200000">
          <a:off x="758957" y="-758957"/>
          <a:ext cx="1875102" cy="3393017"/>
        </a:xfrm>
        <a:prstGeom prst="round1Rect">
          <a:avLst/>
        </a:prstGeom>
        <a:solidFill>
          <a:srgbClr val="056C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entury Gothic"/>
            </a:rPr>
            <a:t>Central Appraisal District(s)</a:t>
          </a:r>
        </a:p>
      </dsp:txBody>
      <dsp:txXfrm rot="5400000">
        <a:off x="0" y="0"/>
        <a:ext cx="3393017" cy="1406326"/>
      </dsp:txXfrm>
    </dsp:sp>
    <dsp:sp modelId="{0516478D-744B-4D4B-A611-269AC3A85FE0}">
      <dsp:nvSpPr>
        <dsp:cNvPr id="0" name=""/>
        <dsp:cNvSpPr/>
      </dsp:nvSpPr>
      <dsp:spPr>
        <a:xfrm>
          <a:off x="3393017" y="0"/>
          <a:ext cx="3393017" cy="1875102"/>
        </a:xfrm>
        <a:prstGeom prst="round1Rect">
          <a:avLst/>
        </a:prstGeom>
        <a:solidFill>
          <a:srgbClr val="056C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entury Gothic"/>
            </a:rPr>
            <a:t>Tax Assessor/Collector</a:t>
          </a:r>
        </a:p>
      </dsp:txBody>
      <dsp:txXfrm>
        <a:off x="3393017" y="0"/>
        <a:ext cx="3393017" cy="1406326"/>
      </dsp:txXfrm>
    </dsp:sp>
    <dsp:sp modelId="{59281590-90A9-4A80-A869-CACC63707555}">
      <dsp:nvSpPr>
        <dsp:cNvPr id="0" name=""/>
        <dsp:cNvSpPr/>
      </dsp:nvSpPr>
      <dsp:spPr>
        <a:xfrm rot="10800000">
          <a:off x="2103" y="1875102"/>
          <a:ext cx="3393017" cy="1875102"/>
        </a:xfrm>
        <a:prstGeom prst="round1Rect">
          <a:avLst/>
        </a:prstGeom>
        <a:solidFill>
          <a:srgbClr val="056C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Gothic"/>
            </a:rPr>
            <a:t>Comptroller’s TNT Staff</a:t>
          </a:r>
        </a:p>
      </dsp:txBody>
      <dsp:txXfrm rot="10800000">
        <a:off x="2103" y="2343878"/>
        <a:ext cx="3393017" cy="1406326"/>
      </dsp:txXfrm>
    </dsp:sp>
    <dsp:sp modelId="{FDEEDE54-704D-460B-97CF-B4E1DFD77B16}">
      <dsp:nvSpPr>
        <dsp:cNvPr id="0" name=""/>
        <dsp:cNvSpPr/>
      </dsp:nvSpPr>
      <dsp:spPr>
        <a:xfrm rot="5400000">
          <a:off x="4151974" y="1116145"/>
          <a:ext cx="1875102" cy="3393017"/>
        </a:xfrm>
        <a:prstGeom prst="round1Rect">
          <a:avLst/>
        </a:prstGeom>
        <a:solidFill>
          <a:srgbClr val="056C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entury Gothic"/>
            </a:rPr>
            <a:t>Taxing Entities</a:t>
          </a:r>
        </a:p>
      </dsp:txBody>
      <dsp:txXfrm rot="-5400000">
        <a:off x="3393017" y="2343878"/>
        <a:ext cx="3393017" cy="1406326"/>
      </dsp:txXfrm>
    </dsp:sp>
    <dsp:sp modelId="{FC68A4C6-C171-4D92-AA03-34D7682BABD4}">
      <dsp:nvSpPr>
        <dsp:cNvPr id="0" name=""/>
        <dsp:cNvSpPr/>
      </dsp:nvSpPr>
      <dsp:spPr>
        <a:xfrm>
          <a:off x="2375111" y="1406326"/>
          <a:ext cx="2035810" cy="937551"/>
        </a:xfrm>
        <a:prstGeom prst="roundRect">
          <a:avLst/>
        </a:prstGeom>
        <a:solidFill>
          <a:srgbClr val="76C1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Gothic"/>
            </a:rPr>
            <a:t>Property Tax Calculation</a:t>
          </a:r>
        </a:p>
      </dsp:txBody>
      <dsp:txXfrm>
        <a:off x="2420878" y="1452093"/>
        <a:ext cx="1944276" cy="8460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583" cy="480388"/>
          </a:xfrm>
          <a:prstGeom prst="rect">
            <a:avLst/>
          </a:prstGeom>
        </p:spPr>
        <p:txBody>
          <a:bodyPr vert="horz" lIns="94828" tIns="47415" rIns="94828" bIns="47415" rtlCol="0"/>
          <a:lstStyle>
            <a:lvl1pPr algn="l">
              <a:defRPr sz="1200"/>
            </a:lvl1pPr>
          </a:lstStyle>
          <a:p>
            <a:endParaRPr lang="en-US"/>
          </a:p>
        </p:txBody>
      </p:sp>
      <p:sp>
        <p:nvSpPr>
          <p:cNvPr id="4" name="Footer Placeholder 3"/>
          <p:cNvSpPr>
            <a:spLocks noGrp="1"/>
          </p:cNvSpPr>
          <p:nvPr>
            <p:ph type="ftr" sz="quarter" idx="2"/>
          </p:nvPr>
        </p:nvSpPr>
        <p:spPr>
          <a:xfrm>
            <a:off x="2" y="9119174"/>
            <a:ext cx="3170583" cy="480388"/>
          </a:xfrm>
          <a:prstGeom prst="rect">
            <a:avLst/>
          </a:prstGeom>
        </p:spPr>
        <p:txBody>
          <a:bodyPr vert="horz" lIns="94828" tIns="47415" rIns="94828" bIns="47415" rtlCol="0" anchor="b"/>
          <a:lstStyle>
            <a:lvl1pPr algn="l">
              <a:defRPr sz="1200"/>
            </a:lvl1pPr>
          </a:lstStyle>
          <a:p>
            <a:endParaRPr lang="en-US"/>
          </a:p>
        </p:txBody>
      </p:sp>
      <p:sp>
        <p:nvSpPr>
          <p:cNvPr id="5" name="Slide Number Placeholder 4"/>
          <p:cNvSpPr>
            <a:spLocks noGrp="1"/>
          </p:cNvSpPr>
          <p:nvPr>
            <p:ph type="sldNum" sz="quarter" idx="3"/>
          </p:nvPr>
        </p:nvSpPr>
        <p:spPr>
          <a:xfrm>
            <a:off x="4142964" y="9119174"/>
            <a:ext cx="3170583" cy="480388"/>
          </a:xfrm>
          <a:prstGeom prst="rect">
            <a:avLst/>
          </a:prstGeom>
        </p:spPr>
        <p:txBody>
          <a:bodyPr vert="horz" lIns="94828" tIns="47415" rIns="94828" bIns="47415" rtlCol="0" anchor="b"/>
          <a:lstStyle>
            <a:lvl1pPr algn="r">
              <a:defRPr sz="1200"/>
            </a:lvl1pPr>
          </a:lstStyle>
          <a:p>
            <a:fld id="{402490C1-CF2F-43B8-AFE8-C67ED7E5ED72}" type="slidenum">
              <a:rPr lang="en-US" smtClean="0"/>
              <a:pPr/>
              <a:t>‹#›</a:t>
            </a:fld>
            <a:endParaRPr lang="en-US"/>
          </a:p>
        </p:txBody>
      </p:sp>
    </p:spTree>
    <p:extLst>
      <p:ext uri="{BB962C8B-B14F-4D97-AF65-F5344CB8AC3E}">
        <p14:creationId xmlns:p14="http://schemas.microsoft.com/office/powerpoint/2010/main" val="417204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583" cy="480388"/>
          </a:xfrm>
          <a:prstGeom prst="rect">
            <a:avLst/>
          </a:prstGeom>
        </p:spPr>
        <p:txBody>
          <a:bodyPr vert="horz" lIns="94828" tIns="47415" rIns="94828" bIns="47415" rtlCol="0"/>
          <a:lstStyle>
            <a:lvl1pPr algn="l">
              <a:defRPr sz="1200"/>
            </a:lvl1pPr>
          </a:lstStyle>
          <a:p>
            <a:endParaRPr lang="en-US"/>
          </a:p>
        </p:txBody>
      </p:sp>
      <p:sp>
        <p:nvSpPr>
          <p:cNvPr id="3" name="Date Placeholder 2"/>
          <p:cNvSpPr>
            <a:spLocks noGrp="1"/>
          </p:cNvSpPr>
          <p:nvPr>
            <p:ph type="dt" idx="1"/>
          </p:nvPr>
        </p:nvSpPr>
        <p:spPr>
          <a:xfrm>
            <a:off x="4142964" y="1"/>
            <a:ext cx="3170583" cy="480388"/>
          </a:xfrm>
          <a:prstGeom prst="rect">
            <a:avLst/>
          </a:prstGeom>
        </p:spPr>
        <p:txBody>
          <a:bodyPr vert="horz" lIns="94828" tIns="47415" rIns="94828" bIns="47415" rtlCol="0"/>
          <a:lstStyle>
            <a:lvl1pPr algn="r">
              <a:defRPr sz="1200"/>
            </a:lvl1pPr>
          </a:lstStyle>
          <a:p>
            <a:fld id="{C9697111-9B21-4BEE-921E-88CE3D61EDD5}" type="datetimeFigureOut">
              <a:rPr lang="en-US" smtClean="0"/>
              <a:pPr/>
              <a:t>4/4/2025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28" tIns="47415" rIns="94828" bIns="47415" rtlCol="0" anchor="ctr"/>
          <a:lstStyle/>
          <a:p>
            <a:endParaRPr lang="en-US"/>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28" tIns="47415" rIns="94828" bIns="474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174"/>
            <a:ext cx="3170583" cy="480388"/>
          </a:xfrm>
          <a:prstGeom prst="rect">
            <a:avLst/>
          </a:prstGeom>
        </p:spPr>
        <p:txBody>
          <a:bodyPr vert="horz" lIns="94828" tIns="47415" rIns="94828" bIns="47415" rtlCol="0" anchor="b"/>
          <a:lstStyle>
            <a:lvl1pPr algn="l">
              <a:defRPr sz="1200"/>
            </a:lvl1pPr>
          </a:lstStyle>
          <a:p>
            <a:endParaRPr lang="en-US"/>
          </a:p>
        </p:txBody>
      </p:sp>
      <p:sp>
        <p:nvSpPr>
          <p:cNvPr id="7" name="Slide Number Placeholder 6"/>
          <p:cNvSpPr>
            <a:spLocks noGrp="1"/>
          </p:cNvSpPr>
          <p:nvPr>
            <p:ph type="sldNum" sz="quarter" idx="5"/>
          </p:nvPr>
        </p:nvSpPr>
        <p:spPr>
          <a:xfrm>
            <a:off x="4142964" y="9119174"/>
            <a:ext cx="3170583" cy="480388"/>
          </a:xfrm>
          <a:prstGeom prst="rect">
            <a:avLst/>
          </a:prstGeom>
        </p:spPr>
        <p:txBody>
          <a:bodyPr vert="horz" lIns="94828" tIns="47415" rIns="94828" bIns="47415" rtlCol="0" anchor="b"/>
          <a:lstStyle>
            <a:lvl1pPr algn="r">
              <a:defRPr sz="1200"/>
            </a:lvl1pPr>
          </a:lstStyle>
          <a:p>
            <a:fld id="{2182DE96-4E6F-4331-97DA-95D9156DCC7C}" type="slidenum">
              <a:rPr lang="en-US" smtClean="0"/>
              <a:pPr/>
              <a:t>‹#›</a:t>
            </a:fld>
            <a:endParaRPr lang="en-US"/>
          </a:p>
        </p:txBody>
      </p:sp>
    </p:spTree>
    <p:extLst>
      <p:ext uri="{BB962C8B-B14F-4D97-AF65-F5344CB8AC3E}">
        <p14:creationId xmlns:p14="http://schemas.microsoft.com/office/powerpoint/2010/main" val="129884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A16A63C-8D78-54B3-6DBF-1950D797C92F}"/>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724A550-23F9-CD7F-5340-32A2EAA66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DD9C1BE8-EE3A-A64F-2943-1BCE11D63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The median on here is all of the houses versus the average on here is just the on the homesteads. </a:t>
            </a:r>
          </a:p>
        </p:txBody>
      </p:sp>
    </p:spTree>
    <p:extLst>
      <p:ext uri="{BB962C8B-B14F-4D97-AF65-F5344CB8AC3E}">
        <p14:creationId xmlns:p14="http://schemas.microsoft.com/office/powerpoint/2010/main" val="345139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F5525-123B-996E-22A3-3801C8D29C2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5D1E2C0-9514-BED0-C898-7BB9438160A0}"/>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4A4910E-F4BC-D3C1-A816-5D492E5C8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9FFEE798-04E4-FC89-0933-1823527A8F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13913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 have a horror story about this</a:t>
            </a:r>
          </a:p>
        </p:txBody>
      </p:sp>
      <p:sp>
        <p:nvSpPr>
          <p:cNvPr id="4" name="Slide Number Placeholder 3"/>
          <p:cNvSpPr>
            <a:spLocks noGrp="1"/>
          </p:cNvSpPr>
          <p:nvPr>
            <p:ph type="sldNum" sz="quarter" idx="5"/>
          </p:nvPr>
        </p:nvSpPr>
        <p:spPr/>
        <p:txBody>
          <a:bodyPr/>
          <a:lstStyle/>
          <a:p>
            <a:pPr defTabSz="946990">
              <a:defRPr/>
            </a:pPr>
            <a:fld id="{6C9B09F8-2270-4349-BA48-B30348A23DF5}" type="slidenum">
              <a:rPr lang="en-US">
                <a:solidFill>
                  <a:prstClr val="black"/>
                </a:solidFill>
                <a:latin typeface="Aptos" panose="02110004020202020204"/>
              </a:rPr>
              <a:pPr defTabSz="946990">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316002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DC3E-2BAF-BF17-18D7-0A10BF3598B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5D10074-60E9-4EB8-8ECB-C4CC4C12A06F}"/>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623B064-7D3F-C731-4DCE-1764FA4537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4B5292A6-6CB1-BF12-51CB-3C00E6267C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98187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8DCD5-3E35-C009-0409-4289E41333CB}"/>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55CBA39-7216-AE76-7E46-4C3DFAF463B7}"/>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4C31838-DE84-5273-A664-D0B5A422C2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dirty="0"/>
              <a:t>Budget – if you don’t comply with Chapter 102, presumably budget is subject to challenge. But have to ask what is the remedy? Invalidate budget and require city to adopt another? If you don’t adopt budget on time, Local Government Code Section 102.009’s mandate that a city spend money only in compliance with an adopted budget to mean that if no budget is adopted, then no money may be spent by the city. “The governing body may spend municipal funds only in strict compliance with the budget.” </a:t>
            </a:r>
          </a:p>
          <a:p>
            <a:pPr eaLnBrk="1" hangingPunct="1"/>
            <a:endParaRPr lang="en-US" altLang="en-US" sz="1100" dirty="0"/>
          </a:p>
          <a:p>
            <a:pPr eaLnBrk="1" hangingPunct="1"/>
            <a:r>
              <a:rPr lang="en-US" altLang="en-US" sz="1100" dirty="0"/>
              <a:t>Tax Rate – failure to adopt tax rate by deadline – default is that city adopts lower of the effective tax rate or the previous year’s tax rate. TC 26.05(c). Failure to comply with Truth in Taxation process in Chapter 26/Sec. 140.010 – 26.05(e) - A person who owns taxable property is entitled to an injunction restraining the collection of taxes by a taxing unit in which the property is taxable if the taxing unit has not complied with the requirements of this section and the failure to comply was not in good faith. An action to enjoin the collection of taxes must be filed prior to the date a taxing unit delivers substantially all of its tax bills.</a:t>
            </a:r>
          </a:p>
          <a:p>
            <a:pPr eaLnBrk="1" hangingPunct="1"/>
            <a:endParaRPr lang="en-US" altLang="en-US" sz="1100" dirty="0"/>
          </a:p>
          <a:p>
            <a:pPr eaLnBrk="1" hangingPunct="1"/>
            <a:r>
              <a:rPr lang="en-US" altLang="en-US" sz="1100" dirty="0"/>
              <a:t>Audit – no penalty listed. Presumably civil mandamus action to require city to perform audit. </a:t>
            </a:r>
          </a:p>
          <a:p>
            <a:pPr eaLnBrk="1" hangingPunct="1"/>
            <a:endParaRPr lang="en-US" altLang="en-US" sz="1100" dirty="0"/>
          </a:p>
          <a:p>
            <a:pPr eaLnBrk="1" hangingPunct="1"/>
            <a:r>
              <a:rPr lang="en-US" altLang="en-US" sz="1100" dirty="0"/>
              <a:t>For all of the above – bad press. </a:t>
            </a:r>
          </a:p>
        </p:txBody>
      </p:sp>
      <p:sp>
        <p:nvSpPr>
          <p:cNvPr id="25604" name="Slide Number Placeholder 3">
            <a:extLst>
              <a:ext uri="{FF2B5EF4-FFF2-40B4-BE49-F238E27FC236}">
                <a16:creationId xmlns:a16="http://schemas.microsoft.com/office/drawing/2014/main" id="{1E99EBFE-B479-C675-68C0-15C529C5AC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06581-B1C3-4FD8-92F4-3D14E3BAC73D}"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681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B318-B402-74DB-96E0-D82005254F6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4CD99F6-FED9-D86B-7D2B-F52590EA87C1}"/>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14FFBD9-C920-47E1-777E-D443657AC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8B5DA8FE-613D-FED4-95D1-D48A98E602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84991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A16A63C-8D78-54B3-6DBF-1950D797C92F}"/>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724A550-23F9-CD7F-5340-32A2EAA66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DD9C1BE8-EE3A-A64F-2943-1BCE11D63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26645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A16A63C-8D78-54B3-6DBF-1950D797C92F}"/>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724A550-23F9-CD7F-5340-32A2EAA66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Mostly the basics of what state statute requires</a:t>
            </a:r>
          </a:p>
          <a:p>
            <a:pPr eaLnBrk="1" hangingPunct="1">
              <a:spcBef>
                <a:spcPct val="0"/>
              </a:spcBef>
            </a:pPr>
            <a:r>
              <a:rPr lang="en-US" altLang="en-US"/>
              <a:t>Some on tax rate, since most cities adopt their budget in conjunction with the tax rate</a:t>
            </a:r>
          </a:p>
        </p:txBody>
      </p:sp>
      <p:sp>
        <p:nvSpPr>
          <p:cNvPr id="4100" name="Slide Number Placeholder 3">
            <a:extLst>
              <a:ext uri="{FF2B5EF4-FFF2-40B4-BE49-F238E27FC236}">
                <a16:creationId xmlns:a16="http://schemas.microsoft.com/office/drawing/2014/main" id="{DD9C1BE8-EE3A-A64F-2943-1BCE11D63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8816" indent="-298026">
              <a:spcBef>
                <a:spcPct val="30000"/>
              </a:spcBef>
              <a:defRPr sz="1200">
                <a:solidFill>
                  <a:schemeClr val="tx1"/>
                </a:solidFill>
                <a:latin typeface="Calibri" panose="020F0502020204030204" pitchFamily="34" charset="0"/>
              </a:defRPr>
            </a:lvl2pPr>
            <a:lvl3pPr marL="1197039" indent="-238749">
              <a:spcBef>
                <a:spcPct val="30000"/>
              </a:spcBef>
              <a:defRPr sz="1200">
                <a:solidFill>
                  <a:schemeClr val="tx1"/>
                </a:solidFill>
                <a:latin typeface="Calibri" panose="020F0502020204030204" pitchFamily="34" charset="0"/>
              </a:defRPr>
            </a:lvl3pPr>
            <a:lvl4pPr marL="1677830" indent="-238749">
              <a:spcBef>
                <a:spcPct val="30000"/>
              </a:spcBef>
              <a:defRPr sz="1200">
                <a:solidFill>
                  <a:schemeClr val="tx1"/>
                </a:solidFill>
                <a:latin typeface="Calibri" panose="020F0502020204030204" pitchFamily="34" charset="0"/>
              </a:defRPr>
            </a:lvl4pPr>
            <a:lvl5pPr marL="2156974" indent="-238749">
              <a:spcBef>
                <a:spcPct val="30000"/>
              </a:spcBef>
              <a:defRPr sz="1200">
                <a:solidFill>
                  <a:schemeClr val="tx1"/>
                </a:solidFill>
                <a:latin typeface="Calibri" panose="020F0502020204030204" pitchFamily="34" charset="0"/>
              </a:defRPr>
            </a:lvl5pPr>
            <a:lvl6pPr marL="2631179" indent="-238749" eaLnBrk="0" fontAlgn="base" hangingPunct="0">
              <a:spcBef>
                <a:spcPct val="30000"/>
              </a:spcBef>
              <a:spcAft>
                <a:spcPct val="0"/>
              </a:spcAft>
              <a:defRPr sz="1200">
                <a:solidFill>
                  <a:schemeClr val="tx1"/>
                </a:solidFill>
                <a:latin typeface="Calibri" panose="020F0502020204030204" pitchFamily="34" charset="0"/>
              </a:defRPr>
            </a:lvl6pPr>
            <a:lvl7pPr marL="3105384" indent="-238749" eaLnBrk="0" fontAlgn="base" hangingPunct="0">
              <a:spcBef>
                <a:spcPct val="30000"/>
              </a:spcBef>
              <a:spcAft>
                <a:spcPct val="0"/>
              </a:spcAft>
              <a:defRPr sz="1200">
                <a:solidFill>
                  <a:schemeClr val="tx1"/>
                </a:solidFill>
                <a:latin typeface="Calibri" panose="020F0502020204030204" pitchFamily="34" charset="0"/>
              </a:defRPr>
            </a:lvl7pPr>
            <a:lvl8pPr marL="3579590" indent="-238749" eaLnBrk="0" fontAlgn="base" hangingPunct="0">
              <a:spcBef>
                <a:spcPct val="30000"/>
              </a:spcBef>
              <a:spcAft>
                <a:spcPct val="0"/>
              </a:spcAft>
              <a:defRPr sz="1200">
                <a:solidFill>
                  <a:schemeClr val="tx1"/>
                </a:solidFill>
                <a:latin typeface="Calibri" panose="020F0502020204030204" pitchFamily="34" charset="0"/>
              </a:defRPr>
            </a:lvl8pPr>
            <a:lvl9pPr marL="4053794" indent="-2387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7E6D-955B-4335-8920-15792A88597B}"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240977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487" indent="-296341">
              <a:spcBef>
                <a:spcPct val="30000"/>
              </a:spcBef>
              <a:defRPr sz="1200">
                <a:solidFill>
                  <a:schemeClr val="tx1"/>
                </a:solidFill>
                <a:latin typeface="Calibri" panose="020F0502020204030204" pitchFamily="34" charset="0"/>
              </a:defRPr>
            </a:lvl2pPr>
            <a:lvl3pPr marL="1185364" indent="-237073">
              <a:spcBef>
                <a:spcPct val="30000"/>
              </a:spcBef>
              <a:defRPr sz="1200">
                <a:solidFill>
                  <a:schemeClr val="tx1"/>
                </a:solidFill>
                <a:latin typeface="Calibri" panose="020F0502020204030204" pitchFamily="34" charset="0"/>
              </a:defRPr>
            </a:lvl3pPr>
            <a:lvl4pPr marL="1659509" indent="-237073">
              <a:spcBef>
                <a:spcPct val="30000"/>
              </a:spcBef>
              <a:defRPr sz="1200">
                <a:solidFill>
                  <a:schemeClr val="tx1"/>
                </a:solidFill>
                <a:latin typeface="Calibri" panose="020F0502020204030204" pitchFamily="34" charset="0"/>
              </a:defRPr>
            </a:lvl4pPr>
            <a:lvl5pPr marL="2133656" indent="-237073">
              <a:spcBef>
                <a:spcPct val="30000"/>
              </a:spcBef>
              <a:defRPr sz="1200">
                <a:solidFill>
                  <a:schemeClr val="tx1"/>
                </a:solidFill>
                <a:latin typeface="Calibri" panose="020F0502020204030204" pitchFamily="34" charset="0"/>
              </a:defRPr>
            </a:lvl5pPr>
            <a:lvl6pPr marL="2607800" indent="-237073" eaLnBrk="0" fontAlgn="base" hangingPunct="0">
              <a:spcBef>
                <a:spcPct val="30000"/>
              </a:spcBef>
              <a:spcAft>
                <a:spcPct val="0"/>
              </a:spcAft>
              <a:defRPr sz="1200">
                <a:solidFill>
                  <a:schemeClr val="tx1"/>
                </a:solidFill>
                <a:latin typeface="Calibri" panose="020F0502020204030204" pitchFamily="34" charset="0"/>
              </a:defRPr>
            </a:lvl6pPr>
            <a:lvl7pPr marL="3081946" indent="-237073" eaLnBrk="0" fontAlgn="base" hangingPunct="0">
              <a:spcBef>
                <a:spcPct val="30000"/>
              </a:spcBef>
              <a:spcAft>
                <a:spcPct val="0"/>
              </a:spcAft>
              <a:defRPr sz="1200">
                <a:solidFill>
                  <a:schemeClr val="tx1"/>
                </a:solidFill>
                <a:latin typeface="Calibri" panose="020F0502020204030204" pitchFamily="34" charset="0"/>
              </a:defRPr>
            </a:lvl7pPr>
            <a:lvl8pPr marL="3556092" indent="-237073" eaLnBrk="0" fontAlgn="base" hangingPunct="0">
              <a:spcBef>
                <a:spcPct val="30000"/>
              </a:spcBef>
              <a:spcAft>
                <a:spcPct val="0"/>
              </a:spcAft>
              <a:defRPr sz="1200">
                <a:solidFill>
                  <a:schemeClr val="tx1"/>
                </a:solidFill>
                <a:latin typeface="Calibri" panose="020F0502020204030204" pitchFamily="34" charset="0"/>
              </a:defRPr>
            </a:lvl8pPr>
            <a:lvl9pPr marL="4030237" indent="-2370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6D682-C6F4-48EA-91CB-BF3E3343FDE8}" type="slidenum">
              <a:rPr lang="en-US" altLang="en-US"/>
              <a:pPr>
                <a:spcBef>
                  <a:spcPct val="0"/>
                </a:spcBef>
              </a:pPr>
              <a:t>7</a:t>
            </a:fld>
            <a:endParaRPr lang="en-US" altLang="en-US"/>
          </a:p>
        </p:txBody>
      </p:sp>
      <p:sp>
        <p:nvSpPr>
          <p:cNvPr id="2" name="Footer Placeholder 1"/>
          <p:cNvSpPr>
            <a:spLocks noGrp="1"/>
          </p:cNvSpPr>
          <p:nvPr>
            <p:ph type="ftr" sz="quarter" idx="10"/>
          </p:nvPr>
        </p:nvSpPr>
        <p:spPr/>
        <p:txBody>
          <a:bodyPr/>
          <a:lstStyle/>
          <a:p>
            <a:pPr>
              <a:defRPr/>
            </a:pPr>
            <a:r>
              <a:rPr lang="en-US"/>
              <a:t>GRA 2/2016</a:t>
            </a:r>
          </a:p>
        </p:txBody>
      </p:sp>
    </p:spTree>
    <p:extLst>
      <p:ext uri="{BB962C8B-B14F-4D97-AF65-F5344CB8AC3E}">
        <p14:creationId xmlns:p14="http://schemas.microsoft.com/office/powerpoint/2010/main" val="310648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500"/>
              <a:t>*Two governing statutes – Tax Code Section 26 &amp; Local Government Code Section 102.005 &amp; 102.006</a:t>
            </a:r>
          </a:p>
          <a:p>
            <a:r>
              <a:rPr lang="en-US" sz="1500"/>
              <a:t>*Each require specific notices and publications</a:t>
            </a:r>
          </a:p>
          <a:p>
            <a:r>
              <a:rPr lang="en-US" sz="1500"/>
              <a:t>Newspaper Property Tax Hearing was published 8.19.22</a:t>
            </a:r>
          </a:p>
        </p:txBody>
      </p:sp>
    </p:spTree>
    <p:extLst>
      <p:ext uri="{BB962C8B-B14F-4D97-AF65-F5344CB8AC3E}">
        <p14:creationId xmlns:p14="http://schemas.microsoft.com/office/powerpoint/2010/main" val="174695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500"/>
              <a:t>*Two governing statutes – Tax Code Section 26 &amp; Local Government Code Section 102.005 &amp; 102.006</a:t>
            </a:r>
          </a:p>
          <a:p>
            <a:r>
              <a:rPr lang="en-US" sz="1500"/>
              <a:t>*Each require specific notices and publications</a:t>
            </a:r>
          </a:p>
          <a:p>
            <a:r>
              <a:rPr lang="en-US" sz="1500"/>
              <a:t>Newspaper Property Tax Hearing was published 8.20.21</a:t>
            </a:r>
          </a:p>
        </p:txBody>
      </p:sp>
    </p:spTree>
    <p:extLst>
      <p:ext uri="{BB962C8B-B14F-4D97-AF65-F5344CB8AC3E}">
        <p14:creationId xmlns:p14="http://schemas.microsoft.com/office/powerpoint/2010/main" val="279789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355654" indent="-355654">
              <a:buFont typeface="Arial" panose="020B0604020202020204" pitchFamily="34" charset="0"/>
              <a:buChar char="•"/>
            </a:pPr>
            <a:r>
              <a:rPr lang="en-US" sz="1500"/>
              <a:t>Should look familiar</a:t>
            </a:r>
          </a:p>
          <a:p>
            <a:pPr marL="355654" indent="-355654">
              <a:buFont typeface="Arial" panose="020B0604020202020204" pitchFamily="34" charset="0"/>
              <a:buChar char="•"/>
            </a:pPr>
            <a:r>
              <a:rPr lang="en-US" sz="1500"/>
              <a:t>Most closely matches the true impact to a typical taxpayer</a:t>
            </a:r>
          </a:p>
          <a:p>
            <a:pPr marL="355654" indent="-355654">
              <a:buFont typeface="Arial" panose="020B0604020202020204" pitchFamily="34" charset="0"/>
              <a:buChar char="•"/>
            </a:pPr>
            <a:r>
              <a:rPr lang="en-US" sz="1500"/>
              <a:t>Does not “hide” the rate change caused by rising values</a:t>
            </a:r>
          </a:p>
          <a:p>
            <a:pPr marL="355654" indent="-355654">
              <a:buFont typeface="Arial" panose="020B0604020202020204" pitchFamily="34" charset="0"/>
              <a:buChar char="•"/>
            </a:pPr>
            <a:endParaRPr lang="en-US"/>
          </a:p>
        </p:txBody>
      </p:sp>
    </p:spTree>
    <p:extLst>
      <p:ext uri="{BB962C8B-B14F-4D97-AF65-F5344CB8AC3E}">
        <p14:creationId xmlns:p14="http://schemas.microsoft.com/office/powerpoint/2010/main" val="122846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355654" indent="-355654">
              <a:buFont typeface="Arial" panose="020B0604020202020204" pitchFamily="34" charset="0"/>
              <a:buChar char="•"/>
            </a:pPr>
            <a:r>
              <a:rPr lang="en-US" sz="1500"/>
              <a:t>Language included in Budget Public Hearing Notice &amp; front page of the budget document</a:t>
            </a:r>
          </a:p>
          <a:p>
            <a:pPr marL="355654" indent="-355654">
              <a:buFont typeface="Arial" panose="020B0604020202020204" pitchFamily="34" charset="0"/>
              <a:buChar char="•"/>
            </a:pPr>
            <a:endParaRPr lang="en-US"/>
          </a:p>
        </p:txBody>
      </p:sp>
    </p:spTree>
    <p:extLst>
      <p:ext uri="{BB962C8B-B14F-4D97-AF65-F5344CB8AC3E}">
        <p14:creationId xmlns:p14="http://schemas.microsoft.com/office/powerpoint/2010/main" val="106298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355654" indent="-355654">
              <a:buFont typeface="Arial" panose="020B0604020202020204" pitchFamily="34" charset="0"/>
              <a:buChar char="•"/>
            </a:pPr>
            <a:r>
              <a:rPr lang="en-US" sz="1500"/>
              <a:t>The sales tax offset changes each year, therefore the rate looks changed when it’s not</a:t>
            </a:r>
          </a:p>
          <a:p>
            <a:pPr marL="355654" indent="-355654">
              <a:buFont typeface="Arial" panose="020B0604020202020204" pitchFamily="34" charset="0"/>
              <a:buChar char="•"/>
            </a:pPr>
            <a:r>
              <a:rPr lang="en-US" sz="1500"/>
              <a:t>City is blessed with a large offset – 12.8 cents or $27 million, makes this calculation wonky every year</a:t>
            </a:r>
          </a:p>
          <a:p>
            <a:pPr marL="355654" indent="-355654">
              <a:buFont typeface="Arial" panose="020B0604020202020204" pitchFamily="34" charset="0"/>
              <a:buChar char="•"/>
            </a:pPr>
            <a:endParaRPr lang="en-US"/>
          </a:p>
        </p:txBody>
      </p:sp>
    </p:spTree>
    <p:extLst>
      <p:ext uri="{BB962C8B-B14F-4D97-AF65-F5344CB8AC3E}">
        <p14:creationId xmlns:p14="http://schemas.microsoft.com/office/powerpoint/2010/main" val="21405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500"/>
              <a:t>See notes from next slide</a:t>
            </a:r>
          </a:p>
          <a:p>
            <a:r>
              <a:rPr lang="en-US" sz="1500"/>
              <a:t>Published in Round Rock Leader August 19th, also part of website notice</a:t>
            </a:r>
          </a:p>
          <a:p>
            <a:r>
              <a:rPr lang="en-US" sz="1500"/>
              <a:t>*Total tax rate comparison – biggest fusses we get from legislators and taxpayers is that we get unfair advantage when values go up</a:t>
            </a:r>
          </a:p>
        </p:txBody>
      </p:sp>
    </p:spTree>
    <p:extLst>
      <p:ext uri="{BB962C8B-B14F-4D97-AF65-F5344CB8AC3E}">
        <p14:creationId xmlns:p14="http://schemas.microsoft.com/office/powerpoint/2010/main" val="69198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373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142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952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4/4/2025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9729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3754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4/4/2025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753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5047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2204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68267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27938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4/4/2025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412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881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4/4/2025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628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5213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364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4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628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57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5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08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187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091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4698323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4/4/2025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4142325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ofmtx-my.sharepoint.com/personal/john_zagurski_flower-mound_com/Documents/TIRZ%20Example.xlsx?web=1" TargetMode="Externa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A97CEE-1257-CC41-72A1-F94C2B4BC4D3}"/>
              </a:ext>
            </a:extLst>
          </p:cNvPr>
          <p:cNvSpPr>
            <a:spLocks noGrp="1"/>
          </p:cNvSpPr>
          <p:nvPr>
            <p:ph type="subTitle" idx="1"/>
          </p:nvPr>
        </p:nvSpPr>
        <p:spPr/>
        <p:txBody>
          <a:bodyPr/>
          <a:lstStyle/>
          <a:p>
            <a:pPr>
              <a:buFont typeface="Arial" charset="0"/>
              <a:buNone/>
              <a:defRPr/>
            </a:pPr>
            <a:r>
              <a:rPr lang="en-US"/>
              <a:t>l</a:t>
            </a:r>
          </a:p>
        </p:txBody>
      </p:sp>
      <p:pic>
        <p:nvPicPr>
          <p:cNvPr id="5" name="Picture 4" descr="A picture containing object&#10;&#10;Description automatically generated">
            <a:extLst>
              <a:ext uri="{FF2B5EF4-FFF2-40B4-BE49-F238E27FC236}">
                <a16:creationId xmlns:a16="http://schemas.microsoft.com/office/drawing/2014/main" id="{7FB10961-FA78-4106-62E3-31641F512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Picture 6">
            <a:extLst>
              <a:ext uri="{FF2B5EF4-FFF2-40B4-BE49-F238E27FC236}">
                <a16:creationId xmlns:a16="http://schemas.microsoft.com/office/drawing/2014/main" id="{B9AD7B9E-11F4-37D5-36F8-6880AD7C0D91}"/>
              </a:ext>
            </a:extLst>
          </p:cNvPr>
          <p:cNvPicPr>
            <a:picLocks noChangeAspect="1"/>
          </p:cNvPicPr>
          <p:nvPr/>
        </p:nvPicPr>
        <p:blipFill>
          <a:blip r:embed="rId4"/>
          <a:stretch>
            <a:fillRect/>
          </a:stretch>
        </p:blipFill>
        <p:spPr>
          <a:xfrm>
            <a:off x="-4253" y="853128"/>
            <a:ext cx="12195858" cy="4912938"/>
          </a:xfrm>
          <a:prstGeom prst="rect">
            <a:avLst/>
          </a:prstGeom>
        </p:spPr>
      </p:pic>
      <p:sp>
        <p:nvSpPr>
          <p:cNvPr id="3074" name="Title 1">
            <a:extLst>
              <a:ext uri="{FF2B5EF4-FFF2-40B4-BE49-F238E27FC236}">
                <a16:creationId xmlns:a16="http://schemas.microsoft.com/office/drawing/2014/main" id="{C17D3076-F229-4B59-93DF-25BBBD33C150}"/>
              </a:ext>
            </a:extLst>
          </p:cNvPr>
          <p:cNvSpPr>
            <a:spLocks noGrp="1"/>
          </p:cNvSpPr>
          <p:nvPr>
            <p:ph type="ctrTitle"/>
          </p:nvPr>
        </p:nvSpPr>
        <p:spPr>
          <a:xfrm>
            <a:off x="2286000" y="1600200"/>
            <a:ext cx="7619999" cy="3139894"/>
          </a:xfrm>
        </p:spPr>
        <p:txBody>
          <a:bodyPr>
            <a:noAutofit/>
          </a:bodyPr>
          <a:lstStyle/>
          <a:p>
            <a:pPr marL="0" indent="0" algn="ctr" defTabSz="914400">
              <a:spcBef>
                <a:spcPts val="1000"/>
              </a:spcBef>
              <a:buNone/>
            </a:pPr>
            <a:r>
              <a:rPr lang="en-US" sz="4400" b="1" kern="1200" dirty="0">
                <a:solidFill>
                  <a:schemeClr val="bg1"/>
                </a:solidFill>
                <a:latin typeface="Century Gothic"/>
                <a:ea typeface="+mn-ea"/>
                <a:cs typeface="+mn-cs"/>
              </a:rPr>
              <a:t>Dock &amp; Roll: Navigating Your Property Tax Rate Calculation</a:t>
            </a:r>
            <a:br>
              <a:rPr lang="en-US" sz="4400" b="1" kern="1200" dirty="0">
                <a:solidFill>
                  <a:schemeClr val="bg1"/>
                </a:solidFill>
                <a:latin typeface="Century Gothic"/>
                <a:ea typeface="+mn-ea"/>
                <a:cs typeface="+mn-cs"/>
              </a:rPr>
            </a:br>
            <a:br>
              <a:rPr lang="en-US" sz="4400" b="1" kern="1200" dirty="0">
                <a:solidFill>
                  <a:schemeClr val="bg1"/>
                </a:solidFill>
                <a:latin typeface="Century Gothic"/>
                <a:ea typeface="+mn-ea"/>
                <a:cs typeface="+mn-cs"/>
              </a:rPr>
            </a:br>
            <a:r>
              <a:rPr lang="en-US" sz="2800" b="1" i="1" kern="1200" dirty="0">
                <a:solidFill>
                  <a:schemeClr val="bg1"/>
                </a:solidFill>
                <a:latin typeface="Century Gothic"/>
                <a:ea typeface="+mn-ea"/>
                <a:cs typeface="+mn-cs"/>
              </a:rPr>
              <a:t>Susan Morgan &amp; John Zagurski</a:t>
            </a:r>
            <a:br>
              <a:rPr lang="en-US" sz="2800" b="1" i="1" kern="1200" dirty="0">
                <a:solidFill>
                  <a:schemeClr val="bg1"/>
                </a:solidFill>
                <a:latin typeface="Century Gothic"/>
                <a:ea typeface="+mn-ea"/>
                <a:cs typeface="+mn-cs"/>
              </a:rPr>
            </a:br>
            <a:r>
              <a:rPr lang="en-US" sz="2800" b="1" i="1" kern="1200" dirty="0">
                <a:solidFill>
                  <a:schemeClr val="bg1"/>
                </a:solidFill>
                <a:latin typeface="Century Gothic"/>
                <a:ea typeface="+mn-ea"/>
                <a:cs typeface="+mn-cs"/>
              </a:rPr>
              <a:t>GFOAT Spring Conference – April 2025</a:t>
            </a:r>
          </a:p>
        </p:txBody>
      </p:sp>
      <p:pic>
        <p:nvPicPr>
          <p:cNvPr id="10" name="Picture 5">
            <a:extLst>
              <a:ext uri="{FF2B5EF4-FFF2-40B4-BE49-F238E27FC236}">
                <a16:creationId xmlns:a16="http://schemas.microsoft.com/office/drawing/2014/main" id="{5492EE93-EDA9-B5EF-DD70-A538F4C11E37}"/>
              </a:ext>
            </a:extLst>
          </p:cNvPr>
          <p:cNvPicPr>
            <a:picLocks noChangeAspect="1"/>
          </p:cNvPicPr>
          <p:nvPr/>
        </p:nvPicPr>
        <p:blipFill>
          <a:blip r:embed="rId5"/>
          <a:stretch>
            <a:fillRect/>
          </a:stretch>
        </p:blipFill>
        <p:spPr>
          <a:xfrm>
            <a:off x="3956182" y="5248360"/>
            <a:ext cx="8249264" cy="55105"/>
          </a:xfrm>
          <a:prstGeom prst="rect">
            <a:avLst/>
          </a:prstGeom>
        </p:spPr>
      </p:pic>
      <p:pic>
        <p:nvPicPr>
          <p:cNvPr id="2" name="Graphic 1" descr="Anchor with solid fill">
            <a:extLst>
              <a:ext uri="{FF2B5EF4-FFF2-40B4-BE49-F238E27FC236}">
                <a16:creationId xmlns:a16="http://schemas.microsoft.com/office/drawing/2014/main" id="{E60A1C89-DBED-71B0-D843-250D6F1BE1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8368" y="2202398"/>
            <a:ext cx="1282192" cy="1282192"/>
          </a:xfrm>
          <a:prstGeom prst="rect">
            <a:avLst/>
          </a:prstGeom>
        </p:spPr>
      </p:pic>
      <p:pic>
        <p:nvPicPr>
          <p:cNvPr id="4" name="Graphic 3" descr="Anchor with solid fill">
            <a:extLst>
              <a:ext uri="{FF2B5EF4-FFF2-40B4-BE49-F238E27FC236}">
                <a16:creationId xmlns:a16="http://schemas.microsoft.com/office/drawing/2014/main" id="{22A813E3-21BF-D8E5-FC6D-519854A9C4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848" y="2146808"/>
            <a:ext cx="1282192" cy="1282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357D55-2C57-4FD3-9AA0-8A040B27C3E4}"/>
              </a:ext>
            </a:extLst>
          </p:cNvPr>
          <p:cNvSpPr>
            <a:spLocks noGrp="1"/>
          </p:cNvSpPr>
          <p:nvPr>
            <p:ph idx="1"/>
          </p:nvPr>
        </p:nvSpPr>
        <p:spPr>
          <a:xfrm>
            <a:off x="827875" y="1830872"/>
            <a:ext cx="10975340" cy="6332227"/>
          </a:xfrm>
        </p:spPr>
        <p:txBody>
          <a:bodyPr vert="horz" lIns="91440" tIns="45720" rIns="91440" bIns="45720" rtlCol="0" anchor="t">
            <a:noAutofit/>
          </a:bodyPr>
          <a:lstStyle/>
          <a:p>
            <a:pPr marL="175260" indent="-175260">
              <a:lnSpc>
                <a:spcPct val="100000"/>
              </a:lnSpc>
              <a:spcAft>
                <a:spcPts val="600"/>
              </a:spcAft>
            </a:pPr>
            <a:r>
              <a:rPr lang="en-US" sz="1800" b="1" dirty="0">
                <a:solidFill>
                  <a:srgbClr val="002060"/>
                </a:solidFill>
                <a:latin typeface="Century Gothic"/>
              </a:rPr>
              <a:t>Motion</a:t>
            </a:r>
            <a:r>
              <a:rPr lang="en-US" sz="1600" dirty="0">
                <a:solidFill>
                  <a:srgbClr val="002060"/>
                </a:solidFill>
                <a:latin typeface="Century Gothic"/>
              </a:rPr>
              <a:t> – Increase over </a:t>
            </a:r>
            <a:r>
              <a:rPr lang="en-US" sz="1800" b="1" i="1" dirty="0">
                <a:solidFill>
                  <a:srgbClr val="002060"/>
                </a:solidFill>
                <a:latin typeface="Century Gothic"/>
              </a:rPr>
              <a:t>no-new-revenue rate</a:t>
            </a:r>
            <a:br>
              <a:rPr lang="en-US" sz="1600" b="1" i="1" dirty="0">
                <a:latin typeface="Century Gothic"/>
              </a:rPr>
            </a:br>
            <a:r>
              <a:rPr lang="en-US" sz="1600" dirty="0">
                <a:solidFill>
                  <a:srgbClr val="002060"/>
                </a:solidFill>
                <a:latin typeface="Century Gothic"/>
              </a:rPr>
              <a:t>“I move that the property tax rate be increased by the adoption of the tax of $0.342000, which is effectively a </a:t>
            </a:r>
            <a:r>
              <a:rPr lang="en-US" sz="1800" b="1" dirty="0">
                <a:solidFill>
                  <a:srgbClr val="002060"/>
                </a:solidFill>
                <a:latin typeface="Century Gothic"/>
              </a:rPr>
              <a:t>4.8 percent</a:t>
            </a:r>
            <a:r>
              <a:rPr lang="en-US" sz="1600" dirty="0">
                <a:solidFill>
                  <a:srgbClr val="002060"/>
                </a:solidFill>
                <a:latin typeface="Century Gothic"/>
              </a:rPr>
              <a:t> increase in the tax rate.”</a:t>
            </a:r>
            <a:br>
              <a:rPr lang="en-US" sz="1600" dirty="0">
                <a:latin typeface="Century Gothic"/>
              </a:rPr>
            </a:br>
            <a:r>
              <a:rPr lang="en-US" sz="1600" dirty="0">
                <a:solidFill>
                  <a:srgbClr val="002060"/>
                </a:solidFill>
                <a:latin typeface="Century Gothic"/>
              </a:rPr>
              <a:t>Property Tax Code Sec. 26.05(b)</a:t>
            </a:r>
            <a:endParaRPr lang="en-US" sz="1600" dirty="0">
              <a:solidFill>
                <a:srgbClr val="002060"/>
              </a:solidFill>
              <a:latin typeface="Calibri" panose="020F0502020204030204"/>
              <a:cs typeface="Calibri" panose="020F0502020204030204"/>
            </a:endParaRPr>
          </a:p>
          <a:p>
            <a:pPr marL="175260" indent="-175260">
              <a:lnSpc>
                <a:spcPct val="100000"/>
              </a:lnSpc>
              <a:spcAft>
                <a:spcPts val="600"/>
              </a:spcAft>
            </a:pPr>
            <a:r>
              <a:rPr lang="en-US" sz="1800" b="1" dirty="0">
                <a:solidFill>
                  <a:srgbClr val="002060"/>
                </a:solidFill>
                <a:latin typeface="Century Gothic"/>
              </a:rPr>
              <a:t>Publication</a:t>
            </a:r>
            <a:r>
              <a:rPr lang="en-US" sz="1600" b="1" dirty="0">
                <a:solidFill>
                  <a:srgbClr val="002060"/>
                </a:solidFill>
                <a:latin typeface="Century Gothic"/>
              </a:rPr>
              <a:t> – </a:t>
            </a:r>
            <a:r>
              <a:rPr lang="en-US" sz="1600" dirty="0">
                <a:solidFill>
                  <a:srgbClr val="002060"/>
                </a:solidFill>
                <a:latin typeface="Century Gothic"/>
              </a:rPr>
              <a:t>Increase in </a:t>
            </a:r>
            <a:r>
              <a:rPr lang="en-US" sz="1800" b="1" i="1" dirty="0">
                <a:solidFill>
                  <a:srgbClr val="002060"/>
                </a:solidFill>
                <a:latin typeface="Century Gothic"/>
              </a:rPr>
              <a:t>budgeted revenues</a:t>
            </a:r>
            <a:br>
              <a:rPr lang="en-US" sz="1600" b="1" i="1" dirty="0">
                <a:latin typeface="Century Gothic"/>
              </a:rPr>
            </a:br>
            <a:r>
              <a:rPr lang="en-US" sz="1600" dirty="0">
                <a:solidFill>
                  <a:srgbClr val="002060"/>
                </a:solidFill>
                <a:latin typeface="Century Gothic"/>
              </a:rPr>
              <a:t>“This </a:t>
            </a:r>
            <a:r>
              <a:rPr lang="en-US" sz="1600" i="1" dirty="0">
                <a:solidFill>
                  <a:srgbClr val="002060"/>
                </a:solidFill>
                <a:latin typeface="Century Gothic"/>
              </a:rPr>
              <a:t>budget</a:t>
            </a:r>
            <a:r>
              <a:rPr lang="en-US" sz="1600" dirty="0">
                <a:solidFill>
                  <a:srgbClr val="002060"/>
                </a:solidFill>
                <a:latin typeface="Century Gothic"/>
              </a:rPr>
              <a:t> will raise more revenue from property taxes than last year’s </a:t>
            </a:r>
            <a:r>
              <a:rPr lang="en-US" sz="1600" i="1" dirty="0">
                <a:solidFill>
                  <a:srgbClr val="002060"/>
                </a:solidFill>
                <a:latin typeface="Century Gothic"/>
              </a:rPr>
              <a:t>budget</a:t>
            </a:r>
            <a:r>
              <a:rPr lang="en-US" sz="1600" dirty="0">
                <a:solidFill>
                  <a:srgbClr val="002060"/>
                </a:solidFill>
                <a:latin typeface="Century Gothic"/>
              </a:rPr>
              <a:t> by an amount of $4,795,437 which is a </a:t>
            </a:r>
            <a:r>
              <a:rPr lang="en-US" sz="1800" b="1" dirty="0">
                <a:solidFill>
                  <a:srgbClr val="002060"/>
                </a:solidFill>
                <a:latin typeface="Century Gothic"/>
              </a:rPr>
              <a:t>6.8 percent</a:t>
            </a:r>
            <a:r>
              <a:rPr lang="en-US" sz="1600" dirty="0">
                <a:solidFill>
                  <a:srgbClr val="002060"/>
                </a:solidFill>
                <a:latin typeface="Century Gothic"/>
              </a:rPr>
              <a:t> increase from last year’s budget, and of that amount $1,445,056 is tax revenue to be raised from new property added to the tax roll this year.”</a:t>
            </a:r>
            <a:br>
              <a:rPr lang="en-US" sz="1600" dirty="0">
                <a:latin typeface="Century Gothic"/>
              </a:rPr>
            </a:br>
            <a:r>
              <a:rPr lang="en-US" sz="1600" dirty="0">
                <a:solidFill>
                  <a:srgbClr val="002060"/>
                </a:solidFill>
                <a:latin typeface="Century Gothic"/>
              </a:rPr>
              <a:t>Local Government Code Sec. 102.005(b)</a:t>
            </a:r>
            <a:endParaRPr lang="en-US" sz="1600" dirty="0">
              <a:solidFill>
                <a:srgbClr val="002060"/>
              </a:solidFill>
              <a:cs typeface="Calibri"/>
            </a:endParaRPr>
          </a:p>
          <a:p>
            <a:pPr marL="175260" indent="-175260">
              <a:lnSpc>
                <a:spcPct val="100000"/>
              </a:lnSpc>
              <a:spcAft>
                <a:spcPts val="600"/>
              </a:spcAft>
            </a:pPr>
            <a:r>
              <a:rPr lang="en-US" sz="1800" b="1" dirty="0">
                <a:solidFill>
                  <a:srgbClr val="002060"/>
                </a:solidFill>
                <a:latin typeface="Century Gothic"/>
              </a:rPr>
              <a:t>Ordinance</a:t>
            </a:r>
            <a:r>
              <a:rPr lang="en-US" sz="1600" dirty="0">
                <a:solidFill>
                  <a:srgbClr val="002060"/>
                </a:solidFill>
                <a:latin typeface="Century Gothic"/>
              </a:rPr>
              <a:t> – Increase in taxes for </a:t>
            </a:r>
            <a:r>
              <a:rPr lang="en-US" sz="1800" b="1" i="1" dirty="0">
                <a:solidFill>
                  <a:srgbClr val="002060"/>
                </a:solidFill>
                <a:latin typeface="Century Gothic"/>
              </a:rPr>
              <a:t>maintenance and operations</a:t>
            </a:r>
            <a:br>
              <a:rPr lang="en-US" sz="1600" b="1" i="1" dirty="0">
                <a:latin typeface="Century Gothic"/>
              </a:rPr>
            </a:br>
            <a:r>
              <a:rPr lang="en-US" sz="1600" dirty="0">
                <a:solidFill>
                  <a:srgbClr val="002060"/>
                </a:solidFill>
                <a:latin typeface="Century Gothic"/>
              </a:rPr>
              <a:t>The tax rate will effectively be raised by </a:t>
            </a:r>
            <a:r>
              <a:rPr lang="en-US" sz="1800" b="1" dirty="0">
                <a:solidFill>
                  <a:srgbClr val="002060"/>
                </a:solidFill>
                <a:latin typeface="Century Gothic"/>
              </a:rPr>
              <a:t>2.9%</a:t>
            </a:r>
            <a:r>
              <a:rPr lang="en-US" sz="1600" dirty="0">
                <a:solidFill>
                  <a:srgbClr val="002060"/>
                </a:solidFill>
                <a:latin typeface="Century Gothic"/>
              </a:rPr>
              <a:t> and will raise taxes for M&amp;O on a $100,000 home by approximately $6.43</a:t>
            </a:r>
            <a:br>
              <a:rPr lang="en-US" sz="1600" dirty="0">
                <a:latin typeface="Century Gothic"/>
              </a:rPr>
            </a:br>
            <a:r>
              <a:rPr lang="en-US" sz="1600" dirty="0">
                <a:solidFill>
                  <a:srgbClr val="002060"/>
                </a:solidFill>
                <a:latin typeface="Century Gothic"/>
              </a:rPr>
              <a:t>Property Tax Code Sec. 26.05(b)(1)(B)</a:t>
            </a:r>
            <a:endParaRPr lang="en-US" sz="1600" b="1" i="1" dirty="0">
              <a:solidFill>
                <a:srgbClr val="002060"/>
              </a:solidFill>
              <a:latin typeface="Century Gothic"/>
            </a:endParaRPr>
          </a:p>
          <a:p>
            <a:pPr marL="175260" indent="-175260">
              <a:lnSpc>
                <a:spcPct val="100000"/>
              </a:lnSpc>
              <a:spcAft>
                <a:spcPts val="600"/>
              </a:spcAft>
            </a:pPr>
            <a:r>
              <a:rPr lang="en-US" sz="1800" b="1" dirty="0">
                <a:solidFill>
                  <a:srgbClr val="002060"/>
                </a:solidFill>
                <a:latin typeface="Century Gothic"/>
              </a:rPr>
              <a:t>Newspaper Notice</a:t>
            </a:r>
            <a:r>
              <a:rPr lang="en-US" sz="1600" dirty="0">
                <a:solidFill>
                  <a:srgbClr val="002060"/>
                </a:solidFill>
                <a:latin typeface="Century Gothic"/>
              </a:rPr>
              <a:t> – Increase in </a:t>
            </a:r>
            <a:r>
              <a:rPr lang="en-US" sz="1800" b="1" i="1" dirty="0">
                <a:solidFill>
                  <a:srgbClr val="002060"/>
                </a:solidFill>
                <a:latin typeface="Century Gothic"/>
              </a:rPr>
              <a:t>tax levy</a:t>
            </a:r>
            <a:br>
              <a:rPr lang="en-US" sz="1600" b="1" i="1" dirty="0">
                <a:latin typeface="Century Gothic"/>
              </a:rPr>
            </a:br>
            <a:r>
              <a:rPr lang="en-US" sz="1600" dirty="0">
                <a:solidFill>
                  <a:srgbClr val="002060"/>
                </a:solidFill>
                <a:latin typeface="Century Gothic"/>
              </a:rPr>
              <a:t>Total tax levy on all properties increased $4,761,433 or </a:t>
            </a:r>
            <a:r>
              <a:rPr lang="en-US" sz="1800" b="1" u="sng" dirty="0">
                <a:solidFill>
                  <a:srgbClr val="002060"/>
                </a:solidFill>
                <a:latin typeface="Century Gothic"/>
              </a:rPr>
              <a:t>6.86</a:t>
            </a:r>
            <a:r>
              <a:rPr lang="en-US" sz="1800" b="1" dirty="0">
                <a:solidFill>
                  <a:srgbClr val="002060"/>
                </a:solidFill>
                <a:latin typeface="Century Gothic"/>
              </a:rPr>
              <a:t> percent</a:t>
            </a:r>
            <a:br>
              <a:rPr lang="en-US" sz="1600" dirty="0">
                <a:latin typeface="Century Gothic"/>
              </a:rPr>
            </a:br>
            <a:r>
              <a:rPr lang="en-US" sz="1600" dirty="0">
                <a:solidFill>
                  <a:srgbClr val="002060"/>
                </a:solidFill>
                <a:latin typeface="Century Gothic"/>
              </a:rPr>
              <a:t>Property Tax Code Sec. 26.06(b-2)</a:t>
            </a:r>
          </a:p>
          <a:p>
            <a:pPr marL="175617" indent="-175617">
              <a:lnSpc>
                <a:spcPct val="100000"/>
              </a:lnSpc>
              <a:spcAft>
                <a:spcPts val="750"/>
              </a:spcAft>
            </a:pPr>
            <a:endParaRPr lang="en-US" b="1" i="1" dirty="0">
              <a:solidFill>
                <a:srgbClr val="002060"/>
              </a:solidFill>
            </a:endParaRPr>
          </a:p>
        </p:txBody>
      </p:sp>
      <p:sp>
        <p:nvSpPr>
          <p:cNvPr id="3" name="TextBox 2">
            <a:extLst>
              <a:ext uri="{FF2B5EF4-FFF2-40B4-BE49-F238E27FC236}">
                <a16:creationId xmlns:a16="http://schemas.microsoft.com/office/drawing/2014/main" id="{BB252FF6-9A52-44C7-AF5E-976605FA2799}"/>
              </a:ext>
            </a:extLst>
          </p:cNvPr>
          <p:cNvSpPr txBox="1"/>
          <p:nvPr/>
        </p:nvSpPr>
        <p:spPr>
          <a:xfrm>
            <a:off x="4236313" y="6633794"/>
            <a:ext cx="4310743" cy="230832"/>
          </a:xfrm>
          <a:prstGeom prst="rect">
            <a:avLst/>
          </a:prstGeom>
          <a:noFill/>
        </p:spPr>
        <p:txBody>
          <a:bodyPr wrap="square" lIns="91440" tIns="45720" rIns="91440" bIns="45720" rtlCol="0" anchor="t">
            <a:spAutoFit/>
          </a:bodyPr>
          <a:lstStyle/>
          <a:p>
            <a:r>
              <a:rPr lang="en-US" sz="900" i="1">
                <a:solidFill>
                  <a:srgbClr val="002060"/>
                </a:solidFill>
                <a:latin typeface="Helvetica Neue" panose="020B0604020202020204"/>
              </a:rPr>
              <a:t>NOTE:  These represent some, but not all the various required publications</a:t>
            </a:r>
          </a:p>
        </p:txBody>
      </p:sp>
      <p:pic>
        <p:nvPicPr>
          <p:cNvPr id="6" name="Picture 5" descr="A picture containing object&#10;&#10;Description automatically generated">
            <a:extLst>
              <a:ext uri="{FF2B5EF4-FFF2-40B4-BE49-F238E27FC236}">
                <a16:creationId xmlns:a16="http://schemas.microsoft.com/office/drawing/2014/main" id="{F70C805F-BF63-066D-E757-1EC6981B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9" name="Picture 8">
            <a:extLst>
              <a:ext uri="{FF2B5EF4-FFF2-40B4-BE49-F238E27FC236}">
                <a16:creationId xmlns:a16="http://schemas.microsoft.com/office/drawing/2014/main" id="{A426F716-5F92-3C21-FB3E-653982F431BA}"/>
              </a:ext>
            </a:extLst>
          </p:cNvPr>
          <p:cNvPicPr>
            <a:picLocks noChangeAspect="1"/>
          </p:cNvPicPr>
          <p:nvPr/>
        </p:nvPicPr>
        <p:blipFill>
          <a:blip r:embed="rId4"/>
          <a:stretch>
            <a:fillRect/>
          </a:stretch>
        </p:blipFill>
        <p:spPr>
          <a:xfrm>
            <a:off x="1905" y="0"/>
            <a:ext cx="12222480" cy="1772920"/>
          </a:xfrm>
          <a:prstGeom prst="rect">
            <a:avLst/>
          </a:prstGeom>
        </p:spPr>
      </p:pic>
      <p:sp>
        <p:nvSpPr>
          <p:cNvPr id="11" name="Title 1">
            <a:extLst>
              <a:ext uri="{FF2B5EF4-FFF2-40B4-BE49-F238E27FC236}">
                <a16:creationId xmlns:a16="http://schemas.microsoft.com/office/drawing/2014/main" id="{E24C050E-147E-6F53-D164-723BFD147CE2}"/>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REQUIRED TAX &amp; BUDGET PUBLICATIONS</a:t>
            </a:r>
          </a:p>
        </p:txBody>
      </p:sp>
      <p:pic>
        <p:nvPicPr>
          <p:cNvPr id="13" name="Picture 12">
            <a:extLst>
              <a:ext uri="{FF2B5EF4-FFF2-40B4-BE49-F238E27FC236}">
                <a16:creationId xmlns:a16="http://schemas.microsoft.com/office/drawing/2014/main" id="{3D412D39-D0C0-CCEF-15FC-7A430CE6F620}"/>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95119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1125847-E00B-4B87-A0E3-D0E3D4A28757}"/>
              </a:ext>
            </a:extLst>
          </p:cNvPr>
          <p:cNvSpPr>
            <a:spLocks noGrp="1"/>
          </p:cNvSpPr>
          <p:nvPr>
            <p:ph idx="1"/>
          </p:nvPr>
        </p:nvSpPr>
        <p:spPr>
          <a:xfrm>
            <a:off x="838200" y="1825625"/>
            <a:ext cx="10546976" cy="4413810"/>
          </a:xfrm>
        </p:spPr>
        <p:txBody>
          <a:bodyPr vert="horz" lIns="91440" tIns="45720" rIns="91440" bIns="45720" rtlCol="0" anchor="t">
            <a:normAutofit/>
          </a:bodyPr>
          <a:lstStyle/>
          <a:p>
            <a:pPr marL="175260" indent="-175260">
              <a:lnSpc>
                <a:spcPct val="100000"/>
              </a:lnSpc>
              <a:spcAft>
                <a:spcPts val="750"/>
              </a:spcAft>
            </a:pPr>
            <a:r>
              <a:rPr lang="en-US" sz="2500" b="1">
                <a:solidFill>
                  <a:srgbClr val="002060"/>
                </a:solidFill>
                <a:latin typeface="Century Gothic"/>
              </a:rPr>
              <a:t>Motion</a:t>
            </a:r>
            <a:r>
              <a:rPr lang="en-US" sz="2500">
                <a:solidFill>
                  <a:srgbClr val="002060"/>
                </a:solidFill>
                <a:latin typeface="Century Gothic"/>
              </a:rPr>
              <a:t> – Increase over </a:t>
            </a:r>
            <a:r>
              <a:rPr lang="en-US" sz="2500" b="1" i="1">
                <a:solidFill>
                  <a:srgbClr val="002060"/>
                </a:solidFill>
                <a:latin typeface="Century Gothic"/>
              </a:rPr>
              <a:t>no-new-revenue rate</a:t>
            </a:r>
            <a:br>
              <a:rPr lang="en-US" sz="2500" b="1" i="1">
                <a:latin typeface="Century Gothic"/>
              </a:rPr>
            </a:br>
            <a:r>
              <a:rPr lang="en-US" sz="2500">
                <a:solidFill>
                  <a:srgbClr val="002060"/>
                </a:solidFill>
                <a:latin typeface="Century Gothic"/>
              </a:rPr>
              <a:t>“I move that the property tax rate be increased by the adoption of the tax of $0.342000, which is effectively a </a:t>
            </a:r>
            <a:r>
              <a:rPr lang="en-US" sz="2500" b="1">
                <a:solidFill>
                  <a:srgbClr val="002060"/>
                </a:solidFill>
                <a:latin typeface="Century Gothic"/>
              </a:rPr>
              <a:t>4.8 percent</a:t>
            </a:r>
            <a:r>
              <a:rPr lang="en-US" sz="2500">
                <a:solidFill>
                  <a:srgbClr val="002060"/>
                </a:solidFill>
                <a:latin typeface="Century Gothic"/>
              </a:rPr>
              <a:t> increase in the tax rate.”</a:t>
            </a:r>
            <a:br>
              <a:rPr lang="en-US" sz="2500">
                <a:latin typeface="Century Gothic"/>
              </a:rPr>
            </a:br>
            <a:r>
              <a:rPr lang="en-US" sz="2500" i="1">
                <a:solidFill>
                  <a:srgbClr val="002060"/>
                </a:solidFill>
                <a:latin typeface="Century Gothic"/>
              </a:rPr>
              <a:t>Property Tax Code Sec. 26.05(b)</a:t>
            </a:r>
            <a:endParaRPr lang="en-US" sz="2500" i="1">
              <a:latin typeface="Century Gothic"/>
            </a:endParaRPr>
          </a:p>
        </p:txBody>
      </p:sp>
      <p:sp>
        <p:nvSpPr>
          <p:cNvPr id="10" name="Rectangle 9">
            <a:extLst>
              <a:ext uri="{FF2B5EF4-FFF2-40B4-BE49-F238E27FC236}">
                <a16:creationId xmlns:a16="http://schemas.microsoft.com/office/drawing/2014/main" id="{5D281FE6-FC49-4CEE-A316-CF3D7A5877E3}"/>
              </a:ext>
            </a:extLst>
          </p:cNvPr>
          <p:cNvSpPr/>
          <p:nvPr/>
        </p:nvSpPr>
        <p:spPr>
          <a:xfrm>
            <a:off x="1097976" y="3968310"/>
            <a:ext cx="6449997" cy="1868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aphicFrame>
        <p:nvGraphicFramePr>
          <p:cNvPr id="12" name="Table 11">
            <a:extLst>
              <a:ext uri="{FF2B5EF4-FFF2-40B4-BE49-F238E27FC236}">
                <a16:creationId xmlns:a16="http://schemas.microsoft.com/office/drawing/2014/main" id="{3F6FF945-FCB7-4594-9AF5-23878AEB79DC}"/>
              </a:ext>
            </a:extLst>
          </p:cNvPr>
          <p:cNvGraphicFramePr>
            <a:graphicFrameLocks noGrp="1"/>
          </p:cNvGraphicFramePr>
          <p:nvPr>
            <p:extLst>
              <p:ext uri="{D42A27DB-BD31-4B8C-83A1-F6EECF244321}">
                <p14:modId xmlns:p14="http://schemas.microsoft.com/office/powerpoint/2010/main" val="3777940"/>
              </p:ext>
            </p:extLst>
          </p:nvPr>
        </p:nvGraphicFramePr>
        <p:xfrm>
          <a:off x="1227372" y="4068395"/>
          <a:ext cx="6197343" cy="1651144"/>
        </p:xfrm>
        <a:graphic>
          <a:graphicData uri="http://schemas.openxmlformats.org/drawingml/2006/table">
            <a:tbl>
              <a:tblPr firstRow="1" bandRow="1">
                <a:tableStyleId>{5940675A-B579-460E-94D1-54222C63F5DA}</a:tableStyleId>
              </a:tblPr>
              <a:tblGrid>
                <a:gridCol w="4062274">
                  <a:extLst>
                    <a:ext uri="{9D8B030D-6E8A-4147-A177-3AD203B41FA5}">
                      <a16:colId xmlns:a16="http://schemas.microsoft.com/office/drawing/2014/main" val="2954333149"/>
                    </a:ext>
                  </a:extLst>
                </a:gridCol>
                <a:gridCol w="387599">
                  <a:extLst>
                    <a:ext uri="{9D8B030D-6E8A-4147-A177-3AD203B41FA5}">
                      <a16:colId xmlns:a16="http://schemas.microsoft.com/office/drawing/2014/main" val="3754728839"/>
                    </a:ext>
                  </a:extLst>
                </a:gridCol>
                <a:gridCol w="1747470">
                  <a:extLst>
                    <a:ext uri="{9D8B030D-6E8A-4147-A177-3AD203B41FA5}">
                      <a16:colId xmlns:a16="http://schemas.microsoft.com/office/drawing/2014/main" val="3404321158"/>
                    </a:ext>
                  </a:extLst>
                </a:gridCol>
              </a:tblGrid>
              <a:tr h="419783">
                <a:tc>
                  <a:txBody>
                    <a:bodyPr/>
                    <a:lstStyle/>
                    <a:p>
                      <a:r>
                        <a:rPr lang="en-US" sz="2100">
                          <a:solidFill>
                            <a:srgbClr val="002060"/>
                          </a:solidFill>
                          <a:latin typeface="Century Gothic"/>
                        </a:rPr>
                        <a:t>Proposed Tax Rate</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2100" b="0">
                        <a:solidFill>
                          <a:srgbClr val="002060"/>
                        </a:solidFill>
                        <a:latin typeface="Century Gothic"/>
                      </a:endParaRP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100" b="0">
                          <a:solidFill>
                            <a:srgbClr val="002060"/>
                          </a:solidFill>
                          <a:latin typeface="Century Gothic"/>
                        </a:rPr>
                        <a:t>$0.342000</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612905"/>
                  </a:ext>
                </a:extLst>
              </a:tr>
              <a:tr h="475753">
                <a:tc>
                  <a:txBody>
                    <a:bodyPr/>
                    <a:lstStyle/>
                    <a:p>
                      <a:r>
                        <a:rPr lang="en-US" sz="2100">
                          <a:solidFill>
                            <a:srgbClr val="002060"/>
                          </a:solidFill>
                          <a:latin typeface="Century Gothic"/>
                        </a:rPr>
                        <a:t>No New Revenue Tax Rate</a:t>
                      </a:r>
                      <a:r>
                        <a:rPr lang="en-US" sz="2100" b="1">
                          <a:solidFill>
                            <a:srgbClr val="002060"/>
                          </a:solidFill>
                          <a:latin typeface="Century Gothic"/>
                        </a:rPr>
                        <a:t>*</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100" b="0">
                        <a:solidFill>
                          <a:srgbClr val="002060"/>
                        </a:solidFill>
                        <a:latin typeface="Century Gothic"/>
                      </a:endParaRPr>
                    </a:p>
                  </a:txBody>
                  <a:tcPr marL="17145" marR="17145" marT="8573" marB="8573"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0">
                          <a:solidFill>
                            <a:srgbClr val="002060"/>
                          </a:solidFill>
                          <a:latin typeface="Century Gothic"/>
                        </a:rPr>
                        <a:t>$0.326408</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5457"/>
                  </a:ext>
                </a:extLst>
              </a:tr>
              <a:tr h="377804">
                <a:tc>
                  <a:txBody>
                    <a:bodyPr/>
                    <a:lstStyle/>
                    <a:p>
                      <a:r>
                        <a:rPr lang="en-US" sz="2100" b="1">
                          <a:solidFill>
                            <a:srgbClr val="002060"/>
                          </a:solidFill>
                          <a:latin typeface="Century Gothic"/>
                        </a:rPr>
                        <a:t>PROPOSED INCREASE</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2100" b="1">
                        <a:solidFill>
                          <a:srgbClr val="002060"/>
                        </a:solidFill>
                        <a:latin typeface="Century Gothic"/>
                      </a:endParaRPr>
                    </a:p>
                  </a:txBody>
                  <a:tcPr marL="17145" marR="17145" marT="8573" marB="8573">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2100" b="1">
                          <a:solidFill>
                            <a:srgbClr val="002060"/>
                          </a:solidFill>
                          <a:latin typeface="Century Gothic"/>
                        </a:rPr>
                        <a:t>1.6 cents</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703986"/>
                  </a:ext>
                </a:extLst>
              </a:tr>
              <a:tr h="377804">
                <a:tc>
                  <a:txBody>
                    <a:bodyPr/>
                    <a:lstStyle/>
                    <a:p>
                      <a:endParaRPr lang="en-US" sz="210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2100" b="1">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100" b="1">
                          <a:solidFill>
                            <a:srgbClr val="002060"/>
                          </a:solidFill>
                          <a:latin typeface="Century Gothic"/>
                        </a:rPr>
                        <a:t>+ 4.8 %</a:t>
                      </a: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7168766"/>
                  </a:ext>
                </a:extLst>
              </a:tr>
            </a:tbl>
          </a:graphicData>
        </a:graphic>
      </p:graphicFrame>
      <p:sp>
        <p:nvSpPr>
          <p:cNvPr id="3" name="TextBox 2">
            <a:extLst>
              <a:ext uri="{FF2B5EF4-FFF2-40B4-BE49-F238E27FC236}">
                <a16:creationId xmlns:a16="http://schemas.microsoft.com/office/drawing/2014/main" id="{716B42A8-AE84-10CB-8D21-3C2515A2B29C}"/>
              </a:ext>
            </a:extLst>
          </p:cNvPr>
          <p:cNvSpPr txBox="1"/>
          <p:nvPr/>
        </p:nvSpPr>
        <p:spPr>
          <a:xfrm>
            <a:off x="1097976" y="5840487"/>
            <a:ext cx="7838051" cy="323165"/>
          </a:xfrm>
          <a:prstGeom prst="rect">
            <a:avLst/>
          </a:prstGeom>
          <a:noFill/>
        </p:spPr>
        <p:txBody>
          <a:bodyPr wrap="square" lIns="91440" tIns="45720" rIns="91440" bIns="45720" rtlCol="0" anchor="t">
            <a:spAutoFit/>
          </a:bodyPr>
          <a:lstStyle/>
          <a:p>
            <a:r>
              <a:rPr lang="en-US" sz="1200">
                <a:solidFill>
                  <a:srgbClr val="002060"/>
                </a:solidFill>
                <a:latin typeface="Century Gothic"/>
              </a:rPr>
              <a:t>* Not impacted by current year sales tax for property tax reduction</a:t>
            </a:r>
            <a:r>
              <a:rPr lang="en-US" sz="1500">
                <a:solidFill>
                  <a:srgbClr val="002060"/>
                </a:solidFill>
                <a:latin typeface="Century Gothic"/>
              </a:rPr>
              <a:t> </a:t>
            </a:r>
            <a:endParaRPr lang="en-US" sz="1500">
              <a:solidFill>
                <a:srgbClr val="002060"/>
              </a:solidFill>
            </a:endParaRPr>
          </a:p>
        </p:txBody>
      </p:sp>
      <p:pic>
        <p:nvPicPr>
          <p:cNvPr id="5" name="Picture 4" descr="A picture containing object&#10;&#10;Description automatically generated">
            <a:extLst>
              <a:ext uri="{FF2B5EF4-FFF2-40B4-BE49-F238E27FC236}">
                <a16:creationId xmlns:a16="http://schemas.microsoft.com/office/drawing/2014/main" id="{FC49692C-B4B5-9A14-7E56-1102D8516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Picture 5">
            <a:extLst>
              <a:ext uri="{FF2B5EF4-FFF2-40B4-BE49-F238E27FC236}">
                <a16:creationId xmlns:a16="http://schemas.microsoft.com/office/drawing/2014/main" id="{FE137A3D-C2C9-5846-A7B4-161D78776795}"/>
              </a:ext>
            </a:extLst>
          </p:cNvPr>
          <p:cNvPicPr>
            <a:picLocks noChangeAspect="1"/>
          </p:cNvPicPr>
          <p:nvPr/>
        </p:nvPicPr>
        <p:blipFill>
          <a:blip r:embed="rId4"/>
          <a:stretch>
            <a:fillRect/>
          </a:stretch>
        </p:blipFill>
        <p:spPr>
          <a:xfrm>
            <a:off x="1905" y="0"/>
            <a:ext cx="12222480" cy="1772920"/>
          </a:xfrm>
          <a:prstGeom prst="rect">
            <a:avLst/>
          </a:prstGeom>
        </p:spPr>
      </p:pic>
      <p:sp>
        <p:nvSpPr>
          <p:cNvPr id="9" name="Title 1">
            <a:extLst>
              <a:ext uri="{FF2B5EF4-FFF2-40B4-BE49-F238E27FC236}">
                <a16:creationId xmlns:a16="http://schemas.microsoft.com/office/drawing/2014/main" id="{2C2DD279-E330-3A29-1B04-ED478B05E23A}"/>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REQUIRED MOTION LANGUAGE</a:t>
            </a:r>
          </a:p>
        </p:txBody>
      </p:sp>
      <p:pic>
        <p:nvPicPr>
          <p:cNvPr id="13" name="Picture 12">
            <a:extLst>
              <a:ext uri="{FF2B5EF4-FFF2-40B4-BE49-F238E27FC236}">
                <a16:creationId xmlns:a16="http://schemas.microsoft.com/office/drawing/2014/main" id="{5798BE93-EA41-F9E8-9BF8-C6FD294A89C8}"/>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33363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1125847-E00B-4B87-A0E3-D0E3D4A28757}"/>
              </a:ext>
            </a:extLst>
          </p:cNvPr>
          <p:cNvSpPr>
            <a:spLocks noGrp="1"/>
          </p:cNvSpPr>
          <p:nvPr>
            <p:ph idx="1"/>
          </p:nvPr>
        </p:nvSpPr>
        <p:spPr>
          <a:xfrm>
            <a:off x="838200" y="1947545"/>
            <a:ext cx="11084560" cy="4341178"/>
          </a:xfrm>
        </p:spPr>
        <p:txBody>
          <a:bodyPr vert="horz" lIns="91440" tIns="45720" rIns="91440" bIns="45720" rtlCol="0" anchor="t">
            <a:normAutofit/>
          </a:bodyPr>
          <a:lstStyle/>
          <a:p>
            <a:pPr marL="175260" indent="-175260">
              <a:lnSpc>
                <a:spcPct val="100000"/>
              </a:lnSpc>
              <a:spcAft>
                <a:spcPts val="825"/>
              </a:spcAft>
            </a:pPr>
            <a:r>
              <a:rPr lang="en-US" sz="2400" b="1" dirty="0">
                <a:solidFill>
                  <a:srgbClr val="002060"/>
                </a:solidFill>
                <a:latin typeface="Century Gothic"/>
              </a:rPr>
              <a:t>Publication</a:t>
            </a:r>
            <a:r>
              <a:rPr lang="en-US" sz="2400" dirty="0">
                <a:solidFill>
                  <a:srgbClr val="002060"/>
                </a:solidFill>
                <a:latin typeface="Century Gothic"/>
              </a:rPr>
              <a:t> – Increase in </a:t>
            </a:r>
            <a:r>
              <a:rPr lang="en-US" sz="2400" b="1" i="1" dirty="0">
                <a:solidFill>
                  <a:srgbClr val="002060"/>
                </a:solidFill>
                <a:latin typeface="Century Gothic"/>
              </a:rPr>
              <a:t>budgeted revenues</a:t>
            </a:r>
            <a:br>
              <a:rPr lang="en-US" sz="2400" b="1" i="1" dirty="0">
                <a:latin typeface="Century Gothic"/>
              </a:rPr>
            </a:br>
            <a:r>
              <a:rPr lang="en-US" sz="2400" dirty="0">
                <a:solidFill>
                  <a:srgbClr val="002060"/>
                </a:solidFill>
                <a:latin typeface="Century Gothic"/>
              </a:rPr>
              <a:t>“This </a:t>
            </a:r>
            <a:r>
              <a:rPr lang="en-US" sz="2400" i="1" dirty="0">
                <a:solidFill>
                  <a:srgbClr val="002060"/>
                </a:solidFill>
                <a:latin typeface="Century Gothic"/>
              </a:rPr>
              <a:t>budget</a:t>
            </a:r>
            <a:r>
              <a:rPr lang="en-US" sz="2400" dirty="0">
                <a:solidFill>
                  <a:srgbClr val="002060"/>
                </a:solidFill>
                <a:latin typeface="Century Gothic"/>
              </a:rPr>
              <a:t> will raise more revenue from property taxes than last year’s </a:t>
            </a:r>
            <a:r>
              <a:rPr lang="en-US" sz="2400" i="1" dirty="0">
                <a:solidFill>
                  <a:srgbClr val="002060"/>
                </a:solidFill>
                <a:latin typeface="Century Gothic"/>
              </a:rPr>
              <a:t>budget</a:t>
            </a:r>
            <a:r>
              <a:rPr lang="en-US" sz="2400" dirty="0">
                <a:solidFill>
                  <a:srgbClr val="002060"/>
                </a:solidFill>
                <a:latin typeface="Century Gothic"/>
              </a:rPr>
              <a:t> by an amount of $4,795,437 which is a </a:t>
            </a:r>
            <a:r>
              <a:rPr lang="en-US" sz="2400" b="1" dirty="0">
                <a:solidFill>
                  <a:srgbClr val="002060"/>
                </a:solidFill>
                <a:latin typeface="Century Gothic"/>
              </a:rPr>
              <a:t>6.8 percent</a:t>
            </a:r>
            <a:r>
              <a:rPr lang="en-US" sz="2400" dirty="0">
                <a:solidFill>
                  <a:srgbClr val="002060"/>
                </a:solidFill>
                <a:latin typeface="Century Gothic"/>
              </a:rPr>
              <a:t> increase from last year’s budget, and of that amount $1,445,056 is tax revenue to be raised from new property added to the tax roll this year.”</a:t>
            </a:r>
            <a:br>
              <a:rPr lang="en-US" sz="2400" dirty="0">
                <a:latin typeface="Century Gothic"/>
              </a:rPr>
            </a:br>
            <a:r>
              <a:rPr lang="en-US" sz="2400" dirty="0">
                <a:solidFill>
                  <a:srgbClr val="002060"/>
                </a:solidFill>
                <a:latin typeface="Century Gothic"/>
              </a:rPr>
              <a:t>Local Government Code Sec. 102.005(b)</a:t>
            </a:r>
            <a:endParaRPr lang="en-US" sz="2400" dirty="0">
              <a:latin typeface="Century Gothic"/>
            </a:endParaRPr>
          </a:p>
          <a:p>
            <a:pPr marL="175617" indent="-175617">
              <a:lnSpc>
                <a:spcPct val="100000"/>
              </a:lnSpc>
              <a:spcAft>
                <a:spcPts val="750"/>
              </a:spcAft>
            </a:pPr>
            <a:endParaRPr lang="en-US" sz="1200" dirty="0">
              <a:solidFill>
                <a:srgbClr val="002060"/>
              </a:solidFill>
            </a:endParaRPr>
          </a:p>
        </p:txBody>
      </p:sp>
      <p:sp>
        <p:nvSpPr>
          <p:cNvPr id="10" name="Rectangle 9">
            <a:extLst>
              <a:ext uri="{FF2B5EF4-FFF2-40B4-BE49-F238E27FC236}">
                <a16:creationId xmlns:a16="http://schemas.microsoft.com/office/drawing/2014/main" id="{5D281FE6-FC49-4CEE-A316-CF3D7A5877E3}"/>
              </a:ext>
            </a:extLst>
          </p:cNvPr>
          <p:cNvSpPr/>
          <p:nvPr/>
        </p:nvSpPr>
        <p:spPr>
          <a:xfrm>
            <a:off x="988221" y="4432891"/>
            <a:ext cx="7286775" cy="13818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aphicFrame>
        <p:nvGraphicFramePr>
          <p:cNvPr id="12" name="Table 11">
            <a:extLst>
              <a:ext uri="{FF2B5EF4-FFF2-40B4-BE49-F238E27FC236}">
                <a16:creationId xmlns:a16="http://schemas.microsoft.com/office/drawing/2014/main" id="{3F6FF945-FCB7-4594-9AF5-23878AEB79DC}"/>
              </a:ext>
            </a:extLst>
          </p:cNvPr>
          <p:cNvGraphicFramePr>
            <a:graphicFrameLocks noGrp="1"/>
          </p:cNvGraphicFramePr>
          <p:nvPr>
            <p:extLst>
              <p:ext uri="{D42A27DB-BD31-4B8C-83A1-F6EECF244321}">
                <p14:modId xmlns:p14="http://schemas.microsoft.com/office/powerpoint/2010/main" val="131033995"/>
              </p:ext>
            </p:extLst>
          </p:nvPr>
        </p:nvGraphicFramePr>
        <p:xfrm>
          <a:off x="1063069" y="4483096"/>
          <a:ext cx="7088710" cy="1331598"/>
        </p:xfrm>
        <a:graphic>
          <a:graphicData uri="http://schemas.openxmlformats.org/drawingml/2006/table">
            <a:tbl>
              <a:tblPr firstRow="1" bandRow="1">
                <a:tableStyleId>{5940675A-B579-460E-94D1-54222C63F5DA}</a:tableStyleId>
              </a:tblPr>
              <a:tblGrid>
                <a:gridCol w="5473918">
                  <a:extLst>
                    <a:ext uri="{9D8B030D-6E8A-4147-A177-3AD203B41FA5}">
                      <a16:colId xmlns:a16="http://schemas.microsoft.com/office/drawing/2014/main" val="2954333149"/>
                    </a:ext>
                  </a:extLst>
                </a:gridCol>
                <a:gridCol w="129702">
                  <a:extLst>
                    <a:ext uri="{9D8B030D-6E8A-4147-A177-3AD203B41FA5}">
                      <a16:colId xmlns:a16="http://schemas.microsoft.com/office/drawing/2014/main" val="4174259902"/>
                    </a:ext>
                  </a:extLst>
                </a:gridCol>
                <a:gridCol w="1485090">
                  <a:extLst>
                    <a:ext uri="{9D8B030D-6E8A-4147-A177-3AD203B41FA5}">
                      <a16:colId xmlns:a16="http://schemas.microsoft.com/office/drawing/2014/main" val="3404321158"/>
                    </a:ext>
                  </a:extLst>
                </a:gridCol>
              </a:tblGrid>
              <a:tr h="474345">
                <a:tc>
                  <a:txBody>
                    <a:bodyPr/>
                    <a:lstStyle/>
                    <a:p>
                      <a:r>
                        <a:rPr lang="en-US" sz="2100" dirty="0">
                          <a:solidFill>
                            <a:srgbClr val="002060"/>
                          </a:solidFill>
                          <a:latin typeface="Century Gothic"/>
                        </a:rPr>
                        <a:t>Revenues from new property</a:t>
                      </a:r>
                    </a:p>
                    <a:p>
                      <a:r>
                        <a:rPr lang="en-US" sz="2100" dirty="0">
                          <a:solidFill>
                            <a:srgbClr val="002060"/>
                          </a:solidFill>
                          <a:latin typeface="Century Gothic"/>
                        </a:rPr>
                        <a:t>Additional revenues over FY 2021 </a:t>
                      </a:r>
                      <a:r>
                        <a:rPr lang="en-US" sz="2100" i="1" dirty="0">
                          <a:solidFill>
                            <a:srgbClr val="002060"/>
                          </a:solidFill>
                          <a:latin typeface="Century Gothic"/>
                        </a:rPr>
                        <a:t>Budget</a:t>
                      </a:r>
                      <a:r>
                        <a:rPr lang="en-US" sz="2100" b="1" i="1" dirty="0">
                          <a:solidFill>
                            <a:srgbClr val="002060"/>
                          </a:solidFill>
                          <a:latin typeface="Century Gothic"/>
                        </a:rPr>
                        <a:t>*</a:t>
                      </a:r>
                      <a:endParaRPr lang="en-US" sz="2100" i="1" dirty="0">
                        <a:solidFill>
                          <a:srgbClr val="002060"/>
                        </a:solidFill>
                        <a:latin typeface="Century Gothic"/>
                      </a:endParaRP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100" b="0" dirty="0">
                        <a:solidFill>
                          <a:srgbClr val="002060"/>
                        </a:solidFill>
                        <a:latin typeface="Century Gothic"/>
                      </a:endParaRPr>
                    </a:p>
                  </a:txBody>
                  <a:tcPr marL="17145" marR="17145" marT="8573" marB="8573"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US" sz="2100" b="0" dirty="0">
                          <a:solidFill>
                            <a:srgbClr val="002060"/>
                          </a:solidFill>
                          <a:latin typeface="Century Gothic"/>
                        </a:rPr>
                        <a:t>$1,445,056</a:t>
                      </a:r>
                    </a:p>
                    <a:p>
                      <a:pPr algn="r">
                        <a:spcAft>
                          <a:spcPts val="600"/>
                        </a:spcAft>
                      </a:pPr>
                      <a:r>
                        <a:rPr lang="en-US" sz="2100" b="0" dirty="0">
                          <a:solidFill>
                            <a:srgbClr val="002060"/>
                          </a:solidFill>
                          <a:latin typeface="Century Gothic"/>
                        </a:rPr>
                        <a:t>3,350,381</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5457"/>
                  </a:ext>
                </a:extLst>
              </a:tr>
              <a:tr h="245745">
                <a:tc>
                  <a:txBody>
                    <a:bodyPr/>
                    <a:lstStyle/>
                    <a:p>
                      <a:r>
                        <a:rPr lang="en-US" sz="2100" b="1">
                          <a:solidFill>
                            <a:srgbClr val="002060"/>
                          </a:solidFill>
                          <a:latin typeface="Century Gothic"/>
                        </a:rPr>
                        <a:t>TOTAL INCREASE</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2100" b="1">
                        <a:solidFill>
                          <a:srgbClr val="002060"/>
                        </a:solidFill>
                        <a:latin typeface="Century Gothic"/>
                      </a:endParaRPr>
                    </a:p>
                  </a:txBody>
                  <a:tcPr marL="17145" marR="17145" marT="8573" marB="8573">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2100" b="1">
                          <a:solidFill>
                            <a:srgbClr val="002060"/>
                          </a:solidFill>
                          <a:latin typeface="Century Gothic"/>
                        </a:rPr>
                        <a:t>$4,795,437</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703986"/>
                  </a:ext>
                </a:extLst>
              </a:tr>
              <a:tr h="245745">
                <a:tc>
                  <a:txBody>
                    <a:bodyPr/>
                    <a:lstStyle/>
                    <a:p>
                      <a:endParaRPr lang="en-US" sz="2100" dirty="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2100" b="1">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100" b="1" dirty="0">
                          <a:solidFill>
                            <a:srgbClr val="002060"/>
                          </a:solidFill>
                          <a:latin typeface="Century Gothic"/>
                        </a:rPr>
                        <a:t>+ 6.8 %</a:t>
                      </a: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7168766"/>
                  </a:ext>
                </a:extLst>
              </a:tr>
            </a:tbl>
          </a:graphicData>
        </a:graphic>
      </p:graphicFrame>
      <p:sp>
        <p:nvSpPr>
          <p:cNvPr id="3" name="TextBox 2">
            <a:extLst>
              <a:ext uri="{FF2B5EF4-FFF2-40B4-BE49-F238E27FC236}">
                <a16:creationId xmlns:a16="http://schemas.microsoft.com/office/drawing/2014/main" id="{62DD9027-C2F5-C7FB-7CA1-12E9A06D2D36}"/>
              </a:ext>
            </a:extLst>
          </p:cNvPr>
          <p:cNvSpPr txBox="1"/>
          <p:nvPr/>
        </p:nvSpPr>
        <p:spPr>
          <a:xfrm>
            <a:off x="988297" y="6341083"/>
            <a:ext cx="6395322" cy="276999"/>
          </a:xfrm>
          <a:prstGeom prst="rect">
            <a:avLst/>
          </a:prstGeom>
          <a:noFill/>
        </p:spPr>
        <p:txBody>
          <a:bodyPr wrap="square" lIns="91440" tIns="45720" rIns="91440" bIns="45720" rtlCol="0" anchor="t">
            <a:spAutoFit/>
          </a:bodyPr>
          <a:lstStyle/>
          <a:p>
            <a:pPr algn="l"/>
            <a:r>
              <a:rPr lang="en-US" sz="1200">
                <a:solidFill>
                  <a:srgbClr val="002060"/>
                </a:solidFill>
                <a:latin typeface="Century Gothic"/>
              </a:rPr>
              <a:t>* Due to 1.6 cent increase</a:t>
            </a:r>
          </a:p>
        </p:txBody>
      </p:sp>
      <p:pic>
        <p:nvPicPr>
          <p:cNvPr id="5" name="Picture 4" descr="A picture containing object&#10;&#10;Description automatically generated">
            <a:extLst>
              <a:ext uri="{FF2B5EF4-FFF2-40B4-BE49-F238E27FC236}">
                <a16:creationId xmlns:a16="http://schemas.microsoft.com/office/drawing/2014/main" id="{F7FA3214-0465-865F-2000-23404ADFF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15" name="Picture 14">
            <a:extLst>
              <a:ext uri="{FF2B5EF4-FFF2-40B4-BE49-F238E27FC236}">
                <a16:creationId xmlns:a16="http://schemas.microsoft.com/office/drawing/2014/main" id="{AC1344BB-C17D-9875-FE81-937F2C6256D5}"/>
              </a:ext>
            </a:extLst>
          </p:cNvPr>
          <p:cNvPicPr>
            <a:picLocks noChangeAspect="1"/>
          </p:cNvPicPr>
          <p:nvPr/>
        </p:nvPicPr>
        <p:blipFill>
          <a:blip r:embed="rId4"/>
          <a:stretch>
            <a:fillRect/>
          </a:stretch>
        </p:blipFill>
        <p:spPr>
          <a:xfrm>
            <a:off x="1905" y="0"/>
            <a:ext cx="12222480" cy="1772920"/>
          </a:xfrm>
          <a:prstGeom prst="rect">
            <a:avLst/>
          </a:prstGeom>
        </p:spPr>
      </p:pic>
      <p:sp>
        <p:nvSpPr>
          <p:cNvPr id="17" name="Title 1">
            <a:extLst>
              <a:ext uri="{FF2B5EF4-FFF2-40B4-BE49-F238E27FC236}">
                <a16:creationId xmlns:a16="http://schemas.microsoft.com/office/drawing/2014/main" id="{4AB39218-9FC3-C308-C9D9-6521BAAC7D78}"/>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REQUIRED PUBLICATION LANGUAGE</a:t>
            </a:r>
          </a:p>
        </p:txBody>
      </p:sp>
      <p:pic>
        <p:nvPicPr>
          <p:cNvPr id="19" name="Picture 18">
            <a:extLst>
              <a:ext uri="{FF2B5EF4-FFF2-40B4-BE49-F238E27FC236}">
                <a16:creationId xmlns:a16="http://schemas.microsoft.com/office/drawing/2014/main" id="{F3718825-BC04-24D0-733B-B1B25B1B64C7}"/>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388584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1125847-E00B-4B87-A0E3-D0E3D4A28757}"/>
              </a:ext>
            </a:extLst>
          </p:cNvPr>
          <p:cNvSpPr>
            <a:spLocks noGrp="1"/>
          </p:cNvSpPr>
          <p:nvPr>
            <p:ph idx="1"/>
          </p:nvPr>
        </p:nvSpPr>
        <p:spPr>
          <a:xfrm>
            <a:off x="994410" y="1928270"/>
            <a:ext cx="10477500" cy="3542893"/>
          </a:xfrm>
        </p:spPr>
        <p:txBody>
          <a:bodyPr vert="horz" lIns="91440" tIns="45720" rIns="91440" bIns="45720" rtlCol="0" anchor="t">
            <a:noAutofit/>
          </a:bodyPr>
          <a:lstStyle/>
          <a:p>
            <a:pPr marL="175260" indent="-175260">
              <a:lnSpc>
                <a:spcPct val="100000"/>
              </a:lnSpc>
              <a:spcAft>
                <a:spcPts val="750"/>
              </a:spcAft>
            </a:pPr>
            <a:r>
              <a:rPr lang="en-US" sz="2000" b="1" dirty="0">
                <a:solidFill>
                  <a:srgbClr val="002060"/>
                </a:solidFill>
                <a:latin typeface="Century Gothic"/>
              </a:rPr>
              <a:t>Ordinance</a:t>
            </a:r>
            <a:r>
              <a:rPr lang="en-US" sz="2000" dirty="0">
                <a:solidFill>
                  <a:srgbClr val="002060"/>
                </a:solidFill>
                <a:latin typeface="Century Gothic"/>
              </a:rPr>
              <a:t> – </a:t>
            </a:r>
            <a:r>
              <a:rPr lang="en-US" sz="2000" i="1" dirty="0">
                <a:solidFill>
                  <a:srgbClr val="002060"/>
                </a:solidFill>
                <a:latin typeface="Century Gothic"/>
              </a:rPr>
              <a:t>Increase in taxes for maintenance and operations</a:t>
            </a:r>
            <a:br>
              <a:rPr lang="en-US" sz="2000" i="1" dirty="0">
                <a:latin typeface="Century Gothic"/>
              </a:rPr>
            </a:br>
            <a:r>
              <a:rPr lang="en-US" sz="2000" i="1" dirty="0">
                <a:solidFill>
                  <a:srgbClr val="002060"/>
                </a:solidFill>
                <a:latin typeface="Century Gothic"/>
              </a:rPr>
              <a:t>The tax rate will effectively be raised by 2.9% and will raise taxes for M&amp;O on a $100,000 taxable value by approximately $6.43</a:t>
            </a:r>
            <a:br>
              <a:rPr lang="en-US" sz="2000" dirty="0">
                <a:latin typeface="Century Gothic"/>
              </a:rPr>
            </a:br>
            <a:r>
              <a:rPr lang="en-US" sz="2000" dirty="0">
                <a:solidFill>
                  <a:srgbClr val="002060"/>
                </a:solidFill>
                <a:latin typeface="Century Gothic"/>
              </a:rPr>
              <a:t>Property Tax Code Sec. 26.05(b)(1)(B)</a:t>
            </a:r>
          </a:p>
          <a:p>
            <a:pPr marL="175260" indent="-175260">
              <a:lnSpc>
                <a:spcPct val="100000"/>
              </a:lnSpc>
              <a:spcAft>
                <a:spcPts val="750"/>
              </a:spcAft>
            </a:pPr>
            <a:r>
              <a:rPr lang="en-US" sz="2000" dirty="0">
                <a:solidFill>
                  <a:srgbClr val="002060"/>
                </a:solidFill>
                <a:latin typeface="Century Gothic"/>
              </a:rPr>
              <a:t>The tax rate is made up of two components – the M&amp;O rate and the debt rate</a:t>
            </a:r>
          </a:p>
          <a:p>
            <a:pPr marL="175260" indent="-175260">
              <a:lnSpc>
                <a:spcPct val="100000"/>
              </a:lnSpc>
              <a:spcAft>
                <a:spcPts val="750"/>
              </a:spcAft>
            </a:pPr>
            <a:r>
              <a:rPr lang="en-US" sz="2000" dirty="0">
                <a:solidFill>
                  <a:srgbClr val="002060"/>
                </a:solidFill>
                <a:latin typeface="Century Gothic"/>
              </a:rPr>
              <a:t>The City’s 4.8% total rate increase based on separate calculation that does not take into account current sales tax or the two components.  The conflicting separate M&amp;O calculation is created by the sales tax for property tax reduction component of the calculation</a:t>
            </a:r>
          </a:p>
        </p:txBody>
      </p:sp>
      <p:sp>
        <p:nvSpPr>
          <p:cNvPr id="10" name="Rectangle 9">
            <a:extLst>
              <a:ext uri="{FF2B5EF4-FFF2-40B4-BE49-F238E27FC236}">
                <a16:creationId xmlns:a16="http://schemas.microsoft.com/office/drawing/2014/main" id="{5D281FE6-FC49-4CEE-A316-CF3D7A5877E3}"/>
              </a:ext>
            </a:extLst>
          </p:cNvPr>
          <p:cNvSpPr/>
          <p:nvPr/>
        </p:nvSpPr>
        <p:spPr>
          <a:xfrm>
            <a:off x="990195" y="5248686"/>
            <a:ext cx="510182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aphicFrame>
        <p:nvGraphicFramePr>
          <p:cNvPr id="12" name="Table 11">
            <a:extLst>
              <a:ext uri="{FF2B5EF4-FFF2-40B4-BE49-F238E27FC236}">
                <a16:creationId xmlns:a16="http://schemas.microsoft.com/office/drawing/2014/main" id="{3F6FF945-FCB7-4594-9AF5-23878AEB79DC}"/>
              </a:ext>
            </a:extLst>
          </p:cNvPr>
          <p:cNvGraphicFramePr>
            <a:graphicFrameLocks noGrp="1"/>
          </p:cNvGraphicFramePr>
          <p:nvPr>
            <p:extLst>
              <p:ext uri="{D42A27DB-BD31-4B8C-83A1-F6EECF244321}">
                <p14:modId xmlns:p14="http://schemas.microsoft.com/office/powerpoint/2010/main" val="2378332735"/>
              </p:ext>
            </p:extLst>
          </p:nvPr>
        </p:nvGraphicFramePr>
        <p:xfrm>
          <a:off x="1132865" y="5370147"/>
          <a:ext cx="4897514" cy="1204102"/>
        </p:xfrm>
        <a:graphic>
          <a:graphicData uri="http://schemas.openxmlformats.org/drawingml/2006/table">
            <a:tbl>
              <a:tblPr firstRow="1" bandRow="1">
                <a:tableStyleId>{5940675A-B579-460E-94D1-54222C63F5DA}</a:tableStyleId>
              </a:tblPr>
              <a:tblGrid>
                <a:gridCol w="3171795">
                  <a:extLst>
                    <a:ext uri="{9D8B030D-6E8A-4147-A177-3AD203B41FA5}">
                      <a16:colId xmlns:a16="http://schemas.microsoft.com/office/drawing/2014/main" val="2954333149"/>
                    </a:ext>
                  </a:extLst>
                </a:gridCol>
                <a:gridCol w="536407">
                  <a:extLst>
                    <a:ext uri="{9D8B030D-6E8A-4147-A177-3AD203B41FA5}">
                      <a16:colId xmlns:a16="http://schemas.microsoft.com/office/drawing/2014/main" val="1378237627"/>
                    </a:ext>
                  </a:extLst>
                </a:gridCol>
                <a:gridCol w="1189312">
                  <a:extLst>
                    <a:ext uri="{9D8B030D-6E8A-4147-A177-3AD203B41FA5}">
                      <a16:colId xmlns:a16="http://schemas.microsoft.com/office/drawing/2014/main" val="3404321158"/>
                    </a:ext>
                  </a:extLst>
                </a:gridCol>
              </a:tblGrid>
              <a:tr h="245745">
                <a:tc>
                  <a:txBody>
                    <a:bodyPr/>
                    <a:lstStyle/>
                    <a:p>
                      <a:r>
                        <a:rPr lang="en-US" sz="1800">
                          <a:solidFill>
                            <a:srgbClr val="002060"/>
                          </a:solidFill>
                          <a:latin typeface="Century Gothic"/>
                        </a:rPr>
                        <a:t>Proposed M&amp;O Rate</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800" b="0">
                        <a:solidFill>
                          <a:srgbClr val="002060"/>
                        </a:solidFill>
                        <a:latin typeface="Century Gothic"/>
                      </a:endParaRP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800" b="0" dirty="0">
                          <a:solidFill>
                            <a:srgbClr val="002060"/>
                          </a:solidFill>
                          <a:latin typeface="Century Gothic"/>
                        </a:rPr>
                        <a:t>$0.224400</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612905"/>
                  </a:ext>
                </a:extLst>
              </a:tr>
              <a:tr h="329704">
                <a:tc>
                  <a:txBody>
                    <a:bodyPr/>
                    <a:lstStyle/>
                    <a:p>
                      <a:r>
                        <a:rPr lang="en-US" sz="1800" dirty="0">
                          <a:solidFill>
                            <a:srgbClr val="002060"/>
                          </a:solidFill>
                          <a:latin typeface="Century Gothic"/>
                        </a:rPr>
                        <a:t>Debt Rate</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b="0">
                        <a:solidFill>
                          <a:srgbClr val="002060"/>
                        </a:solidFill>
                        <a:latin typeface="Century Gothic"/>
                      </a:endParaRPr>
                    </a:p>
                  </a:txBody>
                  <a:tcPr marL="17145" marR="17145" marT="8573" marB="8573"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a:solidFill>
                            <a:srgbClr val="002060"/>
                          </a:solidFill>
                          <a:latin typeface="Century Gothic"/>
                        </a:rPr>
                        <a:t>$0.117600</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5457"/>
                  </a:ext>
                </a:extLst>
              </a:tr>
              <a:tr h="245745">
                <a:tc>
                  <a:txBody>
                    <a:bodyPr/>
                    <a:lstStyle/>
                    <a:p>
                      <a:r>
                        <a:rPr lang="en-US" sz="1800" b="1">
                          <a:solidFill>
                            <a:srgbClr val="002060"/>
                          </a:solidFill>
                          <a:latin typeface="Century Gothic"/>
                        </a:rPr>
                        <a:t>Proposed Tax Rate</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1800" b="1">
                        <a:solidFill>
                          <a:srgbClr val="002060"/>
                        </a:solidFill>
                        <a:latin typeface="Century Gothic"/>
                      </a:endParaRPr>
                    </a:p>
                  </a:txBody>
                  <a:tcPr marL="17145" marR="17145" marT="8573" marB="8573">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800" b="1" dirty="0">
                          <a:solidFill>
                            <a:srgbClr val="002060"/>
                          </a:solidFill>
                          <a:latin typeface="Century Gothic"/>
                        </a:rPr>
                        <a:t>$0.342000</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703986"/>
                  </a:ext>
                </a:extLst>
              </a:tr>
              <a:tr h="245745">
                <a:tc>
                  <a:txBody>
                    <a:bodyPr/>
                    <a:lstStyle/>
                    <a:p>
                      <a:endParaRPr lang="en-US" sz="180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800" b="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800" b="0" dirty="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7168766"/>
                  </a:ext>
                </a:extLst>
              </a:tr>
            </a:tbl>
          </a:graphicData>
        </a:graphic>
      </p:graphicFrame>
      <p:sp>
        <p:nvSpPr>
          <p:cNvPr id="6" name="Rectangle 5">
            <a:extLst>
              <a:ext uri="{FF2B5EF4-FFF2-40B4-BE49-F238E27FC236}">
                <a16:creationId xmlns:a16="http://schemas.microsoft.com/office/drawing/2014/main" id="{10DF89BB-C4AC-48BB-AE24-592E296AC961}"/>
              </a:ext>
            </a:extLst>
          </p:cNvPr>
          <p:cNvSpPr/>
          <p:nvPr/>
        </p:nvSpPr>
        <p:spPr>
          <a:xfrm>
            <a:off x="6608417" y="5248686"/>
            <a:ext cx="508150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aphicFrame>
        <p:nvGraphicFramePr>
          <p:cNvPr id="7" name="Table 6">
            <a:extLst>
              <a:ext uri="{FF2B5EF4-FFF2-40B4-BE49-F238E27FC236}">
                <a16:creationId xmlns:a16="http://schemas.microsoft.com/office/drawing/2014/main" id="{C7E10987-CB64-47E4-978A-5F50BFA5165C}"/>
              </a:ext>
            </a:extLst>
          </p:cNvPr>
          <p:cNvGraphicFramePr>
            <a:graphicFrameLocks noGrp="1"/>
          </p:cNvGraphicFramePr>
          <p:nvPr>
            <p:extLst>
              <p:ext uri="{D42A27DB-BD31-4B8C-83A1-F6EECF244321}">
                <p14:modId xmlns:p14="http://schemas.microsoft.com/office/powerpoint/2010/main" val="481289883"/>
              </p:ext>
            </p:extLst>
          </p:nvPr>
        </p:nvGraphicFramePr>
        <p:xfrm>
          <a:off x="6760703" y="5364625"/>
          <a:ext cx="4643528" cy="1165864"/>
        </p:xfrm>
        <a:graphic>
          <a:graphicData uri="http://schemas.openxmlformats.org/drawingml/2006/table">
            <a:tbl>
              <a:tblPr firstRow="1" bandRow="1">
                <a:tableStyleId>{5940675A-B579-460E-94D1-54222C63F5DA}</a:tableStyleId>
              </a:tblPr>
              <a:tblGrid>
                <a:gridCol w="3258786">
                  <a:extLst>
                    <a:ext uri="{9D8B030D-6E8A-4147-A177-3AD203B41FA5}">
                      <a16:colId xmlns:a16="http://schemas.microsoft.com/office/drawing/2014/main" val="2954333149"/>
                    </a:ext>
                  </a:extLst>
                </a:gridCol>
                <a:gridCol w="257108">
                  <a:extLst>
                    <a:ext uri="{9D8B030D-6E8A-4147-A177-3AD203B41FA5}">
                      <a16:colId xmlns:a16="http://schemas.microsoft.com/office/drawing/2014/main" val="1378237627"/>
                    </a:ext>
                  </a:extLst>
                </a:gridCol>
                <a:gridCol w="1127634">
                  <a:extLst>
                    <a:ext uri="{9D8B030D-6E8A-4147-A177-3AD203B41FA5}">
                      <a16:colId xmlns:a16="http://schemas.microsoft.com/office/drawing/2014/main" val="3404321158"/>
                    </a:ext>
                  </a:extLst>
                </a:gridCol>
              </a:tblGrid>
              <a:tr h="245745">
                <a:tc>
                  <a:txBody>
                    <a:bodyPr/>
                    <a:lstStyle/>
                    <a:p>
                      <a:r>
                        <a:rPr lang="en-US" sz="1800">
                          <a:solidFill>
                            <a:srgbClr val="002060"/>
                          </a:solidFill>
                          <a:latin typeface="Century Gothic"/>
                        </a:rPr>
                        <a:t>Proposed M&amp;O Rate</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800" b="0">
                        <a:solidFill>
                          <a:srgbClr val="002060"/>
                        </a:solidFill>
                        <a:latin typeface="Century Gothic"/>
                      </a:endParaRP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800" b="0">
                          <a:solidFill>
                            <a:srgbClr val="002060"/>
                          </a:solidFill>
                          <a:latin typeface="Century Gothic"/>
                        </a:rPr>
                        <a:t>$0.224400</a:t>
                      </a:r>
                    </a:p>
                  </a:txBody>
                  <a:tcPr marL="17145" marR="17145" marT="8573" marB="857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612905"/>
                  </a:ext>
                </a:extLst>
              </a:tr>
              <a:tr h="252884">
                <a:tc>
                  <a:txBody>
                    <a:bodyPr/>
                    <a:lstStyle/>
                    <a:p>
                      <a:r>
                        <a:rPr lang="en-US" sz="1800" dirty="0">
                          <a:solidFill>
                            <a:srgbClr val="002060"/>
                          </a:solidFill>
                          <a:latin typeface="Century Gothic"/>
                        </a:rPr>
                        <a:t>No-New-Revenue M&amp;O Rate</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b="0" dirty="0">
                        <a:solidFill>
                          <a:srgbClr val="002060"/>
                        </a:solidFill>
                        <a:latin typeface="Century Gothic"/>
                      </a:endParaRPr>
                    </a:p>
                  </a:txBody>
                  <a:tcPr marL="17145" marR="17145" marT="8573" marB="8573"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0">
                          <a:solidFill>
                            <a:srgbClr val="002060"/>
                          </a:solidFill>
                          <a:latin typeface="Century Gothic"/>
                        </a:rPr>
                        <a:t>$0.217966</a:t>
                      </a:r>
                    </a:p>
                  </a:txBody>
                  <a:tcPr marL="17145" marR="17145" marT="8573" marB="8573"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5457"/>
                  </a:ext>
                </a:extLst>
              </a:tr>
              <a:tr h="245745">
                <a:tc>
                  <a:txBody>
                    <a:bodyPr/>
                    <a:lstStyle/>
                    <a:p>
                      <a:r>
                        <a:rPr lang="en-US" sz="1800" b="1">
                          <a:solidFill>
                            <a:srgbClr val="002060"/>
                          </a:solidFill>
                          <a:latin typeface="Century Gothic"/>
                        </a:rPr>
                        <a:t>Calculated Increase</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1800" b="1">
                        <a:solidFill>
                          <a:srgbClr val="002060"/>
                        </a:solidFill>
                        <a:latin typeface="Century Gothic"/>
                      </a:endParaRPr>
                    </a:p>
                  </a:txBody>
                  <a:tcPr marL="17145" marR="17145" marT="8573" marB="8573">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800" b="1">
                          <a:solidFill>
                            <a:srgbClr val="002060"/>
                          </a:solidFill>
                          <a:latin typeface="Century Gothic"/>
                        </a:rPr>
                        <a:t>$0.006434</a:t>
                      </a:r>
                    </a:p>
                  </a:txBody>
                  <a:tcPr marL="17145" marR="17145" marT="8573" marB="8573">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703986"/>
                  </a:ext>
                </a:extLst>
              </a:tr>
              <a:tr h="245745">
                <a:tc>
                  <a:txBody>
                    <a:bodyPr/>
                    <a:lstStyle/>
                    <a:p>
                      <a:endParaRPr lang="en-US" sz="180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800" b="0">
                        <a:solidFill>
                          <a:srgbClr val="002060"/>
                        </a:solidFill>
                        <a:latin typeface="Century Gothic"/>
                      </a:endParaRP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800" b="0" dirty="0">
                          <a:solidFill>
                            <a:srgbClr val="002060"/>
                          </a:solidFill>
                          <a:latin typeface="Century Gothic"/>
                        </a:rPr>
                        <a:t>+ 2.9%</a:t>
                      </a:r>
                    </a:p>
                  </a:txBody>
                  <a:tcPr marL="17145" marR="17145" marT="8573" marB="857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7168766"/>
                  </a:ext>
                </a:extLst>
              </a:tr>
            </a:tbl>
          </a:graphicData>
        </a:graphic>
      </p:graphicFrame>
      <p:pic>
        <p:nvPicPr>
          <p:cNvPr id="5" name="Picture 4">
            <a:extLst>
              <a:ext uri="{FF2B5EF4-FFF2-40B4-BE49-F238E27FC236}">
                <a16:creationId xmlns:a16="http://schemas.microsoft.com/office/drawing/2014/main" id="{C3194D03-BD9A-7877-AB1D-A21BB97D4BA6}"/>
              </a:ext>
            </a:extLst>
          </p:cNvPr>
          <p:cNvPicPr>
            <a:picLocks noChangeAspect="1"/>
          </p:cNvPicPr>
          <p:nvPr/>
        </p:nvPicPr>
        <p:blipFill>
          <a:blip r:embed="rId3"/>
          <a:stretch>
            <a:fillRect/>
          </a:stretch>
        </p:blipFill>
        <p:spPr>
          <a:xfrm>
            <a:off x="1905" y="0"/>
            <a:ext cx="12222480" cy="1772920"/>
          </a:xfrm>
          <a:prstGeom prst="rect">
            <a:avLst/>
          </a:prstGeom>
        </p:spPr>
      </p:pic>
      <p:sp>
        <p:nvSpPr>
          <p:cNvPr id="11" name="Title 1">
            <a:extLst>
              <a:ext uri="{FF2B5EF4-FFF2-40B4-BE49-F238E27FC236}">
                <a16:creationId xmlns:a16="http://schemas.microsoft.com/office/drawing/2014/main" id="{7F10959B-D197-6242-1498-E3257B187540}"/>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REQUIRED ORDINANCE LANGUAGE</a:t>
            </a:r>
          </a:p>
        </p:txBody>
      </p:sp>
      <p:pic>
        <p:nvPicPr>
          <p:cNvPr id="14" name="Picture 13">
            <a:extLst>
              <a:ext uri="{FF2B5EF4-FFF2-40B4-BE49-F238E27FC236}">
                <a16:creationId xmlns:a16="http://schemas.microsoft.com/office/drawing/2014/main" id="{039B8F64-30AE-CB29-0996-D240B8C6BE3C}"/>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29704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F7F97-F06C-48FB-B4B4-689E55C36D43}"/>
              </a:ext>
            </a:extLst>
          </p:cNvPr>
          <p:cNvSpPr>
            <a:spLocks noGrp="1"/>
          </p:cNvSpPr>
          <p:nvPr>
            <p:ph idx="1"/>
          </p:nvPr>
        </p:nvSpPr>
        <p:spPr>
          <a:xfrm>
            <a:off x="2034453" y="1935947"/>
            <a:ext cx="8123093" cy="360211"/>
          </a:xfrm>
        </p:spPr>
        <p:txBody>
          <a:bodyPr vert="horz" lIns="91440" tIns="45720" rIns="91440" bIns="45720" rtlCol="0" anchor="t">
            <a:normAutofit lnSpcReduction="10000"/>
          </a:bodyPr>
          <a:lstStyle/>
          <a:p>
            <a:pPr marL="0" indent="0" algn="ctr">
              <a:buNone/>
            </a:pPr>
            <a:r>
              <a:rPr lang="en-US" sz="2000">
                <a:solidFill>
                  <a:srgbClr val="002060"/>
                </a:solidFill>
                <a:latin typeface="Century Gothic"/>
              </a:rPr>
              <a:t>Notice of Public Hearing on Tax Increase, as published</a:t>
            </a:r>
          </a:p>
        </p:txBody>
      </p:sp>
      <p:graphicFrame>
        <p:nvGraphicFramePr>
          <p:cNvPr id="4" name="Table 4">
            <a:extLst>
              <a:ext uri="{FF2B5EF4-FFF2-40B4-BE49-F238E27FC236}">
                <a16:creationId xmlns:a16="http://schemas.microsoft.com/office/drawing/2014/main" id="{18527011-D2FC-4056-BDD3-EB985E6035BD}"/>
              </a:ext>
            </a:extLst>
          </p:cNvPr>
          <p:cNvGraphicFramePr>
            <a:graphicFrameLocks noGrp="1"/>
          </p:cNvGraphicFramePr>
          <p:nvPr>
            <p:extLst>
              <p:ext uri="{D42A27DB-BD31-4B8C-83A1-F6EECF244321}">
                <p14:modId xmlns:p14="http://schemas.microsoft.com/office/powerpoint/2010/main" val="1472305140"/>
              </p:ext>
            </p:extLst>
          </p:nvPr>
        </p:nvGraphicFramePr>
        <p:xfrm>
          <a:off x="1264668" y="2424690"/>
          <a:ext cx="9696954" cy="3543104"/>
        </p:xfrm>
        <a:graphic>
          <a:graphicData uri="http://schemas.openxmlformats.org/drawingml/2006/table">
            <a:tbl>
              <a:tblPr firstRow="1" bandRow="1">
                <a:tableStyleId>{5940675A-B579-460E-94D1-54222C63F5DA}</a:tableStyleId>
              </a:tblPr>
              <a:tblGrid>
                <a:gridCol w="2922578">
                  <a:extLst>
                    <a:ext uri="{9D8B030D-6E8A-4147-A177-3AD203B41FA5}">
                      <a16:colId xmlns:a16="http://schemas.microsoft.com/office/drawing/2014/main" val="4161871404"/>
                    </a:ext>
                  </a:extLst>
                </a:gridCol>
                <a:gridCol w="1964999">
                  <a:extLst>
                    <a:ext uri="{9D8B030D-6E8A-4147-A177-3AD203B41FA5}">
                      <a16:colId xmlns:a16="http://schemas.microsoft.com/office/drawing/2014/main" val="1889623397"/>
                    </a:ext>
                  </a:extLst>
                </a:gridCol>
                <a:gridCol w="1963347">
                  <a:extLst>
                    <a:ext uri="{9D8B030D-6E8A-4147-A177-3AD203B41FA5}">
                      <a16:colId xmlns:a16="http://schemas.microsoft.com/office/drawing/2014/main" val="3001161373"/>
                    </a:ext>
                  </a:extLst>
                </a:gridCol>
                <a:gridCol w="2846030">
                  <a:extLst>
                    <a:ext uri="{9D8B030D-6E8A-4147-A177-3AD203B41FA5}">
                      <a16:colId xmlns:a16="http://schemas.microsoft.com/office/drawing/2014/main" val="3437571046"/>
                    </a:ext>
                  </a:extLst>
                </a:gridCol>
              </a:tblGrid>
              <a:tr h="469900">
                <a:tc>
                  <a:txBody>
                    <a:bodyPr/>
                    <a:lstStyle/>
                    <a:p>
                      <a:pPr algn="l"/>
                      <a:endParaRPr lang="en-US" sz="2800" dirty="0">
                        <a:latin typeface="Century Gothic"/>
                      </a:endParaRPr>
                    </a:p>
                  </a:txBody>
                  <a:tcPr marL="34290" marR="34290" marT="17145" marB="17145">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r>
                        <a:rPr lang="en-US" sz="2000" b="1">
                          <a:solidFill>
                            <a:schemeClr val="bg1"/>
                          </a:solidFill>
                          <a:latin typeface="Century Gothic"/>
                        </a:rPr>
                        <a:t>2021</a:t>
                      </a:r>
                    </a:p>
                  </a:txBody>
                  <a:tcPr marL="34290" marR="34290" marT="17145" marB="1714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r>
                        <a:rPr lang="en-US" sz="2000" b="1">
                          <a:solidFill>
                            <a:schemeClr val="bg1"/>
                          </a:solidFill>
                          <a:latin typeface="Century Gothic"/>
                        </a:rPr>
                        <a:t>2022</a:t>
                      </a:r>
                    </a:p>
                  </a:txBody>
                  <a:tcPr marL="34290" marR="34290" marT="17145" marB="1714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r>
                        <a:rPr lang="en-US" sz="2400" b="1">
                          <a:solidFill>
                            <a:schemeClr val="bg1"/>
                          </a:solidFill>
                          <a:latin typeface="Century Gothic"/>
                        </a:rPr>
                        <a:t>Change</a:t>
                      </a:r>
                    </a:p>
                  </a:txBody>
                  <a:tcPr marL="34290" marR="34290" marT="17145" marB="17145">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95961474"/>
                  </a:ext>
                </a:extLst>
              </a:tr>
              <a:tr h="768301">
                <a:tc>
                  <a:txBody>
                    <a:bodyPr/>
                    <a:lstStyle/>
                    <a:p>
                      <a:pPr algn="l"/>
                      <a:r>
                        <a:rPr lang="en-US" sz="2200">
                          <a:solidFill>
                            <a:srgbClr val="002060"/>
                          </a:solidFill>
                          <a:latin typeface="Century Gothic"/>
                        </a:rPr>
                        <a:t>Total tax rate</a:t>
                      </a:r>
                    </a:p>
                  </a:txBody>
                  <a:tcPr marL="34290" marR="34290" marT="17145" marB="1714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$0.397</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$0.342</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13.85% decrease </a:t>
                      </a:r>
                    </a:p>
                    <a:p>
                      <a:pPr algn="ctr"/>
                      <a:r>
                        <a:rPr lang="en-US" sz="2200">
                          <a:solidFill>
                            <a:srgbClr val="002060"/>
                          </a:solidFill>
                          <a:latin typeface="Century Gothic"/>
                        </a:rPr>
                        <a:t>or $0.055 </a:t>
                      </a:r>
                    </a:p>
                  </a:txBody>
                  <a:tcPr marL="34290" marR="34290" marT="17145" marB="1714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2646107"/>
                  </a:ext>
                </a:extLst>
              </a:tr>
              <a:tr h="768301">
                <a:tc>
                  <a:txBody>
                    <a:bodyPr/>
                    <a:lstStyle/>
                    <a:p>
                      <a:pPr algn="l"/>
                      <a:r>
                        <a:rPr lang="en-US" sz="2200">
                          <a:solidFill>
                            <a:srgbClr val="002060"/>
                          </a:solidFill>
                          <a:latin typeface="Century Gothic"/>
                        </a:rPr>
                        <a:t>Average homestead taxable value</a:t>
                      </a:r>
                    </a:p>
                  </a:txBody>
                  <a:tcPr marL="34290" marR="34290" marT="17145" marB="1714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$322,459</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$366,809</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13.75% increase</a:t>
                      </a:r>
                    </a:p>
                  </a:txBody>
                  <a:tcPr marL="34290" marR="34290" marT="17145" marB="1714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601107"/>
                  </a:ext>
                </a:extLst>
              </a:tr>
              <a:tr h="768301">
                <a:tc>
                  <a:txBody>
                    <a:bodyPr/>
                    <a:lstStyle/>
                    <a:p>
                      <a:pPr algn="l"/>
                      <a:r>
                        <a:rPr lang="en-US" sz="2200">
                          <a:solidFill>
                            <a:srgbClr val="002060"/>
                          </a:solidFill>
                          <a:latin typeface="Century Gothic"/>
                        </a:rPr>
                        <a:t>Tax on average homestead</a:t>
                      </a:r>
                    </a:p>
                  </a:txBody>
                  <a:tcPr marL="34290" marR="34290" marT="17145" marB="1714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$1,280</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$1,254</a:t>
                      </a:r>
                    </a:p>
                  </a:txBody>
                  <a:tcPr marL="34290" marR="34290" marT="17145" marB="17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2.03% decrease</a:t>
                      </a:r>
                    </a:p>
                    <a:p>
                      <a:pPr algn="ctr"/>
                      <a:r>
                        <a:rPr lang="en-US" sz="2200">
                          <a:solidFill>
                            <a:srgbClr val="002060"/>
                          </a:solidFill>
                          <a:latin typeface="Century Gothic"/>
                        </a:rPr>
                        <a:t>or $26</a:t>
                      </a:r>
                    </a:p>
                  </a:txBody>
                  <a:tcPr marL="34290" marR="34290" marT="17145" marB="1714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3058512"/>
                  </a:ext>
                </a:extLst>
              </a:tr>
              <a:tr h="768301">
                <a:tc>
                  <a:txBody>
                    <a:bodyPr/>
                    <a:lstStyle/>
                    <a:p>
                      <a:pPr algn="l"/>
                      <a:r>
                        <a:rPr lang="en-US" sz="2200">
                          <a:solidFill>
                            <a:srgbClr val="002060"/>
                          </a:solidFill>
                          <a:latin typeface="Century Gothic"/>
                        </a:rPr>
                        <a:t>Total tax levy on all properties</a:t>
                      </a:r>
                    </a:p>
                  </a:txBody>
                  <a:tcPr marL="34290" marR="34290" marT="17145" marB="1714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$69,428,717</a:t>
                      </a:r>
                    </a:p>
                  </a:txBody>
                  <a:tcPr marL="34290" marR="34290" marT="17145" marB="17145"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a:solidFill>
                            <a:srgbClr val="002060"/>
                          </a:solidFill>
                          <a:latin typeface="Century Gothic"/>
                        </a:rPr>
                        <a:t>  $74,190,150</a:t>
                      </a:r>
                    </a:p>
                  </a:txBody>
                  <a:tcPr marL="34290" marR="34290" marT="17145" marB="17145"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a:solidFill>
                            <a:srgbClr val="002060"/>
                          </a:solidFill>
                          <a:latin typeface="Century Gothic"/>
                        </a:rPr>
                        <a:t>6.86% increase </a:t>
                      </a:r>
                    </a:p>
                    <a:p>
                      <a:pPr algn="ctr"/>
                      <a:r>
                        <a:rPr lang="en-US" sz="2200" dirty="0">
                          <a:solidFill>
                            <a:srgbClr val="002060"/>
                          </a:solidFill>
                          <a:latin typeface="Century Gothic"/>
                        </a:rPr>
                        <a:t>or $4,761,433</a:t>
                      </a:r>
                    </a:p>
                  </a:txBody>
                  <a:tcPr marL="34290" marR="34290" marT="17145" marB="1714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76882"/>
                  </a:ext>
                </a:extLst>
              </a:tr>
            </a:tbl>
          </a:graphicData>
        </a:graphic>
      </p:graphicFrame>
      <p:sp>
        <p:nvSpPr>
          <p:cNvPr id="6" name="TextBox 5">
            <a:extLst>
              <a:ext uri="{FF2B5EF4-FFF2-40B4-BE49-F238E27FC236}">
                <a16:creationId xmlns:a16="http://schemas.microsoft.com/office/drawing/2014/main" id="{F9A048DE-942B-4ADB-BD86-79C47BE67A12}"/>
              </a:ext>
            </a:extLst>
          </p:cNvPr>
          <p:cNvSpPr txBox="1"/>
          <p:nvPr/>
        </p:nvSpPr>
        <p:spPr>
          <a:xfrm>
            <a:off x="1264668" y="6167350"/>
            <a:ext cx="3535723" cy="346249"/>
          </a:xfrm>
          <a:prstGeom prst="rect">
            <a:avLst/>
          </a:prstGeom>
          <a:solidFill>
            <a:srgbClr val="002060"/>
          </a:solidFill>
        </p:spPr>
        <p:txBody>
          <a:bodyPr wrap="square" lIns="91440" tIns="45720" rIns="91440" bIns="45720" rtlCol="0" anchor="t">
            <a:spAutoFit/>
          </a:bodyPr>
          <a:lstStyle/>
          <a:p>
            <a:r>
              <a:rPr lang="en-US" sz="1650" dirty="0">
                <a:solidFill>
                  <a:schemeClr val="bg1"/>
                </a:solidFill>
                <a:latin typeface="Century Gothic"/>
              </a:rPr>
              <a:t>Per Property Tax Code Sec. 26.06</a:t>
            </a:r>
          </a:p>
        </p:txBody>
      </p:sp>
      <p:pic>
        <p:nvPicPr>
          <p:cNvPr id="7" name="Picture 6" descr="A picture containing object&#10;&#10;Description automatically generated">
            <a:extLst>
              <a:ext uri="{FF2B5EF4-FFF2-40B4-BE49-F238E27FC236}">
                <a16:creationId xmlns:a16="http://schemas.microsoft.com/office/drawing/2014/main" id="{5677B635-3BA3-D683-C960-C1A30DC0B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8" name="Picture 7">
            <a:extLst>
              <a:ext uri="{FF2B5EF4-FFF2-40B4-BE49-F238E27FC236}">
                <a16:creationId xmlns:a16="http://schemas.microsoft.com/office/drawing/2014/main" id="{A0F7E147-507E-1FAF-FE85-005257DE68C7}"/>
              </a:ext>
            </a:extLst>
          </p:cNvPr>
          <p:cNvPicPr>
            <a:picLocks noChangeAspect="1"/>
          </p:cNvPicPr>
          <p:nvPr/>
        </p:nvPicPr>
        <p:blipFill>
          <a:blip r:embed="rId4"/>
          <a:stretch>
            <a:fillRect/>
          </a:stretch>
        </p:blipFill>
        <p:spPr>
          <a:xfrm>
            <a:off x="1905" y="0"/>
            <a:ext cx="12222480" cy="1772920"/>
          </a:xfrm>
          <a:prstGeom prst="rect">
            <a:avLst/>
          </a:prstGeom>
        </p:spPr>
      </p:pic>
      <p:sp>
        <p:nvSpPr>
          <p:cNvPr id="10" name="Title 1">
            <a:extLst>
              <a:ext uri="{FF2B5EF4-FFF2-40B4-BE49-F238E27FC236}">
                <a16:creationId xmlns:a16="http://schemas.microsoft.com/office/drawing/2014/main" id="{CF50BDC6-E5E7-42E9-BAA6-85BA4FD81897}"/>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TAX RATE NOTICE</a:t>
            </a:r>
          </a:p>
        </p:txBody>
      </p:sp>
      <p:pic>
        <p:nvPicPr>
          <p:cNvPr id="12" name="Picture 11">
            <a:extLst>
              <a:ext uri="{FF2B5EF4-FFF2-40B4-BE49-F238E27FC236}">
                <a16:creationId xmlns:a16="http://schemas.microsoft.com/office/drawing/2014/main" id="{DC5DA79F-8BA6-75E5-4E60-2EB7C5CA451E}"/>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
        <p:nvSpPr>
          <p:cNvPr id="2" name="Arrow: Right 1">
            <a:extLst>
              <a:ext uri="{FF2B5EF4-FFF2-40B4-BE49-F238E27FC236}">
                <a16:creationId xmlns:a16="http://schemas.microsoft.com/office/drawing/2014/main" id="{A4865E1B-B26A-8A44-C1D7-7CAA57B295F2}"/>
              </a:ext>
            </a:extLst>
          </p:cNvPr>
          <p:cNvSpPr/>
          <p:nvPr/>
        </p:nvSpPr>
        <p:spPr>
          <a:xfrm rot="10800000">
            <a:off x="11209565" y="3043815"/>
            <a:ext cx="696248" cy="562453"/>
          </a:xfrm>
          <a:prstGeom prst="rightArrow">
            <a:avLst/>
          </a:prstGeom>
          <a:solidFill>
            <a:srgbClr val="056C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21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9C028-47A8-4461-8AE7-3CA3EB1C5E47}"/>
              </a:ext>
            </a:extLst>
          </p:cNvPr>
          <p:cNvSpPr>
            <a:spLocks noGrp="1"/>
          </p:cNvSpPr>
          <p:nvPr>
            <p:ph idx="1"/>
          </p:nvPr>
        </p:nvSpPr>
        <p:spPr>
          <a:xfrm>
            <a:off x="838200" y="1995488"/>
            <a:ext cx="8378270" cy="4584837"/>
          </a:xfrm>
        </p:spPr>
        <p:txBody>
          <a:bodyPr vert="horz" lIns="91440" tIns="45720" rIns="91440" bIns="45720" rtlCol="0" anchor="t">
            <a:noAutofit/>
          </a:bodyPr>
          <a:lstStyle/>
          <a:p>
            <a:pPr marL="0" indent="0">
              <a:spcAft>
                <a:spcPts val="225"/>
              </a:spcAft>
              <a:buNone/>
            </a:pPr>
            <a:r>
              <a:rPr lang="en-US" sz="1800" b="1">
                <a:solidFill>
                  <a:srgbClr val="002060"/>
                </a:solidFill>
                <a:latin typeface="Century Gothic"/>
              </a:rPr>
              <a:t>Total Tax Rate</a:t>
            </a:r>
          </a:p>
          <a:p>
            <a:pPr marL="347345" lvl="1" indent="-175895"/>
            <a:r>
              <a:rPr lang="en-US" sz="1800">
                <a:solidFill>
                  <a:srgbClr val="002060"/>
                </a:solidFill>
                <a:latin typeface="Century Gothic"/>
              </a:rPr>
              <a:t>Presents adopted rates NOT adjusted for change in values</a:t>
            </a:r>
          </a:p>
          <a:p>
            <a:pPr marL="518795" lvl="2" indent="-175895"/>
            <a:r>
              <a:rPr lang="en-US" sz="1800">
                <a:solidFill>
                  <a:srgbClr val="002060"/>
                </a:solidFill>
                <a:latin typeface="Century Gothic"/>
              </a:rPr>
              <a:t>Compares nominal rate to nominal rate</a:t>
            </a:r>
          </a:p>
          <a:p>
            <a:pPr marL="518795" lvl="2" indent="-175895"/>
            <a:r>
              <a:rPr lang="en-US" sz="1800">
                <a:solidFill>
                  <a:srgbClr val="002060"/>
                </a:solidFill>
                <a:latin typeface="Century Gothic"/>
              </a:rPr>
              <a:t>Does highlight the rate decrease when values rise</a:t>
            </a:r>
          </a:p>
          <a:p>
            <a:pPr marL="0" indent="0">
              <a:spcAft>
                <a:spcPts val="225"/>
              </a:spcAft>
              <a:buNone/>
            </a:pPr>
            <a:r>
              <a:rPr lang="en-US" sz="1800" b="1">
                <a:solidFill>
                  <a:srgbClr val="002060"/>
                </a:solidFill>
                <a:latin typeface="Century Gothic"/>
              </a:rPr>
              <a:t>Average Homestead Taxable Value</a:t>
            </a:r>
          </a:p>
          <a:p>
            <a:pPr marL="347345" lvl="1" indent="-175895"/>
            <a:r>
              <a:rPr lang="en-US" sz="1800">
                <a:solidFill>
                  <a:srgbClr val="002060"/>
                </a:solidFill>
                <a:latin typeface="Century Gothic"/>
              </a:rPr>
              <a:t>Based on </a:t>
            </a:r>
            <a:r>
              <a:rPr lang="en-US" sz="1800" b="1">
                <a:solidFill>
                  <a:srgbClr val="002060"/>
                </a:solidFill>
                <a:latin typeface="Century Gothic"/>
              </a:rPr>
              <a:t>Average</a:t>
            </a:r>
            <a:r>
              <a:rPr lang="en-US" sz="1800">
                <a:solidFill>
                  <a:srgbClr val="002060"/>
                </a:solidFill>
                <a:latin typeface="Century Gothic"/>
              </a:rPr>
              <a:t> taxable value, not </a:t>
            </a:r>
            <a:r>
              <a:rPr lang="en-US" sz="1800" b="1">
                <a:solidFill>
                  <a:srgbClr val="002060"/>
                </a:solidFill>
                <a:latin typeface="Century Gothic"/>
              </a:rPr>
              <a:t>Median</a:t>
            </a:r>
          </a:p>
          <a:p>
            <a:pPr marL="0" indent="0">
              <a:spcAft>
                <a:spcPts val="225"/>
              </a:spcAft>
              <a:buNone/>
            </a:pPr>
            <a:r>
              <a:rPr lang="en-US" sz="1800" b="1">
                <a:solidFill>
                  <a:srgbClr val="002060"/>
                </a:solidFill>
                <a:latin typeface="Century Gothic"/>
              </a:rPr>
              <a:t>Tax on Average Homestead</a:t>
            </a:r>
          </a:p>
          <a:p>
            <a:pPr marL="347345" lvl="1" indent="-175895"/>
            <a:r>
              <a:rPr lang="en-US" sz="1800">
                <a:solidFill>
                  <a:srgbClr val="002060"/>
                </a:solidFill>
                <a:latin typeface="Century Gothic"/>
              </a:rPr>
              <a:t>Average taxable value and nominal rate for each year </a:t>
            </a:r>
          </a:p>
          <a:p>
            <a:pPr marL="518795" lvl="2" indent="-175895"/>
            <a:r>
              <a:rPr lang="en-US" sz="1800">
                <a:solidFill>
                  <a:srgbClr val="002060"/>
                </a:solidFill>
                <a:latin typeface="Century Gothic"/>
              </a:rPr>
              <a:t>Compares two different data sets</a:t>
            </a:r>
          </a:p>
          <a:p>
            <a:pPr marL="0" indent="0">
              <a:spcAft>
                <a:spcPts val="225"/>
              </a:spcAft>
              <a:buNone/>
            </a:pPr>
            <a:r>
              <a:rPr lang="en-US" sz="1800" b="1">
                <a:solidFill>
                  <a:srgbClr val="002060"/>
                </a:solidFill>
                <a:latin typeface="Century Gothic"/>
              </a:rPr>
              <a:t>Total </a:t>
            </a:r>
            <a:r>
              <a:rPr lang="en-US" sz="1800" b="1" i="1">
                <a:solidFill>
                  <a:srgbClr val="002060"/>
                </a:solidFill>
                <a:latin typeface="Century Gothic"/>
              </a:rPr>
              <a:t>Tax Levy </a:t>
            </a:r>
            <a:r>
              <a:rPr lang="en-US" sz="1800" b="1">
                <a:solidFill>
                  <a:srgbClr val="002060"/>
                </a:solidFill>
                <a:latin typeface="Century Gothic"/>
              </a:rPr>
              <a:t>on All Properties</a:t>
            </a:r>
          </a:p>
          <a:p>
            <a:pPr marL="347345" lvl="1" indent="-175895"/>
            <a:r>
              <a:rPr lang="en-US" sz="1800">
                <a:solidFill>
                  <a:srgbClr val="002060"/>
                </a:solidFill>
                <a:latin typeface="Century Gothic"/>
              </a:rPr>
              <a:t>Prior year is based on actual collections</a:t>
            </a:r>
          </a:p>
          <a:p>
            <a:pPr marL="347345" lvl="1" indent="-175895"/>
            <a:r>
              <a:rPr lang="en-US" sz="1800">
                <a:solidFill>
                  <a:srgbClr val="002060"/>
                </a:solidFill>
                <a:latin typeface="Century Gothic"/>
              </a:rPr>
              <a:t>LGC 102.005 notice is based on prior year budget</a:t>
            </a:r>
          </a:p>
          <a:p>
            <a:pPr marL="347345" lvl="1" indent="-175895"/>
            <a:r>
              <a:rPr lang="en-US" sz="1800">
                <a:solidFill>
                  <a:srgbClr val="002060"/>
                </a:solidFill>
                <a:latin typeface="Century Gothic"/>
              </a:rPr>
              <a:t>Current year levy is as calculated based on strict calculation of levy</a:t>
            </a:r>
          </a:p>
          <a:p>
            <a:pPr marL="347345" lvl="1" indent="-175895"/>
            <a:r>
              <a:rPr lang="en-US" sz="1800">
                <a:solidFill>
                  <a:srgbClr val="002060"/>
                </a:solidFill>
                <a:latin typeface="Century Gothic"/>
              </a:rPr>
              <a:t>City’s budget reflects expected collections on properties still in ARB</a:t>
            </a:r>
          </a:p>
        </p:txBody>
      </p:sp>
      <p:pic>
        <p:nvPicPr>
          <p:cNvPr id="5" name="Picture 4" descr="A picture containing object&#10;&#10;Description automatically generated">
            <a:extLst>
              <a:ext uri="{FF2B5EF4-FFF2-40B4-BE49-F238E27FC236}">
                <a16:creationId xmlns:a16="http://schemas.microsoft.com/office/drawing/2014/main" id="{C6CB2147-B48D-B96D-6404-DB57F0901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sp>
        <p:nvSpPr>
          <p:cNvPr id="6" name="Title 5">
            <a:extLst>
              <a:ext uri="{FF2B5EF4-FFF2-40B4-BE49-F238E27FC236}">
                <a16:creationId xmlns:a16="http://schemas.microsoft.com/office/drawing/2014/main" id="{4516410A-3E92-757D-591A-2C98398FB39D}"/>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A9555AFE-8873-0D19-19E3-CFED5A8ACE17}"/>
              </a:ext>
            </a:extLst>
          </p:cNvPr>
          <p:cNvPicPr>
            <a:picLocks noChangeAspect="1"/>
          </p:cNvPicPr>
          <p:nvPr/>
        </p:nvPicPr>
        <p:blipFill>
          <a:blip r:embed="rId3"/>
          <a:stretch>
            <a:fillRect/>
          </a:stretch>
        </p:blipFill>
        <p:spPr>
          <a:xfrm>
            <a:off x="1905" y="0"/>
            <a:ext cx="12222480" cy="1772920"/>
          </a:xfrm>
          <a:prstGeom prst="rect">
            <a:avLst/>
          </a:prstGeom>
        </p:spPr>
      </p:pic>
      <p:sp>
        <p:nvSpPr>
          <p:cNvPr id="10" name="Title 1">
            <a:extLst>
              <a:ext uri="{FF2B5EF4-FFF2-40B4-BE49-F238E27FC236}">
                <a16:creationId xmlns:a16="http://schemas.microsoft.com/office/drawing/2014/main" id="{44C7BE4C-D5E8-917A-E2A4-275904D019D8}"/>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TAX RATE NOTICE</a:t>
            </a:r>
          </a:p>
        </p:txBody>
      </p:sp>
      <p:pic>
        <p:nvPicPr>
          <p:cNvPr id="12" name="Picture 11">
            <a:extLst>
              <a:ext uri="{FF2B5EF4-FFF2-40B4-BE49-F238E27FC236}">
                <a16:creationId xmlns:a16="http://schemas.microsoft.com/office/drawing/2014/main" id="{9DF29838-15B2-A115-F852-D1474EED2172}"/>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57661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855F7A-960B-41F6-9FB4-0AE8B6B5D4FE}"/>
              </a:ext>
            </a:extLst>
          </p:cNvPr>
          <p:cNvSpPr>
            <a:spLocks noGrp="1"/>
          </p:cNvSpPr>
          <p:nvPr>
            <p:ph sz="half" idx="1"/>
          </p:nvPr>
        </p:nvSpPr>
        <p:spPr>
          <a:xfrm>
            <a:off x="838200" y="1937385"/>
            <a:ext cx="5181600" cy="2227898"/>
          </a:xfrm>
        </p:spPr>
        <p:txBody>
          <a:bodyPr vert="horz" lIns="91440" tIns="45720" rIns="91440" bIns="45720" rtlCol="0" anchor="t">
            <a:noAutofit/>
          </a:bodyPr>
          <a:lstStyle/>
          <a:p>
            <a:r>
              <a:rPr lang="en-US" sz="2000">
                <a:solidFill>
                  <a:srgbClr val="002060"/>
                </a:solidFill>
                <a:latin typeface="Century Gothic"/>
              </a:rPr>
              <a:t>The </a:t>
            </a:r>
            <a:r>
              <a:rPr lang="en-US" sz="2000" b="1" i="1">
                <a:solidFill>
                  <a:srgbClr val="002060"/>
                </a:solidFill>
                <a:latin typeface="Century Gothic"/>
              </a:rPr>
              <a:t>Median</a:t>
            </a:r>
            <a:r>
              <a:rPr lang="en-US" sz="2000">
                <a:solidFill>
                  <a:srgbClr val="002060"/>
                </a:solidFill>
                <a:latin typeface="Century Gothic"/>
              </a:rPr>
              <a:t> is the middle value in a dataset  </a:t>
            </a:r>
          </a:p>
          <a:p>
            <a:pPr marL="342900" lvl="1"/>
            <a:r>
              <a:rPr lang="en-US" sz="2000">
                <a:solidFill>
                  <a:srgbClr val="002060"/>
                </a:solidFill>
                <a:latin typeface="Century Gothic"/>
              </a:rPr>
              <a:t>Half the homes are higher in value, and half the homes are lower in value</a:t>
            </a:r>
          </a:p>
          <a:p>
            <a:pPr marL="342900" lvl="1"/>
            <a:r>
              <a:rPr lang="en-US" sz="2000">
                <a:solidFill>
                  <a:srgbClr val="002060"/>
                </a:solidFill>
                <a:latin typeface="Century Gothic"/>
              </a:rPr>
              <a:t>Has been CORR standard indicator for taxable home values</a:t>
            </a:r>
          </a:p>
        </p:txBody>
      </p:sp>
      <p:sp>
        <p:nvSpPr>
          <p:cNvPr id="4" name="Content Placeholder 3">
            <a:extLst>
              <a:ext uri="{FF2B5EF4-FFF2-40B4-BE49-F238E27FC236}">
                <a16:creationId xmlns:a16="http://schemas.microsoft.com/office/drawing/2014/main" id="{D66C07AA-4DE1-48CF-850C-FE9EAAE11DEA}"/>
              </a:ext>
            </a:extLst>
          </p:cNvPr>
          <p:cNvSpPr>
            <a:spLocks noGrp="1"/>
          </p:cNvSpPr>
          <p:nvPr>
            <p:ph sz="half" idx="2"/>
          </p:nvPr>
        </p:nvSpPr>
        <p:spPr>
          <a:xfrm>
            <a:off x="6114416" y="1939717"/>
            <a:ext cx="4849495" cy="1983343"/>
          </a:xfrm>
        </p:spPr>
        <p:txBody>
          <a:bodyPr vert="horz" lIns="91440" tIns="45720" rIns="91440" bIns="45720" rtlCol="0" anchor="t">
            <a:normAutofit/>
          </a:bodyPr>
          <a:lstStyle/>
          <a:p>
            <a:r>
              <a:rPr lang="en-US" sz="2000">
                <a:solidFill>
                  <a:srgbClr val="002060"/>
                </a:solidFill>
                <a:latin typeface="Century Gothic"/>
              </a:rPr>
              <a:t>The </a:t>
            </a:r>
            <a:r>
              <a:rPr lang="en-US" sz="2000" b="1" i="1">
                <a:solidFill>
                  <a:srgbClr val="002060"/>
                </a:solidFill>
                <a:latin typeface="Century Gothic"/>
              </a:rPr>
              <a:t>Average</a:t>
            </a:r>
            <a:r>
              <a:rPr lang="en-US" sz="2000">
                <a:solidFill>
                  <a:srgbClr val="002060"/>
                </a:solidFill>
                <a:latin typeface="Century Gothic"/>
              </a:rPr>
              <a:t> is found by dividing the sum of all values by the number of items in a dataset</a:t>
            </a:r>
          </a:p>
          <a:p>
            <a:pPr marL="342900" lvl="1"/>
            <a:r>
              <a:rPr lang="en-US" sz="2000">
                <a:solidFill>
                  <a:srgbClr val="002060"/>
                </a:solidFill>
                <a:latin typeface="Century Gothic"/>
              </a:rPr>
              <a:t>Starting in 2019 law now requires use of average in notice publication</a:t>
            </a:r>
          </a:p>
        </p:txBody>
      </p:sp>
      <p:graphicFrame>
        <p:nvGraphicFramePr>
          <p:cNvPr id="5" name="Table 5">
            <a:extLst>
              <a:ext uri="{FF2B5EF4-FFF2-40B4-BE49-F238E27FC236}">
                <a16:creationId xmlns:a16="http://schemas.microsoft.com/office/drawing/2014/main" id="{CCA6DC45-F5E1-45C6-AF4C-CEE6F6211FD1}"/>
              </a:ext>
            </a:extLst>
          </p:cNvPr>
          <p:cNvGraphicFramePr>
            <a:graphicFrameLocks noGrp="1"/>
          </p:cNvGraphicFramePr>
          <p:nvPr>
            <p:extLst>
              <p:ext uri="{D42A27DB-BD31-4B8C-83A1-F6EECF244321}">
                <p14:modId xmlns:p14="http://schemas.microsoft.com/office/powerpoint/2010/main" val="551295662"/>
              </p:ext>
            </p:extLst>
          </p:nvPr>
        </p:nvGraphicFramePr>
        <p:xfrm>
          <a:off x="2899423" y="4165283"/>
          <a:ext cx="6427444" cy="2071674"/>
        </p:xfrm>
        <a:graphic>
          <a:graphicData uri="http://schemas.openxmlformats.org/drawingml/2006/table">
            <a:tbl>
              <a:tblPr firstRow="1" bandRow="1">
                <a:tableStyleId>{5940675A-B579-460E-94D1-54222C63F5DA}</a:tableStyleId>
              </a:tblPr>
              <a:tblGrid>
                <a:gridCol w="3321811">
                  <a:extLst>
                    <a:ext uri="{9D8B030D-6E8A-4147-A177-3AD203B41FA5}">
                      <a16:colId xmlns:a16="http://schemas.microsoft.com/office/drawing/2014/main" val="1650442119"/>
                    </a:ext>
                  </a:extLst>
                </a:gridCol>
                <a:gridCol w="1491637">
                  <a:extLst>
                    <a:ext uri="{9D8B030D-6E8A-4147-A177-3AD203B41FA5}">
                      <a16:colId xmlns:a16="http://schemas.microsoft.com/office/drawing/2014/main" val="1008668276"/>
                    </a:ext>
                  </a:extLst>
                </a:gridCol>
                <a:gridCol w="1613996">
                  <a:extLst>
                    <a:ext uri="{9D8B030D-6E8A-4147-A177-3AD203B41FA5}">
                      <a16:colId xmlns:a16="http://schemas.microsoft.com/office/drawing/2014/main" val="620315365"/>
                    </a:ext>
                  </a:extLst>
                </a:gridCol>
              </a:tblGrid>
              <a:tr h="327328">
                <a:tc>
                  <a:txBody>
                    <a:bodyPr/>
                    <a:lstStyle/>
                    <a:p>
                      <a:endParaRPr lang="en-US" sz="2200">
                        <a:solidFill>
                          <a:schemeClr val="bg1"/>
                        </a:solidFill>
                        <a:latin typeface="Century Gothic"/>
                        <a:cs typeface="Arial"/>
                      </a:endParaRPr>
                    </a:p>
                  </a:txBody>
                  <a:tcPr marL="34290" marR="34290" marT="17145" marB="17145">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b="1">
                          <a:solidFill>
                            <a:schemeClr val="bg1"/>
                          </a:solidFill>
                          <a:latin typeface="Century Gothic"/>
                          <a:cs typeface="Arial"/>
                        </a:rPr>
                        <a:t>Median</a:t>
                      </a:r>
                    </a:p>
                  </a:txBody>
                  <a:tcPr marL="34290" marR="34290" marT="17145" marB="1714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200" b="1">
                          <a:solidFill>
                            <a:schemeClr val="bg1"/>
                          </a:solidFill>
                          <a:latin typeface="Century Gothic"/>
                          <a:cs typeface="Arial"/>
                        </a:rPr>
                        <a:t>Average</a:t>
                      </a:r>
                    </a:p>
                  </a:txBody>
                  <a:tcPr marL="34290" marR="34290" marT="17145" marB="17145">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33474113"/>
                  </a:ext>
                </a:extLst>
              </a:tr>
              <a:tr h="392793">
                <a:tc>
                  <a:txBody>
                    <a:bodyPr/>
                    <a:lstStyle/>
                    <a:p>
                      <a:r>
                        <a:rPr lang="en-US" sz="2200">
                          <a:solidFill>
                            <a:srgbClr val="002060"/>
                          </a:solidFill>
                          <a:latin typeface="Century Gothic"/>
                          <a:cs typeface="Arial"/>
                        </a:rPr>
                        <a:t>Current Year Value</a:t>
                      </a:r>
                    </a:p>
                  </a:txBody>
                  <a:tcPr marL="34290" marR="34290" marT="17145" marB="17145">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$369,169</a:t>
                      </a:r>
                    </a:p>
                  </a:txBody>
                  <a:tcPr marL="34290" marR="34290" marT="17145" marB="1714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$366,809</a:t>
                      </a:r>
                    </a:p>
                  </a:txBody>
                  <a:tcPr marL="34290" marR="34290" marT="17145" marB="17145">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5418965"/>
                  </a:ext>
                </a:extLst>
              </a:tr>
              <a:tr h="392793">
                <a:tc>
                  <a:txBody>
                    <a:bodyPr/>
                    <a:lstStyle/>
                    <a:p>
                      <a:r>
                        <a:rPr lang="en-US" sz="2200">
                          <a:solidFill>
                            <a:srgbClr val="002060"/>
                          </a:solidFill>
                          <a:latin typeface="Century Gothic"/>
                          <a:cs typeface="Arial"/>
                        </a:rPr>
                        <a:t>Prior Year Value</a:t>
                      </a:r>
                    </a:p>
                  </a:txBody>
                  <a:tcPr marL="34290" marR="34290" marT="17145" marB="1714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$287,101</a:t>
                      </a:r>
                    </a:p>
                  </a:txBody>
                  <a:tcPr marL="34290" marR="34290" marT="17145" marB="1714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$322,459</a:t>
                      </a:r>
                    </a:p>
                  </a:txBody>
                  <a:tcPr marL="34290" marR="34290" marT="17145" marB="1714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1612918"/>
                  </a:ext>
                </a:extLst>
              </a:tr>
              <a:tr h="523725">
                <a:tc>
                  <a:txBody>
                    <a:bodyPr/>
                    <a:lstStyle/>
                    <a:p>
                      <a:r>
                        <a:rPr lang="en-US" sz="2200">
                          <a:solidFill>
                            <a:srgbClr val="002060"/>
                          </a:solidFill>
                          <a:latin typeface="Century Gothic"/>
                          <a:cs typeface="Arial"/>
                        </a:rPr>
                        <a:t>Change from Prior Year</a:t>
                      </a:r>
                    </a:p>
                  </a:txBody>
                  <a:tcPr marL="34290" marR="34290" marT="17145" marB="1714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$82,068</a:t>
                      </a:r>
                    </a:p>
                  </a:txBody>
                  <a:tcPr marL="34290" marR="34290" marT="17145" marB="1714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$44,350</a:t>
                      </a:r>
                    </a:p>
                  </a:txBody>
                  <a:tcPr marL="34290" marR="34290" marT="17145" marB="1714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0869250"/>
                  </a:ext>
                </a:extLst>
              </a:tr>
              <a:tr h="392793">
                <a:tc>
                  <a:txBody>
                    <a:bodyPr/>
                    <a:lstStyle/>
                    <a:p>
                      <a:r>
                        <a:rPr lang="en-US" sz="2200">
                          <a:solidFill>
                            <a:srgbClr val="002060"/>
                          </a:solidFill>
                          <a:latin typeface="Century Gothic"/>
                          <a:cs typeface="Arial"/>
                        </a:rPr>
                        <a:t>Percent Change</a:t>
                      </a:r>
                    </a:p>
                  </a:txBody>
                  <a:tcPr marL="34290" marR="34290" marT="17145" marB="17145">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28.6%</a:t>
                      </a:r>
                    </a:p>
                  </a:txBody>
                  <a:tcPr marL="34290" marR="34290" marT="17145" marB="1714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a:solidFill>
                            <a:srgbClr val="002060"/>
                          </a:solidFill>
                          <a:latin typeface="Century Gothic"/>
                          <a:cs typeface="Arial"/>
                        </a:rPr>
                        <a:t>13.8%</a:t>
                      </a:r>
                    </a:p>
                  </a:txBody>
                  <a:tcPr marL="34290" marR="34290" marT="17145" marB="17145">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0433693"/>
                  </a:ext>
                </a:extLst>
              </a:tr>
            </a:tbl>
          </a:graphicData>
        </a:graphic>
      </p:graphicFrame>
      <p:pic>
        <p:nvPicPr>
          <p:cNvPr id="7" name="Picture 6" descr="A picture containing object&#10;&#10;Description automatically generated">
            <a:extLst>
              <a:ext uri="{FF2B5EF4-FFF2-40B4-BE49-F238E27FC236}">
                <a16:creationId xmlns:a16="http://schemas.microsoft.com/office/drawing/2014/main" id="{57D4FF77-F69A-4BF9-A49E-1B088740D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8" name="Picture 7">
            <a:extLst>
              <a:ext uri="{FF2B5EF4-FFF2-40B4-BE49-F238E27FC236}">
                <a16:creationId xmlns:a16="http://schemas.microsoft.com/office/drawing/2014/main" id="{1B813568-FC04-6B59-9952-72ACECF3F64C}"/>
              </a:ext>
            </a:extLst>
          </p:cNvPr>
          <p:cNvPicPr>
            <a:picLocks noChangeAspect="1"/>
          </p:cNvPicPr>
          <p:nvPr/>
        </p:nvPicPr>
        <p:blipFill>
          <a:blip r:embed="rId4"/>
          <a:stretch>
            <a:fillRect/>
          </a:stretch>
        </p:blipFill>
        <p:spPr>
          <a:xfrm>
            <a:off x="1905" y="0"/>
            <a:ext cx="12222480" cy="1772920"/>
          </a:xfrm>
          <a:prstGeom prst="rect">
            <a:avLst/>
          </a:prstGeom>
        </p:spPr>
      </p:pic>
      <p:sp>
        <p:nvSpPr>
          <p:cNvPr id="10" name="Title 1">
            <a:extLst>
              <a:ext uri="{FF2B5EF4-FFF2-40B4-BE49-F238E27FC236}">
                <a16:creationId xmlns:a16="http://schemas.microsoft.com/office/drawing/2014/main" id="{A360AE91-2BB5-679C-1D7B-B8D263C2A459}"/>
              </a:ext>
            </a:extLst>
          </p:cNvPr>
          <p:cNvSpPr txBox="1">
            <a:spLocks/>
          </p:cNvSpPr>
          <p:nvPr/>
        </p:nvSpPr>
        <p:spPr>
          <a:xfrm>
            <a:off x="100076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76C1CF"/>
                </a:solidFill>
                <a:latin typeface="Century Gothic"/>
              </a:rPr>
              <a:t>MEDIAN VS. AVERAGE</a:t>
            </a:r>
          </a:p>
        </p:txBody>
      </p:sp>
      <p:pic>
        <p:nvPicPr>
          <p:cNvPr id="12" name="Picture 11">
            <a:extLst>
              <a:ext uri="{FF2B5EF4-FFF2-40B4-BE49-F238E27FC236}">
                <a16:creationId xmlns:a16="http://schemas.microsoft.com/office/drawing/2014/main" id="{C1598BB7-BCAB-947F-212B-BE835C82738C}"/>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429193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26BCB-DA46-21CF-52E1-8CFDC39EA6DE}"/>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5540BF4D-F627-9ACD-102D-83C93CD46AC3}"/>
              </a:ext>
            </a:extLst>
          </p:cNvPr>
          <p:cNvPicPr>
            <a:picLocks noChangeAspect="1"/>
          </p:cNvPicPr>
          <p:nvPr/>
        </p:nvPicPr>
        <p:blipFill>
          <a:blip r:embed="rId3"/>
          <a:stretch>
            <a:fillRect/>
          </a:stretch>
        </p:blipFill>
        <p:spPr>
          <a:xfrm>
            <a:off x="-4253" y="853128"/>
            <a:ext cx="12195858" cy="4845205"/>
          </a:xfrm>
          <a:prstGeom prst="rect">
            <a:avLst/>
          </a:prstGeom>
        </p:spPr>
      </p:pic>
      <p:sp>
        <p:nvSpPr>
          <p:cNvPr id="3074" name="Title 1">
            <a:extLst>
              <a:ext uri="{FF2B5EF4-FFF2-40B4-BE49-F238E27FC236}">
                <a16:creationId xmlns:a16="http://schemas.microsoft.com/office/drawing/2014/main" id="{8627A038-94D4-1C94-ADDB-3B20403E828B}"/>
              </a:ext>
            </a:extLst>
          </p:cNvPr>
          <p:cNvSpPr>
            <a:spLocks noGrp="1"/>
          </p:cNvSpPr>
          <p:nvPr>
            <p:ph type="ctrTitle"/>
          </p:nvPr>
        </p:nvSpPr>
        <p:spPr>
          <a:xfrm>
            <a:off x="1521676" y="2507988"/>
            <a:ext cx="9144000" cy="1935163"/>
          </a:xfrm>
        </p:spPr>
        <p:txBody>
          <a:bodyPr>
            <a:normAutofit fontScale="90000"/>
          </a:bodyPr>
          <a:lstStyle/>
          <a:p>
            <a:br>
              <a:rPr lang="en-US" altLang="en-US" b="1" dirty="0"/>
            </a:br>
            <a:r>
              <a:rPr lang="en-US" altLang="en-US" sz="4400" b="1" dirty="0">
                <a:solidFill>
                  <a:schemeClr val="bg1"/>
                </a:solidFill>
                <a:latin typeface="Century Gothic"/>
              </a:rPr>
              <a:t>Rough Seas</a:t>
            </a:r>
            <a:br>
              <a:rPr lang="en-US" altLang="en-US" sz="4400" b="1" dirty="0">
                <a:solidFill>
                  <a:schemeClr val="bg1"/>
                </a:solidFill>
                <a:latin typeface="Century Gothic"/>
              </a:rPr>
            </a:br>
            <a:br>
              <a:rPr lang="en-US" altLang="en-US" sz="4400" b="1" dirty="0">
                <a:solidFill>
                  <a:schemeClr val="bg1"/>
                </a:solidFill>
                <a:latin typeface="Century Gothic"/>
              </a:rPr>
            </a:br>
            <a:r>
              <a:rPr lang="en-US" altLang="en-US" sz="4400" b="1" dirty="0">
                <a:solidFill>
                  <a:schemeClr val="bg1"/>
                </a:solidFill>
                <a:latin typeface="Century Gothic"/>
              </a:rPr>
              <a:t>Issues with the Calculation</a:t>
            </a:r>
            <a:br>
              <a:rPr lang="en-US" altLang="en-US" sz="4400" b="1" dirty="0">
                <a:solidFill>
                  <a:schemeClr val="bg1"/>
                </a:solidFill>
                <a:latin typeface="Century Gothic"/>
              </a:rPr>
            </a:br>
            <a:endParaRPr lang="en-US" altLang="en-US" sz="4400" b="1" dirty="0">
              <a:solidFill>
                <a:schemeClr val="bg1"/>
              </a:solidFill>
              <a:latin typeface="Century Gothic"/>
            </a:endParaRPr>
          </a:p>
        </p:txBody>
      </p:sp>
      <p:sp>
        <p:nvSpPr>
          <p:cNvPr id="3" name="Subtitle 2">
            <a:extLst>
              <a:ext uri="{FF2B5EF4-FFF2-40B4-BE49-F238E27FC236}">
                <a16:creationId xmlns:a16="http://schemas.microsoft.com/office/drawing/2014/main" id="{91728C02-7C25-1B25-F9C3-AB3C547F6CD4}"/>
              </a:ext>
            </a:extLst>
          </p:cNvPr>
          <p:cNvSpPr>
            <a:spLocks noGrp="1"/>
          </p:cNvSpPr>
          <p:nvPr>
            <p:ph type="subTitle" idx="1"/>
          </p:nvPr>
        </p:nvSpPr>
        <p:spPr>
          <a:xfrm>
            <a:off x="4178300" y="3627438"/>
            <a:ext cx="3835400" cy="1655762"/>
          </a:xfrm>
        </p:spPr>
        <p:txBody>
          <a:bodyPr vert="horz" lIns="91440" tIns="45720" rIns="91440" bIns="45720" rtlCol="0" anchor="t">
            <a:normAutofit/>
          </a:bodyPr>
          <a:lstStyle/>
          <a:p>
            <a:pPr>
              <a:buFont typeface="Arial" charset="0"/>
              <a:buNone/>
              <a:defRPr/>
            </a:pPr>
            <a:br>
              <a:rPr lang="en-US" dirty="0">
                <a:latin typeface="Century Gothic"/>
              </a:rPr>
            </a:br>
            <a:endParaRPr lang="en-US" dirty="0">
              <a:solidFill>
                <a:schemeClr val="bg1"/>
              </a:solidFill>
              <a:latin typeface="Century Gothic"/>
              <a:cs typeface="Calibri"/>
            </a:endParaRPr>
          </a:p>
        </p:txBody>
      </p:sp>
      <p:pic>
        <p:nvPicPr>
          <p:cNvPr id="4" name="Picture 3" descr="A picture containing object&#10;&#10;Description automatically generated">
            <a:extLst>
              <a:ext uri="{FF2B5EF4-FFF2-40B4-BE49-F238E27FC236}">
                <a16:creationId xmlns:a16="http://schemas.microsoft.com/office/drawing/2014/main" id="{CF026656-657A-E0C4-3750-A812C19D0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Graphic 5" descr="Wave with solid fill">
            <a:extLst>
              <a:ext uri="{FF2B5EF4-FFF2-40B4-BE49-F238E27FC236}">
                <a16:creationId xmlns:a16="http://schemas.microsoft.com/office/drawing/2014/main" id="{F4E01CED-79DC-2184-7577-48F74F6C03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476" y="4193518"/>
            <a:ext cx="914400" cy="914400"/>
          </a:xfrm>
          <a:prstGeom prst="rect">
            <a:avLst/>
          </a:prstGeom>
        </p:spPr>
      </p:pic>
    </p:spTree>
    <p:extLst>
      <p:ext uri="{BB962C8B-B14F-4D97-AF65-F5344CB8AC3E}">
        <p14:creationId xmlns:p14="http://schemas.microsoft.com/office/powerpoint/2010/main" val="212915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6579450" y="727627"/>
            <a:ext cx="4957553" cy="1645920"/>
          </a:xfrm>
        </p:spPr>
        <p:txBody>
          <a:bodyPr>
            <a:normAutofit/>
          </a:bodyPr>
          <a:lstStyle/>
          <a:p>
            <a:r>
              <a:rPr lang="en-US" dirty="0"/>
              <a:t>The Trouble with TIRZs Part 1.</a:t>
            </a:r>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pic>
        <p:nvPicPr>
          <p:cNvPr id="4" name="Picture 3">
            <a:hlinkClick r:id="rId2"/>
            <a:extLst>
              <a:ext uri="{FF2B5EF4-FFF2-40B4-BE49-F238E27FC236}">
                <a16:creationId xmlns:a16="http://schemas.microsoft.com/office/drawing/2014/main" id="{5B592AAC-F406-77DF-CE21-4DBB01EF6AA6}"/>
              </a:ext>
            </a:extLst>
          </p:cNvPr>
          <p:cNvPicPr>
            <a:picLocks noChangeAspect="1"/>
          </p:cNvPicPr>
          <p:nvPr/>
        </p:nvPicPr>
        <p:blipFill>
          <a:blip r:embed="rId3"/>
          <a:stretch>
            <a:fillRect/>
          </a:stretch>
        </p:blipFill>
        <p:spPr>
          <a:xfrm>
            <a:off x="1205256" y="1686321"/>
            <a:ext cx="4414438" cy="3503522"/>
          </a:xfrm>
          <a:prstGeom prst="rect">
            <a:avLst/>
          </a:prstGeom>
        </p:spPr>
      </p:pic>
      <p:sp>
        <p:nvSpPr>
          <p:cNvPr id="3" name="Content Placeholder 2">
            <a:extLst>
              <a:ext uri="{FF2B5EF4-FFF2-40B4-BE49-F238E27FC236}">
                <a16:creationId xmlns:a16="http://schemas.microsoft.com/office/drawing/2014/main" id="{D0212F7D-892E-68DD-F5AD-DB2F92942BCC}"/>
              </a:ext>
            </a:extLst>
          </p:cNvPr>
          <p:cNvSpPr>
            <a:spLocks noGrp="1"/>
          </p:cNvSpPr>
          <p:nvPr>
            <p:ph idx="1"/>
          </p:nvPr>
        </p:nvSpPr>
        <p:spPr>
          <a:xfrm>
            <a:off x="6579450" y="2538919"/>
            <a:ext cx="4957554" cy="3496120"/>
          </a:xfrm>
        </p:spPr>
        <p:txBody>
          <a:bodyPr>
            <a:normAutofit/>
          </a:bodyPr>
          <a:lstStyle/>
          <a:p>
            <a:r>
              <a:rPr lang="en-US" dirty="0"/>
              <a:t>A TIRZ increases the impact of the SB2 revenue cap, accelerating the decrease in the tax rate and decreasing your overall revenue. It also shifts the tax burden to residential taxpayers.</a:t>
            </a:r>
          </a:p>
          <a:p>
            <a:pPr lvl="1"/>
            <a:r>
              <a:rPr lang="en-US" b="1" dirty="0"/>
              <a:t>Why?</a:t>
            </a:r>
          </a:p>
          <a:p>
            <a:pPr lvl="2"/>
            <a:r>
              <a:rPr lang="en-US" dirty="0"/>
              <a:t>Residential Values are increasing faster than Commercial Values</a:t>
            </a:r>
          </a:p>
          <a:p>
            <a:pPr lvl="2"/>
            <a:r>
              <a:rPr lang="en-US" dirty="0"/>
              <a:t>You are decreasing your tax base in tax rate calculation.</a:t>
            </a:r>
          </a:p>
        </p:txBody>
      </p:sp>
      <p:graphicFrame>
        <p:nvGraphicFramePr>
          <p:cNvPr id="5" name="Object 4">
            <a:extLst>
              <a:ext uri="{FF2B5EF4-FFF2-40B4-BE49-F238E27FC236}">
                <a16:creationId xmlns:a16="http://schemas.microsoft.com/office/drawing/2014/main" id="{53D6B380-1D64-5846-4C14-46693E5393CD}"/>
              </a:ext>
            </a:extLst>
          </p:cNvPr>
          <p:cNvGraphicFramePr>
            <a:graphicFrameLocks noChangeAspect="1"/>
          </p:cNvGraphicFramePr>
          <p:nvPr/>
        </p:nvGraphicFramePr>
        <p:xfrm>
          <a:off x="8601026" y="5108169"/>
          <a:ext cx="914400" cy="806450"/>
        </p:xfrm>
        <a:graphic>
          <a:graphicData uri="http://schemas.openxmlformats.org/presentationml/2006/ole">
            <mc:AlternateContent xmlns:mc="http://schemas.openxmlformats.org/markup-compatibility/2006">
              <mc:Choice xmlns:v="urn:schemas-microsoft-com:vml" Requires="v">
                <p:oleObj name="Worksheet" showAsIcon="1" r:id="rId4" imgW="914273" imgH="806583" progId="Excel.Sheet.12">
                  <p:embed/>
                </p:oleObj>
              </mc:Choice>
              <mc:Fallback>
                <p:oleObj name="Worksheet" showAsIcon="1" r:id="rId4" imgW="914273" imgH="806583" progId="Excel.Sheet.12">
                  <p:embed/>
                  <p:pic>
                    <p:nvPicPr>
                      <p:cNvPr id="5" name="Object 4">
                        <a:extLst>
                          <a:ext uri="{FF2B5EF4-FFF2-40B4-BE49-F238E27FC236}">
                            <a16:creationId xmlns:a16="http://schemas.microsoft.com/office/drawing/2014/main" id="{53D6B380-1D64-5846-4C14-46693E5393CD}"/>
                          </a:ext>
                        </a:extLst>
                      </p:cNvPr>
                      <p:cNvPicPr/>
                      <p:nvPr/>
                    </p:nvPicPr>
                    <p:blipFill>
                      <a:blip r:embed="rId5"/>
                      <a:stretch>
                        <a:fillRect/>
                      </a:stretch>
                    </p:blipFill>
                    <p:spPr>
                      <a:xfrm>
                        <a:off x="8601026" y="510816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828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8" name="Rectangle 17">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0" name="Rectangle 19">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868680" y="642593"/>
            <a:ext cx="6281928" cy="1744183"/>
          </a:xfrm>
        </p:spPr>
        <p:txBody>
          <a:bodyPr>
            <a:normAutofit/>
          </a:bodyPr>
          <a:lstStyle/>
          <a:p>
            <a:r>
              <a:rPr lang="en-US" dirty="0"/>
              <a:t>The Trouble with TIRZs Part 2.</a:t>
            </a:r>
          </a:p>
        </p:txBody>
      </p:sp>
      <p:sp>
        <p:nvSpPr>
          <p:cNvPr id="3" name="Content Placeholder 2">
            <a:extLst>
              <a:ext uri="{FF2B5EF4-FFF2-40B4-BE49-F238E27FC236}">
                <a16:creationId xmlns:a16="http://schemas.microsoft.com/office/drawing/2014/main" id="{D0212F7D-892E-68DD-F5AD-DB2F92942BCC}"/>
              </a:ext>
            </a:extLst>
          </p:cNvPr>
          <p:cNvSpPr>
            <a:spLocks noGrp="1"/>
          </p:cNvSpPr>
          <p:nvPr>
            <p:ph idx="1"/>
          </p:nvPr>
        </p:nvSpPr>
        <p:spPr>
          <a:xfrm>
            <a:off x="868680" y="2386584"/>
            <a:ext cx="6281928" cy="3648456"/>
          </a:xfrm>
        </p:spPr>
        <p:txBody>
          <a:bodyPr>
            <a:normAutofit/>
          </a:bodyPr>
          <a:lstStyle/>
          <a:p>
            <a:r>
              <a:rPr lang="en-US" dirty="0"/>
              <a:t>If you have a TIRZ and your municipality contributes at a rate higher than your MO/Total Tax Rate, </a:t>
            </a:r>
          </a:p>
          <a:p>
            <a:pPr lvl="1"/>
            <a:r>
              <a:rPr lang="en-US" dirty="0"/>
              <a:t> Then you will consistently show that you are collecting more in debt service than what is being shown as revenue in your I&amp;S fund.</a:t>
            </a:r>
          </a:p>
          <a:p>
            <a:pPr lvl="1"/>
            <a:r>
              <a:rPr lang="en-US" dirty="0"/>
              <a:t>This will result in your municipality showing to have excess debt collections when that revenue went to the TIRZ</a:t>
            </a:r>
          </a:p>
          <a:p>
            <a:pPr lvl="1"/>
            <a:r>
              <a:rPr lang="en-US" dirty="0"/>
              <a:t>You will then have to come up with another revenue source to pay your debt services</a:t>
            </a:r>
          </a:p>
          <a:p>
            <a:pPr lvl="1"/>
            <a:endParaRPr lang="en-US" dirty="0"/>
          </a:p>
        </p:txBody>
      </p:sp>
      <p:sp>
        <p:nvSpPr>
          <p:cNvPr id="22" name="Rectangle 21">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72863341-7BDE-7613-438D-DD4F74C795B2}"/>
              </a:ext>
            </a:extLst>
          </p:cNvPr>
          <p:cNvPicPr>
            <a:picLocks noChangeAspect="1"/>
          </p:cNvPicPr>
          <p:nvPr/>
        </p:nvPicPr>
        <p:blipFill>
          <a:blip r:embed="rId2"/>
          <a:stretch>
            <a:fillRect/>
          </a:stretch>
        </p:blipFill>
        <p:spPr>
          <a:xfrm>
            <a:off x="8316242" y="1214848"/>
            <a:ext cx="3322121" cy="4429494"/>
          </a:xfrm>
          <a:prstGeom prst="rect">
            <a:avLst/>
          </a:prstGeom>
        </p:spPr>
      </p:pic>
    </p:spTree>
    <p:extLst>
      <p:ext uri="{BB962C8B-B14F-4D97-AF65-F5344CB8AC3E}">
        <p14:creationId xmlns:p14="http://schemas.microsoft.com/office/powerpoint/2010/main" val="3221584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FE4E3-5112-0816-4E64-2AA8F22170CA}"/>
              </a:ext>
            </a:extLst>
          </p:cNvPr>
          <p:cNvSpPr>
            <a:spLocks noGrp="1"/>
          </p:cNvSpPr>
          <p:nvPr>
            <p:ph idx="1"/>
          </p:nvPr>
        </p:nvSpPr>
        <p:spPr>
          <a:xfrm>
            <a:off x="838200" y="2049145"/>
            <a:ext cx="10515600" cy="4351338"/>
          </a:xfrm>
        </p:spPr>
        <p:txBody>
          <a:bodyPr vert="horz" lIns="91440" tIns="45720" rIns="91440" bIns="45720" rtlCol="0" anchor="t">
            <a:normAutofit fontScale="92500" lnSpcReduction="20000"/>
          </a:bodyPr>
          <a:lstStyle/>
          <a:p>
            <a:r>
              <a:rPr lang="en-US" dirty="0">
                <a:solidFill>
                  <a:srgbClr val="002060"/>
                </a:solidFill>
                <a:latin typeface="Century Gothic"/>
              </a:rPr>
              <a:t>Getting on Board</a:t>
            </a:r>
          </a:p>
          <a:p>
            <a:pPr lvl="1"/>
            <a:r>
              <a:rPr lang="en-US" dirty="0">
                <a:solidFill>
                  <a:srgbClr val="002060"/>
                </a:solidFill>
                <a:latin typeface="Century Gothic"/>
              </a:rPr>
              <a:t>Getting Ready</a:t>
            </a:r>
          </a:p>
          <a:p>
            <a:pPr lvl="1"/>
            <a:r>
              <a:rPr lang="en-US" dirty="0">
                <a:solidFill>
                  <a:srgbClr val="002060"/>
                </a:solidFill>
                <a:latin typeface="Century Gothic"/>
              </a:rPr>
              <a:t>Roles &amp; Responsibilities</a:t>
            </a:r>
          </a:p>
          <a:p>
            <a:pPr lvl="1"/>
            <a:r>
              <a:rPr lang="en-US" dirty="0">
                <a:solidFill>
                  <a:srgbClr val="002060"/>
                </a:solidFill>
                <a:latin typeface="Century Gothic"/>
              </a:rPr>
              <a:t>Process &amp; Publications</a:t>
            </a:r>
          </a:p>
          <a:p>
            <a:pPr marL="457200" lvl="1" indent="0">
              <a:buNone/>
            </a:pPr>
            <a:endParaRPr lang="en-US" dirty="0">
              <a:solidFill>
                <a:srgbClr val="002060"/>
              </a:solidFill>
              <a:latin typeface="Century Gothic"/>
            </a:endParaRPr>
          </a:p>
          <a:p>
            <a:r>
              <a:rPr lang="en-US" dirty="0">
                <a:solidFill>
                  <a:srgbClr val="002060"/>
                </a:solidFill>
                <a:latin typeface="Century Gothic"/>
              </a:rPr>
              <a:t>Rough Seas</a:t>
            </a:r>
          </a:p>
          <a:p>
            <a:pPr lvl="1"/>
            <a:r>
              <a:rPr lang="en-US" dirty="0">
                <a:solidFill>
                  <a:srgbClr val="002060"/>
                </a:solidFill>
                <a:latin typeface="Century Gothic"/>
              </a:rPr>
              <a:t>TIRZ &amp; TIFs</a:t>
            </a:r>
          </a:p>
          <a:p>
            <a:pPr lvl="1"/>
            <a:r>
              <a:rPr lang="en-US" dirty="0">
                <a:solidFill>
                  <a:srgbClr val="002060"/>
                </a:solidFill>
                <a:latin typeface="Century Gothic"/>
              </a:rPr>
              <a:t>Excess Debt Collections</a:t>
            </a:r>
          </a:p>
          <a:p>
            <a:pPr lvl="1"/>
            <a:r>
              <a:rPr lang="en-US" dirty="0">
                <a:solidFill>
                  <a:srgbClr val="002060"/>
                </a:solidFill>
                <a:latin typeface="Century Gothic"/>
              </a:rPr>
              <a:t>Appraisal Rolls</a:t>
            </a:r>
          </a:p>
          <a:p>
            <a:pPr marL="457200" lvl="1" indent="0">
              <a:buNone/>
            </a:pPr>
            <a:endParaRPr lang="en-US" dirty="0">
              <a:solidFill>
                <a:srgbClr val="002060"/>
              </a:solidFill>
              <a:latin typeface="Century Gothic"/>
            </a:endParaRPr>
          </a:p>
          <a:p>
            <a:r>
              <a:rPr lang="en-US" dirty="0">
                <a:solidFill>
                  <a:srgbClr val="002060"/>
                </a:solidFill>
                <a:latin typeface="Century Gothic"/>
              </a:rPr>
              <a:t>Arriving in Port</a:t>
            </a:r>
          </a:p>
          <a:p>
            <a:pPr lvl="1"/>
            <a:r>
              <a:rPr lang="en-US" dirty="0">
                <a:solidFill>
                  <a:srgbClr val="002060"/>
                </a:solidFill>
                <a:latin typeface="Century Gothic"/>
              </a:rPr>
              <a:t>Tips</a:t>
            </a:r>
          </a:p>
          <a:p>
            <a:pPr lvl="1"/>
            <a:r>
              <a:rPr lang="en-US" dirty="0">
                <a:solidFill>
                  <a:srgbClr val="002060"/>
                </a:solidFill>
                <a:latin typeface="Century Gothic"/>
              </a:rPr>
              <a:t>Questions</a:t>
            </a:r>
          </a:p>
          <a:p>
            <a:endParaRPr lang="en-US" dirty="0">
              <a:solidFill>
                <a:srgbClr val="002060"/>
              </a:solidFill>
              <a:latin typeface="Century Gothic"/>
            </a:endParaRPr>
          </a:p>
        </p:txBody>
      </p:sp>
      <p:pic>
        <p:nvPicPr>
          <p:cNvPr id="6" name="Picture 5" descr="A picture containing object&#10;&#10;Description automatically generated">
            <a:extLst>
              <a:ext uri="{FF2B5EF4-FFF2-40B4-BE49-F238E27FC236}">
                <a16:creationId xmlns:a16="http://schemas.microsoft.com/office/drawing/2014/main" id="{F98B0E50-EDA4-B895-8F0B-04D4C2601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4" name="Picture 4">
            <a:extLst>
              <a:ext uri="{FF2B5EF4-FFF2-40B4-BE49-F238E27FC236}">
                <a16:creationId xmlns:a16="http://schemas.microsoft.com/office/drawing/2014/main" id="{53A2205A-8F2C-98EB-81A7-857FF2E13AB9}"/>
              </a:ext>
            </a:extLst>
          </p:cNvPr>
          <p:cNvPicPr>
            <a:picLocks noChangeAspect="1"/>
          </p:cNvPicPr>
          <p:nvPr/>
        </p:nvPicPr>
        <p:blipFill>
          <a:blip r:embed="rId3"/>
          <a:stretch>
            <a:fillRect/>
          </a:stretch>
        </p:blipFill>
        <p:spPr>
          <a:xfrm>
            <a:off x="1905" y="0"/>
            <a:ext cx="12222480" cy="1772920"/>
          </a:xfrm>
          <a:prstGeom prst="rect">
            <a:avLst/>
          </a:prstGeom>
        </p:spPr>
      </p:pic>
      <p:sp>
        <p:nvSpPr>
          <p:cNvPr id="2" name="Title 1">
            <a:extLst>
              <a:ext uri="{FF2B5EF4-FFF2-40B4-BE49-F238E27FC236}">
                <a16:creationId xmlns:a16="http://schemas.microsoft.com/office/drawing/2014/main" id="{85C3F198-EBB1-EEA2-3B14-215265F58458}"/>
              </a:ext>
            </a:extLst>
          </p:cNvPr>
          <p:cNvSpPr>
            <a:spLocks noGrp="1"/>
          </p:cNvSpPr>
          <p:nvPr>
            <p:ph type="title"/>
          </p:nvPr>
        </p:nvSpPr>
        <p:spPr/>
        <p:txBody>
          <a:bodyPr/>
          <a:lstStyle/>
          <a:p>
            <a:r>
              <a:rPr lang="en-US" b="1" dirty="0">
                <a:solidFill>
                  <a:srgbClr val="76C1CF"/>
                </a:solidFill>
                <a:latin typeface="Century Gothic"/>
              </a:rPr>
              <a:t>SESSION OVERVIEW</a:t>
            </a:r>
          </a:p>
        </p:txBody>
      </p:sp>
      <p:pic>
        <p:nvPicPr>
          <p:cNvPr id="9" name="Picture 9">
            <a:extLst>
              <a:ext uri="{FF2B5EF4-FFF2-40B4-BE49-F238E27FC236}">
                <a16:creationId xmlns:a16="http://schemas.microsoft.com/office/drawing/2014/main" id="{639EC6F0-FC4A-8ABC-1B6F-90C9CA4CF08C}"/>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54799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4" name="Rectangle 23">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26" name="Rectangle 25">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8" name="Rectangle 27">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0" name="Rectangle 29">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2" name="Rectangle 31">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cxnSp>
        <p:nvCxnSpPr>
          <p:cNvPr id="34" name="Straight Connector 33">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3368FD1-4D43-E134-1465-14E9E22C0FC0}"/>
              </a:ext>
            </a:extLst>
          </p:cNvPr>
          <p:cNvPicPr>
            <a:picLocks noGrp="1" noChangeAspect="1"/>
          </p:cNvPicPr>
          <p:nvPr>
            <p:ph idx="1"/>
          </p:nvPr>
        </p:nvPicPr>
        <p:blipFill>
          <a:blip r:embed="rId2"/>
          <a:stretch>
            <a:fillRect/>
          </a:stretch>
        </p:blipFill>
        <p:spPr>
          <a:xfrm>
            <a:off x="1295859" y="2062384"/>
            <a:ext cx="5600897" cy="3136502"/>
          </a:xfrm>
          <a:prstGeom prst="rect">
            <a:avLst/>
          </a:prstGeom>
        </p:spPr>
      </p:pic>
      <p:sp>
        <p:nvSpPr>
          <p:cNvPr id="40" name="Rectangle 39">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3400" cap="all" spc="-100"/>
              <a:t>Tactics To Mitigate Excess Debt Collections</a:t>
            </a:r>
          </a:p>
        </p:txBody>
      </p:sp>
    </p:spTree>
    <p:extLst>
      <p:ext uri="{BB962C8B-B14F-4D97-AF65-F5344CB8AC3E}">
        <p14:creationId xmlns:p14="http://schemas.microsoft.com/office/powerpoint/2010/main" val="263254595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6579450" y="727627"/>
            <a:ext cx="4957553" cy="1645920"/>
          </a:xfrm>
        </p:spPr>
        <p:txBody>
          <a:bodyPr>
            <a:normAutofit/>
          </a:bodyPr>
          <a:lstStyle/>
          <a:p>
            <a:r>
              <a:rPr lang="en-US" dirty="0"/>
              <a:t>Solution #1</a:t>
            </a:r>
          </a:p>
        </p:txBody>
      </p:sp>
      <p:sp>
        <p:nvSpPr>
          <p:cNvPr id="21" name="Rectangle 2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pic>
        <p:nvPicPr>
          <p:cNvPr id="5" name="Picture 4">
            <a:extLst>
              <a:ext uri="{FF2B5EF4-FFF2-40B4-BE49-F238E27FC236}">
                <a16:creationId xmlns:a16="http://schemas.microsoft.com/office/drawing/2014/main" id="{E209342C-7B8B-8E51-65F6-09C0830CE95F}"/>
              </a:ext>
            </a:extLst>
          </p:cNvPr>
          <p:cNvPicPr>
            <a:picLocks noChangeAspect="1"/>
          </p:cNvPicPr>
          <p:nvPr/>
        </p:nvPicPr>
        <p:blipFill>
          <a:blip r:embed="rId2"/>
          <a:stretch>
            <a:fillRect/>
          </a:stretch>
        </p:blipFill>
        <p:spPr>
          <a:xfrm>
            <a:off x="1205256" y="2196522"/>
            <a:ext cx="4414438" cy="2483121"/>
          </a:xfrm>
          <a:prstGeom prst="rect">
            <a:avLst/>
          </a:prstGeom>
        </p:spPr>
      </p:pic>
      <p:sp>
        <p:nvSpPr>
          <p:cNvPr id="3" name="Content Placeholder 2">
            <a:extLst>
              <a:ext uri="{FF2B5EF4-FFF2-40B4-BE49-F238E27FC236}">
                <a16:creationId xmlns:a16="http://schemas.microsoft.com/office/drawing/2014/main" id="{D0212F7D-892E-68DD-F5AD-DB2F92942BCC}"/>
              </a:ext>
            </a:extLst>
          </p:cNvPr>
          <p:cNvSpPr>
            <a:spLocks noGrp="1"/>
          </p:cNvSpPr>
          <p:nvPr>
            <p:ph idx="1"/>
          </p:nvPr>
        </p:nvSpPr>
        <p:spPr>
          <a:xfrm>
            <a:off x="6579450" y="2538919"/>
            <a:ext cx="4957554" cy="3496120"/>
          </a:xfrm>
        </p:spPr>
        <p:txBody>
          <a:bodyPr>
            <a:normAutofit/>
          </a:bodyPr>
          <a:lstStyle/>
          <a:p>
            <a:r>
              <a:rPr lang="en-US" dirty="0"/>
              <a:t>Increase your debt calculation by the difference, negating the impact.</a:t>
            </a:r>
          </a:p>
          <a:p>
            <a:pPr marL="0" indent="0">
              <a:buNone/>
            </a:pPr>
            <a:endParaRPr lang="en-US" dirty="0"/>
          </a:p>
          <a:p>
            <a:r>
              <a:rPr lang="en-US" dirty="0"/>
              <a:t>Pros: </a:t>
            </a:r>
          </a:p>
          <a:p>
            <a:pPr lvl="1"/>
            <a:r>
              <a:rPr lang="en-US" dirty="0"/>
              <a:t>This will offset any loss revenue</a:t>
            </a:r>
          </a:p>
          <a:p>
            <a:pPr lvl="1"/>
            <a:r>
              <a:rPr lang="en-US" dirty="0"/>
              <a:t>It will show up as debt you are not going to issue during the year</a:t>
            </a:r>
          </a:p>
          <a:p>
            <a:pPr lvl="1"/>
            <a:r>
              <a:rPr lang="en-US" dirty="0"/>
              <a:t>Simplest method</a:t>
            </a:r>
          </a:p>
          <a:p>
            <a:pPr lvl="1"/>
            <a:endParaRPr lang="en-US" dirty="0"/>
          </a:p>
          <a:p>
            <a:r>
              <a:rPr lang="en-US" dirty="0"/>
              <a:t>Cons:</a:t>
            </a:r>
          </a:p>
          <a:p>
            <a:pPr lvl="1"/>
            <a:r>
              <a:rPr lang="en-US" dirty="0"/>
              <a:t>Not Transparent</a:t>
            </a:r>
          </a:p>
          <a:p>
            <a:pPr lvl="1"/>
            <a:r>
              <a:rPr lang="en-US" dirty="0"/>
              <a:t>Disingenuous</a:t>
            </a:r>
          </a:p>
        </p:txBody>
      </p:sp>
    </p:spTree>
    <p:extLst>
      <p:ext uri="{BB962C8B-B14F-4D97-AF65-F5344CB8AC3E}">
        <p14:creationId xmlns:p14="http://schemas.microsoft.com/office/powerpoint/2010/main" val="275977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D3FE6A6C-C0B1-DE5E-8B66-429234E166B6}"/>
              </a:ext>
            </a:extLst>
          </p:cNvPr>
          <p:cNvPicPr>
            <a:picLocks noChangeAspect="1"/>
          </p:cNvPicPr>
          <p:nvPr/>
        </p:nvPicPr>
        <p:blipFill>
          <a:blip r:embed="rId2"/>
          <a:stretch>
            <a:fillRect/>
          </a:stretch>
        </p:blipFill>
        <p:spPr>
          <a:xfrm>
            <a:off x="727654" y="1872217"/>
            <a:ext cx="5367165" cy="3126373"/>
          </a:xfrm>
          <a:prstGeom prst="rect">
            <a:avLst/>
          </a:prstGeom>
        </p:spPr>
      </p:pic>
      <p:sp>
        <p:nvSpPr>
          <p:cNvPr id="15" name="Rectangle 14">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3" name="Rectangle 12">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7064082" y="642594"/>
            <a:ext cx="4472921" cy="1371600"/>
          </a:xfrm>
        </p:spPr>
        <p:txBody>
          <a:bodyPr>
            <a:normAutofit/>
          </a:bodyPr>
          <a:lstStyle/>
          <a:p>
            <a:r>
              <a:rPr lang="en-US" dirty="0"/>
              <a:t>Solution #2</a:t>
            </a:r>
          </a:p>
        </p:txBody>
      </p:sp>
      <p:sp>
        <p:nvSpPr>
          <p:cNvPr id="3" name="Content Placeholder 2">
            <a:extLst>
              <a:ext uri="{FF2B5EF4-FFF2-40B4-BE49-F238E27FC236}">
                <a16:creationId xmlns:a16="http://schemas.microsoft.com/office/drawing/2014/main" id="{D0212F7D-892E-68DD-F5AD-DB2F92942BCC}"/>
              </a:ext>
            </a:extLst>
          </p:cNvPr>
          <p:cNvSpPr>
            <a:spLocks noGrp="1"/>
          </p:cNvSpPr>
          <p:nvPr>
            <p:ph idx="1"/>
          </p:nvPr>
        </p:nvSpPr>
        <p:spPr>
          <a:xfrm>
            <a:off x="7064082" y="2103120"/>
            <a:ext cx="4472922" cy="3931920"/>
          </a:xfrm>
        </p:spPr>
        <p:txBody>
          <a:bodyPr>
            <a:normAutofit/>
          </a:bodyPr>
          <a:lstStyle/>
          <a:p>
            <a:r>
              <a:rPr lang="en-US" dirty="0"/>
              <a:t>Plan to use other revenues to pay for debt, knowing you will face a revenue shortfall. </a:t>
            </a:r>
          </a:p>
          <a:p>
            <a:endParaRPr lang="en-US" dirty="0"/>
          </a:p>
          <a:p>
            <a:r>
              <a:rPr lang="en-US" dirty="0"/>
              <a:t>Pros: </a:t>
            </a:r>
          </a:p>
          <a:p>
            <a:pPr lvl="1"/>
            <a:r>
              <a:rPr lang="en-US" dirty="0"/>
              <a:t>Transparent (kind of)</a:t>
            </a:r>
          </a:p>
          <a:p>
            <a:pPr marL="274320" lvl="1" indent="0">
              <a:buNone/>
            </a:pPr>
            <a:endParaRPr lang="en-US" dirty="0"/>
          </a:p>
          <a:p>
            <a:pPr lvl="1"/>
            <a:endParaRPr lang="en-US" dirty="0"/>
          </a:p>
          <a:p>
            <a:r>
              <a:rPr lang="en-US" dirty="0"/>
              <a:t>Cons:</a:t>
            </a:r>
          </a:p>
          <a:p>
            <a:pPr lvl="1"/>
            <a:r>
              <a:rPr lang="en-US" dirty="0"/>
              <a:t>Revenue diverted from other sources</a:t>
            </a:r>
          </a:p>
          <a:p>
            <a:endParaRPr lang="en-US" dirty="0"/>
          </a:p>
        </p:txBody>
      </p:sp>
    </p:spTree>
    <p:extLst>
      <p:ext uri="{BB962C8B-B14F-4D97-AF65-F5344CB8AC3E}">
        <p14:creationId xmlns:p14="http://schemas.microsoft.com/office/powerpoint/2010/main" val="55101779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FFBE5-D3DE-023F-B5F1-4087B3119F4A}"/>
              </a:ext>
            </a:extLst>
          </p:cNvPr>
          <p:cNvSpPr>
            <a:spLocks noGrp="1"/>
          </p:cNvSpPr>
          <p:nvPr>
            <p:ph type="title"/>
          </p:nvPr>
        </p:nvSpPr>
        <p:spPr>
          <a:xfrm>
            <a:off x="868679" y="642593"/>
            <a:ext cx="6466321" cy="1744183"/>
          </a:xfrm>
        </p:spPr>
        <p:txBody>
          <a:bodyPr vert="horz" lIns="91440" tIns="45720" rIns="91440" bIns="45720" rtlCol="0" anchor="ctr">
            <a:normAutofit/>
          </a:bodyPr>
          <a:lstStyle/>
          <a:p>
            <a:r>
              <a:rPr lang="en-US" dirty="0"/>
              <a:t>Understand the Appraisal Roll(s) &amp; Check Them Twice</a:t>
            </a:r>
          </a:p>
        </p:txBody>
      </p:sp>
      <p:sp>
        <p:nvSpPr>
          <p:cNvPr id="3" name="TextBox 2">
            <a:extLst>
              <a:ext uri="{FF2B5EF4-FFF2-40B4-BE49-F238E27FC236}">
                <a16:creationId xmlns:a16="http://schemas.microsoft.com/office/drawing/2014/main" id="{F21C9711-FBE5-36FD-0F33-75931BE98328}"/>
              </a:ext>
            </a:extLst>
          </p:cNvPr>
          <p:cNvSpPr txBox="1"/>
          <p:nvPr/>
        </p:nvSpPr>
        <p:spPr>
          <a:xfrm>
            <a:off x="868680" y="2386583"/>
            <a:ext cx="6281928" cy="3828823"/>
          </a:xfrm>
          <a:prstGeom prst="rect">
            <a:avLst/>
          </a:prstGeom>
        </p:spPr>
        <p:txBody>
          <a:bodyPr vert="horz" lIns="91440" tIns="45720" rIns="91440" bIns="45720" rtlCol="0">
            <a:normAutofit lnSpcReduction="10000"/>
          </a:bodyPr>
          <a:lstStyle/>
          <a:p>
            <a:pPr marL="285750" indent="-182880">
              <a:spcAft>
                <a:spcPts val="600"/>
              </a:spcAft>
              <a:buClr>
                <a:schemeClr val="tx1">
                  <a:lumMod val="85000"/>
                  <a:lumOff val="15000"/>
                </a:schemeClr>
              </a:buClr>
              <a:buFont typeface="Garamond" pitchFamily="18" charset="0"/>
              <a:buChar char="◦"/>
            </a:pPr>
            <a:r>
              <a:rPr lang="en-US" dirty="0"/>
              <a:t>Review what changed from prior years – use your preliminary certified estimate and start now!</a:t>
            </a:r>
          </a:p>
          <a:p>
            <a:pPr marL="285750" indent="-182880">
              <a:spcAft>
                <a:spcPts val="600"/>
              </a:spcAft>
              <a:buClr>
                <a:schemeClr val="tx1">
                  <a:lumMod val="85000"/>
                  <a:lumOff val="15000"/>
                </a:schemeClr>
              </a:buClr>
              <a:buFont typeface="Garamond" pitchFamily="18" charset="0"/>
              <a:buChar char="◦"/>
            </a:pPr>
            <a:r>
              <a:rPr lang="en-US" dirty="0"/>
              <a:t>Examples: </a:t>
            </a:r>
          </a:p>
          <a:p>
            <a:pPr marL="285750" indent="-182880">
              <a:spcAft>
                <a:spcPts val="600"/>
              </a:spcAft>
              <a:buClr>
                <a:schemeClr val="tx1">
                  <a:lumMod val="85000"/>
                  <a:lumOff val="15000"/>
                </a:schemeClr>
              </a:buClr>
              <a:buFont typeface="Garamond" pitchFamily="18" charset="0"/>
              <a:buChar char="◦"/>
            </a:pPr>
            <a:r>
              <a:rPr lang="en-US" dirty="0"/>
              <a:t>Compare amount in Section 5 and 6 to prior years</a:t>
            </a:r>
          </a:p>
          <a:p>
            <a:pPr marL="742950" lvl="1" indent="-182880">
              <a:spcAft>
                <a:spcPts val="600"/>
              </a:spcAft>
              <a:buClr>
                <a:schemeClr val="tx1">
                  <a:lumMod val="85000"/>
                  <a:lumOff val="15000"/>
                </a:schemeClr>
              </a:buClr>
              <a:buFont typeface="Garamond" pitchFamily="18" charset="0"/>
              <a:buChar char="◦"/>
            </a:pPr>
            <a:r>
              <a:rPr lang="en-US" dirty="0"/>
              <a:t>Are these amounts included in your total prior year tax roll?  You may need to adjust your worksheet</a:t>
            </a:r>
          </a:p>
          <a:p>
            <a:pPr marL="742950" lvl="1" indent="-182880">
              <a:spcAft>
                <a:spcPts val="600"/>
              </a:spcAft>
              <a:buClr>
                <a:schemeClr val="tx1">
                  <a:lumMod val="85000"/>
                  <a:lumOff val="15000"/>
                </a:schemeClr>
              </a:buClr>
              <a:buFont typeface="Garamond" pitchFamily="18" charset="0"/>
              <a:buChar char="◦"/>
            </a:pPr>
            <a:r>
              <a:rPr lang="en-US" dirty="0"/>
              <a:t>Is your CAD estimating the amounts in 6B? Make sure you understand how this is calculated BEFORE it is certified</a:t>
            </a:r>
          </a:p>
          <a:p>
            <a:pPr marL="285750" indent="-182880">
              <a:spcAft>
                <a:spcPts val="600"/>
              </a:spcAft>
              <a:buClr>
                <a:schemeClr val="tx1">
                  <a:lumMod val="85000"/>
                  <a:lumOff val="15000"/>
                </a:schemeClr>
              </a:buClr>
              <a:buFont typeface="Garamond" pitchFamily="18" charset="0"/>
              <a:buChar char="◦"/>
            </a:pPr>
            <a:r>
              <a:rPr lang="en-US" dirty="0"/>
              <a:t>Business Personal Property – can vary widely year to year</a:t>
            </a:r>
          </a:p>
          <a:p>
            <a:pPr marL="285750" indent="-182880">
              <a:spcAft>
                <a:spcPts val="600"/>
              </a:spcAft>
              <a:buClr>
                <a:schemeClr val="tx1">
                  <a:lumMod val="85000"/>
                  <a:lumOff val="15000"/>
                </a:schemeClr>
              </a:buClr>
              <a:buFont typeface="Garamond" pitchFamily="18" charset="0"/>
              <a:buChar char="◦"/>
            </a:pPr>
            <a:r>
              <a:rPr lang="en-US" dirty="0"/>
              <a:t>Do the exemptions make sense?</a:t>
            </a:r>
          </a:p>
        </p:txBody>
      </p:sp>
      <p:sp>
        <p:nvSpPr>
          <p:cNvPr id="49" name="Rectangle 48">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een check mark symbol&#10;&#10;Description automatically generated">
            <a:extLst>
              <a:ext uri="{FF2B5EF4-FFF2-40B4-BE49-F238E27FC236}">
                <a16:creationId xmlns:a16="http://schemas.microsoft.com/office/drawing/2014/main" id="{79620FAA-DFBF-66AB-C06B-D1272698DBEA}"/>
              </a:ext>
            </a:extLst>
          </p:cNvPr>
          <p:cNvPicPr>
            <a:picLocks noGrp="1" noChangeAspect="1"/>
          </p:cNvPicPr>
          <p:nvPr>
            <p:ph idx="1"/>
          </p:nvPr>
        </p:nvPicPr>
        <p:blipFill>
          <a:blip r:embed="rId3"/>
          <a:stretch>
            <a:fillRect/>
          </a:stretch>
        </p:blipFill>
        <p:spPr>
          <a:xfrm>
            <a:off x="8316242" y="1768534"/>
            <a:ext cx="3322121" cy="3322121"/>
          </a:xfrm>
          <a:prstGeom prst="rect">
            <a:avLst/>
          </a:prstGeom>
        </p:spPr>
      </p:pic>
    </p:spTree>
    <p:extLst>
      <p:ext uri="{BB962C8B-B14F-4D97-AF65-F5344CB8AC3E}">
        <p14:creationId xmlns:p14="http://schemas.microsoft.com/office/powerpoint/2010/main" val="333665760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FF48-8B98-6754-2F88-5CEFC69428A2}"/>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F1840042-3BBE-4729-FC1F-93AB4CDA263C}"/>
              </a:ext>
            </a:extLst>
          </p:cNvPr>
          <p:cNvPicPr>
            <a:picLocks noChangeAspect="1"/>
          </p:cNvPicPr>
          <p:nvPr/>
        </p:nvPicPr>
        <p:blipFill>
          <a:blip r:embed="rId3"/>
          <a:stretch>
            <a:fillRect/>
          </a:stretch>
        </p:blipFill>
        <p:spPr>
          <a:xfrm>
            <a:off x="-3858" y="890432"/>
            <a:ext cx="12195858" cy="4845205"/>
          </a:xfrm>
          <a:prstGeom prst="rect">
            <a:avLst/>
          </a:prstGeom>
        </p:spPr>
      </p:pic>
      <p:sp>
        <p:nvSpPr>
          <p:cNvPr id="3074" name="Title 1">
            <a:extLst>
              <a:ext uri="{FF2B5EF4-FFF2-40B4-BE49-F238E27FC236}">
                <a16:creationId xmlns:a16="http://schemas.microsoft.com/office/drawing/2014/main" id="{F1C7F6FA-5736-EE5F-4CDF-D4DD1F515777}"/>
              </a:ext>
            </a:extLst>
          </p:cNvPr>
          <p:cNvSpPr>
            <a:spLocks noGrp="1"/>
          </p:cNvSpPr>
          <p:nvPr>
            <p:ph type="ctrTitle"/>
          </p:nvPr>
        </p:nvSpPr>
        <p:spPr>
          <a:xfrm>
            <a:off x="846811" y="2155295"/>
            <a:ext cx="6336309" cy="2387600"/>
          </a:xfrm>
        </p:spPr>
        <p:txBody>
          <a:bodyPr>
            <a:normAutofit fontScale="90000"/>
          </a:bodyPr>
          <a:lstStyle/>
          <a:p>
            <a:br>
              <a:rPr lang="en-US" altLang="en-US" b="1" dirty="0"/>
            </a:br>
            <a:r>
              <a:rPr lang="en-US" altLang="en-US" sz="4400" b="1" dirty="0">
                <a:solidFill>
                  <a:schemeClr val="bg1"/>
                </a:solidFill>
                <a:latin typeface="Century Gothic"/>
              </a:rPr>
              <a:t>Arriving in Port</a:t>
            </a:r>
            <a:br>
              <a:rPr lang="en-US" altLang="en-US" sz="4400" b="1" dirty="0">
                <a:solidFill>
                  <a:schemeClr val="bg1"/>
                </a:solidFill>
                <a:latin typeface="Century Gothic"/>
              </a:rPr>
            </a:br>
            <a:br>
              <a:rPr lang="en-US" altLang="en-US" sz="4400" b="1" dirty="0">
                <a:solidFill>
                  <a:schemeClr val="bg1"/>
                </a:solidFill>
                <a:latin typeface="Century Gothic"/>
              </a:rPr>
            </a:br>
            <a:r>
              <a:rPr lang="en-US" altLang="en-US" sz="4400" b="1" i="1" dirty="0">
                <a:solidFill>
                  <a:schemeClr val="bg1"/>
                </a:solidFill>
                <a:latin typeface="Century Gothic"/>
              </a:rPr>
              <a:t>Tips &amp; Tricks</a:t>
            </a:r>
            <a:br>
              <a:rPr lang="en-US" altLang="en-US" sz="4400" b="1" dirty="0">
                <a:solidFill>
                  <a:schemeClr val="bg1"/>
                </a:solidFill>
                <a:latin typeface="Century Gothic"/>
              </a:rPr>
            </a:br>
            <a:endParaRPr lang="en-US" altLang="en-US" sz="4400" b="1" dirty="0">
              <a:solidFill>
                <a:schemeClr val="bg1"/>
              </a:solidFill>
              <a:latin typeface="Century Gothic"/>
            </a:endParaRPr>
          </a:p>
        </p:txBody>
      </p:sp>
      <p:sp>
        <p:nvSpPr>
          <p:cNvPr id="3" name="Subtitle 2">
            <a:extLst>
              <a:ext uri="{FF2B5EF4-FFF2-40B4-BE49-F238E27FC236}">
                <a16:creationId xmlns:a16="http://schemas.microsoft.com/office/drawing/2014/main" id="{02309977-C8FD-76B2-E8F6-DA477667EF4D}"/>
              </a:ext>
            </a:extLst>
          </p:cNvPr>
          <p:cNvSpPr>
            <a:spLocks noGrp="1"/>
          </p:cNvSpPr>
          <p:nvPr>
            <p:ph type="subTitle" idx="1"/>
          </p:nvPr>
        </p:nvSpPr>
        <p:spPr>
          <a:xfrm>
            <a:off x="4178300" y="3627438"/>
            <a:ext cx="3835400" cy="1655762"/>
          </a:xfrm>
        </p:spPr>
        <p:txBody>
          <a:bodyPr vert="horz" lIns="91440" tIns="45720" rIns="91440" bIns="45720" rtlCol="0" anchor="t">
            <a:normAutofit/>
          </a:bodyPr>
          <a:lstStyle/>
          <a:p>
            <a:pPr>
              <a:buFont typeface="Arial" charset="0"/>
              <a:buNone/>
              <a:defRPr/>
            </a:pPr>
            <a:br>
              <a:rPr lang="en-US" dirty="0">
                <a:latin typeface="Century Gothic"/>
              </a:rPr>
            </a:br>
            <a:endParaRPr lang="en-US" dirty="0">
              <a:solidFill>
                <a:schemeClr val="bg1"/>
              </a:solidFill>
              <a:latin typeface="Century Gothic"/>
              <a:cs typeface="Calibri"/>
            </a:endParaRPr>
          </a:p>
        </p:txBody>
      </p:sp>
      <p:pic>
        <p:nvPicPr>
          <p:cNvPr id="4" name="Picture 3" descr="A picture containing object&#10;&#10;Description automatically generated">
            <a:extLst>
              <a:ext uri="{FF2B5EF4-FFF2-40B4-BE49-F238E27FC236}">
                <a16:creationId xmlns:a16="http://schemas.microsoft.com/office/drawing/2014/main" id="{7A1250CC-746F-C490-B9A6-E94B3AB4D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2" name="Picture 1" descr="Forklift lifting a container in the yard">
            <a:extLst>
              <a:ext uri="{FF2B5EF4-FFF2-40B4-BE49-F238E27FC236}">
                <a16:creationId xmlns:a16="http://schemas.microsoft.com/office/drawing/2014/main" id="{93253684-B1A3-9B07-4625-6C13638D9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2493" y="2187150"/>
            <a:ext cx="3225800" cy="2150533"/>
          </a:xfrm>
          <a:prstGeom prst="rect">
            <a:avLst/>
          </a:prstGeom>
        </p:spPr>
      </p:pic>
    </p:spTree>
    <p:extLst>
      <p:ext uri="{BB962C8B-B14F-4D97-AF65-F5344CB8AC3E}">
        <p14:creationId xmlns:p14="http://schemas.microsoft.com/office/powerpoint/2010/main" val="123779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31" name="Rectangle 3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3" name="Rectangle 3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5" name="Rectangle 3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grpSp>
        <p:nvGrpSpPr>
          <p:cNvPr id="37" name="Group 3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41" name="Rectangle 40">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42" name="Rectangle 41">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8" name="Rectangle 27">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0" name="Rectangle 29">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32" name="Rectangle 31">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cxnSp>
        <p:nvCxnSpPr>
          <p:cNvPr id="34" name="Straight Connector 33">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D0B86B9D-3AFA-3C57-561F-309FA2017D5E}"/>
              </a:ext>
            </a:extLst>
          </p:cNvPr>
          <p:cNvPicPr>
            <a:picLocks noGrp="1" noChangeAspect="1"/>
          </p:cNvPicPr>
          <p:nvPr>
            <p:ph idx="1"/>
          </p:nvPr>
        </p:nvPicPr>
        <p:blipFill>
          <a:blip r:embed="rId2"/>
          <a:stretch>
            <a:fillRect/>
          </a:stretch>
        </p:blipFill>
        <p:spPr>
          <a:xfrm>
            <a:off x="1295859" y="1761336"/>
            <a:ext cx="5600897" cy="3738598"/>
          </a:xfrm>
          <a:prstGeom prst="rect">
            <a:avLst/>
          </a:prstGeom>
        </p:spPr>
      </p:pic>
      <p:sp>
        <p:nvSpPr>
          <p:cNvPr id="40" name="Rectangle 39">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50A4F940-6A3F-A504-1D5E-3532F4A6B381}"/>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3600" b="1" cap="all" spc="-100" dirty="0"/>
              <a:t>Property Tax </a:t>
            </a:r>
            <a:r>
              <a:rPr lang="en-US" sz="2600" cap="all" spc="-100" dirty="0"/>
              <a:t>Abatements vs. Reimbursements</a:t>
            </a:r>
          </a:p>
        </p:txBody>
      </p:sp>
    </p:spTree>
    <p:extLst>
      <p:ext uri="{BB962C8B-B14F-4D97-AF65-F5344CB8AC3E}">
        <p14:creationId xmlns:p14="http://schemas.microsoft.com/office/powerpoint/2010/main" val="318687734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BA77-A946-A6DC-BF11-5EE91D44A094}"/>
              </a:ext>
            </a:extLst>
          </p:cNvPr>
          <p:cNvSpPr>
            <a:spLocks noGrp="1"/>
          </p:cNvSpPr>
          <p:nvPr>
            <p:ph type="title"/>
          </p:nvPr>
        </p:nvSpPr>
        <p:spPr>
          <a:xfrm>
            <a:off x="6579450" y="727627"/>
            <a:ext cx="4957553" cy="1645920"/>
          </a:xfrm>
        </p:spPr>
        <p:txBody>
          <a:bodyPr>
            <a:normAutofit/>
          </a:bodyPr>
          <a:lstStyle/>
          <a:p>
            <a:r>
              <a:rPr lang="en-US" dirty="0"/>
              <a:t>Balancing your Tax Rate – Tips &amp; Tricks</a:t>
            </a:r>
          </a:p>
        </p:txBody>
      </p:sp>
      <p:sp>
        <p:nvSpPr>
          <p:cNvPr id="11" name="Rectangle 1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13" name="Rectangle 1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pic>
        <p:nvPicPr>
          <p:cNvPr id="4" name="Content Placeholder 3">
            <a:extLst>
              <a:ext uri="{FF2B5EF4-FFF2-40B4-BE49-F238E27FC236}">
                <a16:creationId xmlns:a16="http://schemas.microsoft.com/office/drawing/2014/main" id="{ABA8A6C5-954C-8E8F-7BF5-42B667C8DDD8}"/>
              </a:ext>
            </a:extLst>
          </p:cNvPr>
          <p:cNvPicPr>
            <a:picLocks noChangeAspect="1"/>
          </p:cNvPicPr>
          <p:nvPr/>
        </p:nvPicPr>
        <p:blipFill>
          <a:blip r:embed="rId2"/>
          <a:stretch>
            <a:fillRect/>
          </a:stretch>
        </p:blipFill>
        <p:spPr>
          <a:xfrm>
            <a:off x="1405913" y="2098702"/>
            <a:ext cx="4013125" cy="2678761"/>
          </a:xfrm>
          <a:prstGeom prst="rect">
            <a:avLst/>
          </a:prstGeom>
        </p:spPr>
      </p:pic>
      <p:sp>
        <p:nvSpPr>
          <p:cNvPr id="8" name="Content Placeholder 7">
            <a:extLst>
              <a:ext uri="{FF2B5EF4-FFF2-40B4-BE49-F238E27FC236}">
                <a16:creationId xmlns:a16="http://schemas.microsoft.com/office/drawing/2014/main" id="{888CCC1F-F995-E4E4-E182-2233683300A4}"/>
              </a:ext>
            </a:extLst>
          </p:cNvPr>
          <p:cNvSpPr>
            <a:spLocks noGrp="1"/>
          </p:cNvSpPr>
          <p:nvPr>
            <p:ph idx="1"/>
          </p:nvPr>
        </p:nvSpPr>
        <p:spPr>
          <a:xfrm>
            <a:off x="6579450" y="2538919"/>
            <a:ext cx="4957554" cy="3496120"/>
          </a:xfrm>
        </p:spPr>
        <p:txBody>
          <a:bodyPr>
            <a:normAutofit/>
          </a:bodyPr>
          <a:lstStyle/>
          <a:p>
            <a:endParaRPr lang="en-US" dirty="0"/>
          </a:p>
          <a:p>
            <a:pPr lvl="1"/>
            <a:r>
              <a:rPr lang="en-US" dirty="0"/>
              <a:t>Try and keep your I&amp;S Rate Flat (don’t let it drop – maintain the “effective” debt rate)</a:t>
            </a:r>
          </a:p>
          <a:p>
            <a:pPr lvl="1"/>
            <a:r>
              <a:rPr lang="en-US" dirty="0"/>
              <a:t>As your M&amp;O decreases you can shift rate over to your I&amp;S and still decrease your tax rate</a:t>
            </a:r>
          </a:p>
          <a:p>
            <a:pPr lvl="1"/>
            <a:r>
              <a:rPr lang="en-US" dirty="0"/>
              <a:t>You can structure debt to maintain your I&amp;S rate by adjusting your first payment when issuing</a:t>
            </a:r>
          </a:p>
          <a:p>
            <a:pPr lvl="1"/>
            <a:r>
              <a:rPr lang="en-US" dirty="0"/>
              <a:t>The VAR is a total rate calculation, </a:t>
            </a:r>
          </a:p>
          <a:p>
            <a:pPr lvl="2"/>
            <a:r>
              <a:rPr lang="en-US" dirty="0"/>
              <a:t>There is not a law currently that ties you to your published tax rate split, just your total tax rate.</a:t>
            </a:r>
          </a:p>
          <a:p>
            <a:pPr lvl="2"/>
            <a:endParaRPr lang="en-US" dirty="0"/>
          </a:p>
        </p:txBody>
      </p:sp>
    </p:spTree>
    <p:extLst>
      <p:ext uri="{BB962C8B-B14F-4D97-AF65-F5344CB8AC3E}">
        <p14:creationId xmlns:p14="http://schemas.microsoft.com/office/powerpoint/2010/main" val="199842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11B4-871D-7687-3ED2-4D0363444B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A1184-8291-8E1D-CE4F-B316F2E887E3}"/>
              </a:ext>
            </a:extLst>
          </p:cNvPr>
          <p:cNvSpPr>
            <a:spLocks noGrp="1"/>
          </p:cNvSpPr>
          <p:nvPr>
            <p:ph idx="1"/>
          </p:nvPr>
        </p:nvSpPr>
        <p:spPr>
          <a:xfrm>
            <a:off x="993253" y="1938866"/>
            <a:ext cx="10248488" cy="4513815"/>
          </a:xfrm>
        </p:spPr>
        <p:txBody>
          <a:bodyPr vert="horz" lIns="91440" tIns="45720" rIns="91440" bIns="45720" rtlCol="0" anchor="t">
            <a:noAutofit/>
          </a:bodyPr>
          <a:lstStyle/>
          <a:p>
            <a:r>
              <a:rPr lang="en-US" sz="2400" dirty="0">
                <a:solidFill>
                  <a:srgbClr val="002060"/>
                </a:solidFill>
                <a:latin typeface="Century Gothic"/>
              </a:rPr>
              <a:t>Starting early and planning is important</a:t>
            </a:r>
          </a:p>
          <a:p>
            <a:r>
              <a:rPr lang="en-US" sz="2400" dirty="0">
                <a:solidFill>
                  <a:srgbClr val="002060"/>
                </a:solidFill>
                <a:latin typeface="Century Gothic"/>
              </a:rPr>
              <a:t>What are your M&amp;O needs?</a:t>
            </a:r>
          </a:p>
          <a:p>
            <a:pPr lvl="1"/>
            <a:r>
              <a:rPr lang="en-US" sz="1800" dirty="0">
                <a:solidFill>
                  <a:srgbClr val="002060"/>
                </a:solidFill>
                <a:latin typeface="Century Gothic"/>
              </a:rPr>
              <a:t>What is happening to sales tax if you have a property tax adjustment </a:t>
            </a:r>
          </a:p>
          <a:p>
            <a:pPr lvl="1"/>
            <a:r>
              <a:rPr lang="en-US" sz="1800" dirty="0">
                <a:solidFill>
                  <a:srgbClr val="002060"/>
                </a:solidFill>
                <a:latin typeface="Century Gothic"/>
              </a:rPr>
              <a:t>There is an overlap – make sure you don’t take in account adjustments in the overlap quarter</a:t>
            </a:r>
          </a:p>
          <a:p>
            <a:pPr lvl="2"/>
            <a:r>
              <a:rPr lang="en-US" sz="1400" dirty="0">
                <a:solidFill>
                  <a:srgbClr val="002060"/>
                </a:solidFill>
                <a:latin typeface="Century Gothic"/>
              </a:rPr>
              <a:t>NNR M&amp;O Line 40.A. – October to September receipts (prior FY)</a:t>
            </a:r>
          </a:p>
          <a:p>
            <a:pPr lvl="2"/>
            <a:r>
              <a:rPr lang="en-US" sz="1400" dirty="0" err="1">
                <a:solidFill>
                  <a:srgbClr val="002060"/>
                </a:solidFill>
                <a:latin typeface="Century Gothic"/>
              </a:rPr>
              <a:t>Add’l</a:t>
            </a:r>
            <a:r>
              <a:rPr lang="en-US" sz="1400" dirty="0">
                <a:solidFill>
                  <a:srgbClr val="002060"/>
                </a:solidFill>
                <a:latin typeface="Century Gothic"/>
              </a:rPr>
              <a:t> Sales &amp; Use Tax Line 52 – July to June =&gt; July thru September of prior year overlaps</a:t>
            </a:r>
          </a:p>
          <a:p>
            <a:r>
              <a:rPr lang="en-US" sz="2400" dirty="0">
                <a:solidFill>
                  <a:srgbClr val="002060"/>
                </a:solidFill>
                <a:latin typeface="Century Gothic"/>
              </a:rPr>
              <a:t>Look at your I&amp;S needs</a:t>
            </a:r>
          </a:p>
          <a:p>
            <a:pPr lvl="1"/>
            <a:r>
              <a:rPr lang="en-US" sz="1800" dirty="0">
                <a:solidFill>
                  <a:srgbClr val="002060"/>
                </a:solidFill>
                <a:latin typeface="Century Gothic"/>
              </a:rPr>
              <a:t>What is your amortization schedule for not just this year, but for the next 2 to 5 years</a:t>
            </a:r>
          </a:p>
          <a:p>
            <a:pPr lvl="1"/>
            <a:r>
              <a:rPr lang="en-US" sz="1800" dirty="0">
                <a:solidFill>
                  <a:srgbClr val="002060"/>
                </a:solidFill>
                <a:latin typeface="Century Gothic"/>
              </a:rPr>
              <a:t>Do you have other contributions?</a:t>
            </a:r>
          </a:p>
          <a:p>
            <a:pPr lvl="2"/>
            <a:r>
              <a:rPr lang="en-US" sz="1400" dirty="0">
                <a:solidFill>
                  <a:srgbClr val="002060"/>
                </a:solidFill>
                <a:latin typeface="Century Gothic"/>
              </a:rPr>
              <a:t>Self supporting; Support from other funds; Impact fees; Interest earnings; Excess fund balance(s)</a:t>
            </a:r>
          </a:p>
          <a:p>
            <a:pPr lvl="1"/>
            <a:r>
              <a:rPr lang="en-US" sz="1800" dirty="0">
                <a:solidFill>
                  <a:srgbClr val="002060"/>
                </a:solidFill>
                <a:latin typeface="Century Gothic"/>
              </a:rPr>
              <a:t>If you levy it for debt, it must be used for debt, however:  under levying is a bigger problem than excess collections</a:t>
            </a:r>
          </a:p>
          <a:p>
            <a:pPr lvl="1"/>
            <a:endParaRPr lang="en-US" sz="1600" dirty="0">
              <a:solidFill>
                <a:srgbClr val="002060"/>
              </a:solidFill>
              <a:latin typeface="Century Gothic"/>
            </a:endParaRPr>
          </a:p>
          <a:p>
            <a:pPr lvl="1"/>
            <a:endParaRPr lang="en-US" sz="1600" dirty="0">
              <a:solidFill>
                <a:srgbClr val="002060"/>
              </a:solidFill>
              <a:latin typeface="Century Gothic"/>
            </a:endParaRPr>
          </a:p>
          <a:p>
            <a:pPr lvl="2"/>
            <a:endParaRPr lang="en-US" sz="1200" dirty="0">
              <a:solidFill>
                <a:srgbClr val="002060"/>
              </a:solidFill>
              <a:latin typeface="Century Gothic"/>
            </a:endParaRPr>
          </a:p>
          <a:p>
            <a:endParaRPr lang="en-US" sz="2400" dirty="0">
              <a:solidFill>
                <a:srgbClr val="002060"/>
              </a:solidFill>
              <a:latin typeface="Century Gothic"/>
            </a:endParaRPr>
          </a:p>
          <a:p>
            <a:endParaRPr lang="en-US" sz="2400" dirty="0">
              <a:solidFill>
                <a:srgbClr val="002060"/>
              </a:solidFill>
              <a:latin typeface="Century Gothic"/>
            </a:endParaRPr>
          </a:p>
        </p:txBody>
      </p:sp>
      <p:pic>
        <p:nvPicPr>
          <p:cNvPr id="6" name="Picture 4">
            <a:extLst>
              <a:ext uri="{FF2B5EF4-FFF2-40B4-BE49-F238E27FC236}">
                <a16:creationId xmlns:a16="http://schemas.microsoft.com/office/drawing/2014/main" id="{4A814C10-3DD2-0F22-1D88-BD30AA1BB14F}"/>
              </a:ext>
            </a:extLst>
          </p:cNvPr>
          <p:cNvPicPr>
            <a:picLocks noChangeAspect="1"/>
          </p:cNvPicPr>
          <p:nvPr/>
        </p:nvPicPr>
        <p:blipFill>
          <a:blip r:embed="rId2"/>
          <a:stretch>
            <a:fillRect/>
          </a:stretch>
        </p:blipFill>
        <p:spPr>
          <a:xfrm>
            <a:off x="1905" y="0"/>
            <a:ext cx="12222480" cy="1772920"/>
          </a:xfrm>
          <a:prstGeom prst="rect">
            <a:avLst/>
          </a:prstGeom>
        </p:spPr>
      </p:pic>
      <p:sp>
        <p:nvSpPr>
          <p:cNvPr id="8" name="Title 1">
            <a:extLst>
              <a:ext uri="{FF2B5EF4-FFF2-40B4-BE49-F238E27FC236}">
                <a16:creationId xmlns:a16="http://schemas.microsoft.com/office/drawing/2014/main" id="{1D0E580A-D5EA-3A96-039A-31BD550B169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Balancing the M&amp;O and I&amp;S</a:t>
            </a:r>
          </a:p>
        </p:txBody>
      </p:sp>
      <p:pic>
        <p:nvPicPr>
          <p:cNvPr id="14" name="Picture 9">
            <a:extLst>
              <a:ext uri="{FF2B5EF4-FFF2-40B4-BE49-F238E27FC236}">
                <a16:creationId xmlns:a16="http://schemas.microsoft.com/office/drawing/2014/main" id="{B7085EAA-4CC1-45FE-2271-99D2FF7EE484}"/>
              </a:ext>
            </a:extLst>
          </p:cNvPr>
          <p:cNvPicPr>
            <a:picLocks noChangeAspect="1"/>
          </p:cNvPicPr>
          <p:nvPr/>
        </p:nvPicPr>
        <p:blipFill rotWithShape="1">
          <a:blip r:embed="rId3"/>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3808598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05C5-848A-64C5-A600-813C79D7CC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E35F0-2F23-8F3E-7408-C8678726E1BC}"/>
              </a:ext>
            </a:extLst>
          </p:cNvPr>
          <p:cNvSpPr>
            <a:spLocks noGrp="1"/>
          </p:cNvSpPr>
          <p:nvPr>
            <p:ph idx="1"/>
          </p:nvPr>
        </p:nvSpPr>
        <p:spPr>
          <a:xfrm>
            <a:off x="993253" y="1938866"/>
            <a:ext cx="10248488" cy="4513815"/>
          </a:xfrm>
        </p:spPr>
        <p:txBody>
          <a:bodyPr vert="horz" lIns="91440" tIns="45720" rIns="91440" bIns="45720" rtlCol="0" anchor="t">
            <a:noAutofit/>
          </a:bodyPr>
          <a:lstStyle/>
          <a:p>
            <a:r>
              <a:rPr lang="en-US" sz="2400" dirty="0">
                <a:solidFill>
                  <a:srgbClr val="002060"/>
                </a:solidFill>
                <a:latin typeface="Century Gothic"/>
              </a:rPr>
              <a:t>Prepare early!  Expect some changes and clarifications for 2025</a:t>
            </a:r>
          </a:p>
          <a:p>
            <a:pPr lvl="1"/>
            <a:r>
              <a:rPr lang="en-US" sz="2000" dirty="0">
                <a:solidFill>
                  <a:srgbClr val="002060"/>
                </a:solidFill>
                <a:latin typeface="Century Gothic"/>
              </a:rPr>
              <a:t>Remember, the legislature is in session!  </a:t>
            </a:r>
          </a:p>
          <a:p>
            <a:pPr lvl="1"/>
            <a:r>
              <a:rPr lang="en-US" sz="2000" dirty="0">
                <a:solidFill>
                  <a:srgbClr val="002060"/>
                </a:solidFill>
                <a:latin typeface="Century Gothic"/>
              </a:rPr>
              <a:t>There could be changes for Tax Year 2025 and will almost certainly be changes for Tax Year 2026</a:t>
            </a:r>
          </a:p>
          <a:p>
            <a:r>
              <a:rPr lang="en-US" sz="2400" dirty="0">
                <a:solidFill>
                  <a:srgbClr val="002060"/>
                </a:solidFill>
                <a:latin typeface="Century Gothic"/>
              </a:rPr>
              <a:t>Read the Tax Code and have a check list ready</a:t>
            </a:r>
          </a:p>
          <a:p>
            <a:pPr lvl="1"/>
            <a:r>
              <a:rPr lang="en-US" sz="2000" dirty="0">
                <a:solidFill>
                  <a:srgbClr val="002060"/>
                </a:solidFill>
                <a:latin typeface="Century Gothic"/>
              </a:rPr>
              <a:t>Do a practice run through with prior year forms and data</a:t>
            </a:r>
          </a:p>
          <a:p>
            <a:pPr lvl="1"/>
            <a:r>
              <a:rPr lang="en-US" sz="2000" dirty="0">
                <a:solidFill>
                  <a:srgbClr val="002060"/>
                </a:solidFill>
                <a:latin typeface="Century Gothic"/>
              </a:rPr>
              <a:t>Stay consistent with prior years </a:t>
            </a:r>
          </a:p>
          <a:p>
            <a:r>
              <a:rPr lang="en-US" sz="2400" dirty="0">
                <a:solidFill>
                  <a:srgbClr val="002060"/>
                </a:solidFill>
                <a:latin typeface="Century Gothic"/>
              </a:rPr>
              <a:t>Talk to your chief appraiser(s)  and tax assessor collector(s) – </a:t>
            </a:r>
            <a:r>
              <a:rPr lang="en-US" sz="2400" b="1" i="1" dirty="0">
                <a:solidFill>
                  <a:srgbClr val="002060"/>
                </a:solidFill>
                <a:latin typeface="Century Gothic"/>
              </a:rPr>
              <a:t>early and often</a:t>
            </a:r>
          </a:p>
          <a:p>
            <a:r>
              <a:rPr lang="en-US" sz="2400" dirty="0">
                <a:solidFill>
                  <a:srgbClr val="002060"/>
                </a:solidFill>
                <a:latin typeface="Century Gothic"/>
              </a:rPr>
              <a:t>New forms probably won’t be ready until mid-July or later</a:t>
            </a:r>
          </a:p>
          <a:p>
            <a:pPr lvl="1"/>
            <a:r>
              <a:rPr lang="en-US" sz="2000" dirty="0">
                <a:solidFill>
                  <a:srgbClr val="002060"/>
                </a:solidFill>
                <a:latin typeface="Century Gothic"/>
              </a:rPr>
              <a:t>Remember, the legislature is in session! </a:t>
            </a:r>
            <a:endParaRPr lang="en-US" sz="2400" dirty="0">
              <a:solidFill>
                <a:srgbClr val="002060"/>
              </a:solidFill>
              <a:latin typeface="Century Gothic"/>
            </a:endParaRPr>
          </a:p>
          <a:p>
            <a:endParaRPr lang="en-US" sz="2400" dirty="0">
              <a:solidFill>
                <a:srgbClr val="002060"/>
              </a:solidFill>
              <a:latin typeface="Century Gothic"/>
            </a:endParaRPr>
          </a:p>
          <a:p>
            <a:endParaRPr lang="en-US" sz="2400" dirty="0">
              <a:solidFill>
                <a:srgbClr val="002060"/>
              </a:solidFill>
              <a:latin typeface="Century Gothic"/>
            </a:endParaRPr>
          </a:p>
        </p:txBody>
      </p:sp>
      <p:pic>
        <p:nvPicPr>
          <p:cNvPr id="6" name="Picture 4">
            <a:extLst>
              <a:ext uri="{FF2B5EF4-FFF2-40B4-BE49-F238E27FC236}">
                <a16:creationId xmlns:a16="http://schemas.microsoft.com/office/drawing/2014/main" id="{C2211B5E-63E8-92A5-618B-39884ED9BBAC}"/>
              </a:ext>
            </a:extLst>
          </p:cNvPr>
          <p:cNvPicPr>
            <a:picLocks noChangeAspect="1"/>
          </p:cNvPicPr>
          <p:nvPr/>
        </p:nvPicPr>
        <p:blipFill>
          <a:blip r:embed="rId2"/>
          <a:stretch>
            <a:fillRect/>
          </a:stretch>
        </p:blipFill>
        <p:spPr>
          <a:xfrm>
            <a:off x="1905" y="0"/>
            <a:ext cx="12222480" cy="1772920"/>
          </a:xfrm>
          <a:prstGeom prst="rect">
            <a:avLst/>
          </a:prstGeom>
        </p:spPr>
      </p:pic>
      <p:sp>
        <p:nvSpPr>
          <p:cNvPr id="8" name="Title 1">
            <a:extLst>
              <a:ext uri="{FF2B5EF4-FFF2-40B4-BE49-F238E27FC236}">
                <a16:creationId xmlns:a16="http://schemas.microsoft.com/office/drawing/2014/main" id="{60EA8B95-3923-0042-DF7E-FBC43D8DE2B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Final Tips</a:t>
            </a:r>
          </a:p>
        </p:txBody>
      </p:sp>
      <p:pic>
        <p:nvPicPr>
          <p:cNvPr id="14" name="Picture 9">
            <a:extLst>
              <a:ext uri="{FF2B5EF4-FFF2-40B4-BE49-F238E27FC236}">
                <a16:creationId xmlns:a16="http://schemas.microsoft.com/office/drawing/2014/main" id="{6F2D3D6B-C704-27F7-F7B6-A4EEF985FADF}"/>
              </a:ext>
            </a:extLst>
          </p:cNvPr>
          <p:cNvPicPr>
            <a:picLocks noChangeAspect="1"/>
          </p:cNvPicPr>
          <p:nvPr/>
        </p:nvPicPr>
        <p:blipFill rotWithShape="1">
          <a:blip r:embed="rId3"/>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75823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EBC2B-A48E-608B-783E-E360F98AFD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C923-B142-43D1-6C4A-A296EB186551}"/>
              </a:ext>
            </a:extLst>
          </p:cNvPr>
          <p:cNvSpPr>
            <a:spLocks noGrp="1"/>
          </p:cNvSpPr>
          <p:nvPr>
            <p:ph idx="1"/>
          </p:nvPr>
        </p:nvSpPr>
        <p:spPr>
          <a:xfrm>
            <a:off x="993253" y="1938866"/>
            <a:ext cx="10840159" cy="3993036"/>
          </a:xfrm>
        </p:spPr>
        <p:txBody>
          <a:bodyPr vert="horz" lIns="91440" tIns="45720" rIns="91440" bIns="45720" rtlCol="0" anchor="t">
            <a:noAutofit/>
          </a:bodyPr>
          <a:lstStyle/>
          <a:p>
            <a:r>
              <a:rPr lang="en-US" sz="2400" dirty="0">
                <a:solidFill>
                  <a:srgbClr val="002060"/>
                </a:solidFill>
                <a:latin typeface="Century Gothic"/>
              </a:rPr>
              <a:t>Check your website, taxpayer website(s) and links before, during and after the adoption process</a:t>
            </a:r>
          </a:p>
          <a:p>
            <a:r>
              <a:rPr lang="en-US" sz="2400" dirty="0">
                <a:solidFill>
                  <a:srgbClr val="002060"/>
                </a:solidFill>
                <a:latin typeface="Century Gothic"/>
              </a:rPr>
              <a:t>Reach out to your finance director friends at other cities</a:t>
            </a:r>
          </a:p>
          <a:p>
            <a:r>
              <a:rPr lang="en-US" sz="2400" b="1" i="1" dirty="0">
                <a:solidFill>
                  <a:srgbClr val="002060"/>
                </a:solidFill>
                <a:latin typeface="Century Gothic"/>
              </a:rPr>
              <a:t>Caution: </a:t>
            </a:r>
            <a:r>
              <a:rPr lang="en-US" sz="2400" dirty="0">
                <a:solidFill>
                  <a:srgbClr val="002060"/>
                </a:solidFill>
                <a:latin typeface="Century Gothic"/>
              </a:rPr>
              <a:t> </a:t>
            </a:r>
          </a:p>
          <a:p>
            <a:pPr lvl="1"/>
            <a:r>
              <a:rPr lang="en-US" sz="2000" dirty="0">
                <a:solidFill>
                  <a:srgbClr val="002060"/>
                </a:solidFill>
                <a:latin typeface="Century Gothic"/>
              </a:rPr>
              <a:t>Be careful about copying other cities or prior years without understanding what may be different for your city</a:t>
            </a:r>
          </a:p>
          <a:p>
            <a:pPr lvl="1"/>
            <a:r>
              <a:rPr lang="en-US" sz="2000" dirty="0">
                <a:solidFill>
                  <a:srgbClr val="002060"/>
                </a:solidFill>
                <a:latin typeface="Century Gothic"/>
              </a:rPr>
              <a:t>Citizens are getting more and more educated.  Be prepared to support your data!</a:t>
            </a:r>
          </a:p>
          <a:p>
            <a:r>
              <a:rPr lang="en-US" sz="2400" dirty="0">
                <a:solidFill>
                  <a:srgbClr val="002060"/>
                </a:solidFill>
                <a:latin typeface="Century Gothic"/>
              </a:rPr>
              <a:t>Questions? Help?</a:t>
            </a:r>
          </a:p>
          <a:p>
            <a:pPr lvl="1"/>
            <a:r>
              <a:rPr lang="en-US" sz="2000" dirty="0">
                <a:solidFill>
                  <a:srgbClr val="002060"/>
                </a:solidFill>
                <a:latin typeface="Century Gothic"/>
              </a:rPr>
              <a:t>TML, Comptroller’s TNT staff, your City Attorney and GFOAT </a:t>
            </a:r>
          </a:p>
          <a:p>
            <a:pPr lvl="1"/>
            <a:r>
              <a:rPr lang="en-US" sz="2000" dirty="0">
                <a:solidFill>
                  <a:srgbClr val="002060"/>
                </a:solidFill>
                <a:latin typeface="Century Gothic"/>
              </a:rPr>
              <a:t>Other Presentations:  </a:t>
            </a:r>
            <a:r>
              <a:rPr lang="en-US" sz="2000" i="1" dirty="0">
                <a:solidFill>
                  <a:srgbClr val="002060"/>
                </a:solidFill>
                <a:latin typeface="Century Gothic"/>
              </a:rPr>
              <a:t>I&amp;S Rate presentation at Fall 2024 GFOAT by Steven Murray &amp; Tania Askins, Hilltop Securities</a:t>
            </a:r>
          </a:p>
          <a:p>
            <a:endParaRPr lang="en-US" sz="2400" dirty="0">
              <a:solidFill>
                <a:srgbClr val="002060"/>
              </a:solidFill>
              <a:latin typeface="Century Gothic"/>
            </a:endParaRPr>
          </a:p>
        </p:txBody>
      </p:sp>
      <p:pic>
        <p:nvPicPr>
          <p:cNvPr id="5" name="Picture 4" descr="A picture containing object&#10;&#10;Description automatically generated">
            <a:extLst>
              <a:ext uri="{FF2B5EF4-FFF2-40B4-BE49-F238E27FC236}">
                <a16:creationId xmlns:a16="http://schemas.microsoft.com/office/drawing/2014/main" id="{A210E409-14EC-F906-A871-5BA858B3E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Picture 4">
            <a:extLst>
              <a:ext uri="{FF2B5EF4-FFF2-40B4-BE49-F238E27FC236}">
                <a16:creationId xmlns:a16="http://schemas.microsoft.com/office/drawing/2014/main" id="{7EAABD67-D46D-E942-0CB1-B0AB64B7BDBD}"/>
              </a:ext>
            </a:extLst>
          </p:cNvPr>
          <p:cNvPicPr>
            <a:picLocks noChangeAspect="1"/>
          </p:cNvPicPr>
          <p:nvPr/>
        </p:nvPicPr>
        <p:blipFill>
          <a:blip r:embed="rId3"/>
          <a:stretch>
            <a:fillRect/>
          </a:stretch>
        </p:blipFill>
        <p:spPr>
          <a:xfrm>
            <a:off x="1905" y="0"/>
            <a:ext cx="12222480" cy="1772920"/>
          </a:xfrm>
          <a:prstGeom prst="rect">
            <a:avLst/>
          </a:prstGeom>
        </p:spPr>
      </p:pic>
      <p:sp>
        <p:nvSpPr>
          <p:cNvPr id="8" name="Title 1">
            <a:extLst>
              <a:ext uri="{FF2B5EF4-FFF2-40B4-BE49-F238E27FC236}">
                <a16:creationId xmlns:a16="http://schemas.microsoft.com/office/drawing/2014/main" id="{5925BC9F-97C2-AD77-EEF5-0AD0B9A324D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Final Tips, continued</a:t>
            </a:r>
          </a:p>
        </p:txBody>
      </p:sp>
      <p:pic>
        <p:nvPicPr>
          <p:cNvPr id="14" name="Picture 9">
            <a:extLst>
              <a:ext uri="{FF2B5EF4-FFF2-40B4-BE49-F238E27FC236}">
                <a16:creationId xmlns:a16="http://schemas.microsoft.com/office/drawing/2014/main" id="{5BF61F50-F34B-C2AA-E1D4-87AD4A849A63}"/>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420754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229891E-85AD-B4D0-3AEB-B6D5A0A04B0B}"/>
              </a:ext>
            </a:extLst>
          </p:cNvPr>
          <p:cNvPicPr>
            <a:picLocks noChangeAspect="1"/>
          </p:cNvPicPr>
          <p:nvPr/>
        </p:nvPicPr>
        <p:blipFill>
          <a:blip r:embed="rId3"/>
          <a:stretch>
            <a:fillRect/>
          </a:stretch>
        </p:blipFill>
        <p:spPr>
          <a:xfrm>
            <a:off x="-4253" y="853128"/>
            <a:ext cx="12195858" cy="4845205"/>
          </a:xfrm>
          <a:prstGeom prst="rect">
            <a:avLst/>
          </a:prstGeom>
        </p:spPr>
      </p:pic>
      <p:sp>
        <p:nvSpPr>
          <p:cNvPr id="3074" name="Title 1">
            <a:extLst>
              <a:ext uri="{FF2B5EF4-FFF2-40B4-BE49-F238E27FC236}">
                <a16:creationId xmlns:a16="http://schemas.microsoft.com/office/drawing/2014/main" id="{C17D3076-F229-4B59-93DF-25BBBD33C150}"/>
              </a:ext>
            </a:extLst>
          </p:cNvPr>
          <p:cNvSpPr>
            <a:spLocks noGrp="1"/>
          </p:cNvSpPr>
          <p:nvPr>
            <p:ph type="ctrTitle"/>
          </p:nvPr>
        </p:nvSpPr>
        <p:spPr>
          <a:xfrm>
            <a:off x="1353879" y="1843755"/>
            <a:ext cx="9144000" cy="2387600"/>
          </a:xfrm>
        </p:spPr>
        <p:txBody>
          <a:bodyPr>
            <a:normAutofit/>
          </a:bodyPr>
          <a:lstStyle/>
          <a:p>
            <a:br>
              <a:rPr lang="en-US" altLang="en-US" b="1" dirty="0"/>
            </a:br>
            <a:r>
              <a:rPr lang="en-US" altLang="en-US" sz="4400" b="1" dirty="0">
                <a:solidFill>
                  <a:schemeClr val="bg1"/>
                </a:solidFill>
                <a:latin typeface="Century Gothic"/>
              </a:rPr>
              <a:t>Getting on Board</a:t>
            </a:r>
            <a:br>
              <a:rPr lang="en-US" altLang="en-US" sz="4400" b="1" dirty="0">
                <a:solidFill>
                  <a:schemeClr val="bg1"/>
                </a:solidFill>
                <a:latin typeface="Century Gothic"/>
              </a:rPr>
            </a:br>
            <a:endParaRPr lang="en-US" altLang="en-US" sz="4400" b="1" dirty="0">
              <a:solidFill>
                <a:schemeClr val="bg1"/>
              </a:solidFill>
              <a:latin typeface="Century Gothic"/>
            </a:endParaRPr>
          </a:p>
        </p:txBody>
      </p:sp>
      <p:sp>
        <p:nvSpPr>
          <p:cNvPr id="3" name="Subtitle 2">
            <a:extLst>
              <a:ext uri="{FF2B5EF4-FFF2-40B4-BE49-F238E27FC236}">
                <a16:creationId xmlns:a16="http://schemas.microsoft.com/office/drawing/2014/main" id="{7BA97CEE-1257-CC41-72A1-F94C2B4BC4D3}"/>
              </a:ext>
            </a:extLst>
          </p:cNvPr>
          <p:cNvSpPr>
            <a:spLocks noGrp="1"/>
          </p:cNvSpPr>
          <p:nvPr>
            <p:ph type="subTitle" idx="1"/>
          </p:nvPr>
        </p:nvSpPr>
        <p:spPr>
          <a:xfrm>
            <a:off x="4178300" y="3627438"/>
            <a:ext cx="3835400" cy="1655762"/>
          </a:xfrm>
        </p:spPr>
        <p:txBody>
          <a:bodyPr vert="horz" lIns="91440" tIns="45720" rIns="91440" bIns="45720" rtlCol="0" anchor="t">
            <a:normAutofit/>
          </a:bodyPr>
          <a:lstStyle/>
          <a:p>
            <a:pPr>
              <a:buFont typeface="Arial" charset="0"/>
              <a:buNone/>
              <a:defRPr/>
            </a:pPr>
            <a:br>
              <a:rPr lang="en-US" dirty="0">
                <a:latin typeface="Century Gothic"/>
              </a:rPr>
            </a:br>
            <a:endParaRPr lang="en-US" dirty="0">
              <a:solidFill>
                <a:schemeClr val="bg1"/>
              </a:solidFill>
              <a:latin typeface="Century Gothic"/>
              <a:cs typeface="Calibri"/>
            </a:endParaRPr>
          </a:p>
        </p:txBody>
      </p:sp>
      <p:pic>
        <p:nvPicPr>
          <p:cNvPr id="4" name="Picture 3" descr="A picture containing object&#10;&#10;Description automatically generated">
            <a:extLst>
              <a:ext uri="{FF2B5EF4-FFF2-40B4-BE49-F238E27FC236}">
                <a16:creationId xmlns:a16="http://schemas.microsoft.com/office/drawing/2014/main" id="{A85999DD-AADF-1E57-158F-8117BB59C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2" name="Graphic 1" descr="Cruise ship with solid fill">
            <a:extLst>
              <a:ext uri="{FF2B5EF4-FFF2-40B4-BE49-F238E27FC236}">
                <a16:creationId xmlns:a16="http://schemas.microsoft.com/office/drawing/2014/main" id="{6A49D02E-EEB5-B033-C0F9-55281E828F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3200" y="3627437"/>
            <a:ext cx="1473199" cy="1473199"/>
          </a:xfrm>
          <a:prstGeom prst="rect">
            <a:avLst/>
          </a:prstGeom>
        </p:spPr>
      </p:pic>
    </p:spTree>
    <p:extLst>
      <p:ext uri="{BB962C8B-B14F-4D97-AF65-F5344CB8AC3E}">
        <p14:creationId xmlns:p14="http://schemas.microsoft.com/office/powerpoint/2010/main" val="1921974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3EEB5-87F6-2A99-433C-0C8BE3840327}"/>
            </a:ext>
          </a:extLst>
        </p:cNvPr>
        <p:cNvGrpSpPr/>
        <p:nvPr/>
      </p:nvGrpSpPr>
      <p:grpSpPr>
        <a:xfrm>
          <a:off x="0" y="0"/>
          <a:ext cx="0" cy="0"/>
          <a:chOff x="0" y="0"/>
          <a:chExt cx="0" cy="0"/>
        </a:xfrm>
      </p:grpSpPr>
      <p:pic>
        <p:nvPicPr>
          <p:cNvPr id="4" name="Picture 6">
            <a:extLst>
              <a:ext uri="{FF2B5EF4-FFF2-40B4-BE49-F238E27FC236}">
                <a16:creationId xmlns:a16="http://schemas.microsoft.com/office/drawing/2014/main" id="{62BD76A7-CBE4-C98A-7D6D-25040DBEDEED}"/>
              </a:ext>
            </a:extLst>
          </p:cNvPr>
          <p:cNvPicPr>
            <a:picLocks noChangeAspect="1"/>
          </p:cNvPicPr>
          <p:nvPr/>
        </p:nvPicPr>
        <p:blipFill>
          <a:blip r:embed="rId3"/>
          <a:stretch>
            <a:fillRect/>
          </a:stretch>
        </p:blipFill>
        <p:spPr>
          <a:xfrm>
            <a:off x="-4253" y="853128"/>
            <a:ext cx="12195858" cy="4845205"/>
          </a:xfrm>
          <a:prstGeom prst="rect">
            <a:avLst/>
          </a:prstGeom>
        </p:spPr>
      </p:pic>
      <p:sp>
        <p:nvSpPr>
          <p:cNvPr id="24578" name="Title 1">
            <a:extLst>
              <a:ext uri="{FF2B5EF4-FFF2-40B4-BE49-F238E27FC236}">
                <a16:creationId xmlns:a16="http://schemas.microsoft.com/office/drawing/2014/main" id="{EC1BD0A6-9F0F-7DDE-2239-E92FB47E1181}"/>
              </a:ext>
            </a:extLst>
          </p:cNvPr>
          <p:cNvSpPr>
            <a:spLocks noGrp="1"/>
          </p:cNvSpPr>
          <p:nvPr>
            <p:ph type="title"/>
          </p:nvPr>
        </p:nvSpPr>
        <p:spPr>
          <a:xfrm>
            <a:off x="1591733" y="847724"/>
            <a:ext cx="9008534" cy="1300164"/>
          </a:xfrm>
        </p:spPr>
        <p:txBody>
          <a:bodyPr/>
          <a:lstStyle/>
          <a:p>
            <a:pPr algn="ctr"/>
            <a:r>
              <a:rPr lang="en-US" altLang="en-US" b="1" dirty="0">
                <a:solidFill>
                  <a:schemeClr val="bg1"/>
                </a:solidFill>
                <a:latin typeface="Century Gothic"/>
              </a:rPr>
              <a:t>Compliance With State Law</a:t>
            </a:r>
          </a:p>
        </p:txBody>
      </p:sp>
      <p:pic>
        <p:nvPicPr>
          <p:cNvPr id="24579" name="Picture 2">
            <a:extLst>
              <a:ext uri="{FF2B5EF4-FFF2-40B4-BE49-F238E27FC236}">
                <a16:creationId xmlns:a16="http://schemas.microsoft.com/office/drawing/2014/main" id="{327039B5-3DA1-8960-7EB8-4C86009F8FB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26930" y="2078756"/>
            <a:ext cx="4866746" cy="3144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picture containing object&#10;&#10;Description automatically generated">
            <a:extLst>
              <a:ext uri="{FF2B5EF4-FFF2-40B4-BE49-F238E27FC236}">
                <a16:creationId xmlns:a16="http://schemas.microsoft.com/office/drawing/2014/main" id="{938A3FE2-6E2C-26FB-7798-283EC73ED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sp>
        <p:nvSpPr>
          <p:cNvPr id="5" name="TextBox 4">
            <a:extLst>
              <a:ext uri="{FF2B5EF4-FFF2-40B4-BE49-F238E27FC236}">
                <a16:creationId xmlns:a16="http://schemas.microsoft.com/office/drawing/2014/main" id="{57AD3402-9BB2-E68C-AA4E-491A68CE79A3}"/>
              </a:ext>
            </a:extLst>
          </p:cNvPr>
          <p:cNvSpPr txBox="1"/>
          <p:nvPr/>
        </p:nvSpPr>
        <p:spPr>
          <a:xfrm>
            <a:off x="6658748" y="2124085"/>
            <a:ext cx="4967785" cy="4216539"/>
          </a:xfrm>
          <a:prstGeom prst="rect">
            <a:avLst/>
          </a:prstGeom>
          <a:noFill/>
        </p:spPr>
        <p:txBody>
          <a:bodyPr wrap="square" rtlCol="0">
            <a:spAutoFit/>
          </a:bodyPr>
          <a:lstStyle/>
          <a:p>
            <a:pPr marL="457200" indent="-457200">
              <a:buFont typeface="Wingdings" panose="05000000000000000000" pitchFamily="2" charset="2"/>
              <a:buChar char="Ø"/>
            </a:pPr>
            <a:r>
              <a:rPr lang="en-US" sz="2200" dirty="0">
                <a:solidFill>
                  <a:schemeClr val="bg1"/>
                </a:solidFill>
              </a:rPr>
              <a:t>Failure to adopt by deadline</a:t>
            </a:r>
          </a:p>
          <a:p>
            <a:pPr marL="800100" lvl="1" indent="-342900">
              <a:buFont typeface="Arial" panose="020B0604020202020204" pitchFamily="34" charset="0"/>
              <a:buChar char="•"/>
            </a:pPr>
            <a:r>
              <a:rPr lang="en-US" dirty="0">
                <a:solidFill>
                  <a:schemeClr val="bg1"/>
                </a:solidFill>
              </a:rPr>
              <a:t>Defaults city to lower of NNR or prior year tax rate</a:t>
            </a:r>
          </a:p>
          <a:p>
            <a:pPr marL="457200" indent="-457200">
              <a:buFont typeface="Wingdings" panose="05000000000000000000" pitchFamily="2" charset="2"/>
              <a:buChar char="Ø"/>
            </a:pPr>
            <a:r>
              <a:rPr lang="en-US" sz="2200" dirty="0">
                <a:solidFill>
                  <a:schemeClr val="bg1"/>
                </a:solidFill>
              </a:rPr>
              <a:t>Failure to comply with TNT</a:t>
            </a:r>
          </a:p>
          <a:p>
            <a:pPr marL="800100" lvl="1" indent="-342900">
              <a:buFont typeface="Arial" panose="020B0604020202020204" pitchFamily="34" charset="0"/>
              <a:buChar char="•"/>
            </a:pPr>
            <a:r>
              <a:rPr lang="en-US" dirty="0">
                <a:solidFill>
                  <a:schemeClr val="bg1"/>
                </a:solidFill>
              </a:rPr>
              <a:t>Any taxable property owner can challenge if failure to comply </a:t>
            </a:r>
            <a:r>
              <a:rPr lang="en-US" i="1" dirty="0">
                <a:solidFill>
                  <a:schemeClr val="bg1"/>
                </a:solidFill>
              </a:rPr>
              <a:t>was not in good faith</a:t>
            </a:r>
          </a:p>
          <a:p>
            <a:pPr marL="457200" indent="-457200">
              <a:buFont typeface="Wingdings" panose="05000000000000000000" pitchFamily="2" charset="2"/>
              <a:buChar char="Ø"/>
            </a:pPr>
            <a:r>
              <a:rPr lang="en-US" sz="2200" dirty="0">
                <a:solidFill>
                  <a:schemeClr val="bg1"/>
                </a:solidFill>
              </a:rPr>
              <a:t>Good faith: consistency, consultation and documentation</a:t>
            </a:r>
            <a:r>
              <a:rPr lang="en-US" sz="2400" dirty="0">
                <a:solidFill>
                  <a:schemeClr val="bg1"/>
                </a:solidFill>
              </a:rPr>
              <a:t> </a:t>
            </a:r>
            <a:r>
              <a:rPr lang="en-US" sz="2200" dirty="0">
                <a:solidFill>
                  <a:schemeClr val="bg1"/>
                </a:solidFill>
              </a:rPr>
              <a:t>very important!</a:t>
            </a:r>
          </a:p>
          <a:p>
            <a:pPr marL="457200" indent="-457200">
              <a:buFont typeface="Wingdings" panose="05000000000000000000" pitchFamily="2" charset="2"/>
              <a:buChar char="Ø"/>
            </a:pPr>
            <a:r>
              <a:rPr lang="en-US" sz="2200" dirty="0">
                <a:solidFill>
                  <a:schemeClr val="bg1"/>
                </a:solidFill>
              </a:rPr>
              <a:t>But remember, there is no </a:t>
            </a:r>
            <a:r>
              <a:rPr lang="en-US" sz="2200" i="1" dirty="0">
                <a:solidFill>
                  <a:schemeClr val="bg1"/>
                </a:solidFill>
              </a:rPr>
              <a:t>Property Tax Police</a:t>
            </a:r>
          </a:p>
          <a:p>
            <a:pPr marL="457200" indent="-457200">
              <a:buFont typeface="Wingdings" panose="05000000000000000000" pitchFamily="2" charset="2"/>
              <a:buChar char="Ø"/>
            </a:pPr>
            <a:endParaRPr lang="en-US" sz="22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pPr marL="914400" lvl="1" indent="-4572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85928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3A046-4A32-AD1F-C3EA-6B1C72292FC6}"/>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FFDC272D-0C60-647F-6135-D6BA7B30D040}"/>
              </a:ext>
            </a:extLst>
          </p:cNvPr>
          <p:cNvPicPr>
            <a:picLocks noChangeAspect="1"/>
          </p:cNvPicPr>
          <p:nvPr/>
        </p:nvPicPr>
        <p:blipFill>
          <a:blip r:embed="rId3"/>
          <a:stretch>
            <a:fillRect/>
          </a:stretch>
        </p:blipFill>
        <p:spPr>
          <a:xfrm>
            <a:off x="-4253" y="853128"/>
            <a:ext cx="12195858" cy="4845205"/>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A7740227-ADD2-BD4E-A714-650D748DB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9" name="Picture 8" descr="Thunderstorm lightning with a dark cloudy sky">
            <a:extLst>
              <a:ext uri="{FF2B5EF4-FFF2-40B4-BE49-F238E27FC236}">
                <a16:creationId xmlns:a16="http://schemas.microsoft.com/office/drawing/2014/main" id="{01F448C9-3AD8-8928-158D-77B827E8C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0340" y="1076936"/>
            <a:ext cx="6596380" cy="4397587"/>
          </a:xfrm>
          <a:prstGeom prst="rect">
            <a:avLst/>
          </a:prstGeom>
        </p:spPr>
      </p:pic>
      <p:sp>
        <p:nvSpPr>
          <p:cNvPr id="13" name="Title 12">
            <a:extLst>
              <a:ext uri="{FF2B5EF4-FFF2-40B4-BE49-F238E27FC236}">
                <a16:creationId xmlns:a16="http://schemas.microsoft.com/office/drawing/2014/main" id="{981A9EED-6FCD-31F3-72D6-9546D1A94545}"/>
              </a:ext>
            </a:extLst>
          </p:cNvPr>
          <p:cNvSpPr>
            <a:spLocks noGrp="1"/>
          </p:cNvSpPr>
          <p:nvPr>
            <p:ph type="ctrTitle"/>
          </p:nvPr>
        </p:nvSpPr>
        <p:spPr>
          <a:xfrm>
            <a:off x="538480" y="1159667"/>
            <a:ext cx="4216400" cy="3046573"/>
          </a:xfrm>
        </p:spPr>
        <p:txBody>
          <a:bodyPr>
            <a:normAutofit/>
          </a:bodyPr>
          <a:lstStyle/>
          <a:p>
            <a:r>
              <a:rPr lang="en-US" altLang="en-US" sz="5400" b="1" dirty="0">
                <a:solidFill>
                  <a:schemeClr val="bg1"/>
                </a:solidFill>
                <a:latin typeface="+mn-lt"/>
              </a:rPr>
              <a:t>Legislative Storm Watch</a:t>
            </a:r>
            <a:endParaRPr lang="en-US" sz="5400" dirty="0">
              <a:latin typeface="+mn-lt"/>
            </a:endParaRPr>
          </a:p>
        </p:txBody>
      </p:sp>
    </p:spTree>
    <p:extLst>
      <p:ext uri="{BB962C8B-B14F-4D97-AF65-F5344CB8AC3E}">
        <p14:creationId xmlns:p14="http://schemas.microsoft.com/office/powerpoint/2010/main" val="81799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24EFAF8-BD35-D733-F3B9-5A6E62F47AEF}"/>
              </a:ext>
            </a:extLst>
          </p:cNvPr>
          <p:cNvPicPr>
            <a:picLocks noChangeAspect="1"/>
          </p:cNvPicPr>
          <p:nvPr/>
        </p:nvPicPr>
        <p:blipFill>
          <a:blip r:embed="rId3"/>
          <a:stretch>
            <a:fillRect/>
          </a:stretch>
        </p:blipFill>
        <p:spPr>
          <a:xfrm>
            <a:off x="-4253" y="853128"/>
            <a:ext cx="12195858" cy="4912938"/>
          </a:xfrm>
          <a:prstGeom prst="rect">
            <a:avLst/>
          </a:prstGeom>
        </p:spPr>
      </p:pic>
      <p:sp>
        <p:nvSpPr>
          <p:cNvPr id="3074" name="Title 1">
            <a:extLst>
              <a:ext uri="{FF2B5EF4-FFF2-40B4-BE49-F238E27FC236}">
                <a16:creationId xmlns:a16="http://schemas.microsoft.com/office/drawing/2014/main" id="{C17D3076-F229-4B59-93DF-25BBBD33C150}"/>
              </a:ext>
            </a:extLst>
          </p:cNvPr>
          <p:cNvSpPr>
            <a:spLocks noGrp="1"/>
          </p:cNvSpPr>
          <p:nvPr>
            <p:ph type="ctrTitle"/>
          </p:nvPr>
        </p:nvSpPr>
        <p:spPr>
          <a:xfrm>
            <a:off x="2428240" y="1122363"/>
            <a:ext cx="7315200" cy="2387600"/>
          </a:xfrm>
        </p:spPr>
        <p:txBody>
          <a:bodyPr>
            <a:normAutofit/>
          </a:bodyPr>
          <a:lstStyle/>
          <a:p>
            <a:r>
              <a:rPr lang="en-US" altLang="en-US" b="1" i="1" dirty="0"/>
              <a:t> </a:t>
            </a:r>
            <a:br>
              <a:rPr lang="en-US" altLang="en-US" b="1" dirty="0"/>
            </a:br>
            <a:r>
              <a:rPr lang="en-US" altLang="en-US" sz="4400" b="1" dirty="0">
                <a:solidFill>
                  <a:schemeClr val="bg1"/>
                </a:solidFill>
                <a:latin typeface="Century Gothic"/>
              </a:rPr>
              <a:t>Questions</a:t>
            </a:r>
          </a:p>
        </p:txBody>
      </p:sp>
      <p:sp>
        <p:nvSpPr>
          <p:cNvPr id="3" name="Subtitle 2">
            <a:extLst>
              <a:ext uri="{FF2B5EF4-FFF2-40B4-BE49-F238E27FC236}">
                <a16:creationId xmlns:a16="http://schemas.microsoft.com/office/drawing/2014/main" id="{7BA97CEE-1257-CC41-72A1-F94C2B4BC4D3}"/>
              </a:ext>
            </a:extLst>
          </p:cNvPr>
          <p:cNvSpPr>
            <a:spLocks noGrp="1"/>
          </p:cNvSpPr>
          <p:nvPr>
            <p:ph type="subTitle" idx="1"/>
          </p:nvPr>
        </p:nvSpPr>
        <p:spPr>
          <a:xfrm>
            <a:off x="1524000" y="3886518"/>
            <a:ext cx="9144000" cy="1655762"/>
          </a:xfrm>
        </p:spPr>
        <p:txBody>
          <a:bodyPr vert="horz" lIns="91440" tIns="45720" rIns="91440" bIns="45720" rtlCol="0" anchor="t">
            <a:normAutofit/>
          </a:bodyPr>
          <a:lstStyle/>
          <a:p>
            <a:pPr>
              <a:buFont typeface="Arial" charset="0"/>
              <a:buNone/>
              <a:defRPr/>
            </a:pPr>
            <a:endParaRPr lang="en-US" dirty="0">
              <a:solidFill>
                <a:schemeClr val="bg1"/>
              </a:solidFill>
              <a:cs typeface="Calibri"/>
            </a:endParaRPr>
          </a:p>
        </p:txBody>
      </p:sp>
      <p:pic>
        <p:nvPicPr>
          <p:cNvPr id="4" name="Picture 3" descr="A picture containing object&#10;&#10;Description automatically generated">
            <a:extLst>
              <a:ext uri="{FF2B5EF4-FFF2-40B4-BE49-F238E27FC236}">
                <a16:creationId xmlns:a16="http://schemas.microsoft.com/office/drawing/2014/main" id="{5C13F4D2-5F62-70E3-04E3-8A1A80AD2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7" name="Picture 5">
            <a:extLst>
              <a:ext uri="{FF2B5EF4-FFF2-40B4-BE49-F238E27FC236}">
                <a16:creationId xmlns:a16="http://schemas.microsoft.com/office/drawing/2014/main" id="{F39085F9-3148-1A3B-D62F-1E9583931C25}"/>
              </a:ext>
            </a:extLst>
          </p:cNvPr>
          <p:cNvPicPr>
            <a:picLocks noChangeAspect="1"/>
          </p:cNvPicPr>
          <p:nvPr/>
        </p:nvPicPr>
        <p:blipFill>
          <a:blip r:embed="rId5"/>
          <a:stretch>
            <a:fillRect/>
          </a:stretch>
        </p:blipFill>
        <p:spPr>
          <a:xfrm>
            <a:off x="3956182" y="5248360"/>
            <a:ext cx="8249264" cy="55105"/>
          </a:xfrm>
          <a:prstGeom prst="rect">
            <a:avLst/>
          </a:prstGeom>
        </p:spPr>
      </p:pic>
    </p:spTree>
    <p:extLst>
      <p:ext uri="{BB962C8B-B14F-4D97-AF65-F5344CB8AC3E}">
        <p14:creationId xmlns:p14="http://schemas.microsoft.com/office/powerpoint/2010/main" val="16225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CD7B6-E78D-795F-312C-156BB64AF6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D1619-D045-7D5E-B582-E425334A0D6E}"/>
              </a:ext>
            </a:extLst>
          </p:cNvPr>
          <p:cNvSpPr>
            <a:spLocks noGrp="1"/>
          </p:cNvSpPr>
          <p:nvPr>
            <p:ph idx="1"/>
          </p:nvPr>
        </p:nvSpPr>
        <p:spPr>
          <a:xfrm>
            <a:off x="993253" y="1938866"/>
            <a:ext cx="10248488" cy="4513815"/>
          </a:xfrm>
        </p:spPr>
        <p:txBody>
          <a:bodyPr vert="horz" lIns="91440" tIns="45720" rIns="91440" bIns="45720" rtlCol="0" anchor="t">
            <a:noAutofit/>
          </a:bodyPr>
          <a:lstStyle/>
          <a:p>
            <a:r>
              <a:rPr lang="en-US" dirty="0">
                <a:solidFill>
                  <a:srgbClr val="002060"/>
                </a:solidFill>
                <a:latin typeface="Century Gothic"/>
              </a:rPr>
              <a:t>Prepare early!  Expect some changes and clarifications for 2025</a:t>
            </a:r>
          </a:p>
          <a:p>
            <a:pPr lvl="1"/>
            <a:r>
              <a:rPr lang="en-US" dirty="0">
                <a:solidFill>
                  <a:srgbClr val="002060"/>
                </a:solidFill>
                <a:latin typeface="Century Gothic"/>
              </a:rPr>
              <a:t>Remember, the legislature is in session!  </a:t>
            </a:r>
          </a:p>
          <a:p>
            <a:pPr lvl="1"/>
            <a:r>
              <a:rPr lang="en-US" dirty="0">
                <a:solidFill>
                  <a:srgbClr val="002060"/>
                </a:solidFill>
                <a:latin typeface="Century Gothic"/>
              </a:rPr>
              <a:t>There could be changes for Tax Year 2025 and will almost certainly be changes for Tax Year 2026</a:t>
            </a:r>
          </a:p>
          <a:p>
            <a:r>
              <a:rPr lang="en-US" dirty="0">
                <a:solidFill>
                  <a:srgbClr val="002060"/>
                </a:solidFill>
                <a:latin typeface="Century Gothic"/>
              </a:rPr>
              <a:t>Read the Tax Code and have a check list ready</a:t>
            </a:r>
          </a:p>
          <a:p>
            <a:pPr lvl="1"/>
            <a:r>
              <a:rPr lang="en-US" dirty="0">
                <a:solidFill>
                  <a:srgbClr val="002060"/>
                </a:solidFill>
                <a:latin typeface="Century Gothic"/>
              </a:rPr>
              <a:t>Do a practice run through with prior year forms and data</a:t>
            </a:r>
          </a:p>
          <a:p>
            <a:pPr lvl="1"/>
            <a:r>
              <a:rPr lang="en-US" dirty="0">
                <a:solidFill>
                  <a:srgbClr val="002060"/>
                </a:solidFill>
                <a:latin typeface="Century Gothic"/>
              </a:rPr>
              <a:t>Document your calculations every year and be consistent</a:t>
            </a:r>
          </a:p>
          <a:p>
            <a:r>
              <a:rPr lang="en-US" dirty="0">
                <a:solidFill>
                  <a:srgbClr val="002060"/>
                </a:solidFill>
                <a:latin typeface="Century Gothic"/>
              </a:rPr>
              <a:t>Check your charter and ordinance requirements ahead of time</a:t>
            </a:r>
          </a:p>
          <a:p>
            <a:endParaRPr lang="en-US" sz="2400" dirty="0">
              <a:solidFill>
                <a:srgbClr val="002060"/>
              </a:solidFill>
              <a:latin typeface="Century Gothic"/>
            </a:endParaRPr>
          </a:p>
          <a:p>
            <a:endParaRPr lang="en-US" sz="2400" dirty="0">
              <a:solidFill>
                <a:srgbClr val="002060"/>
              </a:solidFill>
              <a:latin typeface="Century Gothic"/>
            </a:endParaRPr>
          </a:p>
        </p:txBody>
      </p:sp>
      <p:pic>
        <p:nvPicPr>
          <p:cNvPr id="5" name="Picture 4" descr="A picture containing object&#10;&#10;Description automatically generated">
            <a:extLst>
              <a:ext uri="{FF2B5EF4-FFF2-40B4-BE49-F238E27FC236}">
                <a16:creationId xmlns:a16="http://schemas.microsoft.com/office/drawing/2014/main" id="{EEA08B26-2F8A-4566-FF93-C7E877D49E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Picture 4">
            <a:extLst>
              <a:ext uri="{FF2B5EF4-FFF2-40B4-BE49-F238E27FC236}">
                <a16:creationId xmlns:a16="http://schemas.microsoft.com/office/drawing/2014/main" id="{6357D9AF-5574-7C6A-8556-8C7BA3CC0C3E}"/>
              </a:ext>
            </a:extLst>
          </p:cNvPr>
          <p:cNvPicPr>
            <a:picLocks noChangeAspect="1"/>
          </p:cNvPicPr>
          <p:nvPr/>
        </p:nvPicPr>
        <p:blipFill>
          <a:blip r:embed="rId3"/>
          <a:stretch>
            <a:fillRect/>
          </a:stretch>
        </p:blipFill>
        <p:spPr>
          <a:xfrm>
            <a:off x="1905" y="0"/>
            <a:ext cx="12222480" cy="1772920"/>
          </a:xfrm>
          <a:prstGeom prst="rect">
            <a:avLst/>
          </a:prstGeom>
        </p:spPr>
      </p:pic>
      <p:sp>
        <p:nvSpPr>
          <p:cNvPr id="8" name="Title 1">
            <a:extLst>
              <a:ext uri="{FF2B5EF4-FFF2-40B4-BE49-F238E27FC236}">
                <a16:creationId xmlns:a16="http://schemas.microsoft.com/office/drawing/2014/main" id="{0CC87C2E-BA91-3547-5968-E40D81FDB5B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Getting Ready</a:t>
            </a:r>
          </a:p>
        </p:txBody>
      </p:sp>
      <p:pic>
        <p:nvPicPr>
          <p:cNvPr id="14" name="Picture 9">
            <a:extLst>
              <a:ext uri="{FF2B5EF4-FFF2-40B4-BE49-F238E27FC236}">
                <a16:creationId xmlns:a16="http://schemas.microsoft.com/office/drawing/2014/main" id="{F278E225-6BF3-0D1B-8C19-406C4B30C69E}"/>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334754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D23B1-E857-418D-AB6F-7D9ACAF31A6B}"/>
              </a:ext>
            </a:extLst>
          </p:cNvPr>
          <p:cNvSpPr>
            <a:spLocks noGrp="1"/>
          </p:cNvSpPr>
          <p:nvPr>
            <p:ph idx="1"/>
          </p:nvPr>
        </p:nvSpPr>
        <p:spPr>
          <a:xfrm>
            <a:off x="993253" y="1938866"/>
            <a:ext cx="10248488" cy="4513815"/>
          </a:xfrm>
        </p:spPr>
        <p:txBody>
          <a:bodyPr vert="horz" lIns="91440" tIns="45720" rIns="91440" bIns="45720" rtlCol="0" anchor="t">
            <a:noAutofit/>
          </a:bodyPr>
          <a:lstStyle/>
          <a:p>
            <a:r>
              <a:rPr lang="en-US" dirty="0">
                <a:solidFill>
                  <a:srgbClr val="002060"/>
                </a:solidFill>
                <a:latin typeface="Century Gothic"/>
              </a:rPr>
              <a:t>Make sure you understand your appraisal roll and property values</a:t>
            </a:r>
          </a:p>
          <a:p>
            <a:pPr lvl="1"/>
            <a:r>
              <a:rPr lang="en-US" dirty="0">
                <a:solidFill>
                  <a:srgbClr val="002060"/>
                </a:solidFill>
                <a:latin typeface="Century Gothic"/>
              </a:rPr>
              <a:t>Talk to your tax assessor collector(s) – </a:t>
            </a:r>
            <a:r>
              <a:rPr lang="en-US" b="1" i="1" dirty="0">
                <a:solidFill>
                  <a:srgbClr val="002060"/>
                </a:solidFill>
                <a:latin typeface="Century Gothic"/>
              </a:rPr>
              <a:t>early and often</a:t>
            </a:r>
          </a:p>
          <a:p>
            <a:pPr lvl="1"/>
            <a:r>
              <a:rPr lang="en-US" dirty="0">
                <a:solidFill>
                  <a:srgbClr val="002060"/>
                </a:solidFill>
                <a:latin typeface="Century Gothic"/>
              </a:rPr>
              <a:t>Talk to you chief appraiser(s) – </a:t>
            </a:r>
            <a:r>
              <a:rPr lang="en-US" b="1" i="1" dirty="0">
                <a:solidFill>
                  <a:srgbClr val="002060"/>
                </a:solidFill>
                <a:latin typeface="Century Gothic"/>
              </a:rPr>
              <a:t>early and often</a:t>
            </a:r>
          </a:p>
          <a:p>
            <a:pPr lvl="1"/>
            <a:r>
              <a:rPr lang="en-US" dirty="0">
                <a:solidFill>
                  <a:srgbClr val="002060"/>
                </a:solidFill>
                <a:latin typeface="Century Gothic"/>
              </a:rPr>
              <a:t>TACs and CADs do prepare and interpret details differently</a:t>
            </a:r>
          </a:p>
          <a:p>
            <a:r>
              <a:rPr lang="en-US" dirty="0">
                <a:solidFill>
                  <a:srgbClr val="002060"/>
                </a:solidFill>
                <a:latin typeface="Century Gothic"/>
              </a:rPr>
              <a:t>New forms probably won’t be ready until mid-July or later</a:t>
            </a:r>
          </a:p>
          <a:p>
            <a:pPr lvl="1"/>
            <a:r>
              <a:rPr lang="en-US" dirty="0">
                <a:solidFill>
                  <a:srgbClr val="002060"/>
                </a:solidFill>
                <a:latin typeface="Century Gothic"/>
              </a:rPr>
              <a:t>Remember, the legislature is in session! </a:t>
            </a:r>
            <a:endParaRPr lang="en-US" sz="2800" dirty="0">
              <a:solidFill>
                <a:srgbClr val="002060"/>
              </a:solidFill>
              <a:latin typeface="Century Gothic"/>
            </a:endParaRPr>
          </a:p>
          <a:p>
            <a:endParaRPr lang="en-US" sz="2400" dirty="0">
              <a:solidFill>
                <a:srgbClr val="002060"/>
              </a:solidFill>
              <a:latin typeface="Century Gothic"/>
            </a:endParaRPr>
          </a:p>
        </p:txBody>
      </p:sp>
      <p:pic>
        <p:nvPicPr>
          <p:cNvPr id="5" name="Picture 4" descr="A picture containing object&#10;&#10;Description automatically generated">
            <a:extLst>
              <a:ext uri="{FF2B5EF4-FFF2-40B4-BE49-F238E27FC236}">
                <a16:creationId xmlns:a16="http://schemas.microsoft.com/office/drawing/2014/main" id="{701FFF29-E2B5-EAE0-BAB0-E1E40D2AD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6" name="Picture 4">
            <a:extLst>
              <a:ext uri="{FF2B5EF4-FFF2-40B4-BE49-F238E27FC236}">
                <a16:creationId xmlns:a16="http://schemas.microsoft.com/office/drawing/2014/main" id="{A60EE2FF-EEA5-768A-6B4A-EEC64AA4FDED}"/>
              </a:ext>
            </a:extLst>
          </p:cNvPr>
          <p:cNvPicPr>
            <a:picLocks noChangeAspect="1"/>
          </p:cNvPicPr>
          <p:nvPr/>
        </p:nvPicPr>
        <p:blipFill>
          <a:blip r:embed="rId3"/>
          <a:stretch>
            <a:fillRect/>
          </a:stretch>
        </p:blipFill>
        <p:spPr>
          <a:xfrm>
            <a:off x="1905" y="0"/>
            <a:ext cx="12222480" cy="1772920"/>
          </a:xfrm>
          <a:prstGeom prst="rect">
            <a:avLst/>
          </a:prstGeom>
        </p:spPr>
      </p:pic>
      <p:sp>
        <p:nvSpPr>
          <p:cNvPr id="8" name="Title 1">
            <a:extLst>
              <a:ext uri="{FF2B5EF4-FFF2-40B4-BE49-F238E27FC236}">
                <a16:creationId xmlns:a16="http://schemas.microsoft.com/office/drawing/2014/main" id="{1E350F44-C9FF-5851-6468-BAF70F833C3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Getting Ready, continued</a:t>
            </a:r>
          </a:p>
        </p:txBody>
      </p:sp>
      <p:pic>
        <p:nvPicPr>
          <p:cNvPr id="14" name="Picture 9">
            <a:extLst>
              <a:ext uri="{FF2B5EF4-FFF2-40B4-BE49-F238E27FC236}">
                <a16:creationId xmlns:a16="http://schemas.microsoft.com/office/drawing/2014/main" id="{6819F4BB-DAE7-1143-AFEC-FC53DC61B301}"/>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343462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718C32-F917-08C1-D45E-884CDD687FB5}"/>
              </a:ext>
            </a:extLst>
          </p:cNvPr>
          <p:cNvGraphicFramePr>
            <a:graphicFrameLocks noGrp="1"/>
          </p:cNvGraphicFramePr>
          <p:nvPr>
            <p:ph idx="1"/>
            <p:extLst>
              <p:ext uri="{D42A27DB-BD31-4B8C-83A1-F6EECF244321}">
                <p14:modId xmlns:p14="http://schemas.microsoft.com/office/powerpoint/2010/main" val="1275318788"/>
              </p:ext>
            </p:extLst>
          </p:nvPr>
        </p:nvGraphicFramePr>
        <p:xfrm>
          <a:off x="2700867" y="2175934"/>
          <a:ext cx="6786034" cy="37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Picture 34" descr="A picture containing object&#10;&#10;Description automatically generated">
            <a:extLst>
              <a:ext uri="{FF2B5EF4-FFF2-40B4-BE49-F238E27FC236}">
                <a16:creationId xmlns:a16="http://schemas.microsoft.com/office/drawing/2014/main" id="{3D3BEB57-CC99-23F1-FA8D-C9E272203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34" name="Picture 4">
            <a:extLst>
              <a:ext uri="{FF2B5EF4-FFF2-40B4-BE49-F238E27FC236}">
                <a16:creationId xmlns:a16="http://schemas.microsoft.com/office/drawing/2014/main" id="{EAE4CEC9-47FD-8C05-5E64-B570268928EC}"/>
              </a:ext>
            </a:extLst>
          </p:cNvPr>
          <p:cNvPicPr>
            <a:picLocks noChangeAspect="1"/>
          </p:cNvPicPr>
          <p:nvPr/>
        </p:nvPicPr>
        <p:blipFill>
          <a:blip r:embed="rId8"/>
          <a:stretch>
            <a:fillRect/>
          </a:stretch>
        </p:blipFill>
        <p:spPr>
          <a:xfrm>
            <a:off x="1905" y="0"/>
            <a:ext cx="12222480" cy="1772920"/>
          </a:xfrm>
          <a:prstGeom prst="rect">
            <a:avLst/>
          </a:prstGeom>
        </p:spPr>
      </p:pic>
      <p:sp>
        <p:nvSpPr>
          <p:cNvPr id="37" name="Title 1">
            <a:extLst>
              <a:ext uri="{FF2B5EF4-FFF2-40B4-BE49-F238E27FC236}">
                <a16:creationId xmlns:a16="http://schemas.microsoft.com/office/drawing/2014/main" id="{D3D9E948-D285-F848-3622-983C0D74B2D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Roles &amp; Responsibilities</a:t>
            </a:r>
          </a:p>
        </p:txBody>
      </p:sp>
      <p:pic>
        <p:nvPicPr>
          <p:cNvPr id="39" name="Picture 9">
            <a:extLst>
              <a:ext uri="{FF2B5EF4-FFF2-40B4-BE49-F238E27FC236}">
                <a16:creationId xmlns:a16="http://schemas.microsoft.com/office/drawing/2014/main" id="{293A9A8D-6BB0-B8E9-5A75-F6B3702B501B}"/>
              </a:ext>
            </a:extLst>
          </p:cNvPr>
          <p:cNvPicPr>
            <a:picLocks noChangeAspect="1"/>
          </p:cNvPicPr>
          <p:nvPr/>
        </p:nvPicPr>
        <p:blipFill rotWithShape="1">
          <a:blip r:embed="rId9"/>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51301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1127042" y="1998133"/>
            <a:ext cx="9388558" cy="3962400"/>
          </a:xfrm>
        </p:spPr>
        <p:txBody>
          <a:bodyPr vert="horz" lIns="91440" tIns="45720" rIns="91440" bIns="45720" rtlCol="0" anchor="t">
            <a:normAutofit fontScale="85000" lnSpcReduction="10000"/>
          </a:bodyPr>
          <a:lstStyle/>
          <a:p>
            <a:pPr eaLnBrk="0" hangingPunct="0">
              <a:lnSpc>
                <a:spcPct val="90000"/>
              </a:lnSpc>
              <a:spcBef>
                <a:spcPts val="600"/>
              </a:spcBef>
              <a:spcAft>
                <a:spcPts val="400"/>
              </a:spcAft>
              <a:buSzPct val="90000"/>
              <a:buFont typeface="Arial" panose="05000000000000000000" pitchFamily="2" charset="2"/>
              <a:buChar char="•"/>
              <a:defRPr/>
            </a:pPr>
            <a:r>
              <a:rPr lang="en-US" sz="1800" b="1" dirty="0">
                <a:solidFill>
                  <a:srgbClr val="002060"/>
                </a:solidFill>
                <a:latin typeface="Century Gothic"/>
                <a:ea typeface="Verdana"/>
                <a:cs typeface="Verdana" panose="020B0604030504040204" pitchFamily="34" charset="0"/>
              </a:rPr>
              <a:t>Governing </a:t>
            </a:r>
            <a:r>
              <a:rPr lang="en-US" sz="1800" b="1">
                <a:solidFill>
                  <a:srgbClr val="002060"/>
                </a:solidFill>
                <a:latin typeface="Century Gothic"/>
                <a:ea typeface="Verdana"/>
                <a:cs typeface="Verdana" panose="020B0604030504040204" pitchFamily="34" charset="0"/>
              </a:rPr>
              <a:t>Body Develops Budget</a:t>
            </a:r>
            <a:endParaRPr lang="en-US" sz="1800" b="1" dirty="0">
              <a:solidFill>
                <a:srgbClr val="002060"/>
              </a:solidFill>
              <a:latin typeface="Century Gothic"/>
              <a:ea typeface="Verdana"/>
              <a:cs typeface="Verdana" panose="020B0604030504040204" pitchFamily="34" charset="0"/>
            </a:endParaRPr>
          </a:p>
          <a:p>
            <a:pPr eaLnBrk="0" hangingPunct="0">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Appraisal District Provides Preliminary Value (April 30) and Certified (July 25)</a:t>
            </a:r>
            <a:endParaRPr lang="en-US" sz="1800" dirty="0">
              <a:solidFill>
                <a:srgbClr val="002060"/>
              </a:solidFill>
              <a:latin typeface="Century Gothic"/>
              <a:ea typeface="Verdana"/>
            </a:endParaRPr>
          </a:p>
          <a:p>
            <a:pPr eaLnBrk="0" hangingPunct="0">
              <a:lnSpc>
                <a:spcPct val="90000"/>
              </a:lnSpc>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Tax Assessor Calculates Rates, May Publish Notices</a:t>
            </a:r>
            <a:endParaRPr lang="en-US" sz="1800" strike="sngStrike" dirty="0">
              <a:solidFill>
                <a:srgbClr val="002060"/>
              </a:solidFill>
              <a:latin typeface="Century Gothic"/>
              <a:ea typeface="Verdana"/>
              <a:cs typeface="Verdana" panose="020B0604030504040204" pitchFamily="34" charset="0"/>
            </a:endParaRPr>
          </a:p>
          <a:p>
            <a:pPr eaLnBrk="0" hangingPunct="0">
              <a:lnSpc>
                <a:spcPct val="90000"/>
              </a:lnSpc>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Governing Body Proposes Rate/Holds Hearings</a:t>
            </a:r>
          </a:p>
          <a:p>
            <a:pPr eaLnBrk="0" hangingPunct="0">
              <a:lnSpc>
                <a:spcPct val="90000"/>
              </a:lnSpc>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Governing Body Adopts Tax Rate</a:t>
            </a:r>
          </a:p>
          <a:p>
            <a:pPr lvl="1" eaLnBrk="0" hangingPunct="0">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Governing body must adopt a budget </a:t>
            </a:r>
            <a:r>
              <a:rPr lang="en-US" sz="1800" i="1" dirty="0">
                <a:solidFill>
                  <a:srgbClr val="002060"/>
                </a:solidFill>
                <a:latin typeface="Century Gothic"/>
                <a:ea typeface="Verdana"/>
                <a:cs typeface="Verdana" panose="020B0604030504040204" pitchFamily="34" charset="0"/>
              </a:rPr>
              <a:t>first</a:t>
            </a:r>
          </a:p>
          <a:p>
            <a:pPr lvl="2" eaLnBrk="0" hangingPunct="0">
              <a:spcBef>
                <a:spcPts val="600"/>
              </a:spcBef>
              <a:buSzPct val="90000"/>
              <a:buFont typeface="Arial" panose="05000000000000000000" pitchFamily="2" charset="2"/>
              <a:buChar char="•"/>
              <a:defRPr/>
            </a:pPr>
            <a:r>
              <a:rPr lang="en-US" sz="1800" i="1" dirty="0">
                <a:solidFill>
                  <a:srgbClr val="002060"/>
                </a:solidFill>
                <a:latin typeface="Century Gothic"/>
                <a:ea typeface="Verdana"/>
                <a:cs typeface="Verdana" panose="020B0604030504040204" pitchFamily="34" charset="0"/>
              </a:rPr>
              <a:t>Can be done at the same meeting as tax rate</a:t>
            </a:r>
          </a:p>
          <a:p>
            <a:pPr lvl="2" eaLnBrk="0" hangingPunct="0">
              <a:lnSpc>
                <a:spcPct val="120000"/>
              </a:lnSpc>
              <a:spcBef>
                <a:spcPts val="600"/>
              </a:spcBef>
              <a:buSzPct val="90000"/>
              <a:buFont typeface="Arial" panose="05000000000000000000" pitchFamily="2" charset="2"/>
              <a:buChar char="•"/>
              <a:defRPr/>
            </a:pPr>
            <a:r>
              <a:rPr lang="en-US" sz="1800" i="1" dirty="0">
                <a:solidFill>
                  <a:srgbClr val="002060"/>
                </a:solidFill>
                <a:latin typeface="Century Gothic"/>
                <a:ea typeface="Verdana"/>
                <a:cs typeface="Verdana" panose="020B0604030504040204" pitchFamily="34" charset="0"/>
              </a:rPr>
              <a:t>Consult your city attorney and TAC is your charter requires more than one reading</a:t>
            </a:r>
          </a:p>
          <a:p>
            <a:pPr lvl="1" eaLnBrk="0" hangingPunct="0">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Governing body adopts a separate resolution if raising tax revenues</a:t>
            </a:r>
          </a:p>
          <a:p>
            <a:pPr eaLnBrk="0" hangingPunct="0">
              <a:lnSpc>
                <a:spcPct val="90000"/>
              </a:lnSpc>
              <a:spcBef>
                <a:spcPts val="600"/>
              </a:spcBef>
              <a:spcAft>
                <a:spcPts val="400"/>
              </a:spcAft>
              <a:buSzPct val="90000"/>
              <a:buFont typeface="Arial" panose="05000000000000000000" pitchFamily="2" charset="2"/>
              <a:buChar char="•"/>
              <a:defRPr/>
            </a:pPr>
            <a:r>
              <a:rPr lang="en-US" sz="1800" dirty="0">
                <a:solidFill>
                  <a:srgbClr val="002060"/>
                </a:solidFill>
                <a:latin typeface="Century Gothic"/>
                <a:ea typeface="Verdana"/>
                <a:cs typeface="Verdana" panose="020B0604030504040204" pitchFamily="34" charset="0"/>
              </a:rPr>
              <a:t>Tax Assessor Mails Bills</a:t>
            </a:r>
          </a:p>
          <a:p>
            <a:pPr eaLnBrk="0" hangingPunct="0">
              <a:lnSpc>
                <a:spcPct val="90000"/>
              </a:lnSpc>
              <a:spcBef>
                <a:spcPts val="600"/>
              </a:spcBef>
              <a:spcAft>
                <a:spcPts val="400"/>
              </a:spcAft>
              <a:buSzPct val="90000"/>
              <a:buFont typeface="Arial" panose="05000000000000000000" pitchFamily="2" charset="2"/>
              <a:buChar char="•"/>
              <a:defRPr/>
            </a:pPr>
            <a:endParaRPr lang="en-US" sz="1800" dirty="0">
              <a:solidFill>
                <a:srgbClr val="002060"/>
              </a:solidFill>
              <a:latin typeface="Century Gothic"/>
              <a:ea typeface="Verdana"/>
              <a:cs typeface="Verdana" panose="020B0604030504040204" pitchFamily="34" charset="0"/>
            </a:endParaRPr>
          </a:p>
          <a:p>
            <a:pPr marL="0" indent="0" eaLnBrk="0" hangingPunct="0">
              <a:lnSpc>
                <a:spcPct val="90000"/>
              </a:lnSpc>
              <a:spcBef>
                <a:spcPts val="600"/>
              </a:spcBef>
              <a:spcAft>
                <a:spcPts val="400"/>
              </a:spcAft>
              <a:buSzPct val="90000"/>
              <a:buNone/>
              <a:defRPr/>
            </a:pPr>
            <a:r>
              <a:rPr lang="en-US" sz="1800" i="1" dirty="0">
                <a:solidFill>
                  <a:srgbClr val="002060"/>
                </a:solidFill>
                <a:latin typeface="Century Gothic"/>
                <a:ea typeface="Verdana"/>
                <a:cs typeface="Verdana" panose="020B0604030504040204" pitchFamily="34" charset="0"/>
              </a:rPr>
              <a:t>Note: De Minimis (pop. under 30,000) &amp; Small Cities (levy below $500,000/rates less than $0.50) are slightly different</a:t>
            </a:r>
          </a:p>
          <a:p>
            <a:pPr lvl="1">
              <a:lnSpc>
                <a:spcPct val="90000"/>
              </a:lnSpc>
              <a:buFont typeface="Wingdings" panose="05000000000000000000" pitchFamily="2" charset="2"/>
              <a:buChar char="§"/>
            </a:pPr>
            <a:endParaRPr lang="en-US" altLang="en-US" sz="900" dirty="0"/>
          </a:p>
          <a:p>
            <a:pPr eaLnBrk="1" hangingPunct="1">
              <a:lnSpc>
                <a:spcPct val="90000"/>
              </a:lnSpc>
            </a:pPr>
            <a:endParaRPr lang="en-US" altLang="en-US" sz="900" dirty="0"/>
          </a:p>
        </p:txBody>
      </p:sp>
      <p:pic>
        <p:nvPicPr>
          <p:cNvPr id="4" name="Picture 3" descr="A picture containing object&#10;&#10;Description automatically generated">
            <a:extLst>
              <a:ext uri="{FF2B5EF4-FFF2-40B4-BE49-F238E27FC236}">
                <a16:creationId xmlns:a16="http://schemas.microsoft.com/office/drawing/2014/main" id="{1208F01F-988C-324B-CF11-6B08334B3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pic>
        <p:nvPicPr>
          <p:cNvPr id="5" name="Picture 4">
            <a:extLst>
              <a:ext uri="{FF2B5EF4-FFF2-40B4-BE49-F238E27FC236}">
                <a16:creationId xmlns:a16="http://schemas.microsoft.com/office/drawing/2014/main" id="{FF6432B6-D0A8-7B76-8113-DFE568A8D393}"/>
              </a:ext>
            </a:extLst>
          </p:cNvPr>
          <p:cNvPicPr>
            <a:picLocks noChangeAspect="1"/>
          </p:cNvPicPr>
          <p:nvPr/>
        </p:nvPicPr>
        <p:blipFill>
          <a:blip r:embed="rId4"/>
          <a:stretch>
            <a:fillRect/>
          </a:stretch>
        </p:blipFill>
        <p:spPr>
          <a:xfrm>
            <a:off x="1905" y="0"/>
            <a:ext cx="12222480" cy="1772920"/>
          </a:xfrm>
          <a:prstGeom prst="rect">
            <a:avLst/>
          </a:prstGeom>
        </p:spPr>
      </p:pic>
      <p:sp>
        <p:nvSpPr>
          <p:cNvPr id="7" name="Title 1">
            <a:extLst>
              <a:ext uri="{FF2B5EF4-FFF2-40B4-BE49-F238E27FC236}">
                <a16:creationId xmlns:a16="http://schemas.microsoft.com/office/drawing/2014/main" id="{11969D50-E0D4-1739-59C7-E91517FEF4A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Overview of the Process</a:t>
            </a:r>
          </a:p>
        </p:txBody>
      </p:sp>
      <p:pic>
        <p:nvPicPr>
          <p:cNvPr id="9" name="Picture 9">
            <a:extLst>
              <a:ext uri="{FF2B5EF4-FFF2-40B4-BE49-F238E27FC236}">
                <a16:creationId xmlns:a16="http://schemas.microsoft.com/office/drawing/2014/main" id="{852080C9-DD2B-40E8-2B8F-48AFCBB22DEF}"/>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15953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0CB01-3170-4D11-A35D-7B0C6F1B4E87}"/>
              </a:ext>
            </a:extLst>
          </p:cNvPr>
          <p:cNvSpPr>
            <a:spLocks noGrp="1"/>
          </p:cNvSpPr>
          <p:nvPr>
            <p:ph idx="1"/>
          </p:nvPr>
        </p:nvSpPr>
        <p:spPr>
          <a:xfrm>
            <a:off x="839973" y="1996491"/>
            <a:ext cx="10723378" cy="4274655"/>
          </a:xfrm>
        </p:spPr>
        <p:txBody>
          <a:bodyPr vert="horz" lIns="91440" tIns="45720" rIns="91440" bIns="45720" rtlCol="0" anchor="ctr">
            <a:normAutofit/>
          </a:bodyPr>
          <a:lstStyle/>
          <a:p>
            <a:r>
              <a:rPr lang="en-US" sz="2400" b="1" dirty="0">
                <a:solidFill>
                  <a:srgbClr val="002060"/>
                </a:solidFill>
                <a:latin typeface="Century Gothic"/>
              </a:rPr>
              <a:t>Question:  </a:t>
            </a:r>
            <a:r>
              <a:rPr lang="en-US" sz="2400" dirty="0">
                <a:solidFill>
                  <a:srgbClr val="002060"/>
                </a:solidFill>
                <a:latin typeface="Century Gothic"/>
              </a:rPr>
              <a:t>Your numbers don’t match up – do you have a spreadsheet error?</a:t>
            </a:r>
          </a:p>
          <a:p>
            <a:endParaRPr lang="en-US" sz="800" dirty="0">
              <a:solidFill>
                <a:srgbClr val="002060"/>
              </a:solidFill>
              <a:latin typeface="Century Gothic"/>
            </a:endParaRPr>
          </a:p>
          <a:p>
            <a:r>
              <a:rPr lang="en-US" sz="2400" b="1" dirty="0">
                <a:solidFill>
                  <a:srgbClr val="002060"/>
                </a:solidFill>
                <a:latin typeface="Century Gothic"/>
              </a:rPr>
              <a:t>Question:  </a:t>
            </a:r>
            <a:r>
              <a:rPr lang="en-US" sz="2400" dirty="0">
                <a:solidFill>
                  <a:srgbClr val="002060"/>
                </a:solidFill>
                <a:latin typeface="Century Gothic"/>
              </a:rPr>
              <a:t>Why are all these numbers different? There you go, trying to confuse the public again!</a:t>
            </a:r>
          </a:p>
          <a:p>
            <a:pPr marL="0" indent="0">
              <a:buNone/>
            </a:pPr>
            <a:endParaRPr lang="en-US" sz="800" dirty="0">
              <a:solidFill>
                <a:srgbClr val="002060"/>
              </a:solidFill>
              <a:latin typeface="Century Gothic"/>
            </a:endParaRPr>
          </a:p>
          <a:p>
            <a:pPr lvl="1"/>
            <a:r>
              <a:rPr lang="en-US" b="1" i="1" dirty="0">
                <a:solidFill>
                  <a:srgbClr val="056C98"/>
                </a:solidFill>
                <a:latin typeface="Century Gothic"/>
              </a:rPr>
              <a:t>Answer:</a:t>
            </a:r>
            <a:r>
              <a:rPr lang="en-US" i="1" dirty="0">
                <a:solidFill>
                  <a:srgbClr val="056C98"/>
                </a:solidFill>
                <a:latin typeface="Century Gothic"/>
              </a:rPr>
              <a:t> No errors.  Each publication comes from a different section of the statute</a:t>
            </a:r>
          </a:p>
          <a:p>
            <a:pPr lvl="1"/>
            <a:endParaRPr lang="en-US" sz="800" i="1" dirty="0">
              <a:solidFill>
                <a:srgbClr val="056C98"/>
              </a:solidFill>
              <a:latin typeface="Century Gothic"/>
            </a:endParaRPr>
          </a:p>
          <a:p>
            <a:pPr lvl="1"/>
            <a:r>
              <a:rPr lang="en-US" b="1" i="1" dirty="0">
                <a:solidFill>
                  <a:srgbClr val="056C98"/>
                </a:solidFill>
                <a:latin typeface="Century Gothic"/>
              </a:rPr>
              <a:t>Answer:</a:t>
            </a:r>
            <a:r>
              <a:rPr lang="en-US" i="1" dirty="0">
                <a:solidFill>
                  <a:srgbClr val="056C98"/>
                </a:solidFill>
                <a:latin typeface="Century Gothic"/>
              </a:rPr>
              <a:t>  Intent of the legislature is to provide multiple views of the tax rates and revenues</a:t>
            </a:r>
          </a:p>
          <a:p>
            <a:pPr lvl="1"/>
            <a:endParaRPr lang="en-US" sz="800" i="1" dirty="0">
              <a:solidFill>
                <a:srgbClr val="056C98"/>
              </a:solidFill>
              <a:latin typeface="Century Gothic"/>
            </a:endParaRPr>
          </a:p>
          <a:p>
            <a:pPr lvl="1"/>
            <a:r>
              <a:rPr lang="en-US" b="1" i="1" dirty="0">
                <a:solidFill>
                  <a:srgbClr val="056C98"/>
                </a:solidFill>
                <a:latin typeface="Century Gothic"/>
              </a:rPr>
              <a:t>Answer:  </a:t>
            </a:r>
            <a:r>
              <a:rPr lang="en-US" i="1" dirty="0">
                <a:solidFill>
                  <a:srgbClr val="056C98"/>
                </a:solidFill>
                <a:latin typeface="Century Gothic"/>
              </a:rPr>
              <a:t>And, yes, it is still very confusing!</a:t>
            </a:r>
          </a:p>
        </p:txBody>
      </p:sp>
      <p:pic>
        <p:nvPicPr>
          <p:cNvPr id="5" name="Picture 4" descr="A picture containing object&#10;&#10;Description automatically generated">
            <a:extLst>
              <a:ext uri="{FF2B5EF4-FFF2-40B4-BE49-F238E27FC236}">
                <a16:creationId xmlns:a16="http://schemas.microsoft.com/office/drawing/2014/main" id="{21CF278A-83AD-EFBB-39F7-EA3EF28F9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sp>
        <p:nvSpPr>
          <p:cNvPr id="6" name="Title 5">
            <a:extLst>
              <a:ext uri="{FF2B5EF4-FFF2-40B4-BE49-F238E27FC236}">
                <a16:creationId xmlns:a16="http://schemas.microsoft.com/office/drawing/2014/main" id="{2EE547AC-B079-502D-F0B2-5220D3CB8403}"/>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E00EFB8F-57C2-4809-8368-2CC14001650D}"/>
              </a:ext>
            </a:extLst>
          </p:cNvPr>
          <p:cNvPicPr>
            <a:picLocks noChangeAspect="1"/>
          </p:cNvPicPr>
          <p:nvPr/>
        </p:nvPicPr>
        <p:blipFill>
          <a:blip r:embed="rId3"/>
          <a:stretch>
            <a:fillRect/>
          </a:stretch>
        </p:blipFill>
        <p:spPr>
          <a:xfrm>
            <a:off x="1905" y="0"/>
            <a:ext cx="12222480" cy="1772920"/>
          </a:xfrm>
          <a:prstGeom prst="rect">
            <a:avLst/>
          </a:prstGeom>
        </p:spPr>
      </p:pic>
      <p:sp>
        <p:nvSpPr>
          <p:cNvPr id="10" name="Title 1">
            <a:extLst>
              <a:ext uri="{FF2B5EF4-FFF2-40B4-BE49-F238E27FC236}">
                <a16:creationId xmlns:a16="http://schemas.microsoft.com/office/drawing/2014/main" id="{A3845365-10BC-6A42-50FB-2846DFD7B70A}"/>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Publications &amp; Numbers</a:t>
            </a:r>
          </a:p>
        </p:txBody>
      </p:sp>
      <p:pic>
        <p:nvPicPr>
          <p:cNvPr id="12" name="Picture 11">
            <a:extLst>
              <a:ext uri="{FF2B5EF4-FFF2-40B4-BE49-F238E27FC236}">
                <a16:creationId xmlns:a16="http://schemas.microsoft.com/office/drawing/2014/main" id="{85A550B5-3237-DC03-CEA7-A961B9CD5743}"/>
              </a:ext>
            </a:extLst>
          </p:cNvPr>
          <p:cNvPicPr>
            <a:picLocks noChangeAspect="1"/>
          </p:cNvPicPr>
          <p:nvPr/>
        </p:nvPicPr>
        <p:blipFill rotWithShape="1">
          <a:blip r:embed="rId4"/>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03903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357D55-2C57-4FD3-9AA0-8A040B27C3E4}"/>
              </a:ext>
            </a:extLst>
          </p:cNvPr>
          <p:cNvSpPr>
            <a:spLocks noGrp="1"/>
          </p:cNvSpPr>
          <p:nvPr>
            <p:ph idx="1"/>
          </p:nvPr>
        </p:nvSpPr>
        <p:spPr>
          <a:xfrm>
            <a:off x="838200" y="2130424"/>
            <a:ext cx="10515600" cy="4210051"/>
          </a:xfrm>
        </p:spPr>
        <p:txBody>
          <a:bodyPr vert="horz" lIns="91440" tIns="45720" rIns="91440" bIns="45720" rtlCol="0" anchor="t">
            <a:normAutofit fontScale="77500" lnSpcReduction="20000"/>
          </a:bodyPr>
          <a:lstStyle/>
          <a:p>
            <a:pPr marL="175260" indent="-175260">
              <a:lnSpc>
                <a:spcPct val="120000"/>
              </a:lnSpc>
              <a:spcBef>
                <a:spcPts val="0"/>
              </a:spcBef>
              <a:spcAft>
                <a:spcPts val="225"/>
              </a:spcAft>
            </a:pPr>
            <a:r>
              <a:rPr lang="en-US" dirty="0">
                <a:solidFill>
                  <a:srgbClr val="002060"/>
                </a:solidFill>
                <a:latin typeface="Century Gothic"/>
              </a:rPr>
              <a:t>Two governing statutes</a:t>
            </a:r>
          </a:p>
          <a:p>
            <a:pPr marL="803910" lvl="2" indent="-175260">
              <a:lnSpc>
                <a:spcPct val="120000"/>
              </a:lnSpc>
              <a:spcBef>
                <a:spcPts val="0"/>
              </a:spcBef>
            </a:pPr>
            <a:r>
              <a:rPr lang="en-US" sz="2400" dirty="0">
                <a:solidFill>
                  <a:srgbClr val="002060"/>
                </a:solidFill>
                <a:latin typeface="Century Gothic"/>
              </a:rPr>
              <a:t>Texas Tax Code, Section 26</a:t>
            </a:r>
          </a:p>
          <a:p>
            <a:pPr marL="803910" lvl="2" indent="-175260">
              <a:lnSpc>
                <a:spcPct val="120000"/>
              </a:lnSpc>
              <a:spcAft>
                <a:spcPts val="675"/>
              </a:spcAft>
            </a:pPr>
            <a:r>
              <a:rPr lang="en-US" sz="2400" dirty="0">
                <a:solidFill>
                  <a:srgbClr val="002060"/>
                </a:solidFill>
                <a:latin typeface="Century Gothic"/>
              </a:rPr>
              <a:t>Texas Local Government Code, Chapter 102</a:t>
            </a:r>
          </a:p>
          <a:p>
            <a:pPr marL="175260" indent="-175260">
              <a:lnSpc>
                <a:spcPct val="120000"/>
              </a:lnSpc>
              <a:spcBef>
                <a:spcPts val="0"/>
              </a:spcBef>
              <a:spcAft>
                <a:spcPts val="225"/>
              </a:spcAft>
            </a:pPr>
            <a:r>
              <a:rPr lang="en-US" dirty="0">
                <a:solidFill>
                  <a:srgbClr val="002060"/>
                </a:solidFill>
                <a:latin typeface="Century Gothic"/>
              </a:rPr>
              <a:t>Each require specific language, timing, location, and sometimes even font size</a:t>
            </a:r>
          </a:p>
          <a:p>
            <a:pPr marL="803910" lvl="2" indent="-175260">
              <a:lnSpc>
                <a:spcPct val="120000"/>
              </a:lnSpc>
              <a:spcAft>
                <a:spcPts val="675"/>
              </a:spcAft>
            </a:pPr>
            <a:r>
              <a:rPr lang="en-US" sz="2400" dirty="0">
                <a:solidFill>
                  <a:srgbClr val="002060"/>
                </a:solidFill>
                <a:latin typeface="Century Gothic"/>
              </a:rPr>
              <a:t>Websites, newspapers, budget documents, public access channels, motions and ordinance wording</a:t>
            </a:r>
          </a:p>
          <a:p>
            <a:pPr marL="175260" indent="-175260">
              <a:lnSpc>
                <a:spcPct val="120000"/>
              </a:lnSpc>
              <a:spcBef>
                <a:spcPts val="0"/>
              </a:spcBef>
              <a:spcAft>
                <a:spcPts val="225"/>
              </a:spcAft>
            </a:pPr>
            <a:r>
              <a:rPr lang="en-US" dirty="0">
                <a:solidFill>
                  <a:srgbClr val="002060"/>
                </a:solidFill>
                <a:latin typeface="Century Gothic"/>
              </a:rPr>
              <a:t>Intent of all is to provide uniform and proper notice and information to taxpayer</a:t>
            </a:r>
          </a:p>
          <a:p>
            <a:pPr marL="800100" lvl="1" indent="-175260">
              <a:lnSpc>
                <a:spcPct val="120000"/>
              </a:lnSpc>
              <a:spcBef>
                <a:spcPts val="0"/>
              </a:spcBef>
            </a:pPr>
            <a:r>
              <a:rPr lang="en-US" dirty="0">
                <a:solidFill>
                  <a:srgbClr val="002060"/>
                </a:solidFill>
                <a:latin typeface="Century Gothic"/>
              </a:rPr>
              <a:t>Sections were adopted at different times for different purposes</a:t>
            </a:r>
          </a:p>
          <a:p>
            <a:pPr marL="800100" lvl="1" indent="-175260">
              <a:lnSpc>
                <a:spcPct val="120000"/>
              </a:lnSpc>
              <a:spcBef>
                <a:spcPts val="0"/>
              </a:spcBef>
            </a:pPr>
            <a:r>
              <a:rPr lang="en-US" b="1" i="1" dirty="0"/>
              <a:t>Creates lots of perceived conflicts in the data!</a:t>
            </a:r>
            <a:br>
              <a:rPr lang="en-US" b="1" i="1" dirty="0"/>
            </a:br>
            <a:endParaRPr lang="en-US" b="1" i="1" dirty="0">
              <a:solidFill>
                <a:srgbClr val="002060"/>
              </a:solidFill>
              <a:cs typeface="Calibri" panose="020F0502020204030204"/>
            </a:endParaRPr>
          </a:p>
        </p:txBody>
      </p:sp>
      <p:pic>
        <p:nvPicPr>
          <p:cNvPr id="4" name="Picture 3" descr="A picture containing object&#10;&#10;Description automatically generated">
            <a:extLst>
              <a:ext uri="{FF2B5EF4-FFF2-40B4-BE49-F238E27FC236}">
                <a16:creationId xmlns:a16="http://schemas.microsoft.com/office/drawing/2014/main" id="{95B8502D-7DCE-BA01-FA9D-2B21ABE14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163" y="6002070"/>
            <a:ext cx="3698417" cy="761806"/>
          </a:xfrm>
          <a:prstGeom prst="rect">
            <a:avLst/>
          </a:prstGeom>
        </p:spPr>
      </p:pic>
      <p:sp>
        <p:nvSpPr>
          <p:cNvPr id="6" name="Title 5">
            <a:extLst>
              <a:ext uri="{FF2B5EF4-FFF2-40B4-BE49-F238E27FC236}">
                <a16:creationId xmlns:a16="http://schemas.microsoft.com/office/drawing/2014/main" id="{54628D67-6E28-F828-1A24-EDC9817CE8FE}"/>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3CE4F2DB-7E93-65E4-B59D-CB630161A392}"/>
              </a:ext>
            </a:extLst>
          </p:cNvPr>
          <p:cNvPicPr>
            <a:picLocks noChangeAspect="1"/>
          </p:cNvPicPr>
          <p:nvPr/>
        </p:nvPicPr>
        <p:blipFill>
          <a:blip r:embed="rId4"/>
          <a:stretch>
            <a:fillRect/>
          </a:stretch>
        </p:blipFill>
        <p:spPr>
          <a:xfrm>
            <a:off x="1905" y="0"/>
            <a:ext cx="12222480" cy="1772920"/>
          </a:xfrm>
          <a:prstGeom prst="rect">
            <a:avLst/>
          </a:prstGeom>
        </p:spPr>
      </p:pic>
      <p:sp>
        <p:nvSpPr>
          <p:cNvPr id="10" name="Title 1">
            <a:extLst>
              <a:ext uri="{FF2B5EF4-FFF2-40B4-BE49-F238E27FC236}">
                <a16:creationId xmlns:a16="http://schemas.microsoft.com/office/drawing/2014/main" id="{2436F654-8E65-B09A-FD6C-1B094E8BEB12}"/>
              </a:ext>
            </a:extLst>
          </p:cNvPr>
          <p:cNvSpPr txBox="1">
            <a:spLocks/>
          </p:cNvSpPr>
          <p:nvPr/>
        </p:nvSpPr>
        <p:spPr>
          <a:xfrm>
            <a:off x="990600" y="517525"/>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6C1CF"/>
                </a:solidFill>
                <a:latin typeface="Century Gothic"/>
              </a:rPr>
              <a:t>REQUIRED TAX &amp; BUDGET PUBLICATIONS</a:t>
            </a:r>
          </a:p>
        </p:txBody>
      </p:sp>
      <p:pic>
        <p:nvPicPr>
          <p:cNvPr id="12" name="Picture 11">
            <a:extLst>
              <a:ext uri="{FF2B5EF4-FFF2-40B4-BE49-F238E27FC236}">
                <a16:creationId xmlns:a16="http://schemas.microsoft.com/office/drawing/2014/main" id="{D6D236FF-8E14-989B-8662-D7FE9F1DBBC8}"/>
              </a:ext>
            </a:extLst>
          </p:cNvPr>
          <p:cNvPicPr>
            <a:picLocks noChangeAspect="1"/>
          </p:cNvPicPr>
          <p:nvPr/>
        </p:nvPicPr>
        <p:blipFill rotWithShape="1">
          <a:blip r:embed="rId5"/>
          <a:srcRect l="-14287" t="21405" r="-1" b="108"/>
          <a:stretch/>
        </p:blipFill>
        <p:spPr>
          <a:xfrm>
            <a:off x="492998" y="711200"/>
            <a:ext cx="69770" cy="6150966"/>
          </a:xfrm>
          <a:prstGeom prst="rect">
            <a:avLst/>
          </a:prstGeom>
        </p:spPr>
      </p:pic>
    </p:spTree>
    <p:extLst>
      <p:ext uri="{BB962C8B-B14F-4D97-AF65-F5344CB8AC3E}">
        <p14:creationId xmlns:p14="http://schemas.microsoft.com/office/powerpoint/2010/main" val="28968324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3739CD-91DE-4E71-A421-0AC78EB033A9}"/>
</file>

<file path=customXml/itemProps2.xml><?xml version="1.0" encoding="utf-8"?>
<ds:datastoreItem xmlns:ds="http://schemas.openxmlformats.org/officeDocument/2006/customXml" ds:itemID="{EDC05ED3-4D02-4F88-B74D-7C47B987CBC9}"/>
</file>

<file path=customXml/itemProps3.xml><?xml version="1.0" encoding="utf-8"?>
<ds:datastoreItem xmlns:ds="http://schemas.openxmlformats.org/officeDocument/2006/customXml" ds:itemID="{C9E7C27B-DFA4-4B25-BEB0-C5BF3CBA0F8F}"/>
</file>

<file path=docProps/app.xml><?xml version="1.0" encoding="utf-8"?>
<Properties xmlns="http://schemas.openxmlformats.org/officeDocument/2006/extended-properties" xmlns:vt="http://schemas.openxmlformats.org/officeDocument/2006/docPropsVTypes">
  <TotalTime>386</TotalTime>
  <Words>2873</Words>
  <Application>Microsoft Office PowerPoint</Application>
  <PresentationFormat>Widescreen</PresentationFormat>
  <Paragraphs>315</Paragraphs>
  <Slides>32</Slides>
  <Notes>16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5" baseType="lpstr">
      <vt:lpstr>Aptos</vt:lpstr>
      <vt:lpstr>Arial</vt:lpstr>
      <vt:lpstr>Avenir Next LT Pro</vt:lpstr>
      <vt:lpstr>Avenir Next LT Pro Light</vt:lpstr>
      <vt:lpstr>Calibri</vt:lpstr>
      <vt:lpstr>Calibri Light</vt:lpstr>
      <vt:lpstr>Century Gothic</vt:lpstr>
      <vt:lpstr>Garamond</vt:lpstr>
      <vt:lpstr>Helvetica Neue</vt:lpstr>
      <vt:lpstr>Wingdings</vt:lpstr>
      <vt:lpstr>Office Theme</vt:lpstr>
      <vt:lpstr>SavonVTI</vt:lpstr>
      <vt:lpstr>Worksheet</vt:lpstr>
      <vt:lpstr>Dock &amp; Roll: Navigating Your Property Tax Rate Calculation  Susan Morgan &amp; John Zagurski GFOAT Spring Conference – April 2025</vt:lpstr>
      <vt:lpstr>SESSION OVERVIEW</vt:lpstr>
      <vt:lpstr> Getting on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Rough Seas  Issues with the Calculation </vt:lpstr>
      <vt:lpstr>The Trouble with TIRZs Part 1.</vt:lpstr>
      <vt:lpstr>The Trouble with TIRZs Part 2.</vt:lpstr>
      <vt:lpstr>Tactics To Mitigate Excess Debt Collections</vt:lpstr>
      <vt:lpstr>Solution #1</vt:lpstr>
      <vt:lpstr>Solution #2</vt:lpstr>
      <vt:lpstr>Understand the Appraisal Roll(s) &amp; Check Them Twice</vt:lpstr>
      <vt:lpstr> Arriving in Port  Tips &amp; Tricks </vt:lpstr>
      <vt:lpstr>Property Tax Abatements vs. Reimbursements</vt:lpstr>
      <vt:lpstr>Balancing your Tax Rate – Tips &amp; Tricks</vt:lpstr>
      <vt:lpstr>PowerPoint Presentation</vt:lpstr>
      <vt:lpstr>PowerPoint Presentation</vt:lpstr>
      <vt:lpstr>PowerPoint Presentation</vt:lpstr>
      <vt:lpstr>Compliance With State Law</vt:lpstr>
      <vt:lpstr>Legislative Storm Watch</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Primer for Non-Financial  Officials and Managers</dc:title>
  <dc:creator>Martie Simpson</dc:creator>
  <cp:lastModifiedBy>Susan Morgan</cp:lastModifiedBy>
  <cp:revision>5</cp:revision>
  <cp:lastPrinted>2025-04-04T15:58:18Z</cp:lastPrinted>
  <dcterms:created xsi:type="dcterms:W3CDTF">2019-10-10T14:45:16Z</dcterms:created>
  <dcterms:modified xsi:type="dcterms:W3CDTF">2025-04-04T15:59:24Z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