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677" r:id="rId5"/>
    <p:sldMasterId id="2147483675" r:id="rId6"/>
    <p:sldMasterId id="2147483673" r:id="rId7"/>
    <p:sldMasterId id="2147483678" r:id="rId8"/>
    <p:sldMasterId id="2147483674" r:id="rId9"/>
    <p:sldMasterId id="2147483676" r:id="rId10"/>
  </p:sldMasterIdLst>
  <p:notesMasterIdLst>
    <p:notesMasterId r:id="rId31"/>
  </p:notesMasterIdLst>
  <p:handoutMasterIdLst>
    <p:handoutMasterId r:id="rId32"/>
  </p:handoutMasterIdLst>
  <p:sldIdLst>
    <p:sldId id="2034" r:id="rId11"/>
    <p:sldId id="2035" r:id="rId12"/>
    <p:sldId id="2036" r:id="rId13"/>
    <p:sldId id="2037" r:id="rId14"/>
    <p:sldId id="2046" r:id="rId15"/>
    <p:sldId id="2038" r:id="rId16"/>
    <p:sldId id="2039" r:id="rId17"/>
    <p:sldId id="2040" r:id="rId18"/>
    <p:sldId id="2041" r:id="rId19"/>
    <p:sldId id="2042" r:id="rId20"/>
    <p:sldId id="2043" r:id="rId21"/>
    <p:sldId id="293" r:id="rId22"/>
    <p:sldId id="2044" r:id="rId23"/>
    <p:sldId id="2029" r:id="rId24"/>
    <p:sldId id="2045" r:id="rId25"/>
    <p:sldId id="2047" r:id="rId26"/>
    <p:sldId id="2033" r:id="rId27"/>
    <p:sldId id="2048" r:id="rId28"/>
    <p:sldId id="445" r:id="rId29"/>
    <p:sldId id="4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45FEA4-A2D6-49A2-9821-0DA5406F29FB}">
          <p14:sldIdLst>
            <p14:sldId id="2034"/>
            <p14:sldId id="2035"/>
            <p14:sldId id="2036"/>
            <p14:sldId id="2037"/>
            <p14:sldId id="2046"/>
            <p14:sldId id="2038"/>
            <p14:sldId id="2039"/>
            <p14:sldId id="2040"/>
            <p14:sldId id="2041"/>
            <p14:sldId id="2042"/>
            <p14:sldId id="2043"/>
            <p14:sldId id="293"/>
            <p14:sldId id="2044"/>
            <p14:sldId id="2029"/>
            <p14:sldId id="2045"/>
            <p14:sldId id="2047"/>
            <p14:sldId id="2033"/>
            <p14:sldId id="2048"/>
            <p14:sldId id="445"/>
            <p14:sldId id="4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6C0F01-5746-0EDD-4BB2-A87B47D4024F}" name="Matthew Garrett" initials="MG" userId="S::mgarrett@newgenstrategies.net::af60fdfb-7c91-4bf1-9e8f-7847fecfe8f1" providerId="AD"/>
  <p188:author id="{010229E5-19AD-6816-B1D4-9C4D3F361272}" name="Nicole Levinson" initials="NL" userId="S::nlevinson@newgenstrategies.net::594bf903-19ee-4db8-aacc-63644173c2e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Mancinelli" initials="JM" lastIdx="1" clrIdx="0">
    <p:extLst>
      <p:ext uri="{19B8F6BF-5375-455C-9EA6-DF929625EA0E}">
        <p15:presenceInfo xmlns:p15="http://schemas.microsoft.com/office/powerpoint/2012/main" userId="S::jmancinelli@newgenstrategies.net::ee757957-3f48-4389-9a58-fb871c1689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4F15"/>
    <a:srgbClr val="3B7D23"/>
    <a:srgbClr val="8FAD08"/>
    <a:srgbClr val="246082"/>
    <a:srgbClr val="0070C0"/>
    <a:srgbClr val="4B622C"/>
    <a:srgbClr val="D8BEF4"/>
    <a:srgbClr val="9751CB"/>
    <a:srgbClr val="A86ED4"/>
    <a:srgbClr val="FAB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7E03A-13DC-409D-8304-324EDEAF8145}" v="1" dt="2025-04-04T13:34:04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5" autoAdjust="0"/>
    <p:restoredTop sz="93640" autoAdjust="0"/>
  </p:normalViewPr>
  <p:slideViewPr>
    <p:cSldViewPr snapToGrid="0">
      <p:cViewPr varScale="1">
        <p:scale>
          <a:sx n="95" d="100"/>
          <a:sy n="95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21816"/>
    </p:cViewPr>
  </p:sorter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8/10/relationships/authors" Target="authors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4860E6-C089-49D6-B30A-9B18D5E2E1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329337-FA3C-499B-92F1-BD63AA20D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9B2A4-F291-4C99-9538-B1086691B1B5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1D977-01B2-47C9-9054-837943442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92333-4BDE-4619-98E5-4350F6322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7DC49-6466-47DF-88A3-13EB5413CC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328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2E20D-6C23-4966-9A42-9F9BE21702AB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C3E33-916C-4237-9FE2-037840959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0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3E33-916C-4237-9FE2-037840959CC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59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mention ROI as another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3E33-916C-4237-9FE2-037840959CC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36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11D9B9-FEE6-4E1F-84E5-707A9E8CA5DC}"/>
              </a:ext>
            </a:extLst>
          </p:cNvPr>
          <p:cNvCxnSpPr>
            <a:cxnSpLocks/>
          </p:cNvCxnSpPr>
          <p:nvPr userDrawn="1"/>
        </p:nvCxnSpPr>
        <p:spPr>
          <a:xfrm>
            <a:off x="933797" y="4383157"/>
            <a:ext cx="10324407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C9581A64-B7B1-434F-A524-1184BD2A59AB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22959" y="459676"/>
            <a:ext cx="10407191" cy="3333385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37C0E5-4618-4ECA-8351-06046E3B221F}"/>
              </a:ext>
            </a:extLst>
          </p:cNvPr>
          <p:cNvSpPr/>
          <p:nvPr userDrawn="1"/>
        </p:nvSpPr>
        <p:spPr>
          <a:xfrm>
            <a:off x="2383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262F50-BED8-4808-BD63-4FEFFA90034F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88B363-88FF-483A-9907-E1846EBF8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285" y="5428818"/>
            <a:ext cx="2020274" cy="8229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CA4C35F-FE4D-4EA8-BBAE-20865D964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59" y="4463305"/>
            <a:ext cx="10515600" cy="119265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lang="en-US" sz="3400" b="0" kern="1200" cap="all" spc="200" baseline="0" dirty="0">
                <a:solidFill>
                  <a:srgbClr val="24628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F742E03-CFDC-4C88-970A-CDAE23B25C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325" y="3902205"/>
            <a:ext cx="10547350" cy="38487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rgbClr val="24628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39ECC-7AFE-4477-9EED-438F663B928B}"/>
              </a:ext>
            </a:extLst>
          </p:cNvPr>
          <p:cNvSpPr txBox="1"/>
          <p:nvPr userDrawn="1"/>
        </p:nvSpPr>
        <p:spPr>
          <a:xfrm>
            <a:off x="7777909" y="6506289"/>
            <a:ext cx="40802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r">
              <a:spcBef>
                <a:spcPts val="0"/>
              </a:spcBef>
              <a:spcAft>
                <a:spcPts val="0"/>
              </a:spcAft>
            </a:pPr>
            <a:r>
              <a:rPr lang="en-US" sz="1000" cap="all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4278458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11D9B9-FEE6-4E1F-84E5-707A9E8CA5DC}"/>
              </a:ext>
            </a:extLst>
          </p:cNvPr>
          <p:cNvCxnSpPr>
            <a:cxnSpLocks/>
          </p:cNvCxnSpPr>
          <p:nvPr userDrawn="1"/>
        </p:nvCxnSpPr>
        <p:spPr>
          <a:xfrm>
            <a:off x="933797" y="4383157"/>
            <a:ext cx="10324407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C9581A64-B7B1-434F-A524-1184BD2A59AB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22959" y="459676"/>
            <a:ext cx="10407191" cy="3333385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37C0E5-4618-4ECA-8351-06046E3B221F}"/>
              </a:ext>
            </a:extLst>
          </p:cNvPr>
          <p:cNvSpPr/>
          <p:nvPr userDrawn="1"/>
        </p:nvSpPr>
        <p:spPr>
          <a:xfrm>
            <a:off x="2383" y="6400800"/>
            <a:ext cx="12189617" cy="457200"/>
          </a:xfrm>
          <a:prstGeom prst="rect">
            <a:avLst/>
          </a:prstGeom>
          <a:solidFill>
            <a:srgbClr val="245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262F50-BED8-4808-BD63-4FEFFA90034F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88B363-88FF-483A-9907-E1846EBF8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285" y="5428818"/>
            <a:ext cx="2020274" cy="8229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CA4C35F-FE4D-4EA8-BBAE-20865D964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59" y="4463305"/>
            <a:ext cx="10515600" cy="119265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lang="en-US" sz="3400" b="0" kern="1200" cap="all" spc="200" baseline="0" dirty="0">
                <a:solidFill>
                  <a:srgbClr val="24628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F742E03-CFDC-4C88-970A-CDAE23B25C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325" y="3902205"/>
            <a:ext cx="10547350" cy="38487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rgbClr val="24628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39ECC-7AFE-4477-9EED-438F663B928B}"/>
              </a:ext>
            </a:extLst>
          </p:cNvPr>
          <p:cNvSpPr txBox="1"/>
          <p:nvPr userDrawn="1"/>
        </p:nvSpPr>
        <p:spPr>
          <a:xfrm>
            <a:off x="7777909" y="6506289"/>
            <a:ext cx="40802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r">
              <a:spcBef>
                <a:spcPts val="0"/>
              </a:spcBef>
              <a:spcAft>
                <a:spcPts val="0"/>
              </a:spcAft>
            </a:pPr>
            <a:r>
              <a:rPr lang="en-US" sz="1000" cap="all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3116792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Lef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31562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3859084"/>
            <a:ext cx="2400300" cy="254171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A95FB8-3C23-445A-9475-DE4501EC78AA}"/>
              </a:ext>
            </a:extLst>
          </p:cNvPr>
          <p:cNvCxnSpPr/>
          <p:nvPr userDrawn="1"/>
        </p:nvCxnSpPr>
        <p:spPr>
          <a:xfrm>
            <a:off x="342900" y="3750587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90A9C18B-A9CE-4C1B-9278-39C156727793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078061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86645E-BB5B-4CBD-B118-9B0F11D90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2B9B6-3A5E-46DC-AC20-514D6E1D7323}"/>
              </a:ext>
            </a:extLst>
          </p:cNvPr>
          <p:cNvSpPr txBox="1"/>
          <p:nvPr userDrawn="1"/>
        </p:nvSpPr>
        <p:spPr>
          <a:xfrm>
            <a:off x="3600449" y="6500811"/>
            <a:ext cx="3157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424534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ef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8"/>
            <a:ext cx="2400300" cy="58064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90A9C18B-A9CE-4C1B-9278-39C156727793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078061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86645E-BB5B-4CBD-B118-9B0F11D90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2B9B6-3A5E-46DC-AC20-514D6E1D7323}"/>
              </a:ext>
            </a:extLst>
          </p:cNvPr>
          <p:cNvSpPr txBox="1"/>
          <p:nvPr userDrawn="1"/>
        </p:nvSpPr>
        <p:spPr>
          <a:xfrm>
            <a:off x="3600449" y="6500811"/>
            <a:ext cx="314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2536541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0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594359"/>
            <a:ext cx="2400300" cy="31562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3859085"/>
            <a:ext cx="2400300" cy="254171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A95FB8-3C23-445A-9475-DE4501EC78AA}"/>
              </a:ext>
            </a:extLst>
          </p:cNvPr>
          <p:cNvCxnSpPr/>
          <p:nvPr userDrawn="1"/>
        </p:nvCxnSpPr>
        <p:spPr>
          <a:xfrm>
            <a:off x="342900" y="3750587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5CC7A03F-3145-447A-B213-A087062AF8C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078061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F81CF66-6442-40C4-B65D-DE1AC62F3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FAA56-48A8-4CA1-8349-61A91D86E562}"/>
              </a:ext>
            </a:extLst>
          </p:cNvPr>
          <p:cNvSpPr txBox="1"/>
          <p:nvPr userDrawn="1"/>
        </p:nvSpPr>
        <p:spPr>
          <a:xfrm>
            <a:off x="3600449" y="6500811"/>
            <a:ext cx="34990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389665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0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594358"/>
            <a:ext cx="2400300" cy="58064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5CC7A03F-3145-447A-B213-A087062AF8C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078061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F81CF66-6442-40C4-B65D-DE1AC62F3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FAA56-48A8-4CA1-8349-61A91D86E562}"/>
              </a:ext>
            </a:extLst>
          </p:cNvPr>
          <p:cNvSpPr txBox="1"/>
          <p:nvPr userDrawn="1"/>
        </p:nvSpPr>
        <p:spPr>
          <a:xfrm>
            <a:off x="3600449" y="6500811"/>
            <a:ext cx="3248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545931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74865B6-B932-4EA5-B007-84CB4E957C51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rgbClr val="4B622C"/>
                </a:solidFill>
                <a:latin typeface="+mn-lt"/>
                <a:ea typeface="+mn-ea"/>
                <a:cs typeface="+mn-cs"/>
              </a:rPr>
              <a:t>© 2025 NEWGEN STRATEGIES AND SOLUTIONS, LLC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9159558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9113141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444" y="594359"/>
            <a:ext cx="2400300" cy="31562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02444" y="3859084"/>
            <a:ext cx="2400300" cy="254171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A95FB8-3C23-445A-9475-DE4501EC78AA}"/>
              </a:ext>
            </a:extLst>
          </p:cNvPr>
          <p:cNvCxnSpPr/>
          <p:nvPr userDrawn="1"/>
        </p:nvCxnSpPr>
        <p:spPr>
          <a:xfrm>
            <a:off x="9502444" y="3750587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0FBFA8-B367-4ED2-BB54-290378DA7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956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D633E7D1-5675-42A0-8594-E7AF35BDB24F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645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3506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74865B6-B932-4EA5-B007-84CB4E957C51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rgbClr val="4B622C"/>
                </a:solidFill>
                <a:latin typeface="+mn-lt"/>
                <a:ea typeface="+mn-ea"/>
                <a:cs typeface="+mn-cs"/>
              </a:rPr>
              <a:t>© 2025 NEWGEN STRATEGIES AND SOLUTIONS, LLC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9159558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9113141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444" y="594358"/>
            <a:ext cx="2400300" cy="58064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0FBFA8-B367-4ED2-BB54-290378DA7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956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D633E7D1-5675-42A0-8594-E7AF35BDB24F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645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2878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9159558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9113141" y="0"/>
            <a:ext cx="48006" cy="6858000"/>
          </a:xfrm>
          <a:prstGeom prst="rect">
            <a:avLst/>
          </a:prstGeom>
          <a:solidFill>
            <a:srgbClr val="8FAD0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444" y="594359"/>
            <a:ext cx="2400300" cy="31562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02444" y="3859084"/>
            <a:ext cx="2400300" cy="2630986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A95FB8-3C23-445A-9475-DE4501EC78AA}"/>
              </a:ext>
            </a:extLst>
          </p:cNvPr>
          <p:cNvCxnSpPr/>
          <p:nvPr userDrawn="1"/>
        </p:nvCxnSpPr>
        <p:spPr>
          <a:xfrm>
            <a:off x="9502444" y="3750587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E910EB76-B21F-48C6-B0F7-1CED4280D90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645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F8AD7-D516-48F8-B535-59B8CC71A14E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rgbClr val="4B622C"/>
                </a:solidFill>
                <a:latin typeface="+mn-lt"/>
                <a:ea typeface="+mn-ea"/>
                <a:cs typeface="+mn-cs"/>
              </a:rPr>
              <a:t>© 2025 NEWGEN STRATEGIES AND SOLUTIONS, LLC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3940C72-DD67-4F4C-85CF-02FA9EB4C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956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6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9159558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9113141" y="0"/>
            <a:ext cx="48006" cy="6858000"/>
          </a:xfrm>
          <a:prstGeom prst="rect">
            <a:avLst/>
          </a:prstGeom>
          <a:solidFill>
            <a:srgbClr val="8FAD0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444" y="594358"/>
            <a:ext cx="2400300" cy="58064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E910EB76-B21F-48C6-B0F7-1CED4280D90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645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F8AD7-D516-48F8-B535-59B8CC71A14E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rgbClr val="4B622C"/>
                </a:solidFill>
                <a:latin typeface="+mn-lt"/>
                <a:ea typeface="+mn-ea"/>
                <a:cs typeface="+mn-cs"/>
              </a:rPr>
              <a:t>© 2025 NEWGEN STRATEGIES AND SOLUTIONS, LLC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3940C72-DD67-4F4C-85CF-02FA9EB4C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956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094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mpl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3874-6933-4F0C-8930-BE1901D78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231375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69E0-E889-4D17-BB03-1DAF7FC0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3E8ED-C16F-4370-90C5-EA9DE640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187"/>
            <a:ext cx="105156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E50DF9-2AE2-4644-BC30-0E95505EE1C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71202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972626C-985D-4213-89A5-FD3BDD672BD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419C21-1375-42B8-867E-C1F2679738D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8CBD2C-6C51-482F-B013-E5BA6E896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DE1135-3637-4A9A-B5AE-E83AF253A24C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11611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mple Comparis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3874-6933-4F0C-8930-BE1901D78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607461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mple Comparison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3874-6933-4F0C-8930-BE1901D78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199924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6BD2-00D9-4EAE-8E2E-26E312C2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908C-CDD8-48FD-A977-7A224F054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705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CFE7C-5E75-4C70-B541-389F028D6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30970"/>
            <a:ext cx="5157787" cy="37586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CC15A-B7BF-4DFD-B195-61F933C72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07058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D83FB-CC5B-4BB5-9710-2A7C1AFA3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30970"/>
            <a:ext cx="5183188" cy="375869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B41B2D-98BA-4B9F-93C6-C17372BA265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3981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459C5C4-DFD8-46F4-B62D-B76B382630B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A4378A-D6C5-4BEE-8780-41F793D11947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5D33198-0B19-4085-86C9-F0916FA71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1D7D75-EB8B-49B0-9BA0-DE6EF4B3869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64146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/ Title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6BD2-00D9-4EAE-8E2E-26E312C2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908C-CDD8-48FD-A977-7A224F054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705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CFE7C-5E75-4C70-B541-389F028D6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30970"/>
            <a:ext cx="5157787" cy="37586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CC15A-B7BF-4DFD-B195-61F933C72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07058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D83FB-CC5B-4BB5-9710-2A7C1AFA3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30970"/>
            <a:ext cx="5183188" cy="375869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B41B2D-98BA-4B9F-93C6-C17372BA265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3981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459C5C4-DFD8-46F4-B62D-B76B382630B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A4378A-D6C5-4BEE-8780-41F793D11947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5D33198-0B19-4085-86C9-F0916FA71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1D7D75-EB8B-49B0-9BA0-DE6EF4B3869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191285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/ Titles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6BD2-00D9-4EAE-8E2E-26E312C2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908C-CDD8-48FD-A977-7A224F054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705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CFE7C-5E75-4C70-B541-389F028D6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30970"/>
            <a:ext cx="5157787" cy="37586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CC15A-B7BF-4DFD-B195-61F933C72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07058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D83FB-CC5B-4BB5-9710-2A7C1AFA3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30970"/>
            <a:ext cx="5183188" cy="375869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B41B2D-98BA-4B9F-93C6-C17372BA265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3981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459C5C4-DFD8-46F4-B62D-B76B382630B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A4378A-D6C5-4BEE-8780-41F793D11947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5D33198-0B19-4085-86C9-F0916FA71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1D7D75-EB8B-49B0-9BA0-DE6EF4B3869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3924682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CC9860-ED0D-401C-AEC4-478DCE02435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D3B63A-9E61-4E73-9D86-5D4600CEA649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A307E5-ABF2-42E0-AE2A-67AE570CF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DD7B9B-9AF1-4C4E-88CA-32FC6966F5E4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158080-4BC2-4B97-850B-830A635D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7729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027E668-6492-4E7A-A7DC-A0591B3D4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01209"/>
            <a:ext cx="5157787" cy="49884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737D993-E527-47AC-8E3C-D208FE619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7729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3EAEAA5-06C7-41E9-8E83-E5309E5B36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72200" y="1201209"/>
            <a:ext cx="5183188" cy="49884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4619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itles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CC9860-ED0D-401C-AEC4-478DCE02435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D3B63A-9E61-4E73-9D86-5D4600CEA649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A307E5-ABF2-42E0-AE2A-67AE570CF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DD7B9B-9AF1-4C4E-88CA-32FC6966F5E4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158080-4BC2-4B97-850B-830A635D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7729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027E668-6492-4E7A-A7DC-A0591B3D4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01209"/>
            <a:ext cx="5157787" cy="49884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737D993-E527-47AC-8E3C-D208FE619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7729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3EAEAA5-06C7-41E9-8E83-E5309E5B36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72200" y="1201209"/>
            <a:ext cx="5183188" cy="49884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689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itles Only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CC9860-ED0D-401C-AEC4-478DCE02435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D3B63A-9E61-4E73-9D86-5D4600CEA649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A307E5-ABF2-42E0-AE2A-67AE570CF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DD7B9B-9AF1-4C4E-88CA-32FC6966F5E4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158080-4BC2-4B97-850B-830A635D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7729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027E668-6492-4E7A-A7DC-A0591B3D4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01209"/>
            <a:ext cx="5157787" cy="49884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737D993-E527-47AC-8E3C-D208FE619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7729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3EAEAA5-06C7-41E9-8E83-E5309E5B36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72200" y="1201209"/>
            <a:ext cx="5183188" cy="49884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1244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mparison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 sz="3200"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06AE6-2727-4693-BCE6-40980D041A9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24628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B119E3-6F00-4BD3-B2EE-C4FEF3E905E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41665-43AA-438C-A0A4-944ED2FAA3E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5FC08D-CF40-4EF4-BE12-8DA046D10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6A4AD5-AA2D-425C-946E-7C46AA57DC20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B9EA6D-8FC6-44F5-B4A2-A2CFFECCCF6C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783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mparison Al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 sz="3200"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06AE6-2727-4693-BCE6-40980D041A9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24628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B119E3-6F00-4BD3-B2EE-C4FEF3E905E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41665-43AA-438C-A0A4-944ED2FAA3E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5FC08D-CF40-4EF4-BE12-8DA046D10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6A4AD5-AA2D-425C-946E-7C46AA57DC20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B9EA6D-8FC6-44F5-B4A2-A2CFFECCCF6C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67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69E0-E889-4D17-BB03-1DAF7FC0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3E8ED-C16F-4370-90C5-EA9DE640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187"/>
            <a:ext cx="105156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E50DF9-2AE2-4644-BC30-0E95505EE1C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71202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972626C-985D-4213-89A5-FD3BDD672BD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419C21-1375-42B8-867E-C1F2679738D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8CBD2C-6C51-482F-B013-E5BA6E896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DE1135-3637-4A9A-B5AE-E83AF253A24C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128598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mparison Alt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 sz="3200"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06AE6-2727-4693-BCE6-40980D041A9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24628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B119E3-6F00-4BD3-B2EE-C4FEF3E905E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41665-43AA-438C-A0A4-944ED2FAA3E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5FC08D-CF40-4EF4-BE12-8DA046D10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6A4AD5-AA2D-425C-946E-7C46AA57DC20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B9EA6D-8FC6-44F5-B4A2-A2CFFECCCF6C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803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32E4C1-28C5-4BB6-BEDE-4BDF4E0BC6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595426"/>
            <a:ext cx="5181600" cy="458153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426"/>
            <a:ext cx="5181600" cy="458153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48080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32E4C1-28C5-4BB6-BEDE-4BDF4E0BC6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595426"/>
            <a:ext cx="5181600" cy="458153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426"/>
            <a:ext cx="5181600" cy="458153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2831034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32E4C1-28C5-4BB6-BEDE-4BDF4E0BC6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595426"/>
            <a:ext cx="5181600" cy="458153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426"/>
            <a:ext cx="5181600" cy="458153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1793769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4135" y="1595426"/>
            <a:ext cx="5181600" cy="45790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0345408-BCCC-4003-9CF7-CC93D0EF37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595426"/>
            <a:ext cx="5181600" cy="457906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5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2196440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4135" y="1595426"/>
            <a:ext cx="5181600" cy="45790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0345408-BCCC-4003-9CF7-CC93D0EF37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595426"/>
            <a:ext cx="5181600" cy="457906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5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3274499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4135" y="1595426"/>
            <a:ext cx="5181600" cy="45790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0345408-BCCC-4003-9CF7-CC93D0EF37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595426"/>
            <a:ext cx="5181600" cy="457906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5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614404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65CB478A-8BD7-4E07-9727-4D646BAAA00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36612" y="2049449"/>
            <a:ext cx="3932237" cy="3820777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5515A4-B6F4-4844-9BAB-B22B05FBB22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22508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191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Left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65CB478A-8BD7-4E07-9727-4D646BAAA00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36612" y="2049449"/>
            <a:ext cx="3932237" cy="3820777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5515A4-B6F4-4844-9BAB-B22B05FBB22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22508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547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Left Image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65CB478A-8BD7-4E07-9727-4D646BAAA00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36612" y="2049449"/>
            <a:ext cx="3932237" cy="3820777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5515A4-B6F4-4844-9BAB-B22B05FBB22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22508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8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69E0-E889-4D17-BB03-1DAF7FC0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3E8ED-C16F-4370-90C5-EA9DE640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187"/>
            <a:ext cx="105156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E50DF9-2AE2-4644-BC30-0E95505EE1C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71202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972626C-985D-4213-89A5-FD3BDD672BD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419C21-1375-42B8-867E-C1F2679738D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8CBD2C-6C51-482F-B013-E5BA6E896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DE1135-3637-4A9A-B5AE-E83AF253A24C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212043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73455"/>
            <a:ext cx="3929061" cy="379677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>
                <a:solidFill>
                  <a:schemeClr val="tx1"/>
                </a:solidFill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DF2EC66C-E409-409B-8AC8-E80AE45C967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186364" y="984949"/>
            <a:ext cx="6172200" cy="4873625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D70559-9FC2-42C5-9D77-22B5535F1BD5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268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Right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73455"/>
            <a:ext cx="3929061" cy="379677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>
                <a:solidFill>
                  <a:schemeClr val="tx1"/>
                </a:solidFill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DF2EC66C-E409-409B-8AC8-E80AE45C967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186364" y="984949"/>
            <a:ext cx="6172200" cy="4873625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D70559-9FC2-42C5-9D77-22B5535F1BD5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951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Right Image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73455"/>
            <a:ext cx="3929061" cy="379677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>
                <a:solidFill>
                  <a:schemeClr val="tx1"/>
                </a:solidFill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DF2EC66C-E409-409B-8AC8-E80AE45C967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186364" y="984949"/>
            <a:ext cx="6172200" cy="4873625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D70559-9FC2-42C5-9D77-22B5535F1BD5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067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15D271-132F-478A-B34B-BA2C3981F228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rgbClr val="657F1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57F14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1B9C60-C25F-4CA8-833F-C92B01883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cap="all" baseline="0">
                <a:solidFill>
                  <a:srgbClr val="24628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B3C4FFB-9AD3-450C-BD62-1932CC4B9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81011"/>
            <a:ext cx="10515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 cap="none" spc="50" baseline="0">
                <a:solidFill>
                  <a:srgbClr val="24628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47A676-91FF-476E-AF93-44095B79151B}"/>
              </a:ext>
            </a:extLst>
          </p:cNvPr>
          <p:cNvCxnSpPr>
            <a:cxnSpLocks/>
          </p:cNvCxnSpPr>
          <p:nvPr userDrawn="1"/>
        </p:nvCxnSpPr>
        <p:spPr>
          <a:xfrm>
            <a:off x="933797" y="3882227"/>
            <a:ext cx="10324407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623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pli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A4DF6-E1C4-442A-B33B-3B8CDA862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92FD84D4-00AC-4608-9CB9-8411E1AB2CA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A65188EF-2953-4E9D-B092-4D72BD2981F9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6F97D88-2C15-421D-961F-97D5C67B7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179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pli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A4DF6-E1C4-442A-B33B-3B8CDA862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92FD84D4-00AC-4608-9CB9-8411E1AB2CA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A65188EF-2953-4E9D-B092-4D72BD2981F9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6F97D88-2C15-421D-961F-97D5C67B7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3859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A4DF6-E1C4-442A-B33B-3B8CDA862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6F97D88-2C15-421D-961F-97D5C67B7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796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68900A1-BDBF-402D-9F7C-7AB528BF4FE9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A4DF6-E1C4-442A-B33B-3B8CDA862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6F97D88-2C15-421D-961F-97D5C67B7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3378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F4A08-451C-4F95-B7A1-6BB4A091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47" y="5622902"/>
            <a:ext cx="4164132" cy="104250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721607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apo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ABB8D-8074-92A5-6484-0A30163AD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5618089"/>
            <a:ext cx="431024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1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Lef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A1C445-7004-45C4-874F-40D9AEB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5257800"/>
          </a:xfrm>
          <a:prstGeom prst="rect">
            <a:avLst/>
          </a:prstGeom>
        </p:spPr>
        <p:txBody>
          <a:bodyPr/>
          <a:lstStyle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E075924-BBAB-487D-8C8A-6728047E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B86FE-5409-42C8-A403-A827AF26C109}"/>
              </a:ext>
            </a:extLst>
          </p:cNvPr>
          <p:cNvSpPr txBox="1"/>
          <p:nvPr userDrawn="1"/>
        </p:nvSpPr>
        <p:spPr>
          <a:xfrm>
            <a:off x="3600449" y="6500811"/>
            <a:ext cx="32402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A95FB8-3C23-445A-9475-DE4501EC78AA}"/>
              </a:ext>
            </a:extLst>
          </p:cNvPr>
          <p:cNvCxnSpPr/>
          <p:nvPr userDrawn="1"/>
        </p:nvCxnSpPr>
        <p:spPr>
          <a:xfrm>
            <a:off x="342900" y="2882684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0203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10F9E-D587-B3F6-62C3-C69EBDC03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846" y="5597024"/>
            <a:ext cx="431024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006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l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D8B9C3-7758-46F2-8EA2-ACE1826EA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24" y="5540704"/>
            <a:ext cx="4164128" cy="11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92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66B082-D316-550F-FD0C-9676FF16E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97" y="5598514"/>
            <a:ext cx="4316342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86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fay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F4A08-451C-4F95-B7A1-6BB4A091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51" y="5622902"/>
            <a:ext cx="4164124" cy="104250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007025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F4A08-451C-4F95-B7A1-6BB4A091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51" y="5622902"/>
            <a:ext cx="4164124" cy="104250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70799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hv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070F7C8-1793-4A40-9C32-1650E80DE907}"/>
              </a:ext>
            </a:extLst>
          </p:cNvPr>
          <p:cNvSpPr txBox="1">
            <a:spLocks/>
          </p:cNvSpPr>
          <p:nvPr userDrawn="1"/>
        </p:nvSpPr>
        <p:spPr>
          <a:xfrm>
            <a:off x="557784" y="5649438"/>
            <a:ext cx="4258938" cy="9078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NewGen Strategies and Solutions</a:t>
            </a:r>
          </a:p>
          <a:p>
            <a:pPr algn="l"/>
            <a:r>
              <a:rPr lang="en-US" dirty="0"/>
              <a:t>49 Music Square West, Suite 505</a:t>
            </a:r>
          </a:p>
          <a:p>
            <a:pPr algn="l"/>
            <a:r>
              <a:rPr lang="en-US" dirty="0"/>
              <a:t>Nashville, TN  37203</a:t>
            </a:r>
          </a:p>
        </p:txBody>
      </p:sp>
    </p:spTree>
    <p:extLst>
      <p:ext uri="{BB962C8B-B14F-4D97-AF65-F5344CB8AC3E}">
        <p14:creationId xmlns:p14="http://schemas.microsoft.com/office/powerpoint/2010/main" val="31864685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la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F4A08-451C-4F95-B7A1-6BB4A091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53" y="5622902"/>
            <a:ext cx="4164120" cy="104250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272285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t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F4A08-451C-4F95-B7A1-6BB4A091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47" y="5622902"/>
            <a:ext cx="4164132" cy="104250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63453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ef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8"/>
            <a:ext cx="2400300" cy="539496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A1C445-7004-45C4-874F-40D9AEB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5257800"/>
          </a:xfrm>
          <a:prstGeom prst="rect">
            <a:avLst/>
          </a:prstGeom>
        </p:spPr>
        <p:txBody>
          <a:bodyPr/>
          <a:lstStyle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E075924-BBAB-487D-8C8A-6728047E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B86FE-5409-42C8-A403-A827AF26C109}"/>
              </a:ext>
            </a:extLst>
          </p:cNvPr>
          <p:cNvSpPr txBox="1"/>
          <p:nvPr userDrawn="1"/>
        </p:nvSpPr>
        <p:spPr>
          <a:xfrm>
            <a:off x="3600449" y="6500811"/>
            <a:ext cx="3166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408587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24628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A1C445-7004-45C4-874F-40D9AEB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5257800"/>
          </a:xfrm>
          <a:prstGeom prst="rect">
            <a:avLst/>
          </a:prstGeom>
        </p:spPr>
        <p:txBody>
          <a:bodyPr/>
          <a:lstStyle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E075924-BBAB-487D-8C8A-6728047E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B86FE-5409-42C8-A403-A827AF26C109}"/>
              </a:ext>
            </a:extLst>
          </p:cNvPr>
          <p:cNvSpPr txBox="1"/>
          <p:nvPr userDrawn="1"/>
        </p:nvSpPr>
        <p:spPr>
          <a:xfrm>
            <a:off x="3600449" y="6500811"/>
            <a:ext cx="33438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89A445-84AE-4B01-A06F-23AD0613056A}"/>
              </a:ext>
            </a:extLst>
          </p:cNvPr>
          <p:cNvCxnSpPr/>
          <p:nvPr userDrawn="1"/>
        </p:nvCxnSpPr>
        <p:spPr>
          <a:xfrm>
            <a:off x="342900" y="2882684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0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0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8"/>
            <a:ext cx="2400300" cy="539496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A1C445-7004-45C4-874F-40D9AEB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5257800"/>
          </a:xfrm>
          <a:prstGeom prst="rect">
            <a:avLst/>
          </a:prstGeom>
        </p:spPr>
        <p:txBody>
          <a:bodyPr/>
          <a:lstStyle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E075924-BBAB-487D-8C8A-6728047E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B86FE-5409-42C8-A403-A827AF26C109}"/>
              </a:ext>
            </a:extLst>
          </p:cNvPr>
          <p:cNvSpPr txBox="1"/>
          <p:nvPr userDrawn="1"/>
        </p:nvSpPr>
        <p:spPr>
          <a:xfrm>
            <a:off x="3600449" y="6500811"/>
            <a:ext cx="3131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424152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-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0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8"/>
            <a:ext cx="2400300" cy="539496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A1C445-7004-45C4-874F-40D9AEB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5257800"/>
          </a:xfrm>
          <a:prstGeom prst="rect">
            <a:avLst/>
          </a:prstGeom>
        </p:spPr>
        <p:txBody>
          <a:bodyPr/>
          <a:lstStyle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E075924-BBAB-487D-8C8A-6728047E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B86FE-5409-42C8-A403-A827AF26C109}"/>
              </a:ext>
            </a:extLst>
          </p:cNvPr>
          <p:cNvSpPr txBox="1"/>
          <p:nvPr userDrawn="1"/>
        </p:nvSpPr>
        <p:spPr>
          <a:xfrm>
            <a:off x="3600449" y="6500811"/>
            <a:ext cx="3131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309214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959141-3AC6-4FF2-BCD3-B87EB5D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9A7F0-E316-453B-9A55-CC99DB198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500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Calibri" panose="020F0502020204030204" pitchFamily="34" charset="0"/>
        <a:buChar char="̶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Calibri" panose="020F050202020403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0A8BE97-82CD-4BEB-846F-702E552B4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2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5" r:id="rId2"/>
    <p:sldLayoutId id="2147483729" r:id="rId3"/>
    <p:sldLayoutId id="2147483668" r:id="rId4"/>
    <p:sldLayoutId id="2147483711" r:id="rId5"/>
    <p:sldLayoutId id="2147483689" r:id="rId6"/>
    <p:sldLayoutId id="2147483712" r:id="rId7"/>
    <p:sldLayoutId id="2147483738" r:id="rId8"/>
    <p:sldLayoutId id="214748373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F5915A2-4E01-4D20-BE90-E4D8F4B7AC26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A847C55-251E-41D8-9A30-FD7614DC7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8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21" r:id="rId2"/>
    <p:sldLayoutId id="2147483716" r:id="rId3"/>
    <p:sldLayoutId id="2147483722" r:id="rId4"/>
    <p:sldLayoutId id="2147483717" r:id="rId5"/>
    <p:sldLayoutId id="2147483723" r:id="rId6"/>
    <p:sldLayoutId id="2147483718" r:id="rId7"/>
    <p:sldLayoutId id="214748372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EF687E-AF9D-4F25-8B96-6A445CE8C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4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70" r:id="rId2"/>
    <p:sldLayoutId id="2147483730" r:id="rId3"/>
    <p:sldLayoutId id="2147483653" r:id="rId4"/>
    <p:sldLayoutId id="2147483726" r:id="rId5"/>
    <p:sldLayoutId id="2147483731" r:id="rId6"/>
    <p:sldLayoutId id="2147483669" r:id="rId7"/>
    <p:sldLayoutId id="2147483727" r:id="rId8"/>
    <p:sldLayoutId id="2147483732" r:id="rId9"/>
    <p:sldLayoutId id="2147483656" r:id="rId10"/>
    <p:sldLayoutId id="2147483728" r:id="rId11"/>
    <p:sldLayoutId id="214748373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A4DC4A0-03D0-4326-9F42-A79B86246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  <p:sldLayoutId id="2147483687" r:id="rId3"/>
    <p:sldLayoutId id="2147483681" r:id="rId4"/>
    <p:sldLayoutId id="2147483684" r:id="rId5"/>
    <p:sldLayoutId id="2147483734" r:id="rId6"/>
    <p:sldLayoutId id="2147483662" r:id="rId7"/>
    <p:sldLayoutId id="2147483685" r:id="rId8"/>
    <p:sldLayoutId id="2147483735" r:id="rId9"/>
    <p:sldLayoutId id="2147483682" r:id="rId10"/>
    <p:sldLayoutId id="2147483686" r:id="rId11"/>
    <p:sldLayoutId id="214748373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79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8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9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671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foa.org/materials/measuring-the-full-cost-of-government-service" TargetMode="External"/><Relationship Id="rId2" Type="http://schemas.openxmlformats.org/officeDocument/2006/relationships/hyperlink" Target="https://www.gfoa.org/materials/indirect-cost-allocation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ecfr.gov/current/title-2/subtitle-A/chapter-II/part-200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A cruise ship on the water&#10;&#10;AI-generated content may be incorrect.">
            <a:extLst>
              <a:ext uri="{FF2B5EF4-FFF2-40B4-BE49-F238E27FC236}">
                <a16:creationId xmlns:a16="http://schemas.microsoft.com/office/drawing/2014/main" id="{BB11AFC1-B833-4B7A-4A9C-219576F0BAB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35" r="35"/>
          <a:stretch>
            <a:fillRect/>
          </a:stretch>
        </p:blipFill>
        <p:spPr>
          <a:xfrm>
            <a:off x="822325" y="460375"/>
            <a:ext cx="10407650" cy="3816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E91335-0CCB-7456-A7E8-7FD58B0E3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34" y="4473057"/>
            <a:ext cx="10515600" cy="76200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ptos" panose="020B0004020202020204" pitchFamily="34" charset="0"/>
              </a:rPr>
              <a:t>Navigating Indirect cost Allocations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8A384-E96D-C597-3A50-4CA369A253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5058164"/>
            <a:ext cx="10547350" cy="384874"/>
          </a:xfrm>
        </p:spPr>
        <p:txBody>
          <a:bodyPr/>
          <a:lstStyle/>
          <a:p>
            <a:r>
              <a:rPr lang="en-US" dirty="0"/>
              <a:t>GFOAT Spring 2025 Conference (April 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6B3868-ED53-4062-D287-9D052ED4E8EB}"/>
              </a:ext>
            </a:extLst>
          </p:cNvPr>
          <p:cNvSpPr txBox="1"/>
          <p:nvPr/>
        </p:nvSpPr>
        <p:spPr>
          <a:xfrm>
            <a:off x="838200" y="3907393"/>
            <a:ext cx="435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246082"/>
                </a:solidFill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No Hidden Fees, Just Smooth Seas</a:t>
            </a:r>
          </a:p>
        </p:txBody>
      </p:sp>
    </p:spTree>
    <p:extLst>
      <p:ext uri="{BB962C8B-B14F-4D97-AF65-F5344CB8AC3E}">
        <p14:creationId xmlns:p14="http://schemas.microsoft.com/office/powerpoint/2010/main" val="20439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person sitting on a calendar&#10;&#10;AI-generated content may be incorrect.">
            <a:extLst>
              <a:ext uri="{FF2B5EF4-FFF2-40B4-BE49-F238E27FC236}">
                <a16:creationId xmlns:a16="http://schemas.microsoft.com/office/drawing/2014/main" id="{62897131-EA08-F87A-E5D8-14E93A9FD3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534" y="2265938"/>
            <a:ext cx="6194266" cy="392739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B484B4F-0BDB-CC5A-F14C-4E39C080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of Performing a Study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AD9B92-6B10-5AF5-52B7-A0D712ACA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Annual evaluation</a:t>
            </a:r>
          </a:p>
          <a:p>
            <a:r>
              <a:rPr lang="en-US" dirty="0"/>
              <a:t>When Federal/State requirements change</a:t>
            </a:r>
          </a:p>
          <a:p>
            <a:r>
              <a:rPr lang="en-US" dirty="0"/>
              <a:t>Dependent on purpose</a:t>
            </a:r>
          </a:p>
          <a:p>
            <a:r>
              <a:rPr lang="en-US" dirty="0"/>
              <a:t>When organizational/accounting structures change</a:t>
            </a:r>
          </a:p>
          <a:p>
            <a:r>
              <a:rPr lang="en-US" dirty="0"/>
              <a:t>Significant changes in cost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C7E09-28E3-DDD5-3EF9-212D8C73F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4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E6DDE5-676E-0451-B6C9-AFA956EE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</p:spPr>
        <p:txBody>
          <a:bodyPr/>
          <a:lstStyle/>
          <a:p>
            <a:r>
              <a:rPr lang="en-US" dirty="0"/>
              <a:t>Key Stakeholders Involved in Cost Allocation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D5BC92D-071A-13DA-66EC-ACD10169EA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  <a:p>
            <a:r>
              <a:rPr lang="en-US" dirty="0"/>
              <a:t>Line-level employees</a:t>
            </a:r>
          </a:p>
          <a:p>
            <a:r>
              <a:rPr lang="en-US" dirty="0"/>
              <a:t>Departmental employees responsible for record-keeping/ data management</a:t>
            </a:r>
          </a:p>
          <a:p>
            <a:r>
              <a:rPr lang="en-US" dirty="0"/>
              <a:t>Policymakers?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3A930-7D6C-571A-353E-F020F48B3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2" name="Content Placeholder 8" descr="A group of icons on a black background&#10;&#10;AI-generated content may be incorrect.">
            <a:extLst>
              <a:ext uri="{FF2B5EF4-FFF2-40B4-BE49-F238E27FC236}">
                <a16:creationId xmlns:a16="http://schemas.microsoft.com/office/drawing/2014/main" id="{A00D9523-46CB-E32A-A6EF-188DA665CF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655148"/>
            <a:ext cx="4491179" cy="44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678F71-CAA7-82D8-AF4B-5EA1CBE2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EXPENSES​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3555D-53CB-97BB-DED0-59F8C175AF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Must Identify Direct and Indirect Costs</a:t>
            </a:r>
          </a:p>
          <a:p>
            <a:pPr lvl="1"/>
            <a:r>
              <a:rPr lang="en-US" sz="2000" dirty="0"/>
              <a:t>Should be consistent</a:t>
            </a:r>
          </a:p>
          <a:p>
            <a:endParaRPr lang="en-US" sz="2400" dirty="0"/>
          </a:p>
          <a:p>
            <a:r>
              <a:rPr lang="en-US" sz="2400" dirty="0"/>
              <a:t>Know your major cost drivers/indices​</a:t>
            </a:r>
          </a:p>
          <a:p>
            <a:pPr lvl="1"/>
            <a:r>
              <a:rPr lang="en-US" sz="2000" dirty="0"/>
              <a:t>Personnel</a:t>
            </a:r>
          </a:p>
          <a:p>
            <a:pPr lvl="1"/>
            <a:r>
              <a:rPr lang="en-US" sz="2000" dirty="0"/>
              <a:t>​Contracts​</a:t>
            </a:r>
          </a:p>
          <a:p>
            <a:pPr lvl="1"/>
            <a:r>
              <a:rPr lang="en-US" sz="2000" dirty="0"/>
              <a:t>Fixed vs. Variable Costs​</a:t>
            </a:r>
          </a:p>
          <a:p>
            <a:endParaRPr lang="en-US" sz="2400" dirty="0"/>
          </a:p>
          <a:p>
            <a:r>
              <a:rPr lang="en-US" sz="2400" dirty="0"/>
              <a:t>​Visit with operations and management​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FD2C2-25E3-B6E3-D6AA-751DFD4CB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A picture containing text, table, desk&#10;&#10;Description automatically generated">
            <a:extLst>
              <a:ext uri="{FF2B5EF4-FFF2-40B4-BE49-F238E27FC236}">
                <a16:creationId xmlns:a16="http://schemas.microsoft.com/office/drawing/2014/main" id="{07EC129E-3EFF-C1B5-BFE2-1C86B5E285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1624013"/>
            <a:ext cx="51435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3B729E-5868-F0F3-E0C7-9769CE4E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594358"/>
            <a:ext cx="2534856" cy="5394961"/>
          </a:xfrm>
        </p:spPr>
        <p:txBody>
          <a:bodyPr/>
          <a:lstStyle/>
          <a:p>
            <a:pPr algn="ctr"/>
            <a:r>
              <a:rPr lang="en-US" dirty="0"/>
              <a:t>Choosing the right course: Allocation methods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A3F6D-956D-2C6C-8C1F-F541CB7DE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311490"/>
            <a:ext cx="7817193" cy="39546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Activity-based Costing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A8D5A-6970-DA0E-8B05-47534A6FC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 descr="A person in uniform standing at a desk with a map&#10;&#10;AI-generated content may be incorrect.">
            <a:extLst>
              <a:ext uri="{FF2B5EF4-FFF2-40B4-BE49-F238E27FC236}">
                <a16:creationId xmlns:a16="http://schemas.microsoft.com/office/drawing/2014/main" id="{669C1763-2340-29E1-6C04-AC99BDF06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3429000"/>
            <a:ext cx="2611293" cy="261129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E38C9A3-E015-56D9-510E-610E37FEC06E}"/>
              </a:ext>
            </a:extLst>
          </p:cNvPr>
          <p:cNvGrpSpPr/>
          <p:nvPr/>
        </p:nvGrpSpPr>
        <p:grpSpPr>
          <a:xfrm>
            <a:off x="3809999" y="753830"/>
            <a:ext cx="7817193" cy="633985"/>
            <a:chOff x="3600449" y="849080"/>
            <a:chExt cx="7817193" cy="633985"/>
          </a:xfrm>
        </p:grpSpPr>
        <p:sp>
          <p:nvSpPr>
            <p:cNvPr id="10" name="Content Placeholder 7">
              <a:extLst>
                <a:ext uri="{FF2B5EF4-FFF2-40B4-BE49-F238E27FC236}">
                  <a16:creationId xmlns:a16="http://schemas.microsoft.com/office/drawing/2014/main" id="{9F35FB84-CD6D-E1A6-506F-AC675E6A1407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849080"/>
              <a:ext cx="7183208" cy="63398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Pros: Accuracy, better decision-making, enhanced cost control, performance measurement, resource optimization/efficiency</a:t>
              </a:r>
            </a:p>
          </p:txBody>
        </p:sp>
        <p:pic>
          <p:nvPicPr>
            <p:cNvPr id="12" name="Picture 11" descr="A green circle with a white hand giving a thumbs up&#10;&#10;AI-generated content may be incorrect.">
              <a:extLst>
                <a:ext uri="{FF2B5EF4-FFF2-40B4-BE49-F238E27FC236}">
                  <a16:creationId xmlns:a16="http://schemas.microsoft.com/office/drawing/2014/main" id="{6EC8710D-BCEB-3048-E8BF-38F9300BC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449" y="905560"/>
              <a:ext cx="548640" cy="54864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8C7E97-05D5-1325-E761-239694DE0F1C}"/>
              </a:ext>
            </a:extLst>
          </p:cNvPr>
          <p:cNvGrpSpPr/>
          <p:nvPr/>
        </p:nvGrpSpPr>
        <p:grpSpPr>
          <a:xfrm>
            <a:off x="3809999" y="1534126"/>
            <a:ext cx="7817193" cy="633985"/>
            <a:chOff x="3600449" y="1696051"/>
            <a:chExt cx="7817193" cy="633985"/>
          </a:xfrm>
        </p:grpSpPr>
        <p:sp>
          <p:nvSpPr>
            <p:cNvPr id="13" name="Content Placeholder 7">
              <a:extLst>
                <a:ext uri="{FF2B5EF4-FFF2-40B4-BE49-F238E27FC236}">
                  <a16:creationId xmlns:a16="http://schemas.microsoft.com/office/drawing/2014/main" id="{C43A274C-69A5-85F7-EEEC-F4007D789444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1696051"/>
              <a:ext cx="7183208" cy="63398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Cons: Complexity, cost, data requirements, internal resistance, overly burdensome/unnecessary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EF6793-75A8-778D-F72A-7B595483C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0449" y="1738723"/>
              <a:ext cx="548640" cy="548640"/>
            </a:xfrm>
            <a:prstGeom prst="rect">
              <a:avLst/>
            </a:prstGeom>
          </p:spPr>
        </p:pic>
      </p:grp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7B4C200A-70B6-404F-A85E-45D29167B8BA}"/>
              </a:ext>
            </a:extLst>
          </p:cNvPr>
          <p:cNvSpPr txBox="1">
            <a:spLocks/>
          </p:cNvSpPr>
          <p:nvPr/>
        </p:nvSpPr>
        <p:spPr>
          <a:xfrm>
            <a:off x="3600449" y="2541617"/>
            <a:ext cx="7817193" cy="3954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Proportional Allocation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16B6EE-5781-0306-E978-DA745301279A}"/>
              </a:ext>
            </a:extLst>
          </p:cNvPr>
          <p:cNvGrpSpPr/>
          <p:nvPr/>
        </p:nvGrpSpPr>
        <p:grpSpPr>
          <a:xfrm>
            <a:off x="3809999" y="2983957"/>
            <a:ext cx="7817193" cy="633985"/>
            <a:chOff x="3600449" y="849080"/>
            <a:chExt cx="7817193" cy="633985"/>
          </a:xfrm>
        </p:grpSpPr>
        <p:sp>
          <p:nvSpPr>
            <p:cNvPr id="29" name="Content Placeholder 7">
              <a:extLst>
                <a:ext uri="{FF2B5EF4-FFF2-40B4-BE49-F238E27FC236}">
                  <a16:creationId xmlns:a16="http://schemas.microsoft.com/office/drawing/2014/main" id="{E0016ACB-D89D-81F7-F187-8D021751CDBD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849080"/>
              <a:ext cx="7183208" cy="633985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Pros: Equity, simple, transparent, flexible</a:t>
              </a:r>
            </a:p>
          </p:txBody>
        </p:sp>
        <p:pic>
          <p:nvPicPr>
            <p:cNvPr id="30" name="Picture 29" descr="A green circle with a white hand giving a thumbs up&#10;&#10;AI-generated content may be incorrect.">
              <a:extLst>
                <a:ext uri="{FF2B5EF4-FFF2-40B4-BE49-F238E27FC236}">
                  <a16:creationId xmlns:a16="http://schemas.microsoft.com/office/drawing/2014/main" id="{3BA8AB29-1F78-D4FB-1C4D-192DAE47C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449" y="905560"/>
              <a:ext cx="548640" cy="54864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67B1DF-D16C-0656-F154-AC6828C89DA7}"/>
              </a:ext>
            </a:extLst>
          </p:cNvPr>
          <p:cNvGrpSpPr/>
          <p:nvPr/>
        </p:nvGrpSpPr>
        <p:grpSpPr>
          <a:xfrm>
            <a:off x="3809999" y="3764253"/>
            <a:ext cx="7817193" cy="633985"/>
            <a:chOff x="3600449" y="1696051"/>
            <a:chExt cx="7817193" cy="633985"/>
          </a:xfrm>
        </p:grpSpPr>
        <p:sp>
          <p:nvSpPr>
            <p:cNvPr id="32" name="Content Placeholder 7">
              <a:extLst>
                <a:ext uri="{FF2B5EF4-FFF2-40B4-BE49-F238E27FC236}">
                  <a16:creationId xmlns:a16="http://schemas.microsoft.com/office/drawing/2014/main" id="{F48E5D22-CB94-DEBC-5551-F82CD3024019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1696051"/>
              <a:ext cx="7183208" cy="63398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Cons: Data requirements, potential for inaccuracy/ oversimplification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F1B7CF8-E96C-917D-93C4-C96B91C53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0449" y="1738723"/>
              <a:ext cx="548640" cy="548640"/>
            </a:xfrm>
            <a:prstGeom prst="rect">
              <a:avLst/>
            </a:prstGeom>
          </p:spPr>
        </p:pic>
      </p:grpSp>
      <p:sp>
        <p:nvSpPr>
          <p:cNvPr id="36" name="Content Placeholder 7">
            <a:extLst>
              <a:ext uri="{FF2B5EF4-FFF2-40B4-BE49-F238E27FC236}">
                <a16:creationId xmlns:a16="http://schemas.microsoft.com/office/drawing/2014/main" id="{E9A48A72-C403-E4E9-A511-04C71E029E79}"/>
              </a:ext>
            </a:extLst>
          </p:cNvPr>
          <p:cNvSpPr txBox="1">
            <a:spLocks/>
          </p:cNvSpPr>
          <p:nvPr/>
        </p:nvSpPr>
        <p:spPr>
          <a:xfrm>
            <a:off x="3600449" y="4687454"/>
            <a:ext cx="7817193" cy="3954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Step-Down (Sequential) Method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EDBE7B-6CCD-BDCD-3021-19745E7424F8}"/>
              </a:ext>
            </a:extLst>
          </p:cNvPr>
          <p:cNvGrpSpPr/>
          <p:nvPr/>
        </p:nvGrpSpPr>
        <p:grpSpPr>
          <a:xfrm>
            <a:off x="3809999" y="5120269"/>
            <a:ext cx="7817193" cy="633985"/>
            <a:chOff x="3600449" y="849080"/>
            <a:chExt cx="7817193" cy="633985"/>
          </a:xfrm>
        </p:grpSpPr>
        <p:sp>
          <p:nvSpPr>
            <p:cNvPr id="38" name="Content Placeholder 7">
              <a:extLst>
                <a:ext uri="{FF2B5EF4-FFF2-40B4-BE49-F238E27FC236}">
                  <a16:creationId xmlns:a16="http://schemas.microsoft.com/office/drawing/2014/main" id="{0C9AD85A-99D1-06FA-9763-B41881DD106E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849080"/>
              <a:ext cx="7183208" cy="633985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Pros: Recognizes interdependencies, systematic approach</a:t>
              </a:r>
            </a:p>
          </p:txBody>
        </p:sp>
        <p:pic>
          <p:nvPicPr>
            <p:cNvPr id="39" name="Picture 38" descr="A green circle with a white hand giving a thumbs up&#10;&#10;AI-generated content may be incorrect.">
              <a:extLst>
                <a:ext uri="{FF2B5EF4-FFF2-40B4-BE49-F238E27FC236}">
                  <a16:creationId xmlns:a16="http://schemas.microsoft.com/office/drawing/2014/main" id="{03AB3CA8-70F9-16BB-9E18-5614207A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449" y="905560"/>
              <a:ext cx="548640" cy="54864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956FA3-583E-78DC-B1DA-51467044291D}"/>
              </a:ext>
            </a:extLst>
          </p:cNvPr>
          <p:cNvGrpSpPr/>
          <p:nvPr/>
        </p:nvGrpSpPr>
        <p:grpSpPr>
          <a:xfrm>
            <a:off x="3809999" y="5900565"/>
            <a:ext cx="7817193" cy="633985"/>
            <a:chOff x="3600449" y="1696051"/>
            <a:chExt cx="7817193" cy="633985"/>
          </a:xfrm>
        </p:grpSpPr>
        <p:sp>
          <p:nvSpPr>
            <p:cNvPr id="41" name="Content Placeholder 7">
              <a:extLst>
                <a:ext uri="{FF2B5EF4-FFF2-40B4-BE49-F238E27FC236}">
                  <a16:creationId xmlns:a16="http://schemas.microsoft.com/office/drawing/2014/main" id="{6F84E6B2-3B32-04BB-23A1-6D22468A9AAB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1696051"/>
              <a:ext cx="7183208" cy="633985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Cons: Complexity, dependent on ranking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90176A4-90FC-0FD6-A94B-CD11FC16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0449" y="1738723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E728DFD8-C2EA-B13B-7C5C-9DF0A026E0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479095" y="2139218"/>
            <a:ext cx="7233810" cy="4054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Common Allocation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Personnel Effort</a:t>
            </a:r>
          </a:p>
          <a:p>
            <a:r>
              <a:rPr dirty="0"/>
              <a:t>Headcount/FTEs</a:t>
            </a:r>
          </a:p>
          <a:p>
            <a:r>
              <a:rPr dirty="0"/>
              <a:t>Square Footage</a:t>
            </a:r>
          </a:p>
          <a:p>
            <a:r>
              <a:rPr dirty="0"/>
              <a:t>Budgeted Dollars</a:t>
            </a:r>
          </a:p>
          <a:p>
            <a:r>
              <a:rPr dirty="0"/>
              <a:t>Number of Transactions/Agenda Items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80AC035-4050-3174-16F2-155B308CD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C928B8-C8A1-F379-12FC-5C9CD7B58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Down Examples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E8D181-85C5-D938-03C0-6E9F5AFD2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187"/>
            <a:ext cx="10515600" cy="3518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/>
              <a:t>Single Step-Down Allocation Method - Sequential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D815F-7EEC-9B93-AD72-C31D62ED9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02125-AD7D-77D6-77A0-D18DE80DA7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961" y="1965917"/>
            <a:ext cx="11534078" cy="1805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B9B477-C0E6-05F2-5E29-0DFE71CB66EC}"/>
              </a:ext>
            </a:extLst>
          </p:cNvPr>
          <p:cNvSpPr/>
          <p:nvPr/>
        </p:nvSpPr>
        <p:spPr>
          <a:xfrm>
            <a:off x="7021552" y="2547677"/>
            <a:ext cx="4694663" cy="301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Creates a stair step of ordered allocation steps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E23F8C6-2B1F-03EE-3019-9D4CFB6EE7CC}"/>
              </a:ext>
            </a:extLst>
          </p:cNvPr>
          <p:cNvSpPr txBox="1">
            <a:spLocks/>
          </p:cNvSpPr>
          <p:nvPr/>
        </p:nvSpPr>
        <p:spPr>
          <a:xfrm>
            <a:off x="838199" y="3893130"/>
            <a:ext cx="10658475" cy="382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Double Step-Down Allocation Method – Reciprocal in Step 1 and Non-Reciprocal for Service Providers in Step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12F5BC-F7F8-3A22-1A02-9B72487AE1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61" y="4256221"/>
            <a:ext cx="8127380" cy="20347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4518F6-BEEC-47DC-5A4B-545DAD37FE47}"/>
              </a:ext>
            </a:extLst>
          </p:cNvPr>
          <p:cNvSpPr/>
          <p:nvPr/>
        </p:nvSpPr>
        <p:spPr>
          <a:xfrm>
            <a:off x="8549914" y="4437428"/>
            <a:ext cx="2946760" cy="633114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Service Providers make and receive allocations in Step 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CE85B7-F57E-1627-682E-DC3B45542972}"/>
              </a:ext>
            </a:extLst>
          </p:cNvPr>
          <p:cNvSpPr/>
          <p:nvPr/>
        </p:nvSpPr>
        <p:spPr>
          <a:xfrm>
            <a:off x="8549914" y="5393485"/>
            <a:ext cx="2946760" cy="817392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Service Providers only make and do not receive allocations in Step 2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A33A2E-6D86-F2F2-219A-D35822D416AF}"/>
              </a:ext>
            </a:extLst>
          </p:cNvPr>
          <p:cNvCxnSpPr>
            <a:stCxn id="13" idx="1"/>
          </p:cNvCxnSpPr>
          <p:nvPr/>
        </p:nvCxnSpPr>
        <p:spPr>
          <a:xfrm flipH="1">
            <a:off x="4257675" y="4753985"/>
            <a:ext cx="4292239" cy="31655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87599F-6CDE-4580-EE3D-0B34207C04A1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5800725" y="5393485"/>
            <a:ext cx="2749189" cy="4086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7823E6D-ACE3-C789-FBB7-C94F430B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Challenges and Rough Waters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1A8B23-8DAF-C3DF-58A2-FD4129C09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pitfalls in cost allocation:</a:t>
            </a:r>
          </a:p>
          <a:p>
            <a:pPr lvl="1"/>
            <a:r>
              <a:rPr lang="en-US" dirty="0"/>
              <a:t>Availability of data/information</a:t>
            </a:r>
          </a:p>
          <a:p>
            <a:pPr lvl="1"/>
            <a:r>
              <a:rPr lang="en-US" dirty="0"/>
              <a:t>Ability to accurately quantify</a:t>
            </a:r>
          </a:p>
          <a:p>
            <a:pPr lvl="1"/>
            <a:r>
              <a:rPr lang="en-US" dirty="0"/>
              <a:t>Unnecessary complexity</a:t>
            </a:r>
          </a:p>
          <a:p>
            <a:pPr lvl="1"/>
            <a:r>
              <a:rPr lang="en-US" dirty="0"/>
              <a:t>Overlooking potential regulatory requirements</a:t>
            </a:r>
          </a:p>
          <a:p>
            <a:pPr lvl="1"/>
            <a:r>
              <a:rPr lang="en-US" dirty="0"/>
              <a:t>Ineffective communication within the organization</a:t>
            </a:r>
          </a:p>
          <a:p>
            <a:pPr lvl="1"/>
            <a:r>
              <a:rPr lang="en-US" dirty="0"/>
              <a:t>Failure to regularly update</a:t>
            </a:r>
          </a:p>
          <a:p>
            <a:r>
              <a:rPr lang="en-US" dirty="0"/>
              <a:t>If needed, ensure compliance with </a:t>
            </a:r>
            <a:br>
              <a:rPr lang="en-US" dirty="0"/>
            </a:br>
            <a:r>
              <a:rPr lang="en-US" dirty="0"/>
              <a:t>federal/state regulations:</a:t>
            </a:r>
          </a:p>
          <a:p>
            <a:pPr lvl="1"/>
            <a:r>
              <a:rPr lang="en-US" dirty="0"/>
              <a:t>2 CFR Part 200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6E126-755D-F48F-35A9-4149D4B38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 descr="A wave of water with foam&#10;&#10;AI-generated content may be incorrect.">
            <a:extLst>
              <a:ext uri="{FF2B5EF4-FFF2-40B4-BE49-F238E27FC236}">
                <a16:creationId xmlns:a16="http://schemas.microsoft.com/office/drawing/2014/main" id="{F5031D56-964A-5AB1-DE37-867C95E6CF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00348" y="2815177"/>
            <a:ext cx="5291652" cy="367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8A071-F1F0-18C8-805E-EEEA690B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2 CFR Part 200 requirements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70D66B-10A4-B90E-C8BC-8EF24E97A8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606677"/>
            <a:ext cx="5181600" cy="4578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B86D5-C76F-14FB-5467-0F926B5BCB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Federal regulations outlining allowable and reasonable costs for federal grants, which are pertinent to single audit recipients</a:t>
            </a:r>
          </a:p>
          <a:p>
            <a:r>
              <a:rPr lang="en-US" dirty="0"/>
              <a:t>Allowable indirect costs are:</a:t>
            </a:r>
          </a:p>
          <a:p>
            <a:pPr lvl="1"/>
            <a:r>
              <a:rPr lang="en-US" dirty="0"/>
              <a:t>The 10% de minimus rate OR</a:t>
            </a:r>
          </a:p>
          <a:p>
            <a:pPr lvl="1"/>
            <a:r>
              <a:rPr lang="en-US" dirty="0"/>
              <a:t>A Negotiated Indirect Cost Rate based on actual expenditures</a:t>
            </a:r>
          </a:p>
          <a:p>
            <a:pPr lvl="2"/>
            <a:r>
              <a:rPr lang="en-US" dirty="0"/>
              <a:t>Some expense types are ineligible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87944-19B9-9D73-15EA-6C4AC95FA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D6BF38-C22D-1733-ED29-8759BA75B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for a Strong ICAP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87293B-F95B-8D92-7832-EA66553A4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450" y="1612187"/>
            <a:ext cx="9610350" cy="914400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Regular reviews and plan updates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337FA-54E7-5885-62F6-F81406493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 descr="A blue and green ribbon with a check mark&#10;&#10;AI-generated content may be incorrect.">
            <a:extLst>
              <a:ext uri="{FF2B5EF4-FFF2-40B4-BE49-F238E27FC236}">
                <a16:creationId xmlns:a16="http://schemas.microsoft.com/office/drawing/2014/main" id="{C5442AA8-2A1D-F5D0-ACCC-6B2E3246EC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12187"/>
            <a:ext cx="905250" cy="914400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3E6EB3F-571C-E9C0-D9CD-6193DC2D7743}"/>
              </a:ext>
            </a:extLst>
          </p:cNvPr>
          <p:cNvSpPr txBox="1">
            <a:spLocks/>
          </p:cNvSpPr>
          <p:nvPr/>
        </p:nvSpPr>
        <p:spPr>
          <a:xfrm>
            <a:off x="1743450" y="2789156"/>
            <a:ext cx="961035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Documentation and preparedness for regular updating</a:t>
            </a:r>
          </a:p>
        </p:txBody>
      </p:sp>
      <p:pic>
        <p:nvPicPr>
          <p:cNvPr id="11" name="Picture 10" descr="A blue and green ribbon with a check mark&#10;&#10;AI-generated content may be incorrect.">
            <a:extLst>
              <a:ext uri="{FF2B5EF4-FFF2-40B4-BE49-F238E27FC236}">
                <a16:creationId xmlns:a16="http://schemas.microsoft.com/office/drawing/2014/main" id="{DF06610F-076D-212B-A082-20DECFC770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789156"/>
            <a:ext cx="905250" cy="914400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A65223E-E9BB-A9AA-2100-EDAE64BF8FDC}"/>
              </a:ext>
            </a:extLst>
          </p:cNvPr>
          <p:cNvSpPr txBox="1">
            <a:spLocks/>
          </p:cNvSpPr>
          <p:nvPr/>
        </p:nvSpPr>
        <p:spPr>
          <a:xfrm>
            <a:off x="1743450" y="3966125"/>
            <a:ext cx="961035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Leverage software and technology for accuracy</a:t>
            </a:r>
          </a:p>
        </p:txBody>
      </p:sp>
      <p:pic>
        <p:nvPicPr>
          <p:cNvPr id="13" name="Picture 12" descr="A blue and green ribbon with a check mark&#10;&#10;AI-generated content may be incorrect.">
            <a:extLst>
              <a:ext uri="{FF2B5EF4-FFF2-40B4-BE49-F238E27FC236}">
                <a16:creationId xmlns:a16="http://schemas.microsoft.com/office/drawing/2014/main" id="{1475B128-55DA-DB1E-350E-28B5970FCF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966125"/>
            <a:ext cx="9052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36254AA0-45F4-F77A-72EF-C7CD5A6F2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34" y="108878"/>
            <a:ext cx="2238375" cy="914400"/>
          </a:xfrm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B6C3E75-1120-5A01-EEDE-F36BF637BE2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34" y="777952"/>
            <a:ext cx="10493297" cy="4745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Subtitle 5">
            <a:extLst>
              <a:ext uri="{FF2B5EF4-FFF2-40B4-BE49-F238E27FC236}">
                <a16:creationId xmlns:a16="http://schemas.microsoft.com/office/drawing/2014/main" id="{4C29627E-108F-10E6-ED9F-0C16AF838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1081" y="5735562"/>
            <a:ext cx="4464501" cy="1272958"/>
          </a:xfrm>
        </p:spPr>
        <p:txBody>
          <a:bodyPr>
            <a:normAutofit/>
          </a:bodyPr>
          <a:lstStyle/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Matthew Garrett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Partner​ and Managing Director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Office: (972) 675-7699​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mgarrett@newgenstrategies.net ​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ubtitle 5">
            <a:extLst>
              <a:ext uri="{FF2B5EF4-FFF2-40B4-BE49-F238E27FC236}">
                <a16:creationId xmlns:a16="http://schemas.microsoft.com/office/drawing/2014/main" id="{C72FB2BD-D0E1-8487-5E82-EE15C79D5EA4}"/>
              </a:ext>
            </a:extLst>
          </p:cNvPr>
          <p:cNvSpPr txBox="1">
            <a:spLocks/>
          </p:cNvSpPr>
          <p:nvPr/>
        </p:nvSpPr>
        <p:spPr>
          <a:xfrm>
            <a:off x="4780156" y="5735562"/>
            <a:ext cx="4464501" cy="12729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 cap="none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Chris Ekrut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 and CFO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Office: (972) 232-2234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cekrut@newgenstrategies.net ​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A06A8B-07EE-4BFF-ECB5-F39FFE8A9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216252">
            <a:off x="6939268" y="397611"/>
            <a:ext cx="4336652" cy="1895704"/>
          </a:xfrm>
          <a:scene3d>
            <a:camera prst="orthographicFront">
              <a:rot lat="0" lon="0" rev="21594000"/>
            </a:camera>
            <a:lightRig rig="threePt" dir="t"/>
          </a:scene3d>
        </p:spPr>
        <p:txBody>
          <a:bodyPr anchor="ctr">
            <a:noAutofit/>
          </a:bodyPr>
          <a:lstStyle/>
          <a:p>
            <a:r>
              <a:rPr lang="en-US" sz="3200" b="1" dirty="0">
                <a:latin typeface="Montserrat" panose="00000500000000000000" pitchFamily="50" charset="0"/>
              </a:rPr>
              <a:t>Thank you</a:t>
            </a:r>
            <a:br>
              <a:rPr lang="en-US" sz="3200" b="1" dirty="0">
                <a:latin typeface="Montserrat" panose="00000500000000000000" pitchFamily="50" charset="0"/>
              </a:rPr>
            </a:br>
            <a:r>
              <a:rPr lang="en-US" sz="3200" b="1" dirty="0">
                <a:latin typeface="Montserrat" panose="00000500000000000000" pitchFamily="50" charset="0"/>
              </a:rPr>
              <a:t>&amp;</a:t>
            </a:r>
            <a:br>
              <a:rPr lang="en-US" sz="3200" b="1" dirty="0">
                <a:latin typeface="Montserrat" panose="00000500000000000000" pitchFamily="50" charset="0"/>
              </a:rPr>
            </a:br>
            <a:r>
              <a:rPr lang="en-US" sz="3200" b="1" dirty="0">
                <a:latin typeface="Montserrat" panose="00000500000000000000" pitchFamily="50" charset="0"/>
              </a:rPr>
              <a:t>Happy Sailing!</a:t>
            </a:r>
          </a:p>
        </p:txBody>
      </p:sp>
    </p:spTree>
    <p:extLst>
      <p:ext uri="{BB962C8B-B14F-4D97-AF65-F5344CB8AC3E}">
        <p14:creationId xmlns:p14="http://schemas.microsoft.com/office/powerpoint/2010/main" val="4208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C16331-0E1D-B0A2-D96F-2896916DA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Aboard!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2A7D36-96D7-F96B-4676-51C05BFDA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5241583"/>
            <a:ext cx="5181600" cy="109728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Matthew Garrett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Partner &amp; Managing Director</a:t>
            </a:r>
          </a:p>
        </p:txBody>
      </p:sp>
      <p:pic>
        <p:nvPicPr>
          <p:cNvPr id="14" name="Content Placeholder 13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65D170DB-8788-91A7-E72C-C9E529BCEF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1" y="1981200"/>
            <a:ext cx="3200400" cy="3200400"/>
          </a:xfr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19AAAAB-00E6-F525-577B-4DAD0DD85632}"/>
              </a:ext>
            </a:extLst>
          </p:cNvPr>
          <p:cNvSpPr txBox="1">
            <a:spLocks/>
          </p:cNvSpPr>
          <p:nvPr/>
        </p:nvSpPr>
        <p:spPr>
          <a:xfrm>
            <a:off x="838201" y="5241583"/>
            <a:ext cx="5181600" cy="10972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Chris Ekrut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Partner &amp; CFO</a:t>
            </a:r>
          </a:p>
        </p:txBody>
      </p:sp>
      <p:pic>
        <p:nvPicPr>
          <p:cNvPr id="20" name="Picture 19" descr="A person smiling in front of a bush&#10;&#10;AI-generated content may be incorrect.">
            <a:extLst>
              <a:ext uri="{FF2B5EF4-FFF2-40B4-BE49-F238E27FC236}">
                <a16:creationId xmlns:a16="http://schemas.microsoft.com/office/drawing/2014/main" id="{6B4D5787-8B15-7F17-668B-F51C48BF40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799" y="1981200"/>
            <a:ext cx="3200400" cy="3200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61892B-2E81-CA4C-71CC-3C468A1C55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385" y1="21331" x2="68457" y2="25488"/>
                        <a14:foregroundMark x1="41582" y1="21922" x2="42285" y2="21777"/>
                        <a14:foregroundMark x1="28059" y1="24710" x2="38828" y2="22490"/>
                        <a14:foregroundMark x1="42871" y1="21289" x2="42118" y2="21427"/>
                        <a14:foregroundMark x1="37931" y1="70833" x2="44253" y2="71795"/>
                        <a14:foregroundMark x1="76149" y1="61538" x2="67816" y2="67308"/>
                        <a14:backgroundMark x1="78320" y1="51074" x2="80664" y2="57617"/>
                        <a14:backgroundMark x1="80664" y1="57617" x2="77607" y2="63189"/>
                        <a14:backgroundMark x1="70863" y1="70757" x2="70508" y2="71094"/>
                        <a14:backgroundMark x1="70508" y1="71094" x2="55859" y2="73828"/>
                        <a14:backgroundMark x1="29883" y1="20605" x2="50391" y2="18555"/>
                        <a14:backgroundMark x1="50391" y1="18555" x2="68848" y2="20215"/>
                        <a14:backgroundMark x1="68848" y1="20215" x2="81738" y2="25879"/>
                        <a14:backgroundMark x1="77539" y1="25684" x2="84961" y2="31445"/>
                        <a14:backgroundMark x1="84961" y1="31445" x2="86328" y2="33496"/>
                        <a14:backgroundMark x1="64063" y1="21289" x2="72461" y2="23730"/>
                        <a14:backgroundMark x1="70898" y1="18848" x2="77344" y2="20020"/>
                        <a14:backgroundMark x1="76855" y1="21094" x2="78320" y2="22070"/>
                        <a14:backgroundMark x1="74609" y1="19629" x2="74609" y2="19629"/>
                        <a14:backgroundMark x1="80469" y1="20117" x2="41602" y2="14648"/>
                        <a14:backgroundMark x1="41602" y1="14648" x2="49121" y2="14844"/>
                        <a14:backgroundMark x1="49121" y1="14844" x2="41406" y2="15137"/>
                        <a14:backgroundMark x1="41406" y1="15137" x2="64648" y2="17188"/>
                        <a14:backgroundMark x1="64648" y1="17188" x2="62891" y2="17578"/>
                        <a14:backgroundMark x1="46484" y1="16309" x2="33887" y2="15918"/>
                        <a14:backgroundMark x1="33887" y1="15918" x2="38379" y2="15430"/>
                        <a14:backgroundMark x1="47754" y1="15430" x2="34961" y2="16504"/>
                        <a14:backgroundMark x1="34961" y1="16504" x2="32520" y2="15332"/>
                        <a14:backgroundMark x1="33105" y1="15820" x2="33105" y2="15820"/>
                        <a14:backgroundMark x1="31152" y1="15332" x2="31152" y2="15332"/>
                        <a14:backgroundMark x1="31348" y1="15820" x2="31348" y2="15820"/>
                        <a14:backgroundMark x1="32129" y1="15820" x2="33301" y2="16113"/>
                        <a14:backgroundMark x1="30078" y1="15137" x2="32031" y2="15430"/>
                        <a14:backgroundMark x1="32617" y1="15430" x2="31836" y2="15625"/>
                        <a14:backgroundMark x1="30566" y1="15625" x2="36914" y2="15918"/>
                        <a14:backgroundMark x1="32031" y1="15332" x2="17871" y2="15625"/>
                        <a14:backgroundMark x1="72656" y1="19336" x2="74316" y2="21582"/>
                        <a14:backgroundMark x1="76367" y1="21484" x2="75098" y2="20508"/>
                        <a14:backgroundMark x1="78027" y1="20996" x2="77539" y2="20801"/>
                        <a14:backgroundMark x1="76758" y1="20801" x2="76758" y2="20801"/>
                        <a14:backgroundMark x1="76563" y1="21289" x2="77344" y2="21777"/>
                        <a14:backgroundMark x1="76270" y1="20996" x2="76270" y2="20996"/>
                        <a14:backgroundMark x1="77246" y1="21289" x2="71191" y2="19336"/>
                        <a14:backgroundMark x1="83105" y1="30078" x2="87305" y2="34766"/>
                        <a14:backgroundMark x1="85645" y1="34277" x2="84375" y2="31543"/>
                        <a14:backgroundMark x1="85059" y1="32227" x2="86816" y2="36914"/>
                        <a14:backgroundMark x1="32399" y1="21621" x2="27930" y2="21875"/>
                        <a14:backgroundMark x1="55469" y1="20313" x2="53282" y2="20437"/>
                        <a14:backgroundMark x1="25495" y1="23104" x2="17285" y2="27246"/>
                        <a14:backgroundMark x1="27930" y1="21875" x2="25973" y2="22862"/>
                        <a14:backgroundMark x1="17285" y1="27246" x2="13770" y2="32227"/>
                        <a14:backgroundMark x1="26787" y1="22713" x2="26172" y2="22754"/>
                        <a14:backgroundMark x1="42171" y1="20316" x2="45703" y2="19824"/>
                        <a14:backgroundMark x1="45703" y1="19824" x2="55469" y2="20020"/>
                        <a14:backgroundMark x1="49414" y1="19824" x2="42761" y2="20933"/>
                        <a14:backgroundMark x1="18373" y1="27509" x2="17969" y2="27734"/>
                        <a14:backgroundMark x1="17969" y1="27734" x2="12988" y2="32813"/>
                        <a14:backgroundMark x1="14941" y1="30762" x2="12695" y2="34668"/>
                        <a14:backgroundMark x1="23340" y1="10742" x2="23340" y2="10742"/>
                        <a14:backgroundMark x1="41309" y1="20313" x2="26367" y2="23242"/>
                        <a14:backgroundMark x1="26367" y1="23242" x2="18555" y2="27832"/>
                        <a14:backgroundMark x1="18555" y1="27832" x2="13574" y2="33203"/>
                        <a14:backgroundMark x1="13574" y1="33203" x2="12988" y2="35156"/>
                        <a14:backgroundMark x1="28613" y1="22754" x2="24707" y2="24414"/>
                        <a14:backgroundMark x1="27441" y1="23242" x2="23340" y2="25195"/>
                        <a14:backgroundMark x1="28125" y1="24023" x2="28125" y2="24023"/>
                        <a14:backgroundMark x1="26953" y1="23535" x2="42383" y2="2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8474">
            <a:off x="2390775" y="1377581"/>
            <a:ext cx="2116815" cy="1900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CB32F-B6ED-EEB6-31F5-A665B7DAF2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8" b="93555" l="9961" r="89844">
                        <a14:foregroundMark x1="50586" y1="24219" x2="42676" y2="26465"/>
                        <a14:foregroundMark x1="36202" y1="33991" x2="34277" y2="36230"/>
                        <a14:foregroundMark x1="42676" y1="26465" x2="42061" y2="27180"/>
                        <a14:foregroundMark x1="42773" y1="8789" x2="54492" y2="10059"/>
                        <a14:foregroundMark x1="55859" y1="8594" x2="51172" y2="8008"/>
                        <a14:foregroundMark x1="64648" y1="63770" x2="53320" y2="63770"/>
                        <a14:foregroundMark x1="64063" y1="64063" x2="53027" y2="64648"/>
                        <a14:foregroundMark x1="64648" y1="63770" x2="55078" y2="65137"/>
                        <a14:backgroundMark x1="46191" y1="30273" x2="40137" y2="38184"/>
                        <a14:backgroundMark x1="40137" y1="38184" x2="47168" y2="42285"/>
                        <a14:backgroundMark x1="47168" y1="42285" x2="53711" y2="37793"/>
                        <a14:backgroundMark x1="53711" y1="37793" x2="50488" y2="31543"/>
                        <a14:backgroundMark x1="50488" y1="31543" x2="47754" y2="30273"/>
                        <a14:backgroundMark x1="46289" y1="27930" x2="38184" y2="34473"/>
                        <a14:backgroundMark x1="38184" y1="34473" x2="39063" y2="44922"/>
                        <a14:backgroundMark x1="39063" y1="44922" x2="47949" y2="49121"/>
                        <a14:backgroundMark x1="47949" y1="49121" x2="57715" y2="45313"/>
                        <a14:backgroundMark x1="57715" y1="45313" x2="60254" y2="37402"/>
                        <a14:backgroundMark x1="60254" y1="37402" x2="56348" y2="28613"/>
                        <a14:backgroundMark x1="56348" y1="28613" x2="48018" y2="26550"/>
                        <a14:backgroundMark x1="38671" y1="33657" x2="36914" y2="40625"/>
                        <a14:backgroundMark x1="33301" y1="92969" x2="38184" y2="95117"/>
                        <a14:backgroundMark x1="69238" y1="89453" x2="63281" y2="93164"/>
                        <a14:backgroundMark x1="63281" y1="93164" x2="53125" y2="95898"/>
                        <a14:backgroundMark x1="66309" y1="90918" x2="58008" y2="94629"/>
                        <a14:backgroundMark x1="56055" y1="94922" x2="37402" y2="95117"/>
                        <a14:backgroundMark x1="48145" y1="26660" x2="40527" y2="29395"/>
                        <a14:backgroundMark x1="40527" y1="29395" x2="37500" y2="34668"/>
                        <a14:backgroundMark x1="21289" y1="64648" x2="28809" y2="83008"/>
                        <a14:backgroundMark x1="28809" y1="83008" x2="41992" y2="91504"/>
                        <a14:backgroundMark x1="41992" y1="91504" x2="59570" y2="89258"/>
                        <a14:backgroundMark x1="59570" y1="89258" x2="72168" y2="79590"/>
                        <a14:backgroundMark x1="72168" y1="79590" x2="76758" y2="63770"/>
                        <a14:backgroundMark x1="65820" y1="87109" x2="46094" y2="96484"/>
                        <a14:backgroundMark x1="46094" y1="96484" x2="45313" y2="96680"/>
                        <a14:backgroundMark x1="26758" y1="65723" x2="54590" y2="67969"/>
                        <a14:backgroundMark x1="54590" y1="67969" x2="70996" y2="64941"/>
                        <a14:backgroundMark x1="55664" y1="87109" x2="30566" y2="89160"/>
                        <a14:backgroundMark x1="37793" y1="92871" x2="53027" y2="93164"/>
                        <a14:backgroundMark x1="14355" y1="62305" x2="14355" y2="62305"/>
                        <a14:backgroundMark x1="38965" y1="90039" x2="32227" y2="90918"/>
                        <a14:backgroundMark x1="35742" y1="90625" x2="29688" y2="88574"/>
                        <a14:backgroundMark x1="59668" y1="66309" x2="67480" y2="6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337" y="1704975"/>
            <a:ext cx="3881964" cy="3881962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C945697-C4D4-B767-0072-1FE49C4AE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C7CC3F-73B0-E9E0-D890-07069A9F8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RESOURCES​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487ED-DBF2-E574-6228-1654B688E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GFOA Best Practices</a:t>
            </a:r>
          </a:p>
          <a:p>
            <a:pPr marL="346075" indent="0">
              <a:buNone/>
            </a:pPr>
            <a:r>
              <a:rPr lang="en-US" dirty="0">
                <a:hlinkClick r:id="rId2"/>
              </a:rPr>
              <a:t>https://www.gfoa.org/materials/indirect-cost-allocation</a:t>
            </a:r>
            <a:br>
              <a:rPr lang="en-US" dirty="0"/>
            </a:br>
            <a:r>
              <a:rPr lang="en-US" dirty="0">
                <a:hlinkClick r:id="rId3"/>
              </a:rPr>
              <a:t>https://www.gfoa.org/materials/measuring-the-full-cost-of-government-service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Code of Federal Regulations</a:t>
            </a:r>
          </a:p>
          <a:p>
            <a:pPr marL="346075" indent="0">
              <a:buNone/>
            </a:pPr>
            <a:r>
              <a:rPr lang="en-US" b="0" i="0" u="sng" dirty="0">
                <a:effectLst/>
                <a:hlinkClick r:id="rId4"/>
              </a:rPr>
              <a:t>2 CFR Part 200 -- Uniform Administrative Requirements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C35DCB41-8F17-3569-71E5-E77C19212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0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CD83E07-7C37-7174-EE00-B6F6FB29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Today’s Topics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13065-92AB-1410-79C2-B7CB7FF93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 descr="A computer screen with a calendar and hourglass&#10;&#10;Description automatically generated">
            <a:extLst>
              <a:ext uri="{FF2B5EF4-FFF2-40B4-BE49-F238E27FC236}">
                <a16:creationId xmlns:a16="http://schemas.microsoft.com/office/drawing/2014/main" id="{300C5025-FDFE-614D-9432-A89EE52389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3053409"/>
            <a:ext cx="2721987" cy="139804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550C6BA-620D-C812-554A-54D79A24F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1915" y="1624755"/>
            <a:ext cx="896587" cy="91440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325DCAD-3932-1894-2569-F928774C5758}"/>
              </a:ext>
            </a:extLst>
          </p:cNvPr>
          <p:cNvSpPr txBox="1">
            <a:spLocks/>
          </p:cNvSpPr>
          <p:nvPr/>
        </p:nvSpPr>
        <p:spPr>
          <a:xfrm>
            <a:off x="4704806" y="411480"/>
            <a:ext cx="6712836" cy="9144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is an Indirect Cost Allocation Plan (ICAP)?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BEC412B-3234-5939-1182-F64EDF653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1915" y="411480"/>
            <a:ext cx="896587" cy="914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646B925-7FF5-D4CC-9C1D-F706F4D68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51915" y="2838030"/>
            <a:ext cx="896587" cy="914400"/>
          </a:xfrm>
          <a:prstGeom prst="rect">
            <a:avLst/>
          </a:prstGeom>
        </p:spPr>
      </p:pic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381A9DF5-51ED-48B3-1929-803D2C2452B4}"/>
              </a:ext>
            </a:extLst>
          </p:cNvPr>
          <p:cNvSpPr txBox="1">
            <a:spLocks/>
          </p:cNvSpPr>
          <p:nvPr/>
        </p:nvSpPr>
        <p:spPr>
          <a:xfrm>
            <a:off x="4704806" y="1624755"/>
            <a:ext cx="6712835" cy="9144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When should I have one or update my current plan?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DF98E5F-A000-330F-BF3F-CA84066B52EE}"/>
              </a:ext>
            </a:extLst>
          </p:cNvPr>
          <p:cNvSpPr txBox="1">
            <a:spLocks/>
          </p:cNvSpPr>
          <p:nvPr/>
        </p:nvSpPr>
        <p:spPr>
          <a:xfrm>
            <a:off x="4704806" y="2838030"/>
            <a:ext cx="6712835" cy="9144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Why are indirect cost allocation plans essential?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FE06F98B-5B9F-9ED3-E5AD-95700B2C59B2}"/>
              </a:ext>
            </a:extLst>
          </p:cNvPr>
          <p:cNvSpPr txBox="1">
            <a:spLocks/>
          </p:cNvSpPr>
          <p:nvPr/>
        </p:nvSpPr>
        <p:spPr>
          <a:xfrm>
            <a:off x="4704806" y="4051305"/>
            <a:ext cx="6712835" cy="91439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types of cost allocation methods are available?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A784B62-9DC3-CDF3-3B43-9F5D29782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51915" y="4051305"/>
            <a:ext cx="896587" cy="9144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12370B8-E172-C83A-DD41-63BD413AC2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1914" y="5264580"/>
            <a:ext cx="896587" cy="914400"/>
          </a:xfrm>
          <a:prstGeom prst="rect">
            <a:avLst/>
          </a:prstGeom>
        </p:spPr>
      </p:pic>
      <p:sp>
        <p:nvSpPr>
          <p:cNvPr id="20" name="Content Placeholder 11">
            <a:extLst>
              <a:ext uri="{FF2B5EF4-FFF2-40B4-BE49-F238E27FC236}">
                <a16:creationId xmlns:a16="http://schemas.microsoft.com/office/drawing/2014/main" id="{57707400-796C-17BA-0DB5-A22450C7EA51}"/>
              </a:ext>
            </a:extLst>
          </p:cNvPr>
          <p:cNvSpPr txBox="1">
            <a:spLocks/>
          </p:cNvSpPr>
          <p:nvPr/>
        </p:nvSpPr>
        <p:spPr>
          <a:xfrm>
            <a:off x="4704805" y="5264581"/>
            <a:ext cx="6712835" cy="91439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are the key considerations and challenges?</a:t>
            </a:r>
          </a:p>
        </p:txBody>
      </p:sp>
    </p:spTree>
    <p:extLst>
      <p:ext uri="{BB962C8B-B14F-4D97-AF65-F5344CB8AC3E}">
        <p14:creationId xmlns:p14="http://schemas.microsoft.com/office/powerpoint/2010/main" val="10764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scape with stacks of coins and a house&#10;&#10;AI-generated content may be incorrect.">
            <a:extLst>
              <a:ext uri="{FF2B5EF4-FFF2-40B4-BE49-F238E27FC236}">
                <a16:creationId xmlns:a16="http://schemas.microsoft.com/office/drawing/2014/main" id="{3F5A0C3B-7650-F87B-8B21-E0A075BADF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7809"/>
          <a:stretch/>
        </p:blipFill>
        <p:spPr>
          <a:xfrm>
            <a:off x="2700718" y="2756666"/>
            <a:ext cx="6638163" cy="34297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E41D72-A004-96D3-F8C5-85DFCCC9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Indirect Cost Allocation Plans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52053B-DAFE-8887-9FBD-7E24E68A37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GFOA Definition of Indirect Costs:</a:t>
            </a:r>
          </a:p>
          <a:p>
            <a:pPr marL="0" indent="0">
              <a:buNone/>
            </a:pPr>
            <a:r>
              <a:rPr lang="en-US" sz="2400" dirty="0"/>
              <a:t>"Indirect costs include shared administrative expenses where a department or agency incurs costs for support that it provides to other departments/agencies (e.g., legal, finance, human resources, facilities, maintenance, technology)"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4B7DED-F03F-5F96-A80C-3A2FC8BBD5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GFOA Definition of Indirect Cost Allocation:</a:t>
            </a:r>
          </a:p>
          <a:p>
            <a:pPr marL="0" indent="0">
              <a:buNone/>
            </a:pPr>
            <a:r>
              <a:rPr lang="en-US" sz="2400" dirty="0"/>
              <a:t>"Indirect cost allocation is an accounting function by which estimates are made to distribute indirect costs to programs or functions, in order to approximate their full cost"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E4DAE-4D61-8C72-1ABF-352C855F9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5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072CF8-A961-C034-53E1-9CD4233C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Hull supports the whole ship to keep it afloat!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BB2E2-D53B-5C17-7CF5-ED5C96D3A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C2ECEF7-6F66-066A-A584-25CD6F733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569" y="1612900"/>
            <a:ext cx="10498861" cy="457993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BF111F-6505-AC52-A429-BB468C4A6F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421" y="1803388"/>
            <a:ext cx="9853992" cy="41148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A803B24-3938-8808-4650-644230E89532}"/>
              </a:ext>
            </a:extLst>
          </p:cNvPr>
          <p:cNvGrpSpPr/>
          <p:nvPr/>
        </p:nvGrpSpPr>
        <p:grpSpPr>
          <a:xfrm>
            <a:off x="1169004" y="1803388"/>
            <a:ext cx="1409306" cy="785651"/>
            <a:chOff x="9613689" y="1769139"/>
            <a:chExt cx="1409306" cy="7856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93A0A6-7347-2E53-9898-518A4D2CCB36}"/>
                </a:ext>
              </a:extLst>
            </p:cNvPr>
            <p:cNvSpPr/>
            <p:nvPr/>
          </p:nvSpPr>
          <p:spPr>
            <a:xfrm>
              <a:off x="9613689" y="1803388"/>
              <a:ext cx="300834" cy="300834"/>
            </a:xfrm>
            <a:prstGeom prst="rect">
              <a:avLst/>
            </a:prstGeom>
            <a:solidFill>
              <a:srgbClr val="3B7D2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FBB238-C136-451B-3A46-2A0F32368D03}"/>
                </a:ext>
              </a:extLst>
            </p:cNvPr>
            <p:cNvSpPr/>
            <p:nvPr/>
          </p:nvSpPr>
          <p:spPr>
            <a:xfrm>
              <a:off x="9613689" y="2219707"/>
              <a:ext cx="300834" cy="300834"/>
            </a:xfrm>
            <a:prstGeom prst="rect">
              <a:avLst/>
            </a:prstGeom>
            <a:solidFill>
              <a:srgbClr val="C04F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9736F3-364D-33C9-3B6E-2609CBA5AD4D}"/>
                </a:ext>
              </a:extLst>
            </p:cNvPr>
            <p:cNvSpPr txBox="1"/>
            <p:nvPr/>
          </p:nvSpPr>
          <p:spPr>
            <a:xfrm>
              <a:off x="9929645" y="1769139"/>
              <a:ext cx="870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Public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DB577D-B904-536F-2527-D75C09FFC065}"/>
                </a:ext>
              </a:extLst>
            </p:cNvPr>
            <p:cNvSpPr txBox="1"/>
            <p:nvPr/>
          </p:nvSpPr>
          <p:spPr>
            <a:xfrm>
              <a:off x="9938600" y="2185458"/>
              <a:ext cx="10843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Internal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3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11C017-BFF8-53A7-597F-3728E662E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7" y="594358"/>
            <a:ext cx="2592729" cy="53949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Purpose and Benefits of an Indirect Cost </a:t>
            </a:r>
            <a:br>
              <a:rPr lang="en-US" dirty="0"/>
            </a:br>
            <a:r>
              <a:rPr lang="en-US" dirty="0"/>
              <a:t>Allocation Plan</a:t>
            </a:r>
          </a:p>
        </p:txBody>
      </p:sp>
      <p:pic>
        <p:nvPicPr>
          <p:cNvPr id="10" name="Content Placeholder 9" descr="A close-up of a diagram&#10;&#10;AI-generated content may be incorrect.">
            <a:extLst>
              <a:ext uri="{FF2B5EF4-FFF2-40B4-BE49-F238E27FC236}">
                <a16:creationId xmlns:a16="http://schemas.microsoft.com/office/drawing/2014/main" id="{10C57668-43A3-E6FE-AA0B-A29F0B7B5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867" y="835310"/>
            <a:ext cx="4758672" cy="518738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63A90-EC9D-57BF-3F1A-F60D3E41B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D2E4F-BB73-4FA4-C9ED-61C218110955}"/>
              </a:ext>
            </a:extLst>
          </p:cNvPr>
          <p:cNvSpPr txBox="1"/>
          <p:nvPr/>
        </p:nvSpPr>
        <p:spPr>
          <a:xfrm>
            <a:off x="8028704" y="942975"/>
            <a:ext cx="3458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 the full cost of government service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3B9287-3149-C293-4CD9-EC7FF526D5E7}"/>
              </a:ext>
            </a:extLst>
          </p:cNvPr>
          <p:cNvSpPr txBox="1"/>
          <p:nvPr/>
        </p:nvSpPr>
        <p:spPr>
          <a:xfrm>
            <a:off x="8028704" y="2162175"/>
            <a:ext cx="345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Establish Fees and Charges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A890DE-F36C-5FEC-620C-60EEFD1725BA}"/>
              </a:ext>
            </a:extLst>
          </p:cNvPr>
          <p:cNvSpPr txBox="1"/>
          <p:nvPr/>
        </p:nvSpPr>
        <p:spPr>
          <a:xfrm>
            <a:off x="7992016" y="3104376"/>
            <a:ext cx="3685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back costs of internal services to departments/agencies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B3BAD5-4C4B-2838-D23E-E8F90D1DEB9A}"/>
              </a:ext>
            </a:extLst>
          </p:cNvPr>
          <p:cNvSpPr txBox="1"/>
          <p:nvPr/>
        </p:nvSpPr>
        <p:spPr>
          <a:xfrm>
            <a:off x="8028704" y="4332700"/>
            <a:ext cx="3648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Full utilization of restricted funds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FAE5EC-BC6A-1E68-C8BA-240FD69C0BFB}"/>
              </a:ext>
            </a:extLst>
          </p:cNvPr>
          <p:cNvSpPr txBox="1"/>
          <p:nvPr/>
        </p:nvSpPr>
        <p:spPr>
          <a:xfrm>
            <a:off x="8028704" y="5200258"/>
            <a:ext cx="3458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Request/justify reimbursement from federal and state agencies</a:t>
            </a:r>
          </a:p>
        </p:txBody>
      </p:sp>
    </p:spTree>
    <p:extLst>
      <p:ext uri="{BB962C8B-B14F-4D97-AF65-F5344CB8AC3E}">
        <p14:creationId xmlns:p14="http://schemas.microsoft.com/office/powerpoint/2010/main" val="9768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E681-D137-E4F1-E2DF-1EE79C62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TRANSFERS​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D3F4A-EBE5-44FB-5E81-DE19D9A31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D72A4575-9133-9C55-775B-8D7806400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65" y="1973195"/>
            <a:ext cx="11545670" cy="3408429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052467-4085-6782-409C-21DA4F863383}"/>
              </a:ext>
            </a:extLst>
          </p:cNvPr>
          <p:cNvSpPr txBox="1"/>
          <p:nvPr/>
        </p:nvSpPr>
        <p:spPr>
          <a:xfrm>
            <a:off x="609600" y="2457450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Cost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Reimbursement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B8DC8-ABDF-16F1-E393-36E96F3DFB07}"/>
              </a:ext>
            </a:extLst>
          </p:cNvPr>
          <p:cNvSpPr txBox="1"/>
          <p:nvPr/>
        </p:nvSpPr>
        <p:spPr>
          <a:xfrm>
            <a:off x="3486835" y="2457450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Payment in Lieu of Tax (PILOT)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5DE0C-232B-7456-CFB8-314EE57B5901}"/>
              </a:ext>
            </a:extLst>
          </p:cNvPr>
          <p:cNvSpPr txBox="1"/>
          <p:nvPr/>
        </p:nvSpPr>
        <p:spPr>
          <a:xfrm>
            <a:off x="6333442" y="2457450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Standard Franchise/ “Street Rental”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F55A95-BC1D-02A9-1E54-32A9CA9761AC}"/>
              </a:ext>
            </a:extLst>
          </p:cNvPr>
          <p:cNvSpPr txBox="1"/>
          <p:nvPr/>
        </p:nvSpPr>
        <p:spPr>
          <a:xfrm>
            <a:off x="9148763" y="2457450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Explanations to the Council and Residents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7A485B-BFC6-D691-079B-0F48161B20F6}"/>
              </a:ext>
            </a:extLst>
          </p:cNvPr>
          <p:cNvSpPr txBox="1"/>
          <p:nvPr/>
        </p:nvSpPr>
        <p:spPr>
          <a:xfrm>
            <a:off x="609600" y="3192901"/>
            <a:ext cx="2390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General and Administrative Indirect Costs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Is the General Fund paying for its use of the utility?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3267CF-B9A2-8795-B64B-7B30DF742D2D}"/>
              </a:ext>
            </a:extLst>
          </p:cNvPr>
          <p:cNvSpPr txBox="1"/>
          <p:nvPr/>
        </p:nvSpPr>
        <p:spPr>
          <a:xfrm>
            <a:off x="3486835" y="3192900"/>
            <a:ext cx="2390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Texas Water Code 13.192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Caution regarding PILOT to school or hospital district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F0537D-2002-36F7-D8D1-F2DEBDCE2EF2}"/>
              </a:ext>
            </a:extLst>
          </p:cNvPr>
          <p:cNvSpPr txBox="1"/>
          <p:nvPr/>
        </p:nvSpPr>
        <p:spPr>
          <a:xfrm>
            <a:off x="6333441" y="3192900"/>
            <a:ext cx="2390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Right-of-way management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AE479C-31B6-D4D2-F2E9-CDE8155163A5}"/>
              </a:ext>
            </a:extLst>
          </p:cNvPr>
          <p:cNvSpPr txBox="1"/>
          <p:nvPr/>
        </p:nvSpPr>
        <p:spPr>
          <a:xfrm>
            <a:off x="9148762" y="3192899"/>
            <a:ext cx="2390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Increased State scrutiny, especially Electricity</a:t>
            </a:r>
          </a:p>
        </p:txBody>
      </p:sp>
    </p:spTree>
    <p:extLst>
      <p:ext uri="{BB962C8B-B14F-4D97-AF65-F5344CB8AC3E}">
        <p14:creationId xmlns:p14="http://schemas.microsoft.com/office/powerpoint/2010/main" val="6780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027559C-F07C-139F-35CD-A2290799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D06A6A-7AD7-4E7B-70A3-59C393CD8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884629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246082"/>
                </a:solidFill>
              </a:rPr>
              <a:t>What best describes the way Internal Services or General Fund Transfers are set each year?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85A30-E6B2-5723-6899-391774361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Content Placeholder 9" descr="A group of green and black question marks&#10;&#10;Description automatically generated">
            <a:extLst>
              <a:ext uri="{FF2B5EF4-FFF2-40B4-BE49-F238E27FC236}">
                <a16:creationId xmlns:a16="http://schemas.microsoft.com/office/drawing/2014/main" id="{F585F6FF-2429-FA00-CE4B-546AFE080B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06" y="2883568"/>
            <a:ext cx="1938088" cy="1828800"/>
          </a:xfrm>
          <a:prstGeom prst="rect">
            <a:avLst/>
          </a:prstGeom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484274CE-A731-B095-571D-41E84FE01FF7}"/>
              </a:ext>
            </a:extLst>
          </p:cNvPr>
          <p:cNvSpPr txBox="1">
            <a:spLocks/>
          </p:cNvSpPr>
          <p:nvPr/>
        </p:nvSpPr>
        <p:spPr>
          <a:xfrm>
            <a:off x="3600448" y="1779184"/>
            <a:ext cx="7817193" cy="3802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1800"/>
              </a:spcBef>
              <a:buFont typeface="+mj-lt"/>
              <a:buAutoNum type="alphaUcPeriod"/>
            </a:pPr>
            <a:r>
              <a:rPr lang="en-US" dirty="0"/>
              <a:t>Based on cost allocation study updated annually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UcPeriod"/>
            </a:pPr>
            <a:r>
              <a:rPr lang="en-US" dirty="0"/>
              <a:t>Used the same number (maybe plus inflation) for years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UcPeriod"/>
            </a:pPr>
            <a:r>
              <a:rPr lang="en-US" dirty="0"/>
              <a:t>Plugs any gaps during budget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UcPeriod"/>
            </a:pPr>
            <a:r>
              <a:rPr lang="en-US" dirty="0"/>
              <a:t>Not sure</a:t>
            </a:r>
          </a:p>
        </p:txBody>
      </p:sp>
    </p:spTree>
    <p:extLst>
      <p:ext uri="{BB962C8B-B14F-4D97-AF65-F5344CB8AC3E}">
        <p14:creationId xmlns:p14="http://schemas.microsoft.com/office/powerpoint/2010/main" val="414165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03478B-896C-617F-DFCD-36D55AC8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</p:spPr>
        <p:txBody>
          <a:bodyPr/>
          <a:lstStyle/>
          <a:p>
            <a:r>
              <a:rPr lang="en-US" dirty="0"/>
              <a:t>Who Should Prepare the </a:t>
            </a:r>
            <a:br>
              <a:rPr lang="en-US" dirty="0"/>
            </a:br>
            <a:r>
              <a:rPr lang="en-US" dirty="0"/>
              <a:t>Indirect Cost Allocation Plan?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3060731-7DA3-EA54-4C7B-EE749A7CF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5321"/>
            <a:ext cx="5181600" cy="458114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Internal Resources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4639C-02D6-028A-E5BB-AC3662156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5321"/>
            <a:ext cx="5181600" cy="458114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External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1BFC8-FB2E-CB4D-7977-DA1AC3B9E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6" name="Picture 15" descr="A green and red rectangles with thumbs up and down icons&#10;&#10;AI-generated content may be incorrect.">
            <a:extLst>
              <a:ext uri="{FF2B5EF4-FFF2-40B4-BE49-F238E27FC236}">
                <a16:creationId xmlns:a16="http://schemas.microsoft.com/office/drawing/2014/main" id="{050C8D98-C42C-36CF-0D76-75A15C31D0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77" y="2217486"/>
            <a:ext cx="4921445" cy="2743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A7DA2D-8B4B-85E5-BC92-AB19CB19D941}"/>
              </a:ext>
            </a:extLst>
          </p:cNvPr>
          <p:cNvSpPr txBox="1"/>
          <p:nvPr/>
        </p:nvSpPr>
        <p:spPr>
          <a:xfrm>
            <a:off x="1066269" y="2843336"/>
            <a:ext cx="22326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/>
              <a:t>Knowledge of the organization and activities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Readily available cost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2DDC71-B964-24A0-E6A1-B11CBC688555}"/>
              </a:ext>
            </a:extLst>
          </p:cNvPr>
          <p:cNvSpPr txBox="1"/>
          <p:nvPr/>
        </p:nvSpPr>
        <p:spPr>
          <a:xfrm>
            <a:off x="3583356" y="2843583"/>
            <a:ext cx="223265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/>
              <a:t>Time</a:t>
            </a:r>
          </a:p>
          <a:p>
            <a:pPr algn="ctr">
              <a:spcAft>
                <a:spcPts val="1800"/>
              </a:spcAft>
            </a:pPr>
            <a:r>
              <a:rPr lang="en-US" sz="2000" dirty="0"/>
              <a:t>External knowledge on plan preparation</a:t>
            </a:r>
          </a:p>
          <a:p>
            <a:pPr algn="ctr">
              <a:spcAft>
                <a:spcPts val="1800"/>
              </a:spcAft>
            </a:pPr>
            <a:r>
              <a:rPr lang="en-US" sz="2000" dirty="0"/>
              <a:t>Credibility with Directors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F37777-98B8-837A-3742-676EF1005343}"/>
              </a:ext>
            </a:extLst>
          </p:cNvPr>
          <p:cNvSpPr txBox="1"/>
          <p:nvPr/>
        </p:nvSpPr>
        <p:spPr>
          <a:xfrm>
            <a:off x="6357488" y="2834510"/>
            <a:ext cx="22655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/>
              <a:t>Timing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Expertise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Independence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Federal/State compliance</a:t>
            </a:r>
          </a:p>
        </p:txBody>
      </p:sp>
      <p:pic>
        <p:nvPicPr>
          <p:cNvPr id="26" name="Picture 25" descr="A green and red rectangles with thumbs up and down icons&#10;&#10;AI-generated content may be incorrect.">
            <a:extLst>
              <a:ext uri="{FF2B5EF4-FFF2-40B4-BE49-F238E27FC236}">
                <a16:creationId xmlns:a16="http://schemas.microsoft.com/office/drawing/2014/main" id="{CAB2A244-E06C-AFB8-A0FC-645F024C81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234" y="2217486"/>
            <a:ext cx="4921445" cy="2743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E19D56-56B8-B90D-7A95-9995FC8B9585}"/>
              </a:ext>
            </a:extLst>
          </p:cNvPr>
          <p:cNvSpPr txBox="1"/>
          <p:nvPr/>
        </p:nvSpPr>
        <p:spPr>
          <a:xfrm>
            <a:off x="8898484" y="2834510"/>
            <a:ext cx="2265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/>
              <a:t>Requires external provider selection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Cost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Still requires staff’s time</a:t>
            </a:r>
          </a:p>
        </p:txBody>
      </p:sp>
    </p:spTree>
    <p:extLst>
      <p:ext uri="{BB962C8B-B14F-4D97-AF65-F5344CB8AC3E}">
        <p14:creationId xmlns:p14="http://schemas.microsoft.com/office/powerpoint/2010/main" val="107594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Layouts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mages / Data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mparisons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xt/Image Splits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ansitions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clusions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23a9fe-24b3-4fba-b4b4-99549620bb68" xsi:nil="true"/>
    <lcf76f155ced4ddcb4097134ff3c332f xmlns="42d80b5b-9166-41de-9abd-a7089d0244a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44FEF859F5BA4B89A4DC153F9F7047" ma:contentTypeVersion="16" ma:contentTypeDescription="Create a new document." ma:contentTypeScope="" ma:versionID="07a728dac8347970f7d2f4f8ac63688e">
  <xsd:schema xmlns:xsd="http://www.w3.org/2001/XMLSchema" xmlns:xs="http://www.w3.org/2001/XMLSchema" xmlns:p="http://schemas.microsoft.com/office/2006/metadata/properties" xmlns:ns2="42d80b5b-9166-41de-9abd-a7089d0244a6" xmlns:ns3="8523a9fe-24b3-4fba-b4b4-99549620bb68" targetNamespace="http://schemas.microsoft.com/office/2006/metadata/properties" ma:root="true" ma:fieldsID="ec487edad7753101425a63f6e2326024" ns2:_="" ns3:_="">
    <xsd:import namespace="42d80b5b-9166-41de-9abd-a7089d0244a6"/>
    <xsd:import namespace="8523a9fe-24b3-4fba-b4b4-99549620bb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80b5b-9166-41de-9abd-a7089d024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edaba5d-021b-47f3-88ae-893c76e4e3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3a9fe-24b3-4fba-b4b4-99549620bb6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ab375bf-7140-4311-8b8b-4d36e8f1518a}" ma:internalName="TaxCatchAll" ma:showField="CatchAllData" ma:web="8523a9fe-24b3-4fba-b4b4-99549620bb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01C43A-3EB3-4AF1-BBB7-796F4001C4B8}">
  <ds:schemaRefs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  <ds:schemaRef ds:uri="ff3c1a94-7e67-40a4-be0f-60796fe60b08"/>
    <ds:schemaRef ds:uri="http://schemas.microsoft.com/office/2006/documentManagement/types"/>
    <ds:schemaRef ds:uri="8fecd709-82d2-4239-aac6-e3988e7d03f8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A1FC377-D4A5-46B9-A9A6-1765F236387E}"/>
</file>

<file path=customXml/itemProps3.xml><?xml version="1.0" encoding="utf-8"?>
<ds:datastoreItem xmlns:ds="http://schemas.openxmlformats.org/officeDocument/2006/customXml" ds:itemID="{253E4F04-08BB-46EE-83C4-028E7AD3E1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10059</TotalTime>
  <Words>867</Words>
  <Application>Microsoft Office PowerPoint</Application>
  <PresentationFormat>Widescreen</PresentationFormat>
  <Paragraphs>160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Montserrat</vt:lpstr>
      <vt:lpstr>Open Sans</vt:lpstr>
      <vt:lpstr>Title Slide</vt:lpstr>
      <vt:lpstr>Text Layouts</vt:lpstr>
      <vt:lpstr>Images / Data</vt:lpstr>
      <vt:lpstr>Comparisons</vt:lpstr>
      <vt:lpstr>Text/Image Splits</vt:lpstr>
      <vt:lpstr>Transitions</vt:lpstr>
      <vt:lpstr>Conclusions</vt:lpstr>
      <vt:lpstr>Navigating Indirect cost Allocations</vt:lpstr>
      <vt:lpstr>Welcome Aboard!</vt:lpstr>
      <vt:lpstr>Today’s Topics    </vt:lpstr>
      <vt:lpstr>Understanding Indirect Cost Allocation Plans</vt:lpstr>
      <vt:lpstr>The Hull supports the whole ship to keep it afloat!</vt:lpstr>
      <vt:lpstr>Purpose and Benefits of an Indirect Cost  Allocation Plan</vt:lpstr>
      <vt:lpstr>TRANSFERS​</vt:lpstr>
      <vt:lpstr>Question   </vt:lpstr>
      <vt:lpstr>Who Should Prepare the  Indirect Cost Allocation Plan?</vt:lpstr>
      <vt:lpstr>Frequency of Performing a Study</vt:lpstr>
      <vt:lpstr>Key Stakeholders Involved in Cost Allocation</vt:lpstr>
      <vt:lpstr>Understanding EXPENSES​</vt:lpstr>
      <vt:lpstr>Choosing the right course: Allocation methods     </vt:lpstr>
      <vt:lpstr>Common Allocation Factors</vt:lpstr>
      <vt:lpstr>Step Down Examples</vt:lpstr>
      <vt:lpstr>Navigating Challenges and Rough Waters</vt:lpstr>
      <vt:lpstr>2 CFR Part 200 requirements</vt:lpstr>
      <vt:lpstr>Best Practices for a Strong ICAP</vt:lpstr>
      <vt:lpstr>Thank you &amp; Happy Sailing!</vt:lpstr>
      <vt:lpstr>Additional RESOURCES​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NewGen</dc:creator>
  <cp:lastModifiedBy>Matthew Garrett</cp:lastModifiedBy>
  <cp:revision>263</cp:revision>
  <cp:lastPrinted>2024-03-26T21:55:52Z</cp:lastPrinted>
  <dcterms:created xsi:type="dcterms:W3CDTF">2019-09-01T14:35:10Z</dcterms:created>
  <dcterms:modified xsi:type="dcterms:W3CDTF">2025-04-04T13:35:06Z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0x010100CE44FEF859F5BA4B89A4DC153F9F7047</vt:lpwstr>
  </property>
</Properties>
</file>