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451_8EBCEA26.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45B_79A8ACD3.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467_4978FA21.xml" ContentType="application/vnd.ms-powerpoint.comments+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65" r:id="rId5"/>
    <p:sldId id="996" r:id="rId6"/>
    <p:sldId id="864" r:id="rId7"/>
    <p:sldId id="1132" r:id="rId8"/>
    <p:sldId id="1089" r:id="rId9"/>
    <p:sldId id="1119" r:id="rId10"/>
    <p:sldId id="1084" r:id="rId11"/>
    <p:sldId id="1098" r:id="rId12"/>
    <p:sldId id="1097" r:id="rId13"/>
    <p:sldId id="1099" r:id="rId14"/>
    <p:sldId id="1100" r:id="rId15"/>
    <p:sldId id="1101" r:id="rId16"/>
    <p:sldId id="1102" r:id="rId17"/>
    <p:sldId id="1103" r:id="rId18"/>
    <p:sldId id="1104" r:id="rId19"/>
    <p:sldId id="1105" r:id="rId20"/>
    <p:sldId id="1118" r:id="rId21"/>
    <p:sldId id="1106" r:id="rId22"/>
    <p:sldId id="1107" r:id="rId23"/>
    <p:sldId id="1108" r:id="rId24"/>
    <p:sldId id="1109" r:id="rId25"/>
    <p:sldId id="1111" r:id="rId26"/>
    <p:sldId id="1112" r:id="rId27"/>
    <p:sldId id="1113" r:id="rId28"/>
    <p:sldId id="1114" r:id="rId29"/>
    <p:sldId id="1115" r:id="rId30"/>
    <p:sldId id="1116" r:id="rId31"/>
    <p:sldId id="1117" r:id="rId32"/>
    <p:sldId id="1110" r:id="rId33"/>
    <p:sldId id="1121" r:id="rId34"/>
    <p:sldId id="1122" r:id="rId35"/>
    <p:sldId id="1123" r:id="rId36"/>
    <p:sldId id="1124" r:id="rId37"/>
    <p:sldId id="1125" r:id="rId38"/>
    <p:sldId id="1126" r:id="rId39"/>
    <p:sldId id="1127" r:id="rId40"/>
    <p:sldId id="1128" r:id="rId41"/>
    <p:sldId id="1129" r:id="rId42"/>
    <p:sldId id="1131" r:id="rId43"/>
    <p:sldId id="7056" r:id="rId44"/>
    <p:sldId id="7047" r:id="rId45"/>
    <p:sldId id="456" r:id="rId46"/>
    <p:sldId id="7048" r:id="rId47"/>
    <p:sldId id="461" r:id="rId48"/>
    <p:sldId id="7049" r:id="rId49"/>
    <p:sldId id="471" r:id="rId50"/>
    <p:sldId id="7050" r:id="rId51"/>
    <p:sldId id="705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8A9AD3-922C-4F0D-95CC-24B123264DC3}">
          <p14:sldIdLst>
            <p14:sldId id="265"/>
            <p14:sldId id="996"/>
            <p14:sldId id="864"/>
            <p14:sldId id="1132"/>
            <p14:sldId id="1089"/>
            <p14:sldId id="1119"/>
            <p14:sldId id="1084"/>
            <p14:sldId id="1098"/>
            <p14:sldId id="1097"/>
            <p14:sldId id="1099"/>
            <p14:sldId id="1100"/>
            <p14:sldId id="1101"/>
            <p14:sldId id="1102"/>
            <p14:sldId id="1103"/>
            <p14:sldId id="1104"/>
            <p14:sldId id="1105"/>
            <p14:sldId id="1118"/>
            <p14:sldId id="1106"/>
            <p14:sldId id="1107"/>
            <p14:sldId id="1108"/>
            <p14:sldId id="1109"/>
            <p14:sldId id="1111"/>
            <p14:sldId id="1112"/>
            <p14:sldId id="1113"/>
            <p14:sldId id="1114"/>
            <p14:sldId id="1115"/>
            <p14:sldId id="1116"/>
            <p14:sldId id="1117"/>
            <p14:sldId id="1110"/>
            <p14:sldId id="1121"/>
            <p14:sldId id="1122"/>
            <p14:sldId id="1123"/>
            <p14:sldId id="1124"/>
            <p14:sldId id="1125"/>
            <p14:sldId id="1126"/>
            <p14:sldId id="1127"/>
            <p14:sldId id="1128"/>
            <p14:sldId id="1129"/>
            <p14:sldId id="1131"/>
            <p14:sldId id="7056"/>
            <p14:sldId id="7047"/>
            <p14:sldId id="456"/>
            <p14:sldId id="7048"/>
            <p14:sldId id="461"/>
            <p14:sldId id="7049"/>
            <p14:sldId id="471"/>
            <p14:sldId id="7050"/>
            <p14:sldId id="70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3D702-7596-3338-0A36-C89B6BC24CE8}" name="Norika Zehnder" initials="NZ" userId="S::norika.zehnder@publictrustadvisors.com::dd154699-2311-4442-b8f9-1ff443a310fa" providerId="AD"/>
  <p188:author id="{AC3A7803-BF9E-9D3A-32F6-FB3BB7D90E49}" name="Ryan Stibich" initials="RS" userId="S::ryan.stibich@publictrustadvisors.com::7ce0cbce-add4-4b89-bdad-381f9072ce0f" providerId="AD"/>
  <p188:author id="{E5C7E60B-6DD3-8D7B-7F38-EF7B20336567}" name="Patrick Edler" initials="PE" userId="S::patrick.edler@publictrustadvisors.com::af7845a0-c9d1-4113-9a14-29bb334574ac" providerId="AD"/>
  <p188:author id="{6C8C8B92-57BE-36FE-442A-4358A9EF4E4E}" name="Acacia Scavone" initials="AS" userId="S::acacia.scavone@publictrustadvisors.com::fe7c1f15-9dae-474f-8dc6-551eee496a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 Carroll" initials="JC" lastIdx="2" clrIdx="0">
    <p:extLst>
      <p:ext uri="{19B8F6BF-5375-455C-9EA6-DF929625EA0E}">
        <p15:presenceInfo xmlns:p15="http://schemas.microsoft.com/office/powerpoint/2012/main" userId="2746411506409667" providerId="Windows Live"/>
      </p:ext>
    </p:extLst>
  </p:cmAuthor>
  <p:cmAuthor id="2" name="Barry Howsden" initials="BH" lastIdx="4" clrIdx="1">
    <p:extLst>
      <p:ext uri="{19B8F6BF-5375-455C-9EA6-DF929625EA0E}">
        <p15:presenceInfo xmlns:p15="http://schemas.microsoft.com/office/powerpoint/2012/main" userId="S::barry.howsden@publictrustadvisors.com::e03c9965-4c1b-4f4d-acab-e87431e290dd" providerId="AD"/>
      </p:ext>
    </p:extLst>
  </p:cmAuthor>
  <p:cmAuthor id="3" name="Acacia Scavone" initials="AS" lastIdx="11" clrIdx="2">
    <p:extLst>
      <p:ext uri="{19B8F6BF-5375-455C-9EA6-DF929625EA0E}">
        <p15:presenceInfo xmlns:p15="http://schemas.microsoft.com/office/powerpoint/2012/main" userId="S::acacia.scavone@publictrustadvisors.com::fe7c1f15-9dae-474f-8dc6-551eee496a58" providerId="AD"/>
      </p:ext>
    </p:extLst>
  </p:cmAuthor>
  <p:cmAuthor id="4" name="Author" initials="A" lastIdx="3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052"/>
    <a:srgbClr val="E36F1E"/>
    <a:srgbClr val="0073AE"/>
    <a:srgbClr val="007311"/>
    <a:srgbClr val="3B6E8F"/>
    <a:srgbClr val="807F83"/>
    <a:srgbClr val="799E43"/>
    <a:srgbClr val="C2E8EA"/>
    <a:srgbClr val="FFFFFF"/>
    <a:srgbClr val="3F8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D54DA-6E0D-9B79-B9FF-B59281524BEE}" v="35" dt="2025-03-27T14:51:10.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omments/modernComment_451_8EBCEA26.xml><?xml version="1.0" encoding="utf-8"?>
<p188:cmLst xmlns:a="http://schemas.openxmlformats.org/drawingml/2006/main" xmlns:r="http://schemas.openxmlformats.org/officeDocument/2006/relationships" xmlns:p188="http://schemas.microsoft.com/office/powerpoint/2018/8/main">
  <p188:cm id="{9F528FD3-9871-456B-AAA5-0ADBE8D774C2}" authorId="{AC3A7803-BF9E-9D3A-32F6-FB3BB7D90E49}" status="resolved" created="2024-10-24T20:21:58.760" complete="100000">
    <ac:txMkLst xmlns:ac="http://schemas.microsoft.com/office/drawing/2013/main/command">
      <pc:docMk xmlns:pc="http://schemas.microsoft.com/office/powerpoint/2013/main/command"/>
      <pc:sldMk xmlns:pc="http://schemas.microsoft.com/office/powerpoint/2013/main/command" cId="2394745382" sldId="1105"/>
      <ac:spMk id="10" creationId="{8A8C3B46-B3A0-BAE8-13E6-D94F3B61073E}"/>
      <ac:txMk cp="3" len="36">
        <ac:context len="40" hash="2982072033"/>
      </ac:txMk>
    </ac:txMkLst>
    <p188:pos x="1819835" y="394447"/>
    <p188:replyLst>
      <p188:reply id="{42D2A30F-F935-4754-84BA-9080AB11FA29}" authorId="{E5C7E60B-6DD3-8D7B-7F38-EF7B20336567}" created="2024-10-24T20:27:08.529">
        <p188:txBody>
          <a:bodyPr/>
          <a:lstStyle/>
          <a:p>
            <a:r>
              <a:rPr lang="en-US"/>
              <a:t>This is meant to be a point-in-time case study. I don't think it should be updated, especially since it isn't meant to give any form of advice whatsoever. </a:t>
            </a:r>
          </a:p>
        </p188:txBody>
      </p188:reply>
      <p188:reply id="{55E0348F-9EB3-4FD9-88D3-9D6DD6A2A5CA}" authorId="{AC3A7803-BF9E-9D3A-32F6-FB3BB7D90E49}" created="2024-10-24T21:13:21.455">
        <p188:txBody>
          <a:bodyPr/>
          <a:lstStyle/>
          <a:p>
            <a:r>
              <a:rPr lang="en-US"/>
              <a:t>Got it that makes sense, I just tweaked the language slightly to clarify that should any thing change. Will just make this more evergreen.</a:t>
            </a:r>
          </a:p>
        </p188:txBody>
      </p188:reply>
    </p188:replyLst>
    <p188:txBody>
      <a:bodyPr/>
      <a:lstStyle/>
      <a:p>
        <a:r>
          <a:rPr lang="en-US"/>
          <a:t>These are pretty old. Can we update the data to something more recent?</a:t>
        </a:r>
      </a:p>
    </p188:txBody>
  </p188:cm>
</p188:cmLst>
</file>

<file path=ppt/comments/modernComment_45B_79A8ACD3.xml><?xml version="1.0" encoding="utf-8"?>
<p188:cmLst xmlns:a="http://schemas.openxmlformats.org/drawingml/2006/main" xmlns:r="http://schemas.openxmlformats.org/officeDocument/2006/relationships" xmlns:p188="http://schemas.microsoft.com/office/powerpoint/2018/8/main">
  <p188:cm id="{BEB5C8E7-5F88-4E61-9983-BE3A976FEE72}" authorId="{AC3A7803-BF9E-9D3A-32F6-FB3BB7D90E49}" status="resolved" created="2024-10-24T20:28:42.751" complete="100000">
    <pc:sldMkLst xmlns:pc="http://schemas.microsoft.com/office/powerpoint/2013/main/command">
      <pc:docMk/>
      <pc:sldMk cId="2041097427" sldId="1115"/>
    </pc:sldMkLst>
    <p188:replyLst>
      <p188:reply id="{B1B5E505-84CE-49DA-A44B-4E20052815DB}" authorId="{E5C7E60B-6DD3-8D7B-7F38-EF7B20336567}" created="2024-10-24T21:16:25.447">
        <p188:txBody>
          <a:bodyPr/>
          <a:lstStyle/>
          <a:p>
            <a:r>
              <a:rPr lang="en-US"/>
              <a:t>Yeah I can update the charts. I'll change have to had, though banks do still use a lot of wholesale funding. Banks, in aggregate, are nearly back to their pre-pandemic levels of wholesale funding reliance. </a:t>
            </a:r>
          </a:p>
        </p188:txBody>
      </p188:reply>
      <p188:reply id="{6A1CD270-FBB7-4E4B-9484-4F5423F78AF7}" authorId="{AC3A7803-BF9E-9D3A-32F6-FB3BB7D90E49}" created="2024-10-24T21:21:44.761">
        <p188:txBody>
          <a:bodyPr/>
          <a:lstStyle/>
          <a:p>
            <a:r>
              <a:rPr lang="en-US"/>
              <a:t>That sounds great</a:t>
            </a:r>
          </a:p>
        </p188:txBody>
      </p188:reply>
    </p188:replyLst>
    <p188:txBody>
      <a:bodyPr/>
      <a:lstStyle/>
      <a:p>
        <a:r>
          <a:rPr lang="en-US"/>
          <a:t>Is there a chart like this we can update through the end of 2023? 
Want to also confirm text here is still relevant with rates going up recently</a:t>
        </a:r>
      </a:p>
    </p188:txBody>
  </p188:cm>
</p188:cmLst>
</file>

<file path=ppt/comments/modernComment_467_4978FA21.xml><?xml version="1.0" encoding="utf-8"?>
<p188:cmLst xmlns:a="http://schemas.openxmlformats.org/drawingml/2006/main" xmlns:r="http://schemas.openxmlformats.org/officeDocument/2006/relationships" xmlns:p188="http://schemas.microsoft.com/office/powerpoint/2018/8/main">
  <p188:cm id="{205DA8EB-6ECD-4251-A378-6C4B62CF85A7}" authorId="{AC3A7803-BF9E-9D3A-32F6-FB3BB7D90E49}" status="resolved" created="2024-12-04T17:07:25.095" complete="100000">
    <ac:txMkLst xmlns:ac="http://schemas.microsoft.com/office/drawing/2013/main/command">
      <pc:docMk xmlns:pc="http://schemas.microsoft.com/office/powerpoint/2013/main/command"/>
      <pc:sldMk xmlns:pc="http://schemas.microsoft.com/office/powerpoint/2013/main/command" cId="1232665121" sldId="1127"/>
      <ac:spMk id="4" creationId="{53F2A050-B385-7C9C-74CF-6519126B8A21}"/>
      <ac:txMk cp="66" len="29">
        <ac:context len="96" hash="1393910121"/>
      </ac:txMk>
    </ac:txMkLst>
    <p188:pos x="1587500" y="402166"/>
    <p188:replyLst>
      <p188:reply id="{29F58B99-32A9-43A3-8591-38E77D751CDB}" authorId="{AC3A7803-BF9E-9D3A-32F6-FB3BB7D90E49}" created="2024-12-09T18:29:36.748">
        <p188:txBody>
          <a:bodyPr/>
          <a:lstStyle/>
          <a:p>
            <a:r>
              <a:rPr lang="en-US"/>
              <a:t>Upon re-review, this chart is referencing back to the SG example given in the previous slides and thus the date is appropriate based on when the data from that example is given. We should not update the data.</a:t>
            </a:r>
          </a:p>
        </p188:txBody>
      </p188:reply>
    </p188:replyLst>
    <p188:txBody>
      <a:bodyPr/>
      <a:lstStyle/>
      <a:p>
        <a:r>
          <a:rPr lang="en-US"/>
          <a:t>Is there a more recent chart for this? We also need to source where this chart is from (looks like Bloomberg)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1BAD2-E211-4E13-AA2E-589A9EC42BFD}"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8C625-F3B1-44CF-9D01-FB936C428E08}" type="slidenum">
              <a:rPr lang="en-US" smtClean="0"/>
              <a:t>‹#›</a:t>
            </a:fld>
            <a:endParaRPr lang="en-US"/>
          </a:p>
        </p:txBody>
      </p:sp>
    </p:spTree>
    <p:extLst>
      <p:ext uri="{BB962C8B-B14F-4D97-AF65-F5344CB8AC3E}">
        <p14:creationId xmlns:p14="http://schemas.microsoft.com/office/powerpoint/2010/main" val="347547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6DBA7E71-A38A-40E3-A1C6-A2BF1E66C6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83306"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4869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green bars show the substantial increase in share repurchases starting in FY19. This is matched by the lighter blue bars which turned negative indicating that the company was spending more cash than it was generating to buyback stock. This led Oracle to turn to a net leverage position in FY19 and breach its 2x leverage trigger in FY21 (right chart). While not actually taking on additional debt, by burning through its available cash and DCF Oracle lowered its capacity to the point where it could not take on additional debt without being downgraded. </a:t>
            </a:r>
          </a:p>
        </p:txBody>
      </p:sp>
      <p:sp>
        <p:nvSpPr>
          <p:cNvPr id="4" name="Slide Number Placeholder 3"/>
          <p:cNvSpPr>
            <a:spLocks noGrp="1"/>
          </p:cNvSpPr>
          <p:nvPr>
            <p:ph type="sldNum" sz="quarter" idx="5"/>
          </p:nvPr>
        </p:nvSpPr>
        <p:spPr/>
        <p:txBody>
          <a:bodyPr/>
          <a:lstStyle/>
          <a:p>
            <a:fld id="{FEA8C625-F3B1-44CF-9D01-FB936C428E08}" type="slidenum">
              <a:rPr lang="en-US" smtClean="0"/>
              <a:t>12</a:t>
            </a:fld>
            <a:endParaRPr lang="en-US"/>
          </a:p>
        </p:txBody>
      </p:sp>
    </p:spTree>
    <p:extLst>
      <p:ext uri="{BB962C8B-B14F-4D97-AF65-F5344CB8AC3E}">
        <p14:creationId xmlns:p14="http://schemas.microsoft.com/office/powerpoint/2010/main" val="169921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13</a:t>
            </a:fld>
            <a:endParaRPr lang="en-US"/>
          </a:p>
        </p:txBody>
      </p:sp>
    </p:spTree>
    <p:extLst>
      <p:ext uri="{BB962C8B-B14F-4D97-AF65-F5344CB8AC3E}">
        <p14:creationId xmlns:p14="http://schemas.microsoft.com/office/powerpoint/2010/main" val="133632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14</a:t>
            </a:fld>
            <a:endParaRPr lang="en-US"/>
          </a:p>
        </p:txBody>
      </p:sp>
    </p:spTree>
    <p:extLst>
      <p:ext uri="{BB962C8B-B14F-4D97-AF65-F5344CB8AC3E}">
        <p14:creationId xmlns:p14="http://schemas.microsoft.com/office/powerpoint/2010/main" val="116564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Subordination also plays a role in conditions. Company’s get a better rate on senior debt than subordinated debt. </a:t>
            </a:r>
          </a:p>
        </p:txBody>
      </p:sp>
      <p:sp>
        <p:nvSpPr>
          <p:cNvPr id="4" name="Slide Number Placeholder 3"/>
          <p:cNvSpPr>
            <a:spLocks noGrp="1"/>
          </p:cNvSpPr>
          <p:nvPr>
            <p:ph type="sldNum" sz="quarter" idx="5"/>
          </p:nvPr>
        </p:nvSpPr>
        <p:spPr/>
        <p:txBody>
          <a:bodyPr/>
          <a:lstStyle/>
          <a:p>
            <a:fld id="{FEA8C625-F3B1-44CF-9D01-FB936C428E08}" type="slidenum">
              <a:rPr lang="en-US" smtClean="0"/>
              <a:t>15</a:t>
            </a:fld>
            <a:endParaRPr lang="en-US"/>
          </a:p>
        </p:txBody>
      </p:sp>
    </p:spTree>
    <p:extLst>
      <p:ext uri="{BB962C8B-B14F-4D97-AF65-F5344CB8AC3E}">
        <p14:creationId xmlns:p14="http://schemas.microsoft.com/office/powerpoint/2010/main" val="128972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16</a:t>
            </a:fld>
            <a:endParaRPr lang="en-US"/>
          </a:p>
        </p:txBody>
      </p:sp>
    </p:spTree>
    <p:extLst>
      <p:ext uri="{BB962C8B-B14F-4D97-AF65-F5344CB8AC3E}">
        <p14:creationId xmlns:p14="http://schemas.microsoft.com/office/powerpoint/2010/main" val="121833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18</a:t>
            </a:fld>
            <a:endParaRPr lang="en-US"/>
          </a:p>
        </p:txBody>
      </p:sp>
    </p:spTree>
    <p:extLst>
      <p:ext uri="{BB962C8B-B14F-4D97-AF65-F5344CB8AC3E}">
        <p14:creationId xmlns:p14="http://schemas.microsoft.com/office/powerpoint/2010/main" val="386940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the capital tiers together make up “Total Loss Absorbing Capital” aka TLAC. </a:t>
            </a:r>
          </a:p>
        </p:txBody>
      </p:sp>
      <p:sp>
        <p:nvSpPr>
          <p:cNvPr id="4" name="Slide Number Placeholder 3"/>
          <p:cNvSpPr>
            <a:spLocks noGrp="1"/>
          </p:cNvSpPr>
          <p:nvPr>
            <p:ph type="sldNum" sz="quarter" idx="5"/>
          </p:nvPr>
        </p:nvSpPr>
        <p:spPr/>
        <p:txBody>
          <a:bodyPr/>
          <a:lstStyle/>
          <a:p>
            <a:fld id="{FEA8C625-F3B1-44CF-9D01-FB936C428E08}" type="slidenum">
              <a:rPr lang="en-US" smtClean="0"/>
              <a:t>20</a:t>
            </a:fld>
            <a:endParaRPr lang="en-US"/>
          </a:p>
        </p:txBody>
      </p:sp>
    </p:spTree>
    <p:extLst>
      <p:ext uri="{BB962C8B-B14F-4D97-AF65-F5344CB8AC3E}">
        <p14:creationId xmlns:p14="http://schemas.microsoft.com/office/powerpoint/2010/main" val="84573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large IG banks Tier 1 capital is the most important from a credit perspective and the only one we will dive deep into. This is because the other capital tiers only come into play when the bank is a gone concern. </a:t>
            </a:r>
          </a:p>
        </p:txBody>
      </p:sp>
      <p:sp>
        <p:nvSpPr>
          <p:cNvPr id="4" name="Slide Number Placeholder 3"/>
          <p:cNvSpPr>
            <a:spLocks noGrp="1"/>
          </p:cNvSpPr>
          <p:nvPr>
            <p:ph type="sldNum" sz="quarter" idx="5"/>
          </p:nvPr>
        </p:nvSpPr>
        <p:spPr/>
        <p:txBody>
          <a:bodyPr/>
          <a:lstStyle/>
          <a:p>
            <a:fld id="{FEA8C625-F3B1-44CF-9D01-FB936C428E08}" type="slidenum">
              <a:rPr lang="en-US" smtClean="0"/>
              <a:t>21</a:t>
            </a:fld>
            <a:endParaRPr lang="en-US"/>
          </a:p>
        </p:txBody>
      </p:sp>
    </p:spTree>
    <p:extLst>
      <p:ext uri="{BB962C8B-B14F-4D97-AF65-F5344CB8AC3E}">
        <p14:creationId xmlns:p14="http://schemas.microsoft.com/office/powerpoint/2010/main" val="195089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our data set from 2005 onward for large US banks &gt;100B in assets you can see how the different metrics performed during the GFC and covid. NPLs take longer to work through because the bank will try to get as much out of these loans as possible, usually through working with the borrower and restructuring terms. NCOs tend to move down more quickly because they are actual losses and recede when borrowers begin making payments on nonperforming and performing loans. You’ll also notice how forbearance in the U.S. led to much lower credit losses than would have been expected during covid and has led to record low levels in the asset quality metrics we look at. </a:t>
            </a:r>
          </a:p>
        </p:txBody>
      </p:sp>
      <p:sp>
        <p:nvSpPr>
          <p:cNvPr id="4" name="Slide Number Placeholder 3"/>
          <p:cNvSpPr>
            <a:spLocks noGrp="1"/>
          </p:cNvSpPr>
          <p:nvPr>
            <p:ph type="sldNum" sz="quarter" idx="5"/>
          </p:nvPr>
        </p:nvSpPr>
        <p:spPr/>
        <p:txBody>
          <a:bodyPr/>
          <a:lstStyle/>
          <a:p>
            <a:fld id="{FEA8C625-F3B1-44CF-9D01-FB936C428E08}" type="slidenum">
              <a:rPr lang="en-US" smtClean="0"/>
              <a:t>22</a:t>
            </a:fld>
            <a:endParaRPr lang="en-US"/>
          </a:p>
        </p:txBody>
      </p:sp>
    </p:spTree>
    <p:extLst>
      <p:ext uri="{BB962C8B-B14F-4D97-AF65-F5344CB8AC3E}">
        <p14:creationId xmlns:p14="http://schemas.microsoft.com/office/powerpoint/2010/main" val="693245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banks, especially Eurozone banks, had to undergo substantial restructuring after the GFC and management teams that were competent and successful were able to use that to come out with stronger banks. UBS is a great example. </a:t>
            </a:r>
          </a:p>
        </p:txBody>
      </p:sp>
      <p:sp>
        <p:nvSpPr>
          <p:cNvPr id="4" name="Slide Number Placeholder 3"/>
          <p:cNvSpPr>
            <a:spLocks noGrp="1"/>
          </p:cNvSpPr>
          <p:nvPr>
            <p:ph type="sldNum" sz="quarter" idx="5"/>
          </p:nvPr>
        </p:nvSpPr>
        <p:spPr/>
        <p:txBody>
          <a:bodyPr/>
          <a:lstStyle/>
          <a:p>
            <a:fld id="{FEA8C625-F3B1-44CF-9D01-FB936C428E08}" type="slidenum">
              <a:rPr lang="en-US" smtClean="0"/>
              <a:t>23</a:t>
            </a:fld>
            <a:endParaRPr lang="en-US"/>
          </a:p>
        </p:txBody>
      </p:sp>
    </p:spTree>
    <p:extLst>
      <p:ext uri="{BB962C8B-B14F-4D97-AF65-F5344CB8AC3E}">
        <p14:creationId xmlns:p14="http://schemas.microsoft.com/office/powerpoint/2010/main" val="383943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BA7E71-A38A-40E3-A1C6-A2BF1E66C6FC}" type="slidenum">
              <a:rPr lang="en-US" smtClean="0"/>
              <a:t>2</a:t>
            </a:fld>
            <a:endParaRPr lang="en-US"/>
          </a:p>
        </p:txBody>
      </p:sp>
    </p:spTree>
    <p:extLst>
      <p:ext uri="{BB962C8B-B14F-4D97-AF65-F5344CB8AC3E}">
        <p14:creationId xmlns:p14="http://schemas.microsoft.com/office/powerpoint/2010/main" val="60103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Higher provisions hit the bank’s already challenged profitability. </a:t>
            </a:r>
          </a:p>
        </p:txBody>
      </p:sp>
      <p:sp>
        <p:nvSpPr>
          <p:cNvPr id="4" name="Slide Number Placeholder 3"/>
          <p:cNvSpPr>
            <a:spLocks noGrp="1"/>
          </p:cNvSpPr>
          <p:nvPr>
            <p:ph type="sldNum" sz="quarter" idx="5"/>
          </p:nvPr>
        </p:nvSpPr>
        <p:spPr/>
        <p:txBody>
          <a:bodyPr/>
          <a:lstStyle/>
          <a:p>
            <a:fld id="{FEA8C625-F3B1-44CF-9D01-FB936C428E08}" type="slidenum">
              <a:rPr lang="en-US" smtClean="0"/>
              <a:t>30</a:t>
            </a:fld>
            <a:endParaRPr lang="en-US"/>
          </a:p>
        </p:txBody>
      </p:sp>
    </p:spTree>
    <p:extLst>
      <p:ext uri="{BB962C8B-B14F-4D97-AF65-F5344CB8AC3E}">
        <p14:creationId xmlns:p14="http://schemas.microsoft.com/office/powerpoint/2010/main" val="293469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notice that CDS spreads lag or sometimes move opposite of real rating agency changes. For example, in 2018 SG saw its CDS spread widen after being placed on positive outlook. In 2020, the bank saw its spread tighten after the initial covid shock despite the fact the bank was placed on a negative outlook. After being revised back to stable in 2021, we’ve seen SG’s spreads blow out to levels much higher than 2018 or 2020 amid financial market volatility, however, this has not been met by any rating action so far. </a:t>
            </a:r>
          </a:p>
          <a:p>
            <a:endParaRPr lang="en-US"/>
          </a:p>
          <a:p>
            <a:r>
              <a:rPr lang="en-US"/>
              <a:t>CDS spreads can provide color into how the market is feeling about a name, but it is not always a strong indicator of how the rating agencies feel about the issuer or that a material credit event is about to occur. There is a lot of noise in the data and our job as analysts is to separate “noise from signal” which is a key objective of fundamental credit analysis. </a:t>
            </a:r>
          </a:p>
        </p:txBody>
      </p:sp>
      <p:sp>
        <p:nvSpPr>
          <p:cNvPr id="4" name="Slide Number Placeholder 3"/>
          <p:cNvSpPr>
            <a:spLocks noGrp="1"/>
          </p:cNvSpPr>
          <p:nvPr>
            <p:ph type="sldNum" sz="quarter" idx="5"/>
          </p:nvPr>
        </p:nvSpPr>
        <p:spPr/>
        <p:txBody>
          <a:bodyPr/>
          <a:lstStyle/>
          <a:p>
            <a:fld id="{FEA8C625-F3B1-44CF-9D01-FB936C428E08}" type="slidenum">
              <a:rPr lang="en-US" smtClean="0"/>
              <a:t>36</a:t>
            </a:fld>
            <a:endParaRPr lang="en-US"/>
          </a:p>
        </p:txBody>
      </p:sp>
    </p:spTree>
    <p:extLst>
      <p:ext uri="{BB962C8B-B14F-4D97-AF65-F5344CB8AC3E}">
        <p14:creationId xmlns:p14="http://schemas.microsoft.com/office/powerpoint/2010/main" val="935602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8C625-F3B1-44CF-9D01-FB936C428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2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4</a:t>
            </a:fld>
            <a:endParaRPr lang="en-US"/>
          </a:p>
        </p:txBody>
      </p:sp>
    </p:spTree>
    <p:extLst>
      <p:ext uri="{BB962C8B-B14F-4D97-AF65-F5344CB8AC3E}">
        <p14:creationId xmlns:p14="http://schemas.microsoft.com/office/powerpoint/2010/main" val="88532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NRSRO here.</a:t>
            </a:r>
          </a:p>
        </p:txBody>
      </p:sp>
      <p:sp>
        <p:nvSpPr>
          <p:cNvPr id="4" name="Slide Number Placeholder 3"/>
          <p:cNvSpPr>
            <a:spLocks noGrp="1"/>
          </p:cNvSpPr>
          <p:nvPr>
            <p:ph type="sldNum" sz="quarter" idx="5"/>
          </p:nvPr>
        </p:nvSpPr>
        <p:spPr/>
        <p:txBody>
          <a:bodyPr/>
          <a:lstStyle/>
          <a:p>
            <a:fld id="{FEA8C625-F3B1-44CF-9D01-FB936C428E08}" type="slidenum">
              <a:rPr lang="en-US" smtClean="0"/>
              <a:t>5</a:t>
            </a:fld>
            <a:endParaRPr lang="en-US"/>
          </a:p>
        </p:txBody>
      </p:sp>
    </p:spTree>
    <p:extLst>
      <p:ext uri="{BB962C8B-B14F-4D97-AF65-F5344CB8AC3E}">
        <p14:creationId xmlns:p14="http://schemas.microsoft.com/office/powerpoint/2010/main" val="36894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7</a:t>
            </a:fld>
            <a:endParaRPr lang="en-US"/>
          </a:p>
        </p:txBody>
      </p:sp>
    </p:spTree>
    <p:extLst>
      <p:ext uri="{BB962C8B-B14F-4D97-AF65-F5344CB8AC3E}">
        <p14:creationId xmlns:p14="http://schemas.microsoft.com/office/powerpoint/2010/main" val="428025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8</a:t>
            </a:fld>
            <a:endParaRPr lang="en-US"/>
          </a:p>
        </p:txBody>
      </p:sp>
    </p:spTree>
    <p:extLst>
      <p:ext uri="{BB962C8B-B14F-4D97-AF65-F5344CB8AC3E}">
        <p14:creationId xmlns:p14="http://schemas.microsoft.com/office/powerpoint/2010/main" val="302423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net leverage: </a:t>
            </a:r>
          </a:p>
          <a:p>
            <a:endParaRPr lang="en-US"/>
          </a:p>
          <a:p>
            <a:r>
              <a:rPr lang="en-US"/>
              <a:t>Net leverage is the company’s debt minus available cash divided by EBITDA (earnings before interest, taxes, depreciation, and amortization). A net leverage position indicates that a company has more debt than available cash and a net cash position indicates it has more cash than its total debt outstanding. We use EBITDA because it represents the cash the company can generate from normal operations. </a:t>
            </a:r>
          </a:p>
        </p:txBody>
      </p:sp>
      <p:sp>
        <p:nvSpPr>
          <p:cNvPr id="4" name="Slide Number Placeholder 3"/>
          <p:cNvSpPr>
            <a:spLocks noGrp="1"/>
          </p:cNvSpPr>
          <p:nvPr>
            <p:ph type="sldNum" sz="quarter" idx="5"/>
          </p:nvPr>
        </p:nvSpPr>
        <p:spPr/>
        <p:txBody>
          <a:bodyPr/>
          <a:lstStyle/>
          <a:p>
            <a:fld id="{FEA8C625-F3B1-44CF-9D01-FB936C428E08}" type="slidenum">
              <a:rPr lang="en-US" smtClean="0"/>
              <a:t>9</a:t>
            </a:fld>
            <a:endParaRPr lang="en-US"/>
          </a:p>
        </p:txBody>
      </p:sp>
    </p:spTree>
    <p:extLst>
      <p:ext uri="{BB962C8B-B14F-4D97-AF65-F5344CB8AC3E}">
        <p14:creationId xmlns:p14="http://schemas.microsoft.com/office/powerpoint/2010/main" val="239802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C625-F3B1-44CF-9D01-FB936C428E08}" type="slidenum">
              <a:rPr lang="en-US" smtClean="0"/>
              <a:t>10</a:t>
            </a:fld>
            <a:endParaRPr lang="en-US"/>
          </a:p>
        </p:txBody>
      </p:sp>
    </p:spTree>
    <p:extLst>
      <p:ext uri="{BB962C8B-B14F-4D97-AF65-F5344CB8AC3E}">
        <p14:creationId xmlns:p14="http://schemas.microsoft.com/office/powerpoint/2010/main" val="283621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free cash flow and DCF:</a:t>
            </a:r>
          </a:p>
          <a:p>
            <a:endParaRPr lang="en-US"/>
          </a:p>
          <a:p>
            <a:r>
              <a:rPr lang="en-US"/>
              <a:t>Free cash flow measures the companies cash flow from normal operations minus its investments in CAPEX. </a:t>
            </a:r>
          </a:p>
          <a:p>
            <a:endParaRPr lang="en-US"/>
          </a:p>
          <a:p>
            <a:r>
              <a:rPr lang="en-US"/>
              <a:t>DCF takes free cash flow and subtracts distributions to shareholders to come up with the excess cash a company has left to pay down debt or add to its cash balance. </a:t>
            </a:r>
          </a:p>
        </p:txBody>
      </p:sp>
      <p:sp>
        <p:nvSpPr>
          <p:cNvPr id="4" name="Slide Number Placeholder 3"/>
          <p:cNvSpPr>
            <a:spLocks noGrp="1"/>
          </p:cNvSpPr>
          <p:nvPr>
            <p:ph type="sldNum" sz="quarter" idx="5"/>
          </p:nvPr>
        </p:nvSpPr>
        <p:spPr/>
        <p:txBody>
          <a:bodyPr/>
          <a:lstStyle/>
          <a:p>
            <a:fld id="{FEA8C625-F3B1-44CF-9D01-FB936C428E08}" type="slidenum">
              <a:rPr lang="en-US" smtClean="0"/>
              <a:t>11</a:t>
            </a:fld>
            <a:endParaRPr lang="en-US"/>
          </a:p>
        </p:txBody>
      </p:sp>
    </p:spTree>
    <p:extLst>
      <p:ext uri="{BB962C8B-B14F-4D97-AF65-F5344CB8AC3E}">
        <p14:creationId xmlns:p14="http://schemas.microsoft.com/office/powerpoint/2010/main" val="327903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AA8AD3-C85E-4893-9621-B462230DC268}"/>
              </a:ext>
            </a:extLst>
          </p:cNvPr>
          <p:cNvPicPr>
            <a:picLocks noChangeAspect="1"/>
          </p:cNvPicPr>
          <p:nvPr userDrawn="1"/>
        </p:nvPicPr>
        <p:blipFill rotWithShape="1">
          <a:blip r:embed="rId2"/>
          <a:srcRect t="21824" b="44505"/>
          <a:stretch/>
        </p:blipFill>
        <p:spPr>
          <a:xfrm>
            <a:off x="0" y="-22586"/>
            <a:ext cx="12192000" cy="3103764"/>
          </a:xfrm>
          <a:prstGeom prst="rect">
            <a:avLst/>
          </a:prstGeom>
        </p:spPr>
      </p:pic>
      <p:sp>
        <p:nvSpPr>
          <p:cNvPr id="16" name="Title 1">
            <a:extLst>
              <a:ext uri="{FF2B5EF4-FFF2-40B4-BE49-F238E27FC236}">
                <a16:creationId xmlns:a16="http://schemas.microsoft.com/office/drawing/2014/main" id="{A1DEA150-70FB-4692-9082-183002E3CF87}"/>
              </a:ext>
            </a:extLst>
          </p:cNvPr>
          <p:cNvSpPr>
            <a:spLocks noGrp="1"/>
          </p:cNvSpPr>
          <p:nvPr>
            <p:ph type="ctrTitle" hasCustomPrompt="1"/>
          </p:nvPr>
        </p:nvSpPr>
        <p:spPr>
          <a:xfrm>
            <a:off x="529210" y="3763067"/>
            <a:ext cx="7899723" cy="534292"/>
          </a:xfrm>
          <a:prstGeom prst="rect">
            <a:avLst/>
          </a:prstGeom>
          <a:ln>
            <a:noFill/>
          </a:ln>
        </p:spPr>
        <p:txBody>
          <a:bodyPr lIns="0" tIns="48331" rIns="96661" bIns="48331" anchor="t">
            <a:normAutofit/>
          </a:bodyPr>
          <a:lstStyle>
            <a:lvl1pPr algn="l">
              <a:defRPr sz="3428" b="0">
                <a:solidFill>
                  <a:srgbClr val="3B6E8F"/>
                </a:solidFill>
              </a:defRPr>
            </a:lvl1pPr>
          </a:lstStyle>
          <a:p>
            <a:r>
              <a:rPr lang="en-US"/>
              <a:t>Title of Presentation </a:t>
            </a:r>
          </a:p>
        </p:txBody>
      </p:sp>
      <p:sp>
        <p:nvSpPr>
          <p:cNvPr id="17" name="Subtitle 2">
            <a:extLst>
              <a:ext uri="{FF2B5EF4-FFF2-40B4-BE49-F238E27FC236}">
                <a16:creationId xmlns:a16="http://schemas.microsoft.com/office/drawing/2014/main" id="{B167720A-20DE-42BF-A01C-32882574902B}"/>
              </a:ext>
            </a:extLst>
          </p:cNvPr>
          <p:cNvSpPr>
            <a:spLocks noGrp="1"/>
          </p:cNvSpPr>
          <p:nvPr>
            <p:ph type="subTitle" idx="1" hasCustomPrompt="1"/>
          </p:nvPr>
        </p:nvSpPr>
        <p:spPr>
          <a:xfrm>
            <a:off x="513082" y="5655648"/>
            <a:ext cx="7886503" cy="1178543"/>
          </a:xfrm>
          <a:prstGeom prst="rect">
            <a:avLst/>
          </a:prstGeom>
        </p:spPr>
        <p:txBody>
          <a:bodyPr lIns="0" tIns="48331" rIns="96661" bIns="48331" anchor="t">
            <a:normAutofit/>
          </a:bodyPr>
          <a:lstStyle>
            <a:lvl1pPr marL="0" indent="0" algn="l">
              <a:buNone/>
              <a:defRPr sz="2540">
                <a:solidFill>
                  <a:schemeClr val="tx1"/>
                </a:solidFill>
              </a:defRPr>
            </a:lvl1pPr>
            <a:lvl2pPr marL="453099" indent="0" algn="ctr">
              <a:buNone/>
              <a:defRPr>
                <a:solidFill>
                  <a:schemeClr val="tx1">
                    <a:tint val="75000"/>
                  </a:schemeClr>
                </a:solidFill>
              </a:defRPr>
            </a:lvl2pPr>
            <a:lvl3pPr marL="906200" indent="0" algn="ctr">
              <a:buNone/>
              <a:defRPr>
                <a:solidFill>
                  <a:schemeClr val="tx1">
                    <a:tint val="75000"/>
                  </a:schemeClr>
                </a:solidFill>
              </a:defRPr>
            </a:lvl3pPr>
            <a:lvl4pPr marL="1359302" indent="0" algn="ctr">
              <a:buNone/>
              <a:defRPr>
                <a:solidFill>
                  <a:schemeClr val="tx1">
                    <a:tint val="75000"/>
                  </a:schemeClr>
                </a:solidFill>
              </a:defRPr>
            </a:lvl4pPr>
            <a:lvl5pPr marL="1812402" indent="0" algn="ctr">
              <a:buNone/>
              <a:defRPr>
                <a:solidFill>
                  <a:schemeClr val="tx1">
                    <a:tint val="75000"/>
                  </a:schemeClr>
                </a:solidFill>
              </a:defRPr>
            </a:lvl5pPr>
            <a:lvl6pPr marL="2265503" indent="0" algn="ctr">
              <a:buNone/>
              <a:defRPr>
                <a:solidFill>
                  <a:schemeClr val="tx1">
                    <a:tint val="75000"/>
                  </a:schemeClr>
                </a:solidFill>
              </a:defRPr>
            </a:lvl6pPr>
            <a:lvl7pPr marL="2718602" indent="0" algn="ctr">
              <a:buNone/>
              <a:defRPr>
                <a:solidFill>
                  <a:schemeClr val="tx1">
                    <a:tint val="75000"/>
                  </a:schemeClr>
                </a:solidFill>
              </a:defRPr>
            </a:lvl7pPr>
            <a:lvl8pPr marL="3171704" indent="0" algn="ctr">
              <a:buNone/>
              <a:defRPr>
                <a:solidFill>
                  <a:schemeClr val="tx1">
                    <a:tint val="75000"/>
                  </a:schemeClr>
                </a:solidFill>
              </a:defRPr>
            </a:lvl8pPr>
            <a:lvl9pPr marL="3624803" indent="0" algn="ctr">
              <a:buNone/>
              <a:defRPr>
                <a:solidFill>
                  <a:schemeClr val="tx1">
                    <a:tint val="75000"/>
                  </a:schemeClr>
                </a:solidFill>
              </a:defRPr>
            </a:lvl9pPr>
          </a:lstStyle>
          <a:p>
            <a:r>
              <a:rPr lang="en-US"/>
              <a:t>Date of Presentation </a:t>
            </a:r>
          </a:p>
        </p:txBody>
      </p:sp>
      <p:sp>
        <p:nvSpPr>
          <p:cNvPr id="18" name="Picture Placeholder 5">
            <a:extLst>
              <a:ext uri="{FF2B5EF4-FFF2-40B4-BE49-F238E27FC236}">
                <a16:creationId xmlns:a16="http://schemas.microsoft.com/office/drawing/2014/main" id="{5C7FDADF-826F-4B24-AA9F-740523A7E7B8}"/>
              </a:ext>
            </a:extLst>
          </p:cNvPr>
          <p:cNvSpPr>
            <a:spLocks noGrp="1"/>
          </p:cNvSpPr>
          <p:nvPr>
            <p:ph type="pic" sz="quarter" idx="10" hasCustomPrompt="1"/>
          </p:nvPr>
        </p:nvSpPr>
        <p:spPr>
          <a:xfrm>
            <a:off x="8609254" y="3741899"/>
            <a:ext cx="3154840" cy="3071124"/>
          </a:xfrm>
          <a:prstGeom prst="rect">
            <a:avLst/>
          </a:prstGeom>
        </p:spPr>
        <p:txBody>
          <a:bodyPr/>
          <a:lstStyle>
            <a:lvl1pPr marL="0" indent="0">
              <a:buNone/>
              <a:defRPr sz="2286">
                <a:solidFill>
                  <a:schemeClr val="tx1"/>
                </a:solidFill>
              </a:defRPr>
            </a:lvl1pPr>
          </a:lstStyle>
          <a:p>
            <a:r>
              <a:rPr lang="en-US"/>
              <a:t>Please only include an image if it adds value to the presentation. Ensure that the image falls within our brand guidelines… </a:t>
            </a:r>
          </a:p>
        </p:txBody>
      </p:sp>
      <p:sp>
        <p:nvSpPr>
          <p:cNvPr id="19" name="Text Placeholder 13">
            <a:extLst>
              <a:ext uri="{FF2B5EF4-FFF2-40B4-BE49-F238E27FC236}">
                <a16:creationId xmlns:a16="http://schemas.microsoft.com/office/drawing/2014/main" id="{7CA65899-CDEF-4600-93C0-47BB6F9C7061}"/>
              </a:ext>
            </a:extLst>
          </p:cNvPr>
          <p:cNvSpPr>
            <a:spLocks noGrp="1"/>
          </p:cNvSpPr>
          <p:nvPr>
            <p:ph type="body" sz="quarter" idx="11" hasCustomPrompt="1"/>
          </p:nvPr>
        </p:nvSpPr>
        <p:spPr>
          <a:xfrm>
            <a:off x="529210" y="4299027"/>
            <a:ext cx="7899723" cy="674046"/>
          </a:xfrm>
          <a:prstGeom prst="rect">
            <a:avLst/>
          </a:prstGeom>
        </p:spPr>
        <p:txBody>
          <a:bodyPr lIns="0" rIns="0"/>
          <a:lstStyle>
            <a:lvl1pPr marL="0" indent="0" algn="l" defTabSz="0">
              <a:spcBef>
                <a:spcPts val="0"/>
              </a:spcBef>
              <a:buNone/>
              <a:tabLst/>
              <a:defRPr lang="en-US" sz="2540" kern="1200" dirty="0">
                <a:solidFill>
                  <a:schemeClr val="tx1"/>
                </a:solidFill>
                <a:latin typeface="+mn-lt"/>
                <a:ea typeface="ＭＳ Ｐゴシック" pitchFamily="36" charset="-128"/>
                <a:cs typeface="ＭＳ Ｐゴシック" pitchFamily="36" charset="-128"/>
              </a:defRPr>
            </a:lvl1pPr>
          </a:lstStyle>
          <a:p>
            <a:pPr lvl="0"/>
            <a:r>
              <a:rPr lang="en-US"/>
              <a:t>Name and Title of Individual(s) Presenting</a:t>
            </a:r>
          </a:p>
        </p:txBody>
      </p:sp>
      <p:sp>
        <p:nvSpPr>
          <p:cNvPr id="20" name="Right Triangle 19">
            <a:extLst>
              <a:ext uri="{FF2B5EF4-FFF2-40B4-BE49-F238E27FC236}">
                <a16:creationId xmlns:a16="http://schemas.microsoft.com/office/drawing/2014/main" id="{1665E31E-C85F-4A69-9F8D-032F6A509613}"/>
              </a:ext>
            </a:extLst>
          </p:cNvPr>
          <p:cNvSpPr/>
          <p:nvPr userDrawn="1"/>
        </p:nvSpPr>
        <p:spPr>
          <a:xfrm>
            <a:off x="-1" y="844184"/>
            <a:ext cx="12192001" cy="2236993"/>
          </a:xfrm>
          <a:prstGeom prst="rtTriangle">
            <a:avLst/>
          </a:prstGeom>
          <a:gradFill flip="none" rotWithShape="1">
            <a:gsLst>
              <a:gs pos="39000">
                <a:schemeClr val="bg1"/>
              </a:gs>
              <a:gs pos="95000">
                <a:schemeClr val="bg2">
                  <a:alpha val="0"/>
                </a:schemeClr>
              </a:gs>
            </a:gsLst>
            <a:lin ang="4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74"/>
          </a:p>
        </p:txBody>
      </p:sp>
      <p:pic>
        <p:nvPicPr>
          <p:cNvPr id="21" name="Picture 20">
            <a:extLst>
              <a:ext uri="{FF2B5EF4-FFF2-40B4-BE49-F238E27FC236}">
                <a16:creationId xmlns:a16="http://schemas.microsoft.com/office/drawing/2014/main" id="{61B477AF-BD24-48A4-B840-5E668D902E17}"/>
              </a:ext>
            </a:extLst>
          </p:cNvPr>
          <p:cNvPicPr>
            <a:picLocks noChangeAspect="1"/>
          </p:cNvPicPr>
          <p:nvPr userDrawn="1"/>
        </p:nvPicPr>
        <p:blipFill>
          <a:blip r:embed="rId3"/>
          <a:stretch>
            <a:fillRect/>
          </a:stretch>
        </p:blipFill>
        <p:spPr>
          <a:xfrm>
            <a:off x="513081" y="1839220"/>
            <a:ext cx="2819464" cy="939821"/>
          </a:xfrm>
          <a:prstGeom prst="rect">
            <a:avLst/>
          </a:prstGeom>
        </p:spPr>
      </p:pic>
      <p:sp>
        <p:nvSpPr>
          <p:cNvPr id="22" name="Right Triangle 21">
            <a:extLst>
              <a:ext uri="{FF2B5EF4-FFF2-40B4-BE49-F238E27FC236}">
                <a16:creationId xmlns:a16="http://schemas.microsoft.com/office/drawing/2014/main" id="{21BEB139-5E0B-4BA8-ABAC-359CB8E2EA31}"/>
              </a:ext>
            </a:extLst>
          </p:cNvPr>
          <p:cNvSpPr/>
          <p:nvPr userDrawn="1"/>
        </p:nvSpPr>
        <p:spPr>
          <a:xfrm flipH="1">
            <a:off x="3332544" y="1359640"/>
            <a:ext cx="8859456" cy="1721538"/>
          </a:xfrm>
          <a:prstGeom prst="rtTriangle">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74"/>
          </a:p>
        </p:txBody>
      </p:sp>
      <p:sp>
        <p:nvSpPr>
          <p:cNvPr id="23" name="Rectangle 22">
            <a:extLst>
              <a:ext uri="{FF2B5EF4-FFF2-40B4-BE49-F238E27FC236}">
                <a16:creationId xmlns:a16="http://schemas.microsoft.com/office/drawing/2014/main" id="{501EDC01-6BBC-4684-92F1-E9625495DBD7}"/>
              </a:ext>
            </a:extLst>
          </p:cNvPr>
          <p:cNvSpPr/>
          <p:nvPr userDrawn="1"/>
        </p:nvSpPr>
        <p:spPr>
          <a:xfrm>
            <a:off x="0" y="3064795"/>
            <a:ext cx="12192000" cy="370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4"/>
          </a:p>
        </p:txBody>
      </p:sp>
      <p:cxnSp>
        <p:nvCxnSpPr>
          <p:cNvPr id="24" name="Straight Connector 23">
            <a:extLst>
              <a:ext uri="{FF2B5EF4-FFF2-40B4-BE49-F238E27FC236}">
                <a16:creationId xmlns:a16="http://schemas.microsoft.com/office/drawing/2014/main" id="{56ABD24E-D866-4058-9AF5-1DEC10AA29E8}"/>
              </a:ext>
            </a:extLst>
          </p:cNvPr>
          <p:cNvCxnSpPr>
            <a:cxnSpLocks/>
          </p:cNvCxnSpPr>
          <p:nvPr userDrawn="1"/>
        </p:nvCxnSpPr>
        <p:spPr>
          <a:xfrm>
            <a:off x="717184" y="6282726"/>
            <a:ext cx="1766199" cy="0"/>
          </a:xfrm>
          <a:prstGeom prst="line">
            <a:avLst/>
          </a:prstGeom>
          <a:ln w="3810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6629506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9563EAF-ED7D-42D2-90A2-E5311142F3B0}"/>
              </a:ext>
            </a:extLst>
          </p:cNvPr>
          <p:cNvSpPr txBox="1">
            <a:spLocks/>
          </p:cNvSpPr>
          <p:nvPr userDrawn="1"/>
        </p:nvSpPr>
        <p:spPr>
          <a:xfrm>
            <a:off x="11318735" y="6352222"/>
            <a:ext cx="524933" cy="295267"/>
          </a:xfrm>
          <a:prstGeom prst="rect">
            <a:avLst/>
          </a:prstGeom>
        </p:spPr>
        <p:txBody>
          <a:bodyPr vert="horz" wrap="square" lIns="90620" tIns="45310" rIns="90620" bIns="45310" numCol="1" anchor="t" anchorCtr="0" compatLnSpc="1">
            <a:prstTxWarp prst="textNoShape">
              <a:avLst/>
            </a:prstTxWarp>
          </a:bodyPr>
          <a:lstStyle>
            <a:defPPr>
              <a:defRPr lang="en-US"/>
            </a:defPPr>
            <a:lvl1pPr algn="ctr" defTabSz="483306" rtl="0" fontAlgn="base">
              <a:spcBef>
                <a:spcPct val="0"/>
              </a:spcBef>
              <a:spcAft>
                <a:spcPct val="0"/>
              </a:spcAft>
              <a:defRPr sz="1761" kern="1200">
                <a:solidFill>
                  <a:schemeClr val="accent1">
                    <a:lumMod val="50000"/>
                  </a:schemeClr>
                </a:solidFill>
                <a:latin typeface="Calibri" charset="0"/>
                <a:ea typeface="ＭＳ Ｐゴシック" charset="0"/>
                <a:cs typeface="ＭＳ Ｐゴシック" charset="0"/>
              </a:defRPr>
            </a:lvl1pPr>
            <a:lvl2pPr marL="483306"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2pPr>
            <a:lvl3pPr marL="966612"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3pPr>
            <a:lvl4pPr marL="1449918"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4pPr>
            <a:lvl5pPr marL="1933224"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5pPr>
            <a:lvl6pPr marL="2416531" algn="l" defTabSz="483306" rtl="0" eaLnBrk="1" latinLnBrk="0" hangingPunct="1">
              <a:defRPr sz="2500" kern="1200">
                <a:solidFill>
                  <a:schemeClr val="tx1"/>
                </a:solidFill>
                <a:latin typeface="Arial" charset="0"/>
                <a:ea typeface="ＭＳ Ｐゴシック" charset="0"/>
                <a:cs typeface="ＭＳ Ｐゴシック" charset="0"/>
              </a:defRPr>
            </a:lvl6pPr>
            <a:lvl7pPr marL="2899837" algn="l" defTabSz="483306" rtl="0" eaLnBrk="1" latinLnBrk="0" hangingPunct="1">
              <a:defRPr sz="2500" kern="1200">
                <a:solidFill>
                  <a:schemeClr val="tx1"/>
                </a:solidFill>
                <a:latin typeface="Arial" charset="0"/>
                <a:ea typeface="ＭＳ Ｐゴシック" charset="0"/>
                <a:cs typeface="ＭＳ Ｐゴシック" charset="0"/>
              </a:defRPr>
            </a:lvl7pPr>
            <a:lvl8pPr marL="3383143" algn="l" defTabSz="483306" rtl="0" eaLnBrk="1" latinLnBrk="0" hangingPunct="1">
              <a:defRPr sz="2500" kern="1200">
                <a:solidFill>
                  <a:schemeClr val="tx1"/>
                </a:solidFill>
                <a:latin typeface="Arial" charset="0"/>
                <a:ea typeface="ＭＳ Ｐゴシック" charset="0"/>
                <a:cs typeface="ＭＳ Ｐゴシック" charset="0"/>
              </a:defRPr>
            </a:lvl8pPr>
            <a:lvl9pPr marL="3866449" algn="l" defTabSz="483306" rtl="0" eaLnBrk="1" latinLnBrk="0" hangingPunct="1">
              <a:defRPr sz="2500" kern="1200">
                <a:solidFill>
                  <a:schemeClr val="tx1"/>
                </a:solidFill>
                <a:latin typeface="Arial" charset="0"/>
                <a:ea typeface="ＭＳ Ｐゴシック" charset="0"/>
                <a:cs typeface="ＭＳ Ｐゴシック" charset="0"/>
              </a:defRPr>
            </a:lvl9pPr>
          </a:lstStyle>
          <a:p>
            <a:fld id="{2E9F7E63-0103-43A8-A277-0E1F8158C81C}" type="slidenum">
              <a:rPr lang="en-US" sz="1651" smtClean="0"/>
              <a:pPr/>
              <a:t>‹#›</a:t>
            </a:fld>
            <a:endParaRPr lang="en-US" sz="1651"/>
          </a:p>
        </p:txBody>
      </p:sp>
      <p:pic>
        <p:nvPicPr>
          <p:cNvPr id="4" name="Picture 3" descr="A picture containing indoor, table, building, sitting&#10;&#10;Description automatically generated">
            <a:extLst>
              <a:ext uri="{FF2B5EF4-FFF2-40B4-BE49-F238E27FC236}">
                <a16:creationId xmlns:a16="http://schemas.microsoft.com/office/drawing/2014/main" id="{DA5ED3CD-DF98-444E-85A2-3FA3839104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04775"/>
            <a:ext cx="5915162" cy="7524750"/>
          </a:xfrm>
          <a:custGeom>
            <a:avLst/>
            <a:gdLst>
              <a:gd name="connsiteX0" fmla="*/ 0 w 5915162"/>
              <a:gd name="connsiteY0" fmla="*/ 0 h 7524750"/>
              <a:gd name="connsiteX1" fmla="*/ 2957581 w 5915162"/>
              <a:gd name="connsiteY1" fmla="*/ 0 h 7524750"/>
              <a:gd name="connsiteX2" fmla="*/ 5915162 w 5915162"/>
              <a:gd name="connsiteY2" fmla="*/ 3762375 h 7524750"/>
              <a:gd name="connsiteX3" fmla="*/ 2957581 w 5915162"/>
              <a:gd name="connsiteY3" fmla="*/ 7524750 h 7524750"/>
              <a:gd name="connsiteX4" fmla="*/ 0 w 5915162"/>
              <a:gd name="connsiteY4" fmla="*/ 7524750 h 752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62" h="7524750">
                <a:moveTo>
                  <a:pt x="0" y="0"/>
                </a:moveTo>
                <a:lnTo>
                  <a:pt x="2957581" y="0"/>
                </a:lnTo>
                <a:cubicBezTo>
                  <a:pt x="4591008" y="0"/>
                  <a:pt x="5915162" y="1684473"/>
                  <a:pt x="5915162" y="3762375"/>
                </a:cubicBezTo>
                <a:cubicBezTo>
                  <a:pt x="5915162" y="5840277"/>
                  <a:pt x="4591008" y="7524750"/>
                  <a:pt x="2957581" y="7524750"/>
                </a:cubicBezTo>
                <a:lnTo>
                  <a:pt x="0" y="7524750"/>
                </a:lnTo>
                <a:close/>
              </a:path>
            </a:pathLst>
          </a:custGeom>
        </p:spPr>
      </p:pic>
      <p:sp>
        <p:nvSpPr>
          <p:cNvPr id="5" name="Title 4">
            <a:extLst>
              <a:ext uri="{FF2B5EF4-FFF2-40B4-BE49-F238E27FC236}">
                <a16:creationId xmlns:a16="http://schemas.microsoft.com/office/drawing/2014/main" id="{E2395C9B-6E7A-4B66-ABE5-4E2D68A14FC6}"/>
              </a:ext>
            </a:extLst>
          </p:cNvPr>
          <p:cNvSpPr txBox="1">
            <a:spLocks/>
          </p:cNvSpPr>
          <p:nvPr userDrawn="1"/>
        </p:nvSpPr>
        <p:spPr>
          <a:xfrm>
            <a:off x="390525" y="531246"/>
            <a:ext cx="3781425" cy="1945253"/>
          </a:xfrm>
          <a:prstGeom prst="rect">
            <a:avLst/>
          </a:prstGeom>
        </p:spPr>
        <p:txBody>
          <a:bodyPr/>
          <a:lstStyle>
            <a:lvl1pPr algn="l" defTabSz="483306" rtl="0" eaLnBrk="1" fontAlgn="base" hangingPunct="1">
              <a:spcBef>
                <a:spcPct val="0"/>
              </a:spcBef>
              <a:spcAft>
                <a:spcPct val="0"/>
              </a:spcAft>
              <a:defRPr sz="3002" kern="1200">
                <a:solidFill>
                  <a:srgbClr val="3B6E8F"/>
                </a:solidFill>
                <a:latin typeface="+mj-lt"/>
                <a:ea typeface="ＭＳ Ｐゴシック" pitchFamily="36" charset="-128"/>
                <a:cs typeface="ＭＳ Ｐゴシック" pitchFamily="36" charset="-128"/>
              </a:defRPr>
            </a:lvl1pPr>
            <a:lvl2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2pPr>
            <a:lvl3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3pPr>
            <a:lvl4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4pPr>
            <a:lvl5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5pPr>
            <a:lvl6pPr marL="483306"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6pPr>
            <a:lvl7pPr marL="966613"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7pPr>
            <a:lvl8pPr marL="1449922"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8pPr>
            <a:lvl9pPr marL="1933229"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9pPr>
          </a:lstStyle>
          <a:p>
            <a:r>
              <a:rPr lang="en-US" sz="4800">
                <a:solidFill>
                  <a:schemeClr val="bg2"/>
                </a:solidFill>
              </a:rPr>
              <a:t>Presentation </a:t>
            </a:r>
            <a:br>
              <a:rPr lang="en-US" sz="4800">
                <a:solidFill>
                  <a:schemeClr val="bg2"/>
                </a:solidFill>
              </a:rPr>
            </a:br>
            <a:r>
              <a:rPr lang="en-US" sz="4800">
                <a:solidFill>
                  <a:schemeClr val="bg2"/>
                </a:solidFill>
              </a:rPr>
              <a:t>Overview </a:t>
            </a:r>
          </a:p>
        </p:txBody>
      </p:sp>
      <p:cxnSp>
        <p:nvCxnSpPr>
          <p:cNvPr id="6" name="Straight Connector 5">
            <a:extLst>
              <a:ext uri="{FF2B5EF4-FFF2-40B4-BE49-F238E27FC236}">
                <a16:creationId xmlns:a16="http://schemas.microsoft.com/office/drawing/2014/main" id="{7855B82D-B01F-41C2-9045-CD48620AC671}"/>
              </a:ext>
            </a:extLst>
          </p:cNvPr>
          <p:cNvCxnSpPr>
            <a:cxnSpLocks/>
          </p:cNvCxnSpPr>
          <p:nvPr userDrawn="1"/>
        </p:nvCxnSpPr>
        <p:spPr>
          <a:xfrm>
            <a:off x="590550" y="2286000"/>
            <a:ext cx="1219200" cy="0"/>
          </a:xfrm>
          <a:prstGeom prst="line">
            <a:avLst/>
          </a:prstGeom>
          <a:ln w="381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5201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7" name="Rectangle 26"/>
          <p:cNvSpPr/>
          <p:nvPr userDrawn="1"/>
        </p:nvSpPr>
        <p:spPr>
          <a:xfrm>
            <a:off x="355600" y="6668769"/>
            <a:ext cx="11460480" cy="45719"/>
          </a:xfrm>
          <a:prstGeom prst="rect">
            <a:avLst/>
          </a:prstGeom>
          <a:gradFill>
            <a:gsLst>
              <a:gs pos="0">
                <a:schemeClr val="tx1"/>
              </a:gs>
              <a:gs pos="100000">
                <a:schemeClr val="tx1">
                  <a:lumMod val="60000"/>
                  <a:lumOff val="4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122744" tIns="61373" rIns="122744" bIns="61373" anchor="ctr"/>
          <a:lstStyle/>
          <a:p>
            <a:pPr algn="ctr" fontAlgn="auto">
              <a:spcBef>
                <a:spcPts val="0"/>
              </a:spcBef>
              <a:spcAft>
                <a:spcPts val="0"/>
              </a:spcAft>
              <a:defRPr/>
            </a:pPr>
            <a:endParaRPr lang="en-US" sz="2413"/>
          </a:p>
        </p:txBody>
      </p:sp>
      <p:sp>
        <p:nvSpPr>
          <p:cNvPr id="13" name="Title 1"/>
          <p:cNvSpPr>
            <a:spLocks noGrp="1"/>
          </p:cNvSpPr>
          <p:nvPr>
            <p:ph type="title"/>
          </p:nvPr>
        </p:nvSpPr>
        <p:spPr>
          <a:xfrm>
            <a:off x="400343" y="398393"/>
            <a:ext cx="11415737" cy="646006"/>
          </a:xfrm>
          <a:prstGeom prst="rect">
            <a:avLst/>
          </a:prstGeom>
          <a:gradFill flip="none" rotWithShape="1">
            <a:gsLst>
              <a:gs pos="0">
                <a:schemeClr val="tx1">
                  <a:lumMod val="20000"/>
                  <a:lumOff val="80000"/>
                </a:schemeClr>
              </a:gs>
              <a:gs pos="43000">
                <a:schemeClr val="tx2">
                  <a:alpha val="0"/>
                </a:schemeClr>
              </a:gs>
            </a:gsLst>
            <a:lin ang="10800000" scaled="1"/>
            <a:tileRect/>
          </a:gradFill>
        </p:spPr>
        <p:txBody>
          <a:bodyPr lIns="96661" tIns="48331" rIns="96661" bIns="48331" anchor="ctr" anchorCtr="0"/>
          <a:lstStyle>
            <a:lvl1pPr>
              <a:defRPr sz="3428" b="0">
                <a:solidFill>
                  <a:srgbClr val="3B6E8F"/>
                </a:solidFill>
              </a:defRPr>
            </a:lvl1pPr>
          </a:lstStyle>
          <a:p>
            <a:r>
              <a:rPr lang="en-US"/>
              <a:t>Click to edit Master title style</a:t>
            </a:r>
          </a:p>
        </p:txBody>
      </p:sp>
      <p:sp>
        <p:nvSpPr>
          <p:cNvPr id="28" name="Slide Number Placeholder 5"/>
          <p:cNvSpPr>
            <a:spLocks noGrp="1"/>
          </p:cNvSpPr>
          <p:nvPr>
            <p:ph type="sldNum" sz="quarter" idx="10"/>
          </p:nvPr>
        </p:nvSpPr>
        <p:spPr>
          <a:xfrm>
            <a:off x="11247059" y="6347533"/>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0" name="Rectangle 9"/>
          <p:cNvSpPr/>
          <p:nvPr userDrawn="1"/>
        </p:nvSpPr>
        <p:spPr>
          <a:xfrm>
            <a:off x="3798596" y="6347532"/>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11" name="Text Placeholder 10"/>
          <p:cNvSpPr>
            <a:spLocks noGrp="1"/>
          </p:cNvSpPr>
          <p:nvPr>
            <p:ph type="body" sz="quarter" idx="11"/>
          </p:nvPr>
        </p:nvSpPr>
        <p:spPr>
          <a:xfrm>
            <a:off x="1642939" y="6340244"/>
            <a:ext cx="4034531" cy="275485"/>
          </a:xfrm>
          <a:prstGeom prst="rect">
            <a:avLst/>
          </a:prstGeom>
        </p:spPr>
        <p:txBody>
          <a:bodyPr anchor="ctr"/>
          <a:lstStyle>
            <a:lvl1pPr marL="0" indent="0">
              <a:buNone/>
              <a:defRPr sz="984">
                <a:solidFill>
                  <a:srgbClr val="000000"/>
                </a:solidFill>
              </a:defRPr>
            </a:lvl1pPr>
          </a:lstStyle>
          <a:p>
            <a:pPr lvl="0"/>
            <a:endParaRPr lang="en-US"/>
          </a:p>
        </p:txBody>
      </p:sp>
      <p:sp>
        <p:nvSpPr>
          <p:cNvPr id="14" name="Text Placeholder 2"/>
          <p:cNvSpPr>
            <a:spLocks noGrp="1"/>
          </p:cNvSpPr>
          <p:nvPr>
            <p:ph type="body" sz="quarter" idx="13"/>
          </p:nvPr>
        </p:nvSpPr>
        <p:spPr>
          <a:xfrm>
            <a:off x="400343" y="1283466"/>
            <a:ext cx="11431093" cy="2044331"/>
          </a:xfrm>
          <a:prstGeom prst="rect">
            <a:avLst/>
          </a:prstGeom>
        </p:spPr>
        <p:txBody>
          <a:bodyPr/>
          <a:lstStyle>
            <a:lvl1pPr marL="339825" indent="-339825">
              <a:buFontTx/>
              <a:buBlip>
                <a:blip r:embed="rId2"/>
              </a:buBlip>
              <a:defRPr sz="2540">
                <a:solidFill>
                  <a:schemeClr val="bg1">
                    <a:lumMod val="50000"/>
                  </a:schemeClr>
                </a:solidFill>
              </a:defRPr>
            </a:lvl1pPr>
            <a:lvl2pPr marL="736288" indent="-283188">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a:p>
            <a:pPr marL="736288" lvl="1" indent="-283188" algn="l" defTabSz="453099" rtl="0" eaLnBrk="1" fontAlgn="base" hangingPunct="1">
              <a:spcBef>
                <a:spcPct val="20000"/>
              </a:spcBef>
              <a:spcAft>
                <a:spcPct val="0"/>
              </a:spcAft>
              <a:buFont typeface="Arial" panose="020B0604020202020204" pitchFamily="34" charset="0"/>
              <a:buChar char="•"/>
            </a:pPr>
            <a:r>
              <a:rPr lang="en-US"/>
              <a:t>Second level</a:t>
            </a:r>
          </a:p>
          <a:p>
            <a:pPr marL="1585851" lvl="2" indent="-226552" algn="l" defTabSz="453099" rtl="0" eaLnBrk="1" fontAlgn="base" hangingPunct="1">
              <a:spcBef>
                <a:spcPct val="20000"/>
              </a:spcBef>
              <a:spcAft>
                <a:spcPct val="0"/>
              </a:spcAft>
              <a:buFont typeface="Arial" panose="020B0604020202020204" pitchFamily="34" charset="0"/>
              <a:buChar char="·"/>
            </a:pPr>
            <a:r>
              <a:rPr lang="en-US"/>
              <a:t>Third level</a:t>
            </a:r>
          </a:p>
        </p:txBody>
      </p:sp>
      <p:sp>
        <p:nvSpPr>
          <p:cNvPr id="5" name="Content Placeholder 4"/>
          <p:cNvSpPr>
            <a:spLocks noGrp="1"/>
          </p:cNvSpPr>
          <p:nvPr>
            <p:ph sz="quarter" idx="14"/>
          </p:nvPr>
        </p:nvSpPr>
        <p:spPr>
          <a:xfrm>
            <a:off x="401160" y="3327797"/>
            <a:ext cx="11430000" cy="2924473"/>
          </a:xfrm>
          <a:prstGeom prst="rect">
            <a:avLst/>
          </a:prstGeom>
        </p:spPr>
        <p:txBody>
          <a:bodyPr/>
          <a:lstStyle>
            <a:lvl1pPr marL="339825" indent="-339825">
              <a:defRPr lang="en-US" sz="2540" kern="1200" dirty="0" smtClean="0">
                <a:solidFill>
                  <a:schemeClr val="bg1">
                    <a:lumMod val="50000"/>
                  </a:schemeClr>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panose="020B0604020202020204" pitchFamily="34" charset="0"/>
              <a:buChar char="•"/>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stStyle>
          <a:p>
            <a:pPr marL="339825" lvl="0" indent="-339825" algn="l" defTabSz="453099" rtl="0" eaLnBrk="1" fontAlgn="base" hangingPunct="1">
              <a:spcBef>
                <a:spcPct val="20000"/>
              </a:spcBef>
              <a:spcAft>
                <a:spcPct val="0"/>
              </a:spcAft>
              <a:buFontTx/>
              <a:buBlip>
                <a:blip r:embed="rId2"/>
              </a:buBlip>
            </a:pPr>
            <a:r>
              <a:rPr lang="en-US"/>
              <a:t>Click to edit Master text styles</a:t>
            </a:r>
          </a:p>
          <a:p>
            <a:pPr marL="736288" lvl="1" indent="-283188" algn="l" defTabSz="453099" rtl="0" eaLnBrk="1" fontAlgn="base" hangingPunct="1">
              <a:spcBef>
                <a:spcPct val="20000"/>
              </a:spcBef>
              <a:spcAft>
                <a:spcPct val="0"/>
              </a:spcAft>
              <a:buFont typeface="Arial" panose="020B0604020202020204" pitchFamily="34" charset="0"/>
              <a:buChar char="•"/>
            </a:pPr>
            <a:r>
              <a:rPr lang="en-US"/>
              <a:t>Second level</a:t>
            </a:r>
          </a:p>
          <a:p>
            <a:pPr marL="1585851" lvl="2" indent="-226552" algn="l" defTabSz="453099" rtl="0" eaLnBrk="1" fontAlgn="base" hangingPunct="1">
              <a:spcBef>
                <a:spcPct val="20000"/>
              </a:spcBef>
              <a:spcAft>
                <a:spcPct val="0"/>
              </a:spcAft>
              <a:buFont typeface="Arial" panose="020B0604020202020204" pitchFamily="34" charset="0"/>
              <a:buChar char="·"/>
            </a:pPr>
            <a:r>
              <a:rPr lang="en-US"/>
              <a:t>Third level</a:t>
            </a:r>
          </a:p>
        </p:txBody>
      </p:sp>
      <p:pic>
        <p:nvPicPr>
          <p:cNvPr id="15" name="Picture 14"/>
          <p:cNvPicPr>
            <a:picLocks noChangeAspect="1"/>
          </p:cNvPicPr>
          <p:nvPr userDrawn="1"/>
        </p:nvPicPr>
        <p:blipFill>
          <a:blip r:embed="rId3"/>
          <a:stretch>
            <a:fillRect/>
          </a:stretch>
        </p:blipFill>
        <p:spPr>
          <a:xfrm>
            <a:off x="361280" y="6329978"/>
            <a:ext cx="1161143" cy="285750"/>
          </a:xfrm>
          <a:prstGeom prst="rect">
            <a:avLst/>
          </a:prstGeom>
        </p:spPr>
      </p:pic>
      <p:cxnSp>
        <p:nvCxnSpPr>
          <p:cNvPr id="6" name="Straight Connector 5"/>
          <p:cNvCxnSpPr/>
          <p:nvPr userDrawn="1"/>
        </p:nvCxnSpPr>
        <p:spPr>
          <a:xfrm>
            <a:off x="355600" y="1044399"/>
            <a:ext cx="11460480"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355600" y="389946"/>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algn="ctr"/>
            <a:endParaRPr lang="en-US" sz="3174"/>
          </a:p>
        </p:txBody>
      </p:sp>
    </p:spTree>
    <p:extLst>
      <p:ext uri="{BB962C8B-B14F-4D97-AF65-F5344CB8AC3E}">
        <p14:creationId xmlns:p14="http://schemas.microsoft.com/office/powerpoint/2010/main" val="6653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84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FDF4-A97B-46A7-96DD-D2DD00CCD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0E201-823D-4A11-92EF-31AE7E948E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317170-2A0A-4E36-B7C9-F1D9031C7E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7004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56499" y="211359"/>
            <a:ext cx="11741150" cy="1601080"/>
          </a:xfrm>
          <a:prstGeom prst="rect">
            <a:avLst/>
          </a:prstGeom>
        </p:spPr>
      </p:pic>
      <p:sp>
        <p:nvSpPr>
          <p:cNvPr id="2" name="Title 1"/>
          <p:cNvSpPr>
            <a:spLocks noGrp="1"/>
          </p:cNvSpPr>
          <p:nvPr>
            <p:ph type="ctrTitle" hasCustomPrompt="1"/>
          </p:nvPr>
        </p:nvSpPr>
        <p:spPr>
          <a:xfrm>
            <a:off x="802099" y="2955220"/>
            <a:ext cx="7899723" cy="534292"/>
          </a:xfrm>
          <a:prstGeom prst="rect">
            <a:avLst/>
          </a:prstGeom>
          <a:ln>
            <a:noFill/>
          </a:ln>
        </p:spPr>
        <p:txBody>
          <a:bodyPr lIns="0" tIns="48331" rIns="96661" bIns="48331" anchor="t">
            <a:normAutofit/>
          </a:bodyPr>
          <a:lstStyle>
            <a:lvl1pPr algn="l">
              <a:defRPr sz="2531" b="0">
                <a:solidFill>
                  <a:srgbClr val="003862"/>
                </a:solidFill>
              </a:defRPr>
            </a:lvl1pPr>
          </a:lstStyle>
          <a:p>
            <a:r>
              <a:rPr lang="en-US"/>
              <a:t>Click to edit Master title style</a:t>
            </a:r>
            <a:br>
              <a:rPr lang="en-US"/>
            </a:br>
            <a:br>
              <a:rPr lang="en-US"/>
            </a:br>
            <a:br>
              <a:rPr lang="en-US"/>
            </a:br>
            <a:endParaRPr lang="en-US"/>
          </a:p>
        </p:txBody>
      </p:sp>
      <p:sp>
        <p:nvSpPr>
          <p:cNvPr id="3" name="Subtitle 2"/>
          <p:cNvSpPr>
            <a:spLocks noGrp="1"/>
          </p:cNvSpPr>
          <p:nvPr>
            <p:ph type="subTitle" idx="1"/>
          </p:nvPr>
        </p:nvSpPr>
        <p:spPr>
          <a:xfrm>
            <a:off x="802100" y="5888110"/>
            <a:ext cx="7886503" cy="756398"/>
          </a:xfrm>
          <a:prstGeom prst="rect">
            <a:avLst/>
          </a:prstGeom>
        </p:spPr>
        <p:txBody>
          <a:bodyPr lIns="0" tIns="48331" rIns="96661" bIns="48331" anchor="t">
            <a:normAutofit/>
          </a:bodyPr>
          <a:lstStyle>
            <a:lvl1pPr marL="0" indent="0" algn="l">
              <a:buNone/>
              <a:defRPr sz="1875">
                <a:solidFill>
                  <a:schemeClr val="bg1">
                    <a:lumMod val="50000"/>
                  </a:schemeClr>
                </a:solidFill>
              </a:defRPr>
            </a:lvl1pPr>
            <a:lvl2pPr marL="334514" indent="0" algn="ctr">
              <a:buNone/>
              <a:defRPr>
                <a:solidFill>
                  <a:schemeClr val="tx1">
                    <a:tint val="75000"/>
                  </a:schemeClr>
                </a:solidFill>
              </a:defRPr>
            </a:lvl2pPr>
            <a:lvl3pPr marL="669029" indent="0" algn="ctr">
              <a:buNone/>
              <a:defRPr>
                <a:solidFill>
                  <a:schemeClr val="tx1">
                    <a:tint val="75000"/>
                  </a:schemeClr>
                </a:solidFill>
              </a:defRPr>
            </a:lvl3pPr>
            <a:lvl4pPr marL="1003545" indent="0" algn="ctr">
              <a:buNone/>
              <a:defRPr>
                <a:solidFill>
                  <a:schemeClr val="tx1">
                    <a:tint val="75000"/>
                  </a:schemeClr>
                </a:solidFill>
              </a:defRPr>
            </a:lvl4pPr>
            <a:lvl5pPr marL="1338060" indent="0" algn="ctr">
              <a:buNone/>
              <a:defRPr>
                <a:solidFill>
                  <a:schemeClr val="tx1">
                    <a:tint val="75000"/>
                  </a:schemeClr>
                </a:solidFill>
              </a:defRPr>
            </a:lvl5pPr>
            <a:lvl6pPr marL="1672575" indent="0" algn="ctr">
              <a:buNone/>
              <a:defRPr>
                <a:solidFill>
                  <a:schemeClr val="tx1">
                    <a:tint val="75000"/>
                  </a:schemeClr>
                </a:solidFill>
              </a:defRPr>
            </a:lvl6pPr>
            <a:lvl7pPr marL="2007089" indent="0" algn="ctr">
              <a:buNone/>
              <a:defRPr>
                <a:solidFill>
                  <a:schemeClr val="tx1">
                    <a:tint val="75000"/>
                  </a:schemeClr>
                </a:solidFill>
              </a:defRPr>
            </a:lvl7pPr>
            <a:lvl8pPr marL="2341605" indent="0" algn="ctr">
              <a:buNone/>
              <a:defRPr>
                <a:solidFill>
                  <a:schemeClr val="tx1">
                    <a:tint val="75000"/>
                  </a:schemeClr>
                </a:solidFill>
              </a:defRPr>
            </a:lvl8pPr>
            <a:lvl9pPr marL="2676119" indent="0" algn="ctr">
              <a:buNone/>
              <a:defRPr>
                <a:solidFill>
                  <a:schemeClr val="tx1">
                    <a:tint val="75000"/>
                  </a:schemeClr>
                </a:solidFill>
              </a:defRPr>
            </a:lvl9pPr>
          </a:lstStyle>
          <a:p>
            <a:r>
              <a:rPr lang="en-US"/>
              <a:t>Click to edit Master subtitle style</a:t>
            </a:r>
          </a:p>
        </p:txBody>
      </p:sp>
      <p:sp>
        <p:nvSpPr>
          <p:cNvPr id="4" name="Rectangle 3"/>
          <p:cNvSpPr/>
          <p:nvPr userDrawn="1"/>
        </p:nvSpPr>
        <p:spPr>
          <a:xfrm>
            <a:off x="256500" y="221483"/>
            <a:ext cx="11741149" cy="6423025"/>
          </a:xfrm>
          <a:prstGeom prst="rect">
            <a:avLst/>
          </a:prstGeom>
          <a:noFill/>
          <a:ln w="15875">
            <a:solidFill>
              <a:srgbClr val="003862"/>
            </a:solidFill>
          </a:ln>
          <a:effectLst/>
        </p:spPr>
        <p:style>
          <a:lnRef idx="1">
            <a:schemeClr val="accent1"/>
          </a:lnRef>
          <a:fillRef idx="3">
            <a:schemeClr val="accent1"/>
          </a:fillRef>
          <a:effectRef idx="2">
            <a:schemeClr val="accent1"/>
          </a:effectRef>
          <a:fontRef idx="minor">
            <a:schemeClr val="lt1"/>
          </a:fontRef>
        </p:style>
        <p:txBody>
          <a:bodyPr lIns="66903" tIns="33452" rIns="66903" bIns="33452" anchor="ctr"/>
          <a:lstStyle/>
          <a:p>
            <a:pPr algn="ctr" defTabSz="334514" fontAlgn="auto">
              <a:spcBef>
                <a:spcPts val="0"/>
              </a:spcBef>
              <a:spcAft>
                <a:spcPts val="0"/>
              </a:spcAft>
              <a:defRPr/>
            </a:pPr>
            <a:endParaRPr lang="en-US" sz="1315">
              <a:solidFill>
                <a:srgbClr val="807F83"/>
              </a:solidFill>
            </a:endParaRPr>
          </a:p>
        </p:txBody>
      </p:sp>
      <p:sp>
        <p:nvSpPr>
          <p:cNvPr id="6" name="Picture Placeholder 5"/>
          <p:cNvSpPr>
            <a:spLocks noGrp="1"/>
          </p:cNvSpPr>
          <p:nvPr>
            <p:ph type="pic" sz="quarter" idx="10"/>
          </p:nvPr>
        </p:nvSpPr>
        <p:spPr>
          <a:xfrm>
            <a:off x="8772315" y="2955220"/>
            <a:ext cx="3154841" cy="1995785"/>
          </a:xfrm>
          <a:prstGeom prst="rect">
            <a:avLst/>
          </a:prstGeom>
        </p:spPr>
        <p:txBody>
          <a:bodyPr/>
          <a:lstStyle/>
          <a:p>
            <a:endParaRPr lang="en-US"/>
          </a:p>
        </p:txBody>
      </p:sp>
      <p:sp>
        <p:nvSpPr>
          <p:cNvPr id="14" name="Text Placeholder 13"/>
          <p:cNvSpPr>
            <a:spLocks noGrp="1"/>
          </p:cNvSpPr>
          <p:nvPr>
            <p:ph type="body" sz="quarter" idx="11" hasCustomPrompt="1"/>
          </p:nvPr>
        </p:nvSpPr>
        <p:spPr>
          <a:xfrm>
            <a:off x="802099" y="3491180"/>
            <a:ext cx="7899723" cy="674046"/>
          </a:xfrm>
          <a:prstGeom prst="rect">
            <a:avLst/>
          </a:prstGeom>
        </p:spPr>
        <p:txBody>
          <a:bodyPr lIns="0" rIns="0"/>
          <a:lstStyle>
            <a:lvl1pPr marL="0" indent="0" algn="l" defTabSz="0">
              <a:spcBef>
                <a:spcPts val="0"/>
              </a:spcBef>
              <a:buNone/>
              <a:tabLst/>
              <a:defRPr lang="en-US" sz="1875" kern="1200" dirty="0">
                <a:solidFill>
                  <a:schemeClr val="bg1">
                    <a:lumMod val="50000"/>
                  </a:schemeClr>
                </a:solidFill>
                <a:latin typeface="+mn-lt"/>
                <a:ea typeface="ＭＳ Ｐゴシック" pitchFamily="36" charset="-128"/>
                <a:cs typeface="ＭＳ Ｐゴシック" pitchFamily="36" charset="-128"/>
              </a:defRPr>
            </a:lvl1pPr>
          </a:lstStyle>
          <a:p>
            <a:pPr lvl="0"/>
            <a:r>
              <a:rPr lang="en-US"/>
              <a:t>Click to edit Master subtitle style</a:t>
            </a:r>
          </a:p>
        </p:txBody>
      </p:sp>
      <p:pic>
        <p:nvPicPr>
          <p:cNvPr id="8" name="Picture 7"/>
          <p:cNvPicPr>
            <a:picLocks noChangeAspect="1"/>
          </p:cNvPicPr>
          <p:nvPr userDrawn="1"/>
        </p:nvPicPr>
        <p:blipFill>
          <a:blip r:embed="rId3"/>
          <a:stretch>
            <a:fillRect/>
          </a:stretch>
        </p:blipFill>
        <p:spPr>
          <a:xfrm>
            <a:off x="674352" y="511907"/>
            <a:ext cx="3525398" cy="867578"/>
          </a:xfrm>
          <a:prstGeom prst="rect">
            <a:avLst/>
          </a:prstGeom>
        </p:spPr>
      </p:pic>
    </p:spTree>
    <p:extLst>
      <p:ext uri="{BB962C8B-B14F-4D97-AF65-F5344CB8AC3E}">
        <p14:creationId xmlns:p14="http://schemas.microsoft.com/office/powerpoint/2010/main" val="46191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361280" y="6329978"/>
            <a:ext cx="1161143" cy="285750"/>
          </a:xfrm>
          <a:prstGeom prst="rect">
            <a:avLst/>
          </a:prstGeom>
        </p:spPr>
      </p:pic>
      <p:sp>
        <p:nvSpPr>
          <p:cNvPr id="27" name="Rectangle 26"/>
          <p:cNvSpPr/>
          <p:nvPr userDrawn="1"/>
        </p:nvSpPr>
        <p:spPr>
          <a:xfrm>
            <a:off x="355600" y="6668768"/>
            <a:ext cx="11460480" cy="45719"/>
          </a:xfrm>
          <a:prstGeom prst="rect">
            <a:avLst/>
          </a:prstGeom>
          <a:gradFill>
            <a:gsLst>
              <a:gs pos="0">
                <a:schemeClr val="tx1"/>
              </a:gs>
              <a:gs pos="100000">
                <a:schemeClr val="tx1">
                  <a:lumMod val="60000"/>
                  <a:lumOff val="4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90620" tIns="45310" rIns="90620" bIns="45310" anchor="ctr"/>
          <a:lstStyle/>
          <a:p>
            <a:pPr algn="ctr" fontAlgn="auto">
              <a:spcBef>
                <a:spcPts val="0"/>
              </a:spcBef>
              <a:spcAft>
                <a:spcPts val="0"/>
              </a:spcAft>
              <a:defRPr/>
            </a:pPr>
            <a:endParaRPr lang="en-US" sz="1781"/>
          </a:p>
        </p:txBody>
      </p:sp>
      <p:sp>
        <p:nvSpPr>
          <p:cNvPr id="28" name="Slide Number Placeholder 5"/>
          <p:cNvSpPr>
            <a:spLocks noGrp="1"/>
          </p:cNvSpPr>
          <p:nvPr>
            <p:ph type="sldNum" sz="quarter" idx="10"/>
          </p:nvPr>
        </p:nvSpPr>
        <p:spPr>
          <a:xfrm>
            <a:off x="11247059" y="634753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219">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0" name="Rectangle 9"/>
          <p:cNvSpPr/>
          <p:nvPr userDrawn="1"/>
        </p:nvSpPr>
        <p:spPr>
          <a:xfrm>
            <a:off x="3798595" y="6347532"/>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b="1">
                <a:solidFill>
                  <a:schemeClr val="accent1"/>
                </a:solidFill>
              </a:rPr>
              <a:t>Public Trust Advisors 2019 ©</a:t>
            </a:r>
          </a:p>
        </p:txBody>
      </p:sp>
      <p:sp>
        <p:nvSpPr>
          <p:cNvPr id="11" name="Text Placeholder 10"/>
          <p:cNvSpPr>
            <a:spLocks noGrp="1"/>
          </p:cNvSpPr>
          <p:nvPr>
            <p:ph type="body" sz="quarter" idx="11"/>
          </p:nvPr>
        </p:nvSpPr>
        <p:spPr>
          <a:xfrm>
            <a:off x="1642939" y="6340243"/>
            <a:ext cx="4034531" cy="275485"/>
          </a:xfrm>
          <a:prstGeom prst="rect">
            <a:avLst/>
          </a:prstGeom>
        </p:spPr>
        <p:txBody>
          <a:bodyPr anchor="ctr"/>
          <a:lstStyle>
            <a:lvl1pPr marL="0" indent="0">
              <a:buNone/>
              <a:defRPr sz="727">
                <a:solidFill>
                  <a:srgbClr val="000000"/>
                </a:solidFill>
              </a:defRPr>
            </a:lvl1pPr>
          </a:lstStyle>
          <a:p>
            <a:pPr lvl="0"/>
            <a:endParaRPr lang="en-US"/>
          </a:p>
        </p:txBody>
      </p:sp>
      <p:sp>
        <p:nvSpPr>
          <p:cNvPr id="14" name="Text Placeholder 2"/>
          <p:cNvSpPr>
            <a:spLocks noGrp="1"/>
          </p:cNvSpPr>
          <p:nvPr>
            <p:ph type="body" sz="quarter" idx="13" hasCustomPrompt="1"/>
          </p:nvPr>
        </p:nvSpPr>
        <p:spPr>
          <a:xfrm>
            <a:off x="400343" y="1283466"/>
            <a:ext cx="11431093" cy="4966395"/>
          </a:xfrm>
          <a:prstGeom prst="rect">
            <a:avLst/>
          </a:prstGeom>
          <a:noFill/>
        </p:spPr>
        <p:txBody>
          <a:bodyPr/>
          <a:lstStyle>
            <a:lvl1pPr marL="250886" indent="-250886" algn="l" defTabSz="334514" rtl="0" eaLnBrk="1" fontAlgn="base" hangingPunct="1">
              <a:spcBef>
                <a:spcPct val="20000"/>
              </a:spcBef>
              <a:spcAft>
                <a:spcPct val="0"/>
              </a:spcAft>
              <a:buFontTx/>
              <a:buBlip>
                <a:blip r:embed="rId3"/>
              </a:buBlip>
              <a:defRPr sz="1875">
                <a:solidFill>
                  <a:schemeClr val="bg1">
                    <a:lumMod val="50000"/>
                  </a:schemeClr>
                </a:solidFill>
              </a:defRPr>
            </a:lvl1pPr>
            <a:lvl2pPr marL="543587" indent="-209072" algn="l" defTabSz="334514" rtl="0" eaLnBrk="1" fontAlgn="base" hangingPunct="1">
              <a:spcBef>
                <a:spcPct val="20000"/>
              </a:spcBef>
              <a:spcAft>
                <a:spcPct val="0"/>
              </a:spcAft>
              <a:buFont typeface="Arial" panose="020B0604020202020204" pitchFamily="34" charset="0"/>
              <a:buChar char="•"/>
              <a:defRPr lang="en-US" sz="1688" kern="1200" dirty="0" smtClean="0">
                <a:solidFill>
                  <a:schemeClr val="bg1">
                    <a:lumMod val="50000"/>
                  </a:schemeClr>
                </a:solidFill>
                <a:latin typeface="+mn-lt"/>
                <a:ea typeface="ＭＳ Ｐゴシック" pitchFamily="36" charset="-128"/>
                <a:cs typeface="+mn-cs"/>
              </a:defRPr>
            </a:lvl2pPr>
            <a:lvl3pPr marL="1170802" indent="-167258" algn="l" defTabSz="334514" rtl="0" eaLnBrk="1" fontAlgn="base" hangingPunct="1">
              <a:spcBef>
                <a:spcPct val="20000"/>
              </a:spcBef>
              <a:spcAft>
                <a:spcPct val="0"/>
              </a:spcAft>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3pPr>
            <a:lvl5pPr marL="1505318" indent="-167258" algn="l" defTabSz="334514" rtl="0" eaLnBrk="1" fontAlgn="base" hangingPunct="1">
              <a:spcBef>
                <a:spcPct val="20000"/>
              </a:spcBef>
              <a:spcAft>
                <a:spcPct val="0"/>
              </a:spcAft>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5pPr>
          </a:lstStyle>
          <a:p>
            <a:pPr marL="250886" lvl="0" indent="-250886" algn="l" defTabSz="334514" rtl="0" eaLnBrk="1" fontAlgn="base" hangingPunct="1">
              <a:spcBef>
                <a:spcPct val="20000"/>
              </a:spcBef>
              <a:spcAft>
                <a:spcPct val="0"/>
              </a:spcAft>
              <a:buFontTx/>
              <a:buBlip>
                <a:blip r:embed="rId3"/>
              </a:buBlip>
            </a:pPr>
            <a:r>
              <a:rPr lang="en-US"/>
              <a:t>Click to edit Master text styles</a:t>
            </a:r>
          </a:p>
          <a:p>
            <a:pPr marL="543587" lvl="1" indent="-209072" algn="l" defTabSz="334514" rtl="0" eaLnBrk="1" fontAlgn="base" hangingPunct="1">
              <a:spcBef>
                <a:spcPct val="20000"/>
              </a:spcBef>
              <a:spcAft>
                <a:spcPct val="0"/>
              </a:spcAft>
              <a:buFont typeface="Arial" panose="020B0604020202020204" pitchFamily="34" charset="0"/>
              <a:buChar char="•"/>
            </a:pPr>
            <a:r>
              <a:rPr lang="en-US"/>
              <a:t>Second level</a:t>
            </a:r>
          </a:p>
          <a:p>
            <a:pPr marL="1170802" lvl="2" indent="-167258" algn="l" defTabSz="334514" rtl="0" eaLnBrk="1" fontAlgn="base" hangingPunct="1">
              <a:spcBef>
                <a:spcPct val="20000"/>
              </a:spcBef>
              <a:spcAft>
                <a:spcPct val="0"/>
              </a:spcAft>
              <a:buFont typeface="Arial" panose="020B0604020202020204" pitchFamily="34" charset="0"/>
              <a:buChar char="·"/>
            </a:pPr>
            <a:r>
              <a:rPr lang="en-US"/>
              <a:t>Third level</a:t>
            </a:r>
          </a:p>
          <a:p>
            <a:pPr lvl="0"/>
            <a:endParaRPr lang="en-US"/>
          </a:p>
        </p:txBody>
      </p:sp>
      <p:cxnSp>
        <p:nvCxnSpPr>
          <p:cNvPr id="6" name="Straight Connector 5"/>
          <p:cNvCxnSpPr/>
          <p:nvPr userDrawn="1"/>
        </p:nvCxnSpPr>
        <p:spPr>
          <a:xfrm>
            <a:off x="355600" y="1044399"/>
            <a:ext cx="11460480" cy="0"/>
          </a:xfrm>
          <a:prstGeom prst="line">
            <a:avLst/>
          </a:prstGeom>
          <a:ln w="15875">
            <a:solidFill>
              <a:srgbClr val="003862"/>
            </a:solidFill>
          </a:ln>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355600" y="389946"/>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620" tIns="45310" rIns="90620" bIns="45310" rtlCol="0" anchor="ctr"/>
          <a:lstStyle/>
          <a:p>
            <a:pPr algn="ctr"/>
            <a:endParaRPr lang="en-US" sz="1688"/>
          </a:p>
        </p:txBody>
      </p:sp>
      <p:sp>
        <p:nvSpPr>
          <p:cNvPr id="17" name="Title 1"/>
          <p:cNvSpPr>
            <a:spLocks noGrp="1"/>
          </p:cNvSpPr>
          <p:nvPr>
            <p:ph type="title"/>
          </p:nvPr>
        </p:nvSpPr>
        <p:spPr>
          <a:xfrm>
            <a:off x="377972" y="398394"/>
            <a:ext cx="11438109" cy="646006"/>
          </a:xfrm>
          <a:prstGeom prst="rect">
            <a:avLst/>
          </a:prstGeom>
          <a:gradFill flip="none" rotWithShape="1">
            <a:gsLst>
              <a:gs pos="0">
                <a:schemeClr val="tx1">
                  <a:lumMod val="20000"/>
                  <a:lumOff val="80000"/>
                </a:schemeClr>
              </a:gs>
              <a:gs pos="35000">
                <a:srgbClr val="FFFFFF">
                  <a:alpha val="0"/>
                </a:srgbClr>
              </a:gs>
            </a:gsLst>
            <a:lin ang="10800000" scaled="1"/>
            <a:tileRect/>
          </a:gradFill>
        </p:spPr>
        <p:txBody>
          <a:bodyPr lIns="96661" tIns="48331" rIns="96661" bIns="48331" anchor="ctr" anchorCtr="0"/>
          <a:lstStyle>
            <a:lvl1pPr>
              <a:defRPr sz="2531" b="0">
                <a:solidFill>
                  <a:srgbClr val="003862"/>
                </a:solidFill>
              </a:defRPr>
            </a:lvl1pPr>
          </a:lstStyle>
          <a:p>
            <a:r>
              <a:rPr lang="en-US"/>
              <a:t>Click to edit Master title style</a:t>
            </a:r>
          </a:p>
        </p:txBody>
      </p:sp>
    </p:spTree>
    <p:extLst>
      <p:ext uri="{BB962C8B-B14F-4D97-AF65-F5344CB8AC3E}">
        <p14:creationId xmlns:p14="http://schemas.microsoft.com/office/powerpoint/2010/main" val="1526108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7" name="Rectangle 26"/>
          <p:cNvSpPr/>
          <p:nvPr userDrawn="1"/>
        </p:nvSpPr>
        <p:spPr>
          <a:xfrm>
            <a:off x="355600" y="6668768"/>
            <a:ext cx="11460480" cy="45719"/>
          </a:xfrm>
          <a:prstGeom prst="rect">
            <a:avLst/>
          </a:prstGeom>
          <a:gradFill>
            <a:gsLst>
              <a:gs pos="0">
                <a:schemeClr val="tx1"/>
              </a:gs>
              <a:gs pos="100000">
                <a:schemeClr val="tx1">
                  <a:lumMod val="60000"/>
                  <a:lumOff val="4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90620" tIns="45310" rIns="90620" bIns="45310" anchor="ctr"/>
          <a:lstStyle/>
          <a:p>
            <a:pPr algn="ctr" fontAlgn="auto">
              <a:spcBef>
                <a:spcPts val="0"/>
              </a:spcBef>
              <a:spcAft>
                <a:spcPts val="0"/>
              </a:spcAft>
              <a:defRPr/>
            </a:pPr>
            <a:endParaRPr lang="en-US" sz="1781"/>
          </a:p>
        </p:txBody>
      </p:sp>
      <p:sp>
        <p:nvSpPr>
          <p:cNvPr id="28" name="Slide Number Placeholder 5"/>
          <p:cNvSpPr>
            <a:spLocks noGrp="1"/>
          </p:cNvSpPr>
          <p:nvPr>
            <p:ph type="sldNum" sz="quarter" idx="10"/>
          </p:nvPr>
        </p:nvSpPr>
        <p:spPr>
          <a:xfrm>
            <a:off x="11247059" y="634753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219">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0" name="Rectangle 9"/>
          <p:cNvSpPr/>
          <p:nvPr userDrawn="1"/>
        </p:nvSpPr>
        <p:spPr>
          <a:xfrm>
            <a:off x="3798595" y="6347532"/>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b="1">
                <a:solidFill>
                  <a:schemeClr val="accent1"/>
                </a:solidFill>
              </a:rPr>
              <a:t>Public Trust Advisors 2019 ©</a:t>
            </a:r>
          </a:p>
        </p:txBody>
      </p:sp>
      <p:sp>
        <p:nvSpPr>
          <p:cNvPr id="11" name="Text Placeholder 10"/>
          <p:cNvSpPr>
            <a:spLocks noGrp="1"/>
          </p:cNvSpPr>
          <p:nvPr>
            <p:ph type="body" sz="quarter" idx="11"/>
          </p:nvPr>
        </p:nvSpPr>
        <p:spPr>
          <a:xfrm>
            <a:off x="1642939" y="6340243"/>
            <a:ext cx="4034531" cy="275485"/>
          </a:xfrm>
          <a:prstGeom prst="rect">
            <a:avLst/>
          </a:prstGeom>
        </p:spPr>
        <p:txBody>
          <a:bodyPr anchor="ctr"/>
          <a:lstStyle>
            <a:lvl1pPr marL="0" indent="0">
              <a:buNone/>
              <a:defRPr sz="727">
                <a:solidFill>
                  <a:srgbClr val="000000"/>
                </a:solidFill>
              </a:defRPr>
            </a:lvl1pPr>
          </a:lstStyle>
          <a:p>
            <a:pPr lvl="0"/>
            <a:endParaRPr lang="en-US"/>
          </a:p>
        </p:txBody>
      </p:sp>
      <p:sp>
        <p:nvSpPr>
          <p:cNvPr id="23" name="Rectangle 22"/>
          <p:cNvSpPr/>
          <p:nvPr userDrawn="1"/>
        </p:nvSpPr>
        <p:spPr>
          <a:xfrm>
            <a:off x="355600" y="389946"/>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620" tIns="45310" rIns="90620" bIns="45310" rtlCol="0" anchor="ctr"/>
          <a:lstStyle/>
          <a:p>
            <a:pPr algn="ctr"/>
            <a:endParaRPr lang="en-US" sz="1688"/>
          </a:p>
        </p:txBody>
      </p:sp>
      <p:pic>
        <p:nvPicPr>
          <p:cNvPr id="15" name="Picture 14"/>
          <p:cNvPicPr>
            <a:picLocks noChangeAspect="1"/>
          </p:cNvPicPr>
          <p:nvPr userDrawn="1"/>
        </p:nvPicPr>
        <p:blipFill>
          <a:blip r:embed="rId2"/>
          <a:stretch>
            <a:fillRect/>
          </a:stretch>
        </p:blipFill>
        <p:spPr>
          <a:xfrm>
            <a:off x="361280" y="6329978"/>
            <a:ext cx="1161143" cy="285750"/>
          </a:xfrm>
          <a:prstGeom prst="rect">
            <a:avLst/>
          </a:prstGeom>
        </p:spPr>
      </p:pic>
    </p:spTree>
    <p:extLst>
      <p:ext uri="{BB962C8B-B14F-4D97-AF65-F5344CB8AC3E}">
        <p14:creationId xmlns:p14="http://schemas.microsoft.com/office/powerpoint/2010/main" val="288348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400343" y="1298218"/>
            <a:ext cx="11426785" cy="4966395"/>
          </a:xfrm>
          <a:prstGeom prst="rect">
            <a:avLst/>
          </a:prstGeom>
        </p:spPr>
        <p:txBody>
          <a:bodyPr/>
          <a:lstStyle>
            <a:lvl1pPr marL="250886" indent="-250886">
              <a:buFontTx/>
              <a:buBlip>
                <a:blip r:embed="rId2"/>
              </a:buBlip>
              <a:defRPr sz="1875">
                <a:solidFill>
                  <a:schemeClr val="bg1">
                    <a:lumMod val="50000"/>
                  </a:schemeClr>
                </a:solidFill>
              </a:defRPr>
            </a:lvl1pPr>
            <a:lvl2pPr marL="543587" indent="-209072">
              <a:buFont typeface="Arial" panose="020B0604020202020204" pitchFamily="34" charset="0"/>
              <a:buChar char="•"/>
              <a:defRPr sz="1688">
                <a:solidFill>
                  <a:schemeClr val="bg1">
                    <a:lumMod val="50000"/>
                  </a:schemeClr>
                </a:solidFill>
              </a:defRPr>
            </a:lvl2pPr>
            <a:lvl3pPr marL="1170802" indent="-167258">
              <a:buFont typeface="Calibri" panose="020F0502020204030204" pitchFamily="34" charset="0"/>
              <a:buChar char="­"/>
              <a:defRPr lang="en-US" sz="1500" kern="1200" dirty="0" smtClean="0">
                <a:solidFill>
                  <a:schemeClr val="bg1">
                    <a:lumMod val="50000"/>
                  </a:schemeClr>
                </a:solidFill>
                <a:latin typeface="+mn-lt"/>
                <a:ea typeface="ＭＳ Ｐゴシック" pitchFamily="36" charset="-128"/>
                <a:cs typeface="+mn-cs"/>
              </a:defRPr>
            </a:lvl3pPr>
            <a:lvl4pPr marL="1505318" indent="-167258">
              <a:buFont typeface="Arial" panose="020B0604020202020204" pitchFamily="34" charset="0"/>
              <a:buChar char="•"/>
              <a:defRPr lang="en-US" kern="1200" dirty="0" smtClean="0">
                <a:solidFill>
                  <a:srgbClr val="807F83"/>
                </a:solidFill>
                <a:latin typeface="+mn-lt"/>
                <a:ea typeface="ＭＳ Ｐゴシック" pitchFamily="36" charset="-128"/>
                <a:cs typeface="+mn-cs"/>
              </a:defRPr>
            </a:lvl4pPr>
            <a:lvl5pPr marL="1505318" indent="-167258">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a:p>
            <a:pPr lvl="1"/>
            <a:r>
              <a:rPr lang="en-US"/>
              <a:t>Second level</a:t>
            </a:r>
          </a:p>
          <a:p>
            <a:pPr marL="1170802" lvl="2" indent="-167258" algn="l" defTabSz="334514" rtl="0" eaLnBrk="1" fontAlgn="base" hangingPunct="1">
              <a:spcBef>
                <a:spcPct val="20000"/>
              </a:spcBef>
              <a:spcAft>
                <a:spcPct val="0"/>
              </a:spcAft>
              <a:buFont typeface="Arial" panose="020B0604020202020204" pitchFamily="34" charset="0"/>
              <a:buChar char="·"/>
            </a:pPr>
            <a:r>
              <a:rPr lang="en-US"/>
              <a:t>Third level</a:t>
            </a:r>
          </a:p>
        </p:txBody>
      </p:sp>
      <p:sp>
        <p:nvSpPr>
          <p:cNvPr id="27" name="Rectangle 26"/>
          <p:cNvSpPr/>
          <p:nvPr userDrawn="1"/>
        </p:nvSpPr>
        <p:spPr>
          <a:xfrm>
            <a:off x="355600" y="6668768"/>
            <a:ext cx="11460480" cy="45719"/>
          </a:xfrm>
          <a:prstGeom prst="rect">
            <a:avLst/>
          </a:prstGeom>
          <a:gradFill>
            <a:gsLst>
              <a:gs pos="0">
                <a:schemeClr val="tx1"/>
              </a:gs>
              <a:gs pos="100000">
                <a:schemeClr val="tx1">
                  <a:lumMod val="60000"/>
                  <a:lumOff val="4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90620" tIns="45310" rIns="90620" bIns="45310" anchor="ctr"/>
          <a:lstStyle/>
          <a:p>
            <a:pPr algn="ctr" fontAlgn="auto">
              <a:spcBef>
                <a:spcPts val="0"/>
              </a:spcBef>
              <a:spcAft>
                <a:spcPts val="0"/>
              </a:spcAft>
              <a:defRPr/>
            </a:pPr>
            <a:endParaRPr lang="en-US" sz="1781"/>
          </a:p>
        </p:txBody>
      </p:sp>
      <p:sp>
        <p:nvSpPr>
          <p:cNvPr id="28" name="Slide Number Placeholder 5"/>
          <p:cNvSpPr>
            <a:spLocks noGrp="1"/>
          </p:cNvSpPr>
          <p:nvPr>
            <p:ph type="sldNum" sz="quarter" idx="10"/>
          </p:nvPr>
        </p:nvSpPr>
        <p:spPr>
          <a:xfrm>
            <a:off x="11247059" y="634753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219">
                <a:solidFill>
                  <a:schemeClr val="accent1">
                    <a:lumMod val="50000"/>
                  </a:schemeClr>
                </a:solidFill>
                <a:latin typeface="Calibri" charset="0"/>
              </a:defRPr>
            </a:lvl1pPr>
          </a:lstStyle>
          <a:p>
            <a:fld id="{2E9F7E63-0103-43A8-A277-0E1F8158C81C}" type="slidenum">
              <a:rPr lang="en-US" smtClean="0"/>
              <a:pPr/>
              <a:t>‹#›</a:t>
            </a:fld>
            <a:endParaRPr lang="en-US"/>
          </a:p>
        </p:txBody>
      </p:sp>
      <p:cxnSp>
        <p:nvCxnSpPr>
          <p:cNvPr id="6" name="Straight Connector 5"/>
          <p:cNvCxnSpPr/>
          <p:nvPr userDrawn="1"/>
        </p:nvCxnSpPr>
        <p:spPr>
          <a:xfrm>
            <a:off x="355600" y="1044399"/>
            <a:ext cx="11460480" cy="0"/>
          </a:xfrm>
          <a:prstGeom prst="line">
            <a:avLst/>
          </a:prstGeom>
          <a:ln w="15875">
            <a:solidFill>
              <a:srgbClr val="003862"/>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3798595" y="6347532"/>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b="1">
                <a:solidFill>
                  <a:schemeClr val="accent1"/>
                </a:solidFill>
              </a:rPr>
              <a:t>Public Trust Advisors 2024 ©</a:t>
            </a:r>
          </a:p>
        </p:txBody>
      </p:sp>
      <p:sp>
        <p:nvSpPr>
          <p:cNvPr id="11" name="Text Placeholder 10"/>
          <p:cNvSpPr>
            <a:spLocks noGrp="1"/>
          </p:cNvSpPr>
          <p:nvPr>
            <p:ph type="body" sz="quarter" idx="11"/>
          </p:nvPr>
        </p:nvSpPr>
        <p:spPr>
          <a:xfrm>
            <a:off x="1642939" y="6340243"/>
            <a:ext cx="4034531" cy="275485"/>
          </a:xfrm>
          <a:prstGeom prst="rect">
            <a:avLst/>
          </a:prstGeom>
        </p:spPr>
        <p:txBody>
          <a:bodyPr anchor="ctr"/>
          <a:lstStyle>
            <a:lvl1pPr marL="0" indent="0">
              <a:buNone/>
              <a:defRPr sz="727">
                <a:solidFill>
                  <a:srgbClr val="000000"/>
                </a:solidFill>
              </a:defRPr>
            </a:lvl1pPr>
          </a:lstStyle>
          <a:p>
            <a:pPr lvl="0"/>
            <a:endParaRPr lang="en-US"/>
          </a:p>
        </p:txBody>
      </p:sp>
      <p:sp>
        <p:nvSpPr>
          <p:cNvPr id="23" name="Rectangle 22"/>
          <p:cNvSpPr/>
          <p:nvPr userDrawn="1"/>
        </p:nvSpPr>
        <p:spPr>
          <a:xfrm>
            <a:off x="355600" y="389946"/>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620" tIns="45310" rIns="90620" bIns="45310" rtlCol="0" anchor="ctr"/>
          <a:lstStyle/>
          <a:p>
            <a:pPr algn="ctr"/>
            <a:endParaRPr lang="en-US" sz="1688"/>
          </a:p>
        </p:txBody>
      </p:sp>
      <p:pic>
        <p:nvPicPr>
          <p:cNvPr id="14" name="Picture 13"/>
          <p:cNvPicPr>
            <a:picLocks noChangeAspect="1"/>
          </p:cNvPicPr>
          <p:nvPr userDrawn="1"/>
        </p:nvPicPr>
        <p:blipFill>
          <a:blip r:embed="rId3"/>
          <a:stretch>
            <a:fillRect/>
          </a:stretch>
        </p:blipFill>
        <p:spPr>
          <a:xfrm>
            <a:off x="361280" y="6329978"/>
            <a:ext cx="1161143" cy="285750"/>
          </a:xfrm>
          <a:prstGeom prst="rect">
            <a:avLst/>
          </a:prstGeom>
        </p:spPr>
      </p:pic>
      <p:sp>
        <p:nvSpPr>
          <p:cNvPr id="17" name="Title 1"/>
          <p:cNvSpPr>
            <a:spLocks noGrp="1"/>
          </p:cNvSpPr>
          <p:nvPr>
            <p:ph type="title"/>
          </p:nvPr>
        </p:nvSpPr>
        <p:spPr>
          <a:xfrm>
            <a:off x="377972" y="398394"/>
            <a:ext cx="11438109" cy="646006"/>
          </a:xfrm>
          <a:prstGeom prst="rect">
            <a:avLst/>
          </a:prstGeom>
          <a:gradFill flip="none" rotWithShape="1">
            <a:gsLst>
              <a:gs pos="0">
                <a:schemeClr val="tx1">
                  <a:lumMod val="20000"/>
                  <a:lumOff val="80000"/>
                </a:schemeClr>
              </a:gs>
              <a:gs pos="35000">
                <a:srgbClr val="FFFFFF">
                  <a:alpha val="0"/>
                </a:srgbClr>
              </a:gs>
            </a:gsLst>
            <a:lin ang="10800000" scaled="1"/>
            <a:tileRect/>
          </a:gradFill>
        </p:spPr>
        <p:txBody>
          <a:bodyPr lIns="96661" tIns="48331" rIns="96661" bIns="48331" anchor="ctr" anchorCtr="0"/>
          <a:lstStyle>
            <a:lvl1pPr>
              <a:defRPr sz="2531" b="0">
                <a:solidFill>
                  <a:srgbClr val="003862"/>
                </a:solidFill>
              </a:defRPr>
            </a:lvl1pPr>
          </a:lstStyle>
          <a:p>
            <a:r>
              <a:rPr lang="en-US"/>
              <a:t>Click to edit Master title style</a:t>
            </a:r>
          </a:p>
        </p:txBody>
      </p:sp>
    </p:spTree>
    <p:extLst>
      <p:ext uri="{BB962C8B-B14F-4D97-AF65-F5344CB8AC3E}">
        <p14:creationId xmlns:p14="http://schemas.microsoft.com/office/powerpoint/2010/main" val="102268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7" name="Rectangle 26"/>
          <p:cNvSpPr/>
          <p:nvPr userDrawn="1"/>
        </p:nvSpPr>
        <p:spPr>
          <a:xfrm>
            <a:off x="355600" y="6668768"/>
            <a:ext cx="11460480" cy="45719"/>
          </a:xfrm>
          <a:prstGeom prst="rect">
            <a:avLst/>
          </a:prstGeom>
          <a:gradFill>
            <a:gsLst>
              <a:gs pos="0">
                <a:schemeClr val="tx1"/>
              </a:gs>
              <a:gs pos="100000">
                <a:schemeClr val="tx1">
                  <a:lumMod val="60000"/>
                  <a:lumOff val="4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90620" tIns="45310" rIns="90620" bIns="45310" anchor="ctr"/>
          <a:lstStyle/>
          <a:p>
            <a:pPr algn="ctr" fontAlgn="auto">
              <a:spcBef>
                <a:spcPts val="0"/>
              </a:spcBef>
              <a:spcAft>
                <a:spcPts val="0"/>
              </a:spcAft>
              <a:defRPr/>
            </a:pPr>
            <a:endParaRPr lang="en-US" sz="1781"/>
          </a:p>
        </p:txBody>
      </p:sp>
      <p:sp>
        <p:nvSpPr>
          <p:cNvPr id="13" name="Title 1"/>
          <p:cNvSpPr>
            <a:spLocks noGrp="1"/>
          </p:cNvSpPr>
          <p:nvPr>
            <p:ph type="title"/>
          </p:nvPr>
        </p:nvSpPr>
        <p:spPr>
          <a:xfrm>
            <a:off x="377972" y="398394"/>
            <a:ext cx="11438109" cy="646006"/>
          </a:xfrm>
          <a:prstGeom prst="rect">
            <a:avLst/>
          </a:prstGeom>
          <a:gradFill flip="none" rotWithShape="1">
            <a:gsLst>
              <a:gs pos="0">
                <a:schemeClr val="tx1">
                  <a:lumMod val="20000"/>
                  <a:lumOff val="80000"/>
                </a:schemeClr>
              </a:gs>
              <a:gs pos="35000">
                <a:srgbClr val="FFFFFF">
                  <a:alpha val="0"/>
                </a:srgbClr>
              </a:gs>
            </a:gsLst>
            <a:lin ang="10800000" scaled="1"/>
            <a:tileRect/>
          </a:gradFill>
        </p:spPr>
        <p:txBody>
          <a:bodyPr lIns="96661" tIns="48331" rIns="96661" bIns="48331" anchor="ctr" anchorCtr="0"/>
          <a:lstStyle>
            <a:lvl1pPr>
              <a:defRPr sz="2531" b="0">
                <a:solidFill>
                  <a:srgbClr val="003862"/>
                </a:solidFill>
              </a:defRPr>
            </a:lvl1pPr>
          </a:lstStyle>
          <a:p>
            <a:r>
              <a:rPr lang="en-US"/>
              <a:t>Click to edit Master title style</a:t>
            </a:r>
          </a:p>
        </p:txBody>
      </p:sp>
      <p:sp>
        <p:nvSpPr>
          <p:cNvPr id="28" name="Slide Number Placeholder 5"/>
          <p:cNvSpPr>
            <a:spLocks noGrp="1"/>
          </p:cNvSpPr>
          <p:nvPr>
            <p:ph type="sldNum" sz="quarter" idx="10"/>
          </p:nvPr>
        </p:nvSpPr>
        <p:spPr>
          <a:xfrm>
            <a:off x="11247059" y="634753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219">
                <a:solidFill>
                  <a:schemeClr val="accent1">
                    <a:lumMod val="50000"/>
                  </a:schemeClr>
                </a:solidFill>
                <a:latin typeface="Calibri" charset="0"/>
              </a:defRPr>
            </a:lvl1pPr>
          </a:lstStyle>
          <a:p>
            <a:fld id="{2E9F7E63-0103-43A8-A277-0E1F8158C81C}" type="slidenum">
              <a:rPr lang="en-US" smtClean="0"/>
              <a:pPr/>
              <a:t>‹#›</a:t>
            </a:fld>
            <a:endParaRPr lang="en-US"/>
          </a:p>
        </p:txBody>
      </p:sp>
      <p:cxnSp>
        <p:nvCxnSpPr>
          <p:cNvPr id="6" name="Straight Connector 5"/>
          <p:cNvCxnSpPr/>
          <p:nvPr userDrawn="1"/>
        </p:nvCxnSpPr>
        <p:spPr>
          <a:xfrm>
            <a:off x="355600" y="1044399"/>
            <a:ext cx="11460480" cy="0"/>
          </a:xfrm>
          <a:prstGeom prst="line">
            <a:avLst/>
          </a:prstGeom>
          <a:ln w="15875">
            <a:solidFill>
              <a:srgbClr val="003862"/>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3798595" y="6347532"/>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b="1">
                <a:solidFill>
                  <a:schemeClr val="accent1"/>
                </a:solidFill>
              </a:rPr>
              <a:t>Public Trust Advisors 2019 ©</a:t>
            </a:r>
          </a:p>
        </p:txBody>
      </p:sp>
      <p:sp>
        <p:nvSpPr>
          <p:cNvPr id="11" name="Text Placeholder 10"/>
          <p:cNvSpPr>
            <a:spLocks noGrp="1"/>
          </p:cNvSpPr>
          <p:nvPr>
            <p:ph type="body" sz="quarter" idx="11"/>
          </p:nvPr>
        </p:nvSpPr>
        <p:spPr>
          <a:xfrm>
            <a:off x="1642939" y="6340243"/>
            <a:ext cx="4034531" cy="275485"/>
          </a:xfrm>
          <a:prstGeom prst="rect">
            <a:avLst/>
          </a:prstGeom>
        </p:spPr>
        <p:txBody>
          <a:bodyPr anchor="ctr"/>
          <a:lstStyle>
            <a:lvl1pPr marL="0" indent="0">
              <a:buNone/>
              <a:defRPr sz="727">
                <a:solidFill>
                  <a:srgbClr val="000000"/>
                </a:solidFill>
              </a:defRPr>
            </a:lvl1pPr>
          </a:lstStyle>
          <a:p>
            <a:pPr lvl="0"/>
            <a:endParaRPr lang="en-US"/>
          </a:p>
        </p:txBody>
      </p:sp>
      <p:sp>
        <p:nvSpPr>
          <p:cNvPr id="20" name="Content Placeholder 7"/>
          <p:cNvSpPr>
            <a:spLocks noGrp="1"/>
          </p:cNvSpPr>
          <p:nvPr>
            <p:ph sz="quarter" idx="12"/>
          </p:nvPr>
        </p:nvSpPr>
        <p:spPr>
          <a:xfrm>
            <a:off x="400343" y="1270463"/>
            <a:ext cx="5665539" cy="3536156"/>
          </a:xfrm>
          <a:prstGeom prst="rect">
            <a:avLst/>
          </a:prstGeom>
        </p:spPr>
        <p:txBody>
          <a:bodyPr/>
          <a:lstStyle>
            <a:lvl1pPr marL="250886" indent="-250886">
              <a:buFontTx/>
              <a:buBlip>
                <a:blip r:embed="rId2"/>
              </a:buBlip>
              <a:defRPr sz="1875">
                <a:solidFill>
                  <a:schemeClr val="bg1">
                    <a:lumMod val="50000"/>
                  </a:schemeClr>
                </a:solidFill>
              </a:defRPr>
            </a:lvl1pPr>
            <a:lvl2pPr marL="543587" indent="-209072">
              <a:buFont typeface="Arial" panose="020B0604020202020204" pitchFamily="34" charset="0"/>
              <a:buChar char="•"/>
              <a:defRPr sz="1688">
                <a:solidFill>
                  <a:schemeClr val="bg1">
                    <a:lumMod val="50000"/>
                  </a:schemeClr>
                </a:solidFill>
              </a:defRPr>
            </a:lvl2pPr>
            <a:lvl3pPr marL="1003543" indent="0">
              <a:buFont typeface="Arial" panose="020B0604020202020204" pitchFamily="34" charset="0"/>
              <a:buNone/>
              <a:defRPr lang="en-US" sz="1500" kern="1200" dirty="0" smtClean="0">
                <a:solidFill>
                  <a:schemeClr val="bg1">
                    <a:lumMod val="50000"/>
                  </a:schemeClr>
                </a:solidFill>
                <a:latin typeface="+mn-lt"/>
                <a:ea typeface="ＭＳ Ｐゴシック" pitchFamily="36" charset="-128"/>
                <a:cs typeface="+mn-cs"/>
              </a:defRPr>
            </a:lvl3pPr>
            <a:lvl4pPr marL="1505318" indent="-167258">
              <a:buFont typeface="Arial" panose="020B0604020202020204" pitchFamily="34" charset="0"/>
              <a:buChar char="•"/>
              <a:defRPr lang="en-US" kern="1200" dirty="0" smtClean="0">
                <a:solidFill>
                  <a:srgbClr val="807F83"/>
                </a:solidFill>
                <a:latin typeface="+mn-lt"/>
                <a:ea typeface="ＭＳ Ｐゴシック" pitchFamily="36" charset="-128"/>
                <a:cs typeface="+mn-cs"/>
              </a:defRPr>
            </a:lvl4pPr>
            <a:lvl5pPr marL="1338059" indent="0">
              <a:buFont typeface="Arial" panose="020B0604020202020204" pitchFamily="34" charset="0"/>
              <a:buNone/>
              <a:defRPr lang="en-US" sz="1500"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a:p>
            <a:pPr lvl="1"/>
            <a:r>
              <a:rPr lang="en-US"/>
              <a:t>Second level</a:t>
            </a:r>
          </a:p>
          <a:p>
            <a:pPr marL="1170802" lvl="2" indent="-167258" algn="l" defTabSz="334514" rtl="0" eaLnBrk="1" fontAlgn="base" hangingPunct="1">
              <a:spcBef>
                <a:spcPct val="20000"/>
              </a:spcBef>
              <a:spcAft>
                <a:spcPct val="0"/>
              </a:spcAft>
              <a:buFont typeface="Arial" panose="020B0604020202020204" pitchFamily="34" charset="0"/>
              <a:buChar char="·"/>
            </a:pPr>
            <a:r>
              <a:rPr lang="en-US"/>
              <a:t>Third level</a:t>
            </a:r>
          </a:p>
        </p:txBody>
      </p:sp>
      <p:sp>
        <p:nvSpPr>
          <p:cNvPr id="21" name="Content Placeholder 7"/>
          <p:cNvSpPr>
            <a:spLocks noGrp="1"/>
          </p:cNvSpPr>
          <p:nvPr>
            <p:ph sz="quarter" idx="16"/>
          </p:nvPr>
        </p:nvSpPr>
        <p:spPr>
          <a:xfrm>
            <a:off x="6136829" y="1268083"/>
            <a:ext cx="5698993" cy="3536156"/>
          </a:xfrm>
          <a:prstGeom prst="rect">
            <a:avLst/>
          </a:prstGeom>
        </p:spPr>
        <p:txBody>
          <a:bodyPr/>
          <a:lstStyle>
            <a:lvl1pPr marL="250886" indent="-250886">
              <a:buFontTx/>
              <a:buBlip>
                <a:blip r:embed="rId2"/>
              </a:buBlip>
              <a:defRPr sz="1875">
                <a:solidFill>
                  <a:schemeClr val="bg1">
                    <a:lumMod val="50000"/>
                  </a:schemeClr>
                </a:solidFill>
              </a:defRPr>
            </a:lvl1pPr>
            <a:lvl2pPr marL="543587" indent="-209072">
              <a:buFont typeface="Arial" panose="020B0604020202020204" pitchFamily="34" charset="0"/>
              <a:buChar char="•"/>
              <a:defRPr sz="1688">
                <a:solidFill>
                  <a:schemeClr val="bg1">
                    <a:lumMod val="50000"/>
                  </a:schemeClr>
                </a:solidFill>
              </a:defRPr>
            </a:lvl2pPr>
            <a:lvl3pPr marL="1170802" indent="-167258">
              <a:buFont typeface="Calibri" panose="020F0502020204030204" pitchFamily="34" charset="0"/>
              <a:buChar char="­"/>
              <a:defRPr lang="en-US" sz="1500" kern="1200" dirty="0" smtClean="0">
                <a:solidFill>
                  <a:schemeClr val="bg1">
                    <a:lumMod val="50000"/>
                  </a:schemeClr>
                </a:solidFill>
                <a:latin typeface="+mn-lt"/>
                <a:ea typeface="ＭＳ Ｐゴシック" pitchFamily="36" charset="-128"/>
                <a:cs typeface="+mn-cs"/>
              </a:defRPr>
            </a:lvl3pPr>
            <a:lvl4pPr marL="1505318" indent="-167258">
              <a:buFont typeface="Arial" panose="020B0604020202020204" pitchFamily="34" charset="0"/>
              <a:buChar char="•"/>
              <a:defRPr lang="en-US" kern="1200" dirty="0" smtClean="0">
                <a:solidFill>
                  <a:srgbClr val="807F83"/>
                </a:solidFill>
                <a:latin typeface="+mn-lt"/>
                <a:ea typeface="ＭＳ Ｐゴシック" pitchFamily="36" charset="-128"/>
                <a:cs typeface="+mn-cs"/>
              </a:defRPr>
            </a:lvl4pPr>
            <a:lvl5pPr marL="1505318" indent="-167258">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a:p>
            <a:pPr lvl="1"/>
            <a:r>
              <a:rPr lang="en-US"/>
              <a:t>Second level</a:t>
            </a:r>
          </a:p>
          <a:p>
            <a:pPr marL="1170802" lvl="2" indent="-167258" algn="l" defTabSz="334514" rtl="0" eaLnBrk="1" fontAlgn="base" hangingPunct="1">
              <a:spcBef>
                <a:spcPct val="20000"/>
              </a:spcBef>
              <a:spcAft>
                <a:spcPct val="0"/>
              </a:spcAft>
              <a:buFont typeface="Arial" panose="020B0604020202020204" pitchFamily="34" charset="0"/>
              <a:buChar char="·"/>
            </a:pPr>
            <a:r>
              <a:rPr lang="en-US"/>
              <a:t>Third level</a:t>
            </a:r>
          </a:p>
        </p:txBody>
      </p:sp>
      <p:sp>
        <p:nvSpPr>
          <p:cNvPr id="19" name="Text Placeholder 2"/>
          <p:cNvSpPr>
            <a:spLocks noGrp="1"/>
          </p:cNvSpPr>
          <p:nvPr>
            <p:ph type="body" sz="quarter" idx="15"/>
          </p:nvPr>
        </p:nvSpPr>
        <p:spPr>
          <a:xfrm>
            <a:off x="400344" y="4822031"/>
            <a:ext cx="11444034" cy="1430239"/>
          </a:xfrm>
          <a:prstGeom prst="rect">
            <a:avLst/>
          </a:prstGeom>
        </p:spPr>
        <p:txBody>
          <a:bodyPr/>
          <a:lstStyle>
            <a:lvl1pPr marL="250886" indent="-250886">
              <a:buFontTx/>
              <a:buBlip>
                <a:blip r:embed="rId2"/>
              </a:buBlip>
              <a:defRPr sz="1875">
                <a:solidFill>
                  <a:schemeClr val="bg1">
                    <a:lumMod val="50000"/>
                  </a:schemeClr>
                </a:solidFill>
              </a:defRPr>
            </a:lvl1pPr>
            <a:lvl2pPr marL="334515" indent="0">
              <a:buNone/>
              <a:defRPr lang="en-US" sz="1688" kern="1200" dirty="0" smtClean="0">
                <a:solidFill>
                  <a:schemeClr val="bg1">
                    <a:lumMod val="50000"/>
                  </a:schemeClr>
                </a:solidFill>
                <a:latin typeface="+mn-lt"/>
                <a:ea typeface="ＭＳ Ｐゴシック" pitchFamily="36" charset="-128"/>
                <a:cs typeface="+mn-cs"/>
              </a:defRPr>
            </a:lvl2pPr>
            <a:lvl3pPr marL="1170802" indent="-167258" algn="l" defTabSz="334514" rtl="0" eaLnBrk="1" fontAlgn="base" hangingPunct="1">
              <a:spcBef>
                <a:spcPct val="20000"/>
              </a:spcBef>
              <a:spcAft>
                <a:spcPct val="0"/>
              </a:spcAft>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3pPr>
            <a:lvl5pPr marL="1505318" indent="-167258" algn="l" defTabSz="334514" rtl="0" eaLnBrk="1" fontAlgn="base" hangingPunct="1">
              <a:spcBef>
                <a:spcPct val="20000"/>
              </a:spcBef>
              <a:spcAft>
                <a:spcPct val="0"/>
              </a:spcAft>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a:p>
            <a:pPr marL="543587" lvl="1" indent="-209072" algn="l" defTabSz="334514" rtl="0" eaLnBrk="1" fontAlgn="base" hangingPunct="1">
              <a:spcBef>
                <a:spcPct val="20000"/>
              </a:spcBef>
              <a:spcAft>
                <a:spcPct val="0"/>
              </a:spcAft>
              <a:buFont typeface="Arial" panose="020B0604020202020204" pitchFamily="34" charset="0"/>
              <a:buChar char="•"/>
            </a:pPr>
            <a:r>
              <a:rPr lang="en-US"/>
              <a:t>Second level</a:t>
            </a:r>
          </a:p>
          <a:p>
            <a:pPr marL="1170802" lvl="2" indent="-167258" algn="l" defTabSz="334514" rtl="0" eaLnBrk="1" fontAlgn="base" hangingPunct="1">
              <a:spcBef>
                <a:spcPct val="20000"/>
              </a:spcBef>
              <a:spcAft>
                <a:spcPct val="0"/>
              </a:spcAft>
              <a:buFont typeface="Arial" panose="020B0604020202020204" pitchFamily="34" charset="0"/>
              <a:buChar char="·"/>
            </a:pPr>
            <a:r>
              <a:rPr lang="en-US"/>
              <a:t>Third level</a:t>
            </a:r>
          </a:p>
        </p:txBody>
      </p:sp>
      <p:sp>
        <p:nvSpPr>
          <p:cNvPr id="23" name="Rectangle 22"/>
          <p:cNvSpPr/>
          <p:nvPr userDrawn="1"/>
        </p:nvSpPr>
        <p:spPr>
          <a:xfrm>
            <a:off x="355600" y="389947"/>
            <a:ext cx="11460480" cy="5862323"/>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620" tIns="45310" rIns="90620" bIns="45310" rtlCol="0" anchor="ctr"/>
          <a:lstStyle/>
          <a:p>
            <a:pPr algn="ctr"/>
            <a:endParaRPr lang="en-US" sz="1688"/>
          </a:p>
        </p:txBody>
      </p:sp>
      <p:pic>
        <p:nvPicPr>
          <p:cNvPr id="14" name="Picture 13"/>
          <p:cNvPicPr>
            <a:picLocks noChangeAspect="1"/>
          </p:cNvPicPr>
          <p:nvPr userDrawn="1"/>
        </p:nvPicPr>
        <p:blipFill>
          <a:blip r:embed="rId3"/>
          <a:stretch>
            <a:fillRect/>
          </a:stretch>
        </p:blipFill>
        <p:spPr>
          <a:xfrm>
            <a:off x="361280" y="6329978"/>
            <a:ext cx="1161143" cy="285750"/>
          </a:xfrm>
          <a:prstGeom prst="rect">
            <a:avLst/>
          </a:prstGeom>
        </p:spPr>
      </p:pic>
    </p:spTree>
    <p:extLst>
      <p:ext uri="{BB962C8B-B14F-4D97-AF65-F5344CB8AC3E}">
        <p14:creationId xmlns:p14="http://schemas.microsoft.com/office/powerpoint/2010/main" val="4415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Title and Content - For Print ">
    <p:spTree>
      <p:nvGrpSpPr>
        <p:cNvPr id="1" name=""/>
        <p:cNvGrpSpPr/>
        <p:nvPr/>
      </p:nvGrpSpPr>
      <p:grpSpPr>
        <a:xfrm>
          <a:off x="0" y="0"/>
          <a:ext cx="0" cy="0"/>
          <a:chOff x="0" y="0"/>
          <a:chExt cx="0" cy="0"/>
        </a:xfrm>
      </p:grpSpPr>
      <p:sp>
        <p:nvSpPr>
          <p:cNvPr id="15" name="Title 1"/>
          <p:cNvSpPr>
            <a:spLocks noGrp="1"/>
          </p:cNvSpPr>
          <p:nvPr>
            <p:ph type="title"/>
          </p:nvPr>
        </p:nvSpPr>
        <p:spPr>
          <a:xfrm>
            <a:off x="365760" y="420053"/>
            <a:ext cx="11460480" cy="611040"/>
          </a:xfrm>
          <a:prstGeom prst="rect">
            <a:avLst/>
          </a:prstGeom>
          <a:solidFill>
            <a:schemeClr val="accent1"/>
          </a:solidFill>
        </p:spPr>
        <p:txBody>
          <a:bodyPr lIns="96661" tIns="48331" rIns="96661" bIns="48331" anchor="ctr" anchorCtr="0"/>
          <a:lstStyle>
            <a:lvl1pPr>
              <a:defRPr sz="2531" b="0">
                <a:solidFill>
                  <a:schemeClr val="bg1"/>
                </a:solidFill>
              </a:defRPr>
            </a:lvl1pPr>
          </a:lstStyle>
          <a:p>
            <a:r>
              <a:rPr lang="en-US"/>
              <a:t>Click to edit Master title style</a:t>
            </a:r>
          </a:p>
        </p:txBody>
      </p:sp>
      <p:sp>
        <p:nvSpPr>
          <p:cNvPr id="23" name="Rectangle 22"/>
          <p:cNvSpPr/>
          <p:nvPr userDrawn="1"/>
        </p:nvSpPr>
        <p:spPr>
          <a:xfrm>
            <a:off x="365760" y="420052"/>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620" tIns="45310" rIns="90620" bIns="45310" rtlCol="0" anchor="ctr"/>
          <a:lstStyle/>
          <a:p>
            <a:pPr lvl="0" algn="ctr"/>
            <a:endParaRPr lang="en-US" sz="2344"/>
          </a:p>
        </p:txBody>
      </p:sp>
      <p:sp>
        <p:nvSpPr>
          <p:cNvPr id="28" name="Slide Number Placeholder 5"/>
          <p:cNvSpPr>
            <a:spLocks noGrp="1"/>
          </p:cNvSpPr>
          <p:nvPr>
            <p:ph type="sldNum" sz="quarter" idx="10"/>
          </p:nvPr>
        </p:nvSpPr>
        <p:spPr>
          <a:xfrm>
            <a:off x="11318736" y="6352223"/>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219">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0" name="Rectangle 9"/>
          <p:cNvSpPr/>
          <p:nvPr userDrawn="1"/>
        </p:nvSpPr>
        <p:spPr>
          <a:xfrm>
            <a:off x="3450254"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b="1">
                <a:solidFill>
                  <a:schemeClr val="accent1"/>
                </a:solidFill>
              </a:rPr>
              <a:t>Public Trust Advisors 2021 ©</a:t>
            </a:r>
          </a:p>
        </p:txBody>
      </p:sp>
      <p:sp>
        <p:nvSpPr>
          <p:cNvPr id="11" name="Text Placeholder 10"/>
          <p:cNvSpPr>
            <a:spLocks noGrp="1"/>
          </p:cNvSpPr>
          <p:nvPr>
            <p:ph type="body" sz="quarter" idx="11"/>
          </p:nvPr>
        </p:nvSpPr>
        <p:spPr>
          <a:xfrm>
            <a:off x="1642939" y="6362114"/>
            <a:ext cx="4034531" cy="275485"/>
          </a:xfrm>
          <a:prstGeom prst="rect">
            <a:avLst/>
          </a:prstGeom>
        </p:spPr>
        <p:txBody>
          <a:bodyPr anchor="ctr"/>
          <a:lstStyle>
            <a:lvl1pPr marL="0" indent="0">
              <a:buNone/>
              <a:defRPr sz="727">
                <a:solidFill>
                  <a:srgbClr val="000000"/>
                </a:solidFill>
              </a:defRPr>
            </a:lvl1pPr>
          </a:lstStyle>
          <a:p>
            <a:pPr lvl="0"/>
            <a:r>
              <a:rPr lang="en-US"/>
              <a:t>Click to edit Master text styles</a:t>
            </a:r>
          </a:p>
        </p:txBody>
      </p:sp>
      <p:sp>
        <p:nvSpPr>
          <p:cNvPr id="14" name="Text Placeholder 2"/>
          <p:cNvSpPr>
            <a:spLocks noGrp="1"/>
          </p:cNvSpPr>
          <p:nvPr>
            <p:ph type="body" sz="quarter" idx="13"/>
          </p:nvPr>
        </p:nvSpPr>
        <p:spPr>
          <a:xfrm>
            <a:off x="380454" y="1274893"/>
            <a:ext cx="11431093" cy="4974968"/>
          </a:xfrm>
          <a:prstGeom prst="rect">
            <a:avLst/>
          </a:prstGeom>
          <a:noFill/>
        </p:spPr>
        <p:txBody>
          <a:bodyPr/>
          <a:lstStyle>
            <a:lvl1pPr marL="0" indent="0">
              <a:buFontTx/>
              <a:buNone/>
              <a:defRPr sz="2250">
                <a:solidFill>
                  <a:schemeClr val="tx1"/>
                </a:solidFill>
              </a:defRPr>
            </a:lvl1pPr>
            <a:lvl2pPr marL="543602" indent="-209078">
              <a:defRPr lang="en-US" sz="1688" kern="1200" dirty="0" smtClean="0">
                <a:solidFill>
                  <a:schemeClr val="bg1">
                    <a:lumMod val="50000"/>
                  </a:schemeClr>
                </a:solidFill>
                <a:latin typeface="+mn-lt"/>
                <a:ea typeface="ＭＳ Ｐゴシック" pitchFamily="36" charset="-128"/>
                <a:cs typeface="+mn-cs"/>
              </a:defRPr>
            </a:lvl2pPr>
            <a:lvl3pPr marL="1170833" indent="-167263" algn="l" defTabSz="334523" rtl="0" eaLnBrk="1" fontAlgn="base" hangingPunct="1">
              <a:spcBef>
                <a:spcPct val="20000"/>
              </a:spcBef>
              <a:spcAft>
                <a:spcPct val="0"/>
              </a:spcAft>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3pPr>
            <a:lvl5pPr marL="1505359" indent="-167263" algn="l" defTabSz="334523" rtl="0" eaLnBrk="1" fontAlgn="base" hangingPunct="1">
              <a:spcBef>
                <a:spcPct val="20000"/>
              </a:spcBef>
              <a:spcAft>
                <a:spcPct val="0"/>
              </a:spcAft>
              <a:buFont typeface="Arial" panose="020B0604020202020204" pitchFamily="34" charset="0"/>
              <a:buChar char="·"/>
              <a:defRPr lang="en-US" sz="1500"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61D0CF14-89D2-41D0-9422-B2E92A870AE9}"/>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605F867C-6C19-4553-B0E8-56F7E86442E9}"/>
              </a:ext>
            </a:extLst>
          </p:cNvPr>
          <p:cNvPicPr>
            <a:picLocks noChangeAspect="1"/>
          </p:cNvPicPr>
          <p:nvPr userDrawn="1"/>
        </p:nvPicPr>
        <p:blipFill>
          <a:blip r:embed="rId2"/>
          <a:stretch>
            <a:fillRect/>
          </a:stretch>
        </p:blipFill>
        <p:spPr>
          <a:xfrm>
            <a:off x="361280" y="6343513"/>
            <a:ext cx="1161143" cy="285750"/>
          </a:xfrm>
          <a:prstGeom prst="rect">
            <a:avLst/>
          </a:prstGeom>
        </p:spPr>
      </p:pic>
    </p:spTree>
    <p:extLst>
      <p:ext uri="{BB962C8B-B14F-4D97-AF65-F5344CB8AC3E}">
        <p14:creationId xmlns:p14="http://schemas.microsoft.com/office/powerpoint/2010/main" val="214663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ection Divider - Print ">
    <p:spTree>
      <p:nvGrpSpPr>
        <p:cNvPr id="1" name=""/>
        <p:cNvGrpSpPr/>
        <p:nvPr/>
      </p:nvGrpSpPr>
      <p:grpSpPr>
        <a:xfrm>
          <a:off x="0" y="0"/>
          <a:ext cx="0" cy="0"/>
          <a:chOff x="0" y="0"/>
          <a:chExt cx="0" cy="0"/>
        </a:xfrm>
      </p:grpSpPr>
      <p:sp>
        <p:nvSpPr>
          <p:cNvPr id="15" name="Title 1"/>
          <p:cNvSpPr>
            <a:spLocks noGrp="1"/>
          </p:cNvSpPr>
          <p:nvPr>
            <p:ph type="title"/>
          </p:nvPr>
        </p:nvSpPr>
        <p:spPr>
          <a:xfrm>
            <a:off x="355602" y="3105999"/>
            <a:ext cx="11488066" cy="646006"/>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23" name="Rectangle 22"/>
          <p:cNvSpPr/>
          <p:nvPr userDrawn="1"/>
        </p:nvSpPr>
        <p:spPr>
          <a:xfrm>
            <a:off x="370957" y="387527"/>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a:p>
        </p:txBody>
      </p:sp>
      <p:cxnSp>
        <p:nvCxnSpPr>
          <p:cNvPr id="29" name="Straight Connector 28">
            <a:extLst>
              <a:ext uri="{FF2B5EF4-FFF2-40B4-BE49-F238E27FC236}">
                <a16:creationId xmlns:a16="http://schemas.microsoft.com/office/drawing/2014/main" id="{F7066BD7-CD22-4265-950D-86D4ABD96278}"/>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A242B068-B81C-4463-9041-06B47F4AEBA2}"/>
              </a:ext>
            </a:extLst>
          </p:cNvPr>
          <p:cNvPicPr>
            <a:picLocks noChangeAspect="1"/>
          </p:cNvPicPr>
          <p:nvPr userDrawn="1"/>
        </p:nvPicPr>
        <p:blipFill>
          <a:blip r:embed="rId2"/>
          <a:stretch>
            <a:fillRect/>
          </a:stretch>
        </p:blipFill>
        <p:spPr>
          <a:xfrm>
            <a:off x="380454" y="6341807"/>
            <a:ext cx="948284" cy="316095"/>
          </a:xfrm>
          <a:prstGeom prst="rect">
            <a:avLst/>
          </a:prstGeom>
        </p:spPr>
      </p:pic>
      <p:sp>
        <p:nvSpPr>
          <p:cNvPr id="10" name="Slide Number Placeholder 5">
            <a:extLst>
              <a:ext uri="{FF2B5EF4-FFF2-40B4-BE49-F238E27FC236}">
                <a16:creationId xmlns:a16="http://schemas.microsoft.com/office/drawing/2014/main" id="{CDC280C4-2779-4E9E-A084-5281E3CA8BAB}"/>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1" name="Rectangle 10">
            <a:extLst>
              <a:ext uri="{FF2B5EF4-FFF2-40B4-BE49-F238E27FC236}">
                <a16:creationId xmlns:a16="http://schemas.microsoft.com/office/drawing/2014/main" id="{06418AF6-3A94-4602-BA66-83DC3FF378D8}"/>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12" name="Text Placeholder 10">
            <a:extLst>
              <a:ext uri="{FF2B5EF4-FFF2-40B4-BE49-F238E27FC236}">
                <a16:creationId xmlns:a16="http://schemas.microsoft.com/office/drawing/2014/main" id="{D6CFACDB-8F77-4B69-AB6A-E7EA66B131CA}"/>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56999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list - Print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3D99C55-FAF9-4DFC-B65A-2B3206EF7AC1}"/>
              </a:ext>
            </a:extLst>
          </p:cNvPr>
          <p:cNvSpPr>
            <a:spLocks noGrp="1"/>
          </p:cNvSpPr>
          <p:nvPr>
            <p:ph type="title"/>
          </p:nvPr>
        </p:nvSpPr>
        <p:spPr>
          <a:xfrm>
            <a:off x="373439" y="415875"/>
            <a:ext cx="11460480"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17" name="Rectangle 16">
            <a:extLst>
              <a:ext uri="{FF2B5EF4-FFF2-40B4-BE49-F238E27FC236}">
                <a16:creationId xmlns:a16="http://schemas.microsoft.com/office/drawing/2014/main" id="{1891C979-7B6C-4FAE-A896-FE09A533B57A}"/>
              </a:ext>
            </a:extLst>
          </p:cNvPr>
          <p:cNvSpPr/>
          <p:nvPr userDrawn="1"/>
        </p:nvSpPr>
        <p:spPr>
          <a:xfrm>
            <a:off x="365760" y="415875"/>
            <a:ext cx="11460480" cy="5863590"/>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a:p>
        </p:txBody>
      </p:sp>
      <p:cxnSp>
        <p:nvCxnSpPr>
          <p:cNvPr id="22" name="Straight Connector 21">
            <a:extLst>
              <a:ext uri="{FF2B5EF4-FFF2-40B4-BE49-F238E27FC236}">
                <a16:creationId xmlns:a16="http://schemas.microsoft.com/office/drawing/2014/main" id="{41CE234D-4F6D-4CC0-8E77-1DA0ECA8B684}"/>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
        <p:nvSpPr>
          <p:cNvPr id="13" name="Content Placeholder 5">
            <a:extLst>
              <a:ext uri="{FF2B5EF4-FFF2-40B4-BE49-F238E27FC236}">
                <a16:creationId xmlns:a16="http://schemas.microsoft.com/office/drawing/2014/main" id="{BCD328EF-F403-4DBD-8274-C63D5E9FF301}"/>
              </a:ext>
            </a:extLst>
          </p:cNvPr>
          <p:cNvSpPr>
            <a:spLocks noGrp="1"/>
          </p:cNvSpPr>
          <p:nvPr>
            <p:ph sz="quarter" idx="16" hasCustomPrompt="1"/>
          </p:nvPr>
        </p:nvSpPr>
        <p:spPr>
          <a:xfrm>
            <a:off x="532869" y="1916259"/>
            <a:ext cx="11126264" cy="4215460"/>
          </a:xfrm>
          <a:prstGeom prst="rect">
            <a:avLst/>
          </a:prstGeom>
        </p:spPr>
        <p:txBody>
          <a:bodyPr/>
          <a:lstStyle>
            <a:lvl1pPr marL="339825" indent="-339825">
              <a:buFontTx/>
              <a:buBlip>
                <a:blip r:embed="rId2"/>
              </a:buBlip>
              <a:defRPr sz="2250">
                <a:solidFill>
                  <a:schemeClr val="tx1"/>
                </a:solidFill>
              </a:defRPr>
            </a:lvl1pPr>
            <a:lvl2pPr marL="736288" indent="-283188">
              <a:buFont typeface="Arial" panose="020B0604020202020204" pitchFamily="34" charset="0"/>
              <a:buChar char="•"/>
              <a:defRPr sz="2250">
                <a:solidFill>
                  <a:schemeClr val="tx1"/>
                </a:solidFill>
              </a:defRPr>
            </a:lvl2pPr>
            <a:lvl3pPr marL="1132750" indent="-226552">
              <a:buFont typeface="Courier New" panose="02070309020205020404" pitchFamily="49" charset="0"/>
              <a:buChar char="o"/>
              <a:defRPr sz="1688">
                <a:solidFill>
                  <a:schemeClr val="tx1"/>
                </a:solidFill>
              </a:defRPr>
            </a:lvl3pPr>
            <a:lvl4pPr marL="1585851" indent="-226552">
              <a:buFont typeface="Wingdings" panose="05000000000000000000" pitchFamily="2" charset="2"/>
              <a:buChar char="§"/>
              <a:defRPr sz="1688">
                <a:solidFill>
                  <a:schemeClr val="tx1"/>
                </a:solidFill>
              </a:defRPr>
            </a:lvl4pPr>
            <a:lvl5pPr marL="2038953" indent="-226552">
              <a:buFont typeface="Arial" panose="020B0604020202020204" pitchFamily="34" charset="0"/>
              <a:buChar char="•"/>
              <a:defRPr sz="2286">
                <a:solidFill>
                  <a:schemeClr val="tx1"/>
                </a:solidFill>
              </a:defRPr>
            </a:lvl5pPr>
          </a:lstStyle>
          <a:p>
            <a:pPr lvl="0"/>
            <a:r>
              <a:rPr lang="en-US"/>
              <a:t>Bullet heading one </a:t>
            </a:r>
          </a:p>
          <a:p>
            <a:pPr lvl="1"/>
            <a:r>
              <a:rPr lang="en-US"/>
              <a:t>Bullet heading two </a:t>
            </a:r>
          </a:p>
          <a:p>
            <a:pPr lvl="2"/>
            <a:r>
              <a:rPr lang="en-US"/>
              <a:t>Bullet heading three </a:t>
            </a:r>
          </a:p>
          <a:p>
            <a:pPr lvl="3"/>
            <a:r>
              <a:rPr lang="en-US"/>
              <a:t>Bullet heading four </a:t>
            </a:r>
          </a:p>
        </p:txBody>
      </p:sp>
      <p:sp>
        <p:nvSpPr>
          <p:cNvPr id="15" name="Text Placeholder 22">
            <a:extLst>
              <a:ext uri="{FF2B5EF4-FFF2-40B4-BE49-F238E27FC236}">
                <a16:creationId xmlns:a16="http://schemas.microsoft.com/office/drawing/2014/main" id="{C809ED19-9BE1-4386-A192-75163E1B4E57}"/>
              </a:ext>
            </a:extLst>
          </p:cNvPr>
          <p:cNvSpPr>
            <a:spLocks noGrp="1"/>
          </p:cNvSpPr>
          <p:nvPr>
            <p:ph type="body" sz="quarter" idx="17"/>
          </p:nvPr>
        </p:nvSpPr>
        <p:spPr>
          <a:xfrm>
            <a:off x="532869" y="1283465"/>
            <a:ext cx="11126264" cy="393728"/>
          </a:xfrm>
          <a:prstGeom prst="rect">
            <a:avLst/>
          </a:prstGeom>
        </p:spPr>
        <p:txBody>
          <a:bodyPr vert="horz" lIns="0" tIns="0" rIns="0" bIns="0" anchor="ctr"/>
          <a:lstStyle>
            <a:lvl1pPr algn="l">
              <a:buNone/>
              <a:defRPr sz="2625">
                <a:solidFill>
                  <a:schemeClr val="tx1"/>
                </a:solidFill>
                <a:latin typeface="+mn-lt"/>
                <a:cs typeface="Verdana" panose="020B0604030504040204"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F114E941-DFFA-4137-9893-FA5AC1FA5E2D}"/>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4" name="Slide Number Placeholder 5">
            <a:extLst>
              <a:ext uri="{FF2B5EF4-FFF2-40B4-BE49-F238E27FC236}">
                <a16:creationId xmlns:a16="http://schemas.microsoft.com/office/drawing/2014/main" id="{6176D6E3-EC01-4120-B36F-49B68EA13D6F}"/>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21" name="Rectangle 20">
            <a:extLst>
              <a:ext uri="{FF2B5EF4-FFF2-40B4-BE49-F238E27FC236}">
                <a16:creationId xmlns:a16="http://schemas.microsoft.com/office/drawing/2014/main" id="{D38EFC6C-74C9-4F8C-8189-9C8771F29C97}"/>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23" name="Text Placeholder 10">
            <a:extLst>
              <a:ext uri="{FF2B5EF4-FFF2-40B4-BE49-F238E27FC236}">
                <a16:creationId xmlns:a16="http://schemas.microsoft.com/office/drawing/2014/main" id="{B9CDEA85-9B56-4F39-8426-FFC4DBED1752}"/>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398549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and Content - For Print ">
    <p:spTree>
      <p:nvGrpSpPr>
        <p:cNvPr id="1" name=""/>
        <p:cNvGrpSpPr/>
        <p:nvPr/>
      </p:nvGrpSpPr>
      <p:grpSpPr>
        <a:xfrm>
          <a:off x="0" y="0"/>
          <a:ext cx="0" cy="0"/>
          <a:chOff x="0" y="0"/>
          <a:chExt cx="0" cy="0"/>
        </a:xfrm>
      </p:grpSpPr>
      <p:sp>
        <p:nvSpPr>
          <p:cNvPr id="15" name="Title 1"/>
          <p:cNvSpPr>
            <a:spLocks noGrp="1"/>
          </p:cNvSpPr>
          <p:nvPr>
            <p:ph type="title"/>
          </p:nvPr>
        </p:nvSpPr>
        <p:spPr>
          <a:xfrm>
            <a:off x="365760" y="420053"/>
            <a:ext cx="11460480" cy="611040"/>
          </a:xfrm>
          <a:prstGeom prst="rect">
            <a:avLst/>
          </a:prstGeom>
          <a:solidFill>
            <a:schemeClr val="accent1"/>
          </a:solidFill>
        </p:spPr>
        <p:txBody>
          <a:bodyPr lIns="96661" tIns="48331" rIns="96661" bIns="48331" anchor="ctr" anchorCtr="0"/>
          <a:lstStyle>
            <a:lvl1pPr>
              <a:defRPr sz="3428" b="0">
                <a:solidFill>
                  <a:schemeClr val="bg1"/>
                </a:solidFill>
              </a:defRPr>
            </a:lvl1pPr>
          </a:lstStyle>
          <a:p>
            <a:r>
              <a:rPr lang="en-US"/>
              <a:t>Click to edit Master title style</a:t>
            </a:r>
          </a:p>
        </p:txBody>
      </p:sp>
      <p:pic>
        <p:nvPicPr>
          <p:cNvPr id="13" name="Picture 12"/>
          <p:cNvPicPr>
            <a:picLocks noChangeAspect="1"/>
          </p:cNvPicPr>
          <p:nvPr userDrawn="1"/>
        </p:nvPicPr>
        <p:blipFill>
          <a:blip r:embed="rId2"/>
          <a:stretch>
            <a:fillRect/>
          </a:stretch>
        </p:blipFill>
        <p:spPr>
          <a:xfrm>
            <a:off x="380454" y="6341807"/>
            <a:ext cx="948284" cy="316095"/>
          </a:xfrm>
          <a:prstGeom prst="rect">
            <a:avLst/>
          </a:prstGeom>
        </p:spPr>
      </p:pic>
      <p:sp>
        <p:nvSpPr>
          <p:cNvPr id="23" name="Rectangle 22"/>
          <p:cNvSpPr/>
          <p:nvPr userDrawn="1"/>
        </p:nvSpPr>
        <p:spPr>
          <a:xfrm>
            <a:off x="365760" y="420052"/>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a:p>
        </p:txBody>
      </p:sp>
      <p:sp>
        <p:nvSpPr>
          <p:cNvPr id="28" name="Slide Number Placeholder 5"/>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0" name="Rectangle 9"/>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11" name="Text Placeholder 10"/>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
        <p:nvSpPr>
          <p:cNvPr id="14" name="Text Placeholder 2"/>
          <p:cNvSpPr>
            <a:spLocks noGrp="1"/>
          </p:cNvSpPr>
          <p:nvPr>
            <p:ph type="body" sz="quarter" idx="13"/>
          </p:nvPr>
        </p:nvSpPr>
        <p:spPr>
          <a:xfrm>
            <a:off x="380454" y="1274893"/>
            <a:ext cx="11431093" cy="4974968"/>
          </a:xfrm>
          <a:prstGeom prst="rect">
            <a:avLst/>
          </a:prstGeom>
          <a:noFill/>
        </p:spPr>
        <p:txBody>
          <a:bodyPr/>
          <a:lstStyle>
            <a:lvl1pPr marL="0" indent="0">
              <a:buFontTx/>
              <a:buNone/>
              <a:defRPr sz="3048">
                <a:solidFill>
                  <a:schemeClr val="tx1"/>
                </a:solidFill>
              </a:defRPr>
            </a:lvl1pPr>
            <a:lvl2pPr marL="736288" indent="-283188">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61D0CF14-89D2-41D0-9422-B2E92A870AE9}"/>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8204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with Image - Print ">
    <p:spTree>
      <p:nvGrpSpPr>
        <p:cNvPr id="1" name=""/>
        <p:cNvGrpSpPr/>
        <p:nvPr/>
      </p:nvGrpSpPr>
      <p:grpSpPr>
        <a:xfrm>
          <a:off x="0" y="0"/>
          <a:ext cx="0" cy="0"/>
          <a:chOff x="0" y="0"/>
          <a:chExt cx="0" cy="0"/>
        </a:xfrm>
      </p:grpSpPr>
      <p:sp>
        <p:nvSpPr>
          <p:cNvPr id="13" name="Content Placeholder 5"/>
          <p:cNvSpPr>
            <a:spLocks noGrp="1"/>
          </p:cNvSpPr>
          <p:nvPr>
            <p:ph sz="quarter" idx="16" hasCustomPrompt="1"/>
          </p:nvPr>
        </p:nvSpPr>
        <p:spPr>
          <a:xfrm>
            <a:off x="532866" y="1916257"/>
            <a:ext cx="6557168" cy="4071938"/>
          </a:xfrm>
          <a:prstGeom prst="rect">
            <a:avLst/>
          </a:prstGeom>
        </p:spPr>
        <p:txBody>
          <a:bodyPr/>
          <a:lstStyle>
            <a:lvl1pPr marL="339825" indent="-339825">
              <a:buFontTx/>
              <a:buBlip>
                <a:blip r:embed="rId2"/>
              </a:buBlip>
              <a:defRPr sz="3048">
                <a:solidFill>
                  <a:schemeClr val="tx1"/>
                </a:solidFill>
              </a:defRPr>
            </a:lvl1pPr>
            <a:lvl2pPr marL="736288" indent="-283188">
              <a:buFont typeface="Arial" panose="020B0604020202020204" pitchFamily="34" charset="0"/>
              <a:buChar char="•"/>
              <a:defRPr sz="3048">
                <a:solidFill>
                  <a:schemeClr val="tx1"/>
                </a:solidFill>
              </a:defRPr>
            </a:lvl2pPr>
            <a:lvl3pPr marL="1132750" indent="-226552">
              <a:buFont typeface="Courier New" panose="02070309020205020404" pitchFamily="49" charset="0"/>
              <a:buChar char="o"/>
              <a:defRPr sz="2540">
                <a:solidFill>
                  <a:schemeClr val="tx1"/>
                </a:solidFill>
              </a:defRPr>
            </a:lvl3pPr>
            <a:lvl4pPr marL="1585851" indent="-226552">
              <a:buFont typeface="Wingdings" panose="05000000000000000000" pitchFamily="2" charset="2"/>
              <a:buChar char="§"/>
              <a:defRPr sz="2540">
                <a:solidFill>
                  <a:schemeClr val="tx1"/>
                </a:solidFill>
              </a:defRPr>
            </a:lvl4pPr>
            <a:lvl5pPr marL="2038953" indent="-226552">
              <a:buFont typeface="Arial" panose="020B0604020202020204" pitchFamily="34" charset="0"/>
              <a:buChar char="•"/>
              <a:defRPr sz="2286">
                <a:solidFill>
                  <a:schemeClr val="tx1"/>
                </a:solidFill>
              </a:defRPr>
            </a:lvl5pPr>
          </a:lstStyle>
          <a:p>
            <a:pPr lvl="0"/>
            <a:r>
              <a:rPr lang="en-US"/>
              <a:t>Bullet heading one </a:t>
            </a:r>
          </a:p>
          <a:p>
            <a:pPr lvl="1"/>
            <a:r>
              <a:rPr lang="en-US"/>
              <a:t>Bullet heading two </a:t>
            </a:r>
          </a:p>
          <a:p>
            <a:pPr lvl="2"/>
            <a:r>
              <a:rPr lang="en-US"/>
              <a:t>Bullet heading three </a:t>
            </a:r>
          </a:p>
          <a:p>
            <a:pPr lvl="3"/>
            <a:r>
              <a:rPr lang="en-US"/>
              <a:t>Bullet heading four </a:t>
            </a:r>
          </a:p>
        </p:txBody>
      </p:sp>
      <p:sp>
        <p:nvSpPr>
          <p:cNvPr id="16" name="Text Placeholder 22"/>
          <p:cNvSpPr>
            <a:spLocks noGrp="1"/>
          </p:cNvSpPr>
          <p:nvPr>
            <p:ph type="body" sz="quarter" idx="17"/>
          </p:nvPr>
        </p:nvSpPr>
        <p:spPr>
          <a:xfrm>
            <a:off x="532869" y="1283465"/>
            <a:ext cx="11126264" cy="393728"/>
          </a:xfrm>
          <a:prstGeom prst="rect">
            <a:avLst/>
          </a:prstGeom>
        </p:spPr>
        <p:txBody>
          <a:bodyPr vert="horz" lIns="0" tIns="0" rIns="0" bIns="0" anchor="ctr"/>
          <a:lstStyle>
            <a:lvl1pPr algn="l">
              <a:buNone/>
              <a:defRPr sz="3048">
                <a:solidFill>
                  <a:schemeClr val="tx1"/>
                </a:solidFill>
                <a:latin typeface="+mn-lt"/>
                <a:cs typeface="Verdana" panose="020B0604030504040204" pitchFamily="34" charset="0"/>
              </a:defRPr>
            </a:lvl1pPr>
          </a:lstStyle>
          <a:p>
            <a:pPr lvl="0"/>
            <a:r>
              <a:rPr lang="en-US"/>
              <a:t>Click to edit Master text styles</a:t>
            </a:r>
          </a:p>
        </p:txBody>
      </p:sp>
      <p:sp>
        <p:nvSpPr>
          <p:cNvPr id="15" name="Title 1">
            <a:extLst>
              <a:ext uri="{FF2B5EF4-FFF2-40B4-BE49-F238E27FC236}">
                <a16:creationId xmlns:a16="http://schemas.microsoft.com/office/drawing/2014/main" id="{D5017706-8098-4AAA-87A2-392DE0935C4F}"/>
              </a:ext>
            </a:extLst>
          </p:cNvPr>
          <p:cNvSpPr>
            <a:spLocks noGrp="1"/>
          </p:cNvSpPr>
          <p:nvPr>
            <p:ph type="title"/>
          </p:nvPr>
        </p:nvSpPr>
        <p:spPr>
          <a:xfrm>
            <a:off x="373439" y="415875"/>
            <a:ext cx="11460480"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22" name="Rectangle 21">
            <a:extLst>
              <a:ext uri="{FF2B5EF4-FFF2-40B4-BE49-F238E27FC236}">
                <a16:creationId xmlns:a16="http://schemas.microsoft.com/office/drawing/2014/main" id="{21F48FA8-F4D0-4290-90D7-CD1B3D22F33B}"/>
              </a:ext>
            </a:extLst>
          </p:cNvPr>
          <p:cNvSpPr/>
          <p:nvPr userDrawn="1"/>
        </p:nvSpPr>
        <p:spPr>
          <a:xfrm>
            <a:off x="365760" y="415875"/>
            <a:ext cx="11460480" cy="5863590"/>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a:p>
        </p:txBody>
      </p:sp>
      <p:cxnSp>
        <p:nvCxnSpPr>
          <p:cNvPr id="29" name="Straight Connector 28">
            <a:extLst>
              <a:ext uri="{FF2B5EF4-FFF2-40B4-BE49-F238E27FC236}">
                <a16:creationId xmlns:a16="http://schemas.microsoft.com/office/drawing/2014/main" id="{47DE5EE4-850E-4CEA-8E97-CEBEF2F37413}"/>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
        <p:nvSpPr>
          <p:cNvPr id="4" name="Picture Placeholder 3">
            <a:extLst>
              <a:ext uri="{FF2B5EF4-FFF2-40B4-BE49-F238E27FC236}">
                <a16:creationId xmlns:a16="http://schemas.microsoft.com/office/drawing/2014/main" id="{EF7AE0FE-35DF-4810-879D-14D8BAB4B13D}"/>
              </a:ext>
            </a:extLst>
          </p:cNvPr>
          <p:cNvSpPr>
            <a:spLocks noGrp="1"/>
          </p:cNvSpPr>
          <p:nvPr>
            <p:ph type="pic" sz="quarter" idx="18" hasCustomPrompt="1"/>
          </p:nvPr>
        </p:nvSpPr>
        <p:spPr>
          <a:xfrm>
            <a:off x="7257144" y="1916906"/>
            <a:ext cx="4401988" cy="4071938"/>
          </a:xfrm>
          <a:prstGeom prst="rect">
            <a:avLst/>
          </a:prstGeom>
        </p:spPr>
        <p:txBody>
          <a:bodyPr anchor="ctr"/>
          <a:lstStyle>
            <a:lvl1pPr marL="0" indent="0" algn="ctr">
              <a:buNone/>
              <a:defRPr lang="en-US" sz="2540" kern="1200" dirty="0" smtClean="0">
                <a:solidFill>
                  <a:schemeClr val="tx1"/>
                </a:solidFill>
                <a:latin typeface="+mn-lt"/>
                <a:ea typeface="ＭＳ Ｐゴシック" pitchFamily="36" charset="-128"/>
                <a:cs typeface="+mn-cs"/>
              </a:defRPr>
            </a:lvl1pPr>
          </a:lstStyle>
          <a:p>
            <a:r>
              <a:rPr lang="en-US"/>
              <a:t>Insert image to enhance bulleted list </a:t>
            </a:r>
          </a:p>
        </p:txBody>
      </p:sp>
      <p:pic>
        <p:nvPicPr>
          <p:cNvPr id="12" name="Picture 11">
            <a:extLst>
              <a:ext uri="{FF2B5EF4-FFF2-40B4-BE49-F238E27FC236}">
                <a16:creationId xmlns:a16="http://schemas.microsoft.com/office/drawing/2014/main" id="{7A99F329-9EA5-481D-8D9C-A8765010C390}"/>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4" name="Slide Number Placeholder 5">
            <a:extLst>
              <a:ext uri="{FF2B5EF4-FFF2-40B4-BE49-F238E27FC236}">
                <a16:creationId xmlns:a16="http://schemas.microsoft.com/office/drawing/2014/main" id="{1ECF8670-8A25-4AFF-AEDA-85FC3E97A102}"/>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7" name="Rectangle 16">
            <a:extLst>
              <a:ext uri="{FF2B5EF4-FFF2-40B4-BE49-F238E27FC236}">
                <a16:creationId xmlns:a16="http://schemas.microsoft.com/office/drawing/2014/main" id="{55AC6628-6904-4375-BAAC-5C9385DFD800}"/>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18" name="Text Placeholder 10">
            <a:extLst>
              <a:ext uri="{FF2B5EF4-FFF2-40B4-BE49-F238E27FC236}">
                <a16:creationId xmlns:a16="http://schemas.microsoft.com/office/drawing/2014/main" id="{2C065B6A-690C-4912-A945-047C9A740AD9}"/>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75506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rint ">
    <p:spTree>
      <p:nvGrpSpPr>
        <p:cNvPr id="1" name=""/>
        <p:cNvGrpSpPr/>
        <p:nvPr/>
      </p:nvGrpSpPr>
      <p:grpSpPr>
        <a:xfrm>
          <a:off x="0" y="0"/>
          <a:ext cx="0" cy="0"/>
          <a:chOff x="0" y="0"/>
          <a:chExt cx="0" cy="0"/>
        </a:xfrm>
      </p:grpSpPr>
      <p:sp>
        <p:nvSpPr>
          <p:cNvPr id="8" name="Content Placeholder 7"/>
          <p:cNvSpPr>
            <a:spLocks noGrp="1"/>
          </p:cNvSpPr>
          <p:nvPr>
            <p:ph sz="quarter" idx="12" hasCustomPrompt="1"/>
          </p:nvPr>
        </p:nvSpPr>
        <p:spPr>
          <a:xfrm>
            <a:off x="400344" y="1298218"/>
            <a:ext cx="11426784" cy="4966395"/>
          </a:xfrm>
          <a:prstGeom prst="rect">
            <a:avLst/>
          </a:prstGeom>
        </p:spPr>
        <p:txBody>
          <a:bodyPr/>
          <a:lstStyle>
            <a:lvl1pPr marL="339825" indent="-339825" algn="l" defTabSz="453099" rtl="0" eaLnBrk="1" fontAlgn="base" hangingPunct="1">
              <a:spcBef>
                <a:spcPct val="20000"/>
              </a:spcBef>
              <a:spcAft>
                <a:spcPct val="0"/>
              </a:spcAft>
              <a:buFontTx/>
              <a:buBlip>
                <a:blip r:embed="rId2"/>
              </a:buBlip>
              <a:defRPr lang="en-US" sz="3048" kern="1200" dirty="0" smtClean="0">
                <a:solidFill>
                  <a:schemeClr val="tx1"/>
                </a:solidFill>
                <a:latin typeface="+mn-lt"/>
                <a:ea typeface="ＭＳ Ｐゴシック" pitchFamily="36" charset="-128"/>
                <a:cs typeface="ＭＳ Ｐゴシック" pitchFamily="36" charset="-128"/>
              </a:defRPr>
            </a:lvl1pPr>
            <a:lvl2pPr marL="736288" indent="-283188">
              <a:buFont typeface="Arial" panose="020B0604020202020204" pitchFamily="34" charset="0"/>
              <a:buChar char="•"/>
              <a:defRPr sz="2540">
                <a:solidFill>
                  <a:schemeClr val="tx1"/>
                </a:solidFill>
              </a:defRPr>
            </a:lvl2pPr>
            <a:lvl3pPr marL="1585851" indent="-226552">
              <a:buFont typeface="Courier New" panose="02070309020205020404" pitchFamily="49" charset="0"/>
              <a:buChar char="o"/>
              <a:defRPr lang="en-US" sz="2540" kern="1200" dirty="0" smtClean="0">
                <a:solidFill>
                  <a:schemeClr val="tx1"/>
                </a:solidFill>
                <a:latin typeface="+mn-lt"/>
                <a:ea typeface="ＭＳ Ｐゴシック" pitchFamily="36" charset="-128"/>
                <a:cs typeface="+mn-cs"/>
              </a:defRPr>
            </a:lvl3pPr>
            <a:lvl4pPr marL="2038953" indent="-226552">
              <a:buFont typeface="Wingdings" panose="05000000000000000000" pitchFamily="2" charset="2"/>
              <a:buChar char="§"/>
              <a:defRPr lang="en-US" sz="2540" kern="1200" dirty="0" smtClean="0">
                <a:solidFill>
                  <a:schemeClr val="tx1"/>
                </a:solidFill>
                <a:latin typeface="+mn-lt"/>
                <a:ea typeface="ＭＳ Ｐゴシック" pitchFamily="36" charset="-128"/>
                <a:cs typeface="+mn-cs"/>
              </a:defRPr>
            </a:lvl4pPr>
            <a:lvl5pPr marL="2038953" indent="-226552">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p:txBody>
      </p:sp>
      <p:sp>
        <p:nvSpPr>
          <p:cNvPr id="12" name="Title 1">
            <a:extLst>
              <a:ext uri="{FF2B5EF4-FFF2-40B4-BE49-F238E27FC236}">
                <a16:creationId xmlns:a16="http://schemas.microsoft.com/office/drawing/2014/main" id="{2C6ED35F-8146-43E5-9504-89F810D2CEBC}"/>
              </a:ext>
            </a:extLst>
          </p:cNvPr>
          <p:cNvSpPr>
            <a:spLocks noGrp="1"/>
          </p:cNvSpPr>
          <p:nvPr>
            <p:ph type="title"/>
          </p:nvPr>
        </p:nvSpPr>
        <p:spPr>
          <a:xfrm>
            <a:off x="373439" y="415875"/>
            <a:ext cx="11445125"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16" name="Rectangle 15">
            <a:extLst>
              <a:ext uri="{FF2B5EF4-FFF2-40B4-BE49-F238E27FC236}">
                <a16:creationId xmlns:a16="http://schemas.microsoft.com/office/drawing/2014/main" id="{4402AD5B-86F8-44BE-9084-0A99FE38A46A}"/>
              </a:ext>
            </a:extLst>
          </p:cNvPr>
          <p:cNvSpPr/>
          <p:nvPr userDrawn="1"/>
        </p:nvSpPr>
        <p:spPr>
          <a:xfrm>
            <a:off x="365760" y="415875"/>
            <a:ext cx="11460480" cy="5833986"/>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a:p>
        </p:txBody>
      </p:sp>
      <p:cxnSp>
        <p:nvCxnSpPr>
          <p:cNvPr id="21" name="Straight Connector 20">
            <a:extLst>
              <a:ext uri="{FF2B5EF4-FFF2-40B4-BE49-F238E27FC236}">
                <a16:creationId xmlns:a16="http://schemas.microsoft.com/office/drawing/2014/main" id="{D94458A5-66A1-4328-BD8D-4926081A9BBF}"/>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10" name="Picture 9">
            <a:extLst>
              <a:ext uri="{FF2B5EF4-FFF2-40B4-BE49-F238E27FC236}">
                <a16:creationId xmlns:a16="http://schemas.microsoft.com/office/drawing/2014/main" id="{3115CF0D-DE5C-46A4-ADA5-515AB912F702}"/>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1" name="Slide Number Placeholder 5">
            <a:extLst>
              <a:ext uri="{FF2B5EF4-FFF2-40B4-BE49-F238E27FC236}">
                <a16:creationId xmlns:a16="http://schemas.microsoft.com/office/drawing/2014/main" id="{C4E74D54-8661-4190-A705-B7299AD335F4}"/>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3" name="Rectangle 12">
            <a:extLst>
              <a:ext uri="{FF2B5EF4-FFF2-40B4-BE49-F238E27FC236}">
                <a16:creationId xmlns:a16="http://schemas.microsoft.com/office/drawing/2014/main" id="{919ACE48-9EB1-4A14-B23B-4043366CB584}"/>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14" name="Text Placeholder 10">
            <a:extLst>
              <a:ext uri="{FF2B5EF4-FFF2-40B4-BE49-F238E27FC236}">
                <a16:creationId xmlns:a16="http://schemas.microsoft.com/office/drawing/2014/main" id="{CA5C4F95-C967-4FC3-B987-845FC934EB23}"/>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55995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0" name="Content Placeholder 7"/>
          <p:cNvSpPr>
            <a:spLocks noGrp="1"/>
          </p:cNvSpPr>
          <p:nvPr>
            <p:ph sz="quarter" idx="12" hasCustomPrompt="1"/>
          </p:nvPr>
        </p:nvSpPr>
        <p:spPr>
          <a:xfrm>
            <a:off x="400343" y="1270463"/>
            <a:ext cx="5665539" cy="3536156"/>
          </a:xfrm>
          <a:prstGeom prst="rect">
            <a:avLst/>
          </a:prstGeom>
        </p:spPr>
        <p:txBody>
          <a:bodyPr/>
          <a:lstStyle>
            <a:lvl1pPr marL="339825" indent="-339825" algn="l" defTabSz="453099" rtl="0" eaLnBrk="1" fontAlgn="base" hangingPunct="1">
              <a:spcBef>
                <a:spcPct val="20000"/>
              </a:spcBef>
              <a:spcAft>
                <a:spcPct val="0"/>
              </a:spcAft>
              <a:buFontTx/>
              <a:buBlip>
                <a:blip r:embed="rId2"/>
              </a:buBlip>
              <a:defRPr sz="1875">
                <a:solidFill>
                  <a:schemeClr val="tx1"/>
                </a:solidFill>
              </a:defRPr>
            </a:lvl1pPr>
            <a:lvl2pPr marL="736288" indent="-283188">
              <a:buFont typeface="Arial" panose="020B0604020202020204" pitchFamily="34" charset="0"/>
              <a:buChar char="•"/>
              <a:defRPr sz="1875">
                <a:solidFill>
                  <a:schemeClr val="tx1"/>
                </a:solidFill>
              </a:defRPr>
            </a:lvl2pPr>
            <a:lvl3pPr marL="1722157" indent="-362858">
              <a:buFont typeface="Courier New" panose="02070309020205020404" pitchFamily="49" charset="0"/>
              <a:buChar char="o"/>
              <a:defRPr lang="en-US" sz="1875" kern="1200" dirty="0" smtClean="0">
                <a:solidFill>
                  <a:schemeClr val="tx1"/>
                </a:solidFill>
                <a:latin typeface="+mn-lt"/>
                <a:ea typeface="ＭＳ Ｐゴシック" pitchFamily="36" charset="-128"/>
                <a:cs typeface="+mn-cs"/>
              </a:defRPr>
            </a:lvl3pPr>
            <a:lvl4pPr marL="2038953" indent="-226552">
              <a:buFont typeface="Wingdings" panose="05000000000000000000" pitchFamily="2" charset="2"/>
              <a:buChar char="§"/>
              <a:defRPr lang="en-US" sz="1875" kern="1200" dirty="0" smtClean="0">
                <a:solidFill>
                  <a:schemeClr val="tx1"/>
                </a:solidFill>
                <a:latin typeface="+mn-lt"/>
                <a:ea typeface="ＭＳ Ｐゴシック" pitchFamily="36" charset="-128"/>
                <a:cs typeface="+mn-cs"/>
              </a:defRPr>
            </a:lvl4pPr>
            <a:lvl5pPr marL="1812401" indent="0">
              <a:buFont typeface="Arial" panose="020B0604020202020204" pitchFamily="34" charset="0"/>
              <a:buNone/>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p:txBody>
      </p:sp>
      <p:sp>
        <p:nvSpPr>
          <p:cNvPr id="21" name="Content Placeholder 7"/>
          <p:cNvSpPr>
            <a:spLocks noGrp="1"/>
          </p:cNvSpPr>
          <p:nvPr>
            <p:ph sz="quarter" idx="16" hasCustomPrompt="1"/>
          </p:nvPr>
        </p:nvSpPr>
        <p:spPr>
          <a:xfrm>
            <a:off x="6136828" y="1268083"/>
            <a:ext cx="5698993" cy="3536156"/>
          </a:xfrm>
          <a:prstGeom prst="rect">
            <a:avLst/>
          </a:prstGeom>
        </p:spPr>
        <p:txBody>
          <a:bodyPr/>
          <a:lstStyle>
            <a:lvl1pPr marL="339825" indent="-339825" algn="l" defTabSz="453099" rtl="0" eaLnBrk="1" fontAlgn="base" hangingPunct="1">
              <a:spcBef>
                <a:spcPct val="20000"/>
              </a:spcBef>
              <a:spcAft>
                <a:spcPct val="0"/>
              </a:spcAft>
              <a:buFontTx/>
              <a:buBlip>
                <a:blip r:embed="rId2"/>
              </a:buBlip>
              <a:defRPr sz="1875">
                <a:solidFill>
                  <a:schemeClr val="tx1"/>
                </a:solidFill>
              </a:defRPr>
            </a:lvl1pPr>
            <a:lvl2pPr marL="736288" indent="-283188">
              <a:buFont typeface="Arial" panose="020B0604020202020204" pitchFamily="34" charset="0"/>
              <a:buChar char="•"/>
              <a:defRPr sz="1875">
                <a:solidFill>
                  <a:schemeClr val="tx1"/>
                </a:solidFill>
              </a:defRPr>
            </a:lvl2pPr>
            <a:lvl3pPr marL="1585851" indent="-226552">
              <a:buFont typeface="Courier New" panose="02070309020205020404" pitchFamily="49" charset="0"/>
              <a:buChar char="o"/>
              <a:defRPr lang="en-US" sz="1875" kern="1200" dirty="0" smtClean="0">
                <a:solidFill>
                  <a:schemeClr val="tx1"/>
                </a:solidFill>
                <a:latin typeface="+mn-lt"/>
                <a:ea typeface="ＭＳ Ｐゴシック" pitchFamily="36" charset="-128"/>
                <a:cs typeface="+mn-cs"/>
              </a:defRPr>
            </a:lvl3pPr>
            <a:lvl4pPr marL="2038953" indent="-226552">
              <a:buFont typeface="Wingdings" panose="05000000000000000000" pitchFamily="2" charset="2"/>
              <a:buChar char="§"/>
              <a:defRPr lang="en-US" sz="1875" kern="1200" dirty="0" smtClean="0">
                <a:solidFill>
                  <a:schemeClr val="tx1"/>
                </a:solidFill>
                <a:latin typeface="+mn-lt"/>
                <a:ea typeface="ＭＳ Ｐゴシック" pitchFamily="36" charset="-128"/>
                <a:cs typeface="+mn-cs"/>
              </a:defRPr>
            </a:lvl4pPr>
            <a:lvl5pPr marL="2038953" indent="-226552">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a:p>
            <a:pPr marL="339825" lvl="0" indent="-339825" algn="l" defTabSz="453099" rtl="0" eaLnBrk="1" fontAlgn="base" hangingPunct="1">
              <a:spcBef>
                <a:spcPct val="20000"/>
              </a:spcBef>
              <a:spcAft>
                <a:spcPct val="0"/>
              </a:spcAft>
              <a:buFontTx/>
              <a:buBlip>
                <a:blip r:embed="rId2"/>
              </a:buBlip>
            </a:pPr>
            <a:endParaRPr lang="en-US"/>
          </a:p>
        </p:txBody>
      </p:sp>
      <p:sp>
        <p:nvSpPr>
          <p:cNvPr id="19" name="Text Placeholder 2"/>
          <p:cNvSpPr>
            <a:spLocks noGrp="1"/>
          </p:cNvSpPr>
          <p:nvPr>
            <p:ph type="body" sz="quarter" idx="15" hasCustomPrompt="1"/>
          </p:nvPr>
        </p:nvSpPr>
        <p:spPr>
          <a:xfrm>
            <a:off x="400344" y="4822031"/>
            <a:ext cx="11444034" cy="1430239"/>
          </a:xfrm>
          <a:prstGeom prst="rect">
            <a:avLst/>
          </a:prstGeom>
        </p:spPr>
        <p:txBody>
          <a:bodyPr/>
          <a:lstStyle>
            <a:lvl1pPr marL="339825" marR="0" indent="-339825" algn="l" defTabSz="453099" rtl="0" eaLnBrk="1" fontAlgn="base" latinLnBrk="0" hangingPunct="1">
              <a:lnSpc>
                <a:spcPct val="100000"/>
              </a:lnSpc>
              <a:spcBef>
                <a:spcPct val="20000"/>
              </a:spcBef>
              <a:spcAft>
                <a:spcPct val="0"/>
              </a:spcAft>
              <a:buClrTx/>
              <a:buSzTx/>
              <a:buFontTx/>
              <a:buBlip>
                <a:blip r:embed="rId2"/>
              </a:buBlip>
              <a:tabLst/>
              <a:defRPr sz="1875">
                <a:solidFill>
                  <a:schemeClr val="tx1">
                    <a:lumMod val="50000"/>
                  </a:schemeClr>
                </a:solidFill>
              </a:defRPr>
            </a:lvl1pPr>
            <a:lvl2pPr marL="736288" marR="0" indent="-283188" algn="l" defTabSz="453099" rtl="0" eaLnBrk="1" fontAlgn="base" latinLnBrk="0" hangingPunct="1">
              <a:lnSpc>
                <a:spcPct val="100000"/>
              </a:lnSpc>
              <a:spcBef>
                <a:spcPct val="20000"/>
              </a:spcBef>
              <a:spcAft>
                <a:spcPct val="0"/>
              </a:spcAft>
              <a:buClrTx/>
              <a:buSzTx/>
              <a:buFont typeface="Arial" panose="020B0604020202020204" pitchFamily="34" charset="0"/>
              <a:buChar char="•"/>
              <a:tabLst/>
              <a:defRPr lang="en-US" sz="1500" kern="1200" dirty="0" smtClean="0">
                <a:solidFill>
                  <a:schemeClr val="tx1">
                    <a:lumMod val="50000"/>
                  </a:schemeClr>
                </a:solidFill>
                <a:latin typeface="+mn-lt"/>
                <a:ea typeface="ＭＳ Ｐゴシック" pitchFamily="36" charset="-128"/>
                <a:cs typeface="+mn-cs"/>
              </a:defRPr>
            </a:lvl2pPr>
            <a:lvl3pPr marL="1132750" marR="0" indent="-226552" algn="l" defTabSz="453099" rtl="0" eaLnBrk="1" fontAlgn="base" latinLnBrk="0" hangingPunct="1">
              <a:lnSpc>
                <a:spcPct val="100000"/>
              </a:lnSpc>
              <a:spcBef>
                <a:spcPct val="20000"/>
              </a:spcBef>
              <a:spcAft>
                <a:spcPct val="0"/>
              </a:spcAft>
              <a:buClrTx/>
              <a:buSzTx/>
              <a:buFont typeface="Courier New" panose="02070309020205020404" pitchFamily="49" charset="0"/>
              <a:buChar char="o"/>
              <a:tabLst/>
              <a:defRPr lang="en-US" sz="1500" kern="1200" dirty="0" smtClean="0">
                <a:solidFill>
                  <a:schemeClr val="tx1">
                    <a:lumMod val="50000"/>
                  </a:schemeClr>
                </a:solidFill>
                <a:latin typeface="+mn-lt"/>
                <a:ea typeface="ＭＳ Ｐゴシック" pitchFamily="36" charset="-128"/>
                <a:cs typeface="+mn-cs"/>
              </a:defRPr>
            </a:lvl3pPr>
            <a:lvl4pPr marL="1585851" marR="0" indent="-226552" algn="l" defTabSz="453099" rtl="0" eaLnBrk="1" fontAlgn="base" latinLnBrk="0" hangingPunct="1">
              <a:lnSpc>
                <a:spcPct val="100000"/>
              </a:lnSpc>
              <a:spcBef>
                <a:spcPct val="20000"/>
              </a:spcBef>
              <a:spcAft>
                <a:spcPct val="0"/>
              </a:spcAft>
              <a:buClrTx/>
              <a:buSzTx/>
              <a:buFont typeface="Wingdings" panose="05000000000000000000" pitchFamily="2" charset="2"/>
              <a:buChar char="§"/>
              <a:tabLst/>
              <a:defRPr sz="1500">
                <a:solidFill>
                  <a:schemeClr val="tx1">
                    <a:lumMod val="50000"/>
                  </a:schemeClr>
                </a:solidFill>
              </a:defRPr>
            </a:lvl4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p:txBody>
      </p:sp>
      <p:sp>
        <p:nvSpPr>
          <p:cNvPr id="15" name="Title 1">
            <a:extLst>
              <a:ext uri="{FF2B5EF4-FFF2-40B4-BE49-F238E27FC236}">
                <a16:creationId xmlns:a16="http://schemas.microsoft.com/office/drawing/2014/main" id="{39FAE4CC-DEA5-40FB-936A-3B5C092EBF45}"/>
              </a:ext>
            </a:extLst>
          </p:cNvPr>
          <p:cNvSpPr>
            <a:spLocks noGrp="1"/>
          </p:cNvSpPr>
          <p:nvPr>
            <p:ph type="title"/>
          </p:nvPr>
        </p:nvSpPr>
        <p:spPr>
          <a:xfrm>
            <a:off x="373439" y="415875"/>
            <a:ext cx="11445125"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17" name="Rectangle 16">
            <a:extLst>
              <a:ext uri="{FF2B5EF4-FFF2-40B4-BE49-F238E27FC236}">
                <a16:creationId xmlns:a16="http://schemas.microsoft.com/office/drawing/2014/main" id="{3808845B-DBBC-49A6-B71E-925A543CDF43}"/>
              </a:ext>
            </a:extLst>
          </p:cNvPr>
          <p:cNvSpPr/>
          <p:nvPr userDrawn="1"/>
        </p:nvSpPr>
        <p:spPr>
          <a:xfrm>
            <a:off x="365760" y="415875"/>
            <a:ext cx="11460480" cy="5833986"/>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a:p>
        </p:txBody>
      </p:sp>
      <p:cxnSp>
        <p:nvCxnSpPr>
          <p:cNvPr id="26" name="Straight Connector 25">
            <a:extLst>
              <a:ext uri="{FF2B5EF4-FFF2-40B4-BE49-F238E27FC236}">
                <a16:creationId xmlns:a16="http://schemas.microsoft.com/office/drawing/2014/main" id="{B4AD21D4-99B4-49F6-BB6B-C9B26312ACB3}"/>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2A2CC886-5F06-451B-8130-8487A852A53A}"/>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3" name="Slide Number Placeholder 5">
            <a:extLst>
              <a:ext uri="{FF2B5EF4-FFF2-40B4-BE49-F238E27FC236}">
                <a16:creationId xmlns:a16="http://schemas.microsoft.com/office/drawing/2014/main" id="{C33A2763-AADB-49BC-8746-F40DECCAE77B}"/>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4" name="Rectangle 13">
            <a:extLst>
              <a:ext uri="{FF2B5EF4-FFF2-40B4-BE49-F238E27FC236}">
                <a16:creationId xmlns:a16="http://schemas.microsoft.com/office/drawing/2014/main" id="{C711F650-A87C-46DD-89BD-73E22F0C578C}"/>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2024 ©</a:t>
            </a:r>
          </a:p>
        </p:txBody>
      </p:sp>
      <p:sp>
        <p:nvSpPr>
          <p:cNvPr id="23" name="Text Placeholder 10">
            <a:extLst>
              <a:ext uri="{FF2B5EF4-FFF2-40B4-BE49-F238E27FC236}">
                <a16:creationId xmlns:a16="http://schemas.microsoft.com/office/drawing/2014/main" id="{00DEA28A-14B2-4F3E-8E4B-C8C5568782A5}"/>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81235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blic Trust Color Palette ">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D911EE-32BE-4182-A366-C57E4490A836}"/>
              </a:ext>
            </a:extLst>
          </p:cNvPr>
          <p:cNvSpPr txBox="1"/>
          <p:nvPr userDrawn="1"/>
        </p:nvSpPr>
        <p:spPr>
          <a:xfrm>
            <a:off x="213399" y="3822555"/>
            <a:ext cx="12217183" cy="444096"/>
          </a:xfrm>
          <a:prstGeom prst="rect">
            <a:avLst/>
          </a:prstGeom>
          <a:noFill/>
        </p:spPr>
        <p:txBody>
          <a:bodyPr wrap="square" rtlCol="0">
            <a:spAutoFit/>
          </a:bodyPr>
          <a:lstStyle/>
          <a:p>
            <a:pPr marL="0" marR="0" lvl="0" indent="0" algn="l" defTabSz="1161145" rtl="0" eaLnBrk="1" fontAlgn="auto" latinLnBrk="0" hangingPunct="1">
              <a:lnSpc>
                <a:spcPct val="100000"/>
              </a:lnSpc>
              <a:spcBef>
                <a:spcPts val="0"/>
              </a:spcBef>
              <a:spcAft>
                <a:spcPts val="0"/>
              </a:spcAft>
              <a:buClrTx/>
              <a:buSzTx/>
              <a:buFontTx/>
              <a:buNone/>
              <a:tabLst/>
              <a:defRPr/>
            </a:pPr>
            <a:r>
              <a:rPr kumimoji="0" lang="en-US" sz="2286" b="0" i="0" u="none" strike="noStrike" kern="1200" cap="none" spc="0" normalizeH="0" baseline="0" noProof="0">
                <a:ln>
                  <a:noFill/>
                </a:ln>
                <a:solidFill>
                  <a:schemeClr val="tx2"/>
                </a:solidFill>
                <a:effectLst/>
                <a:uLnTx/>
                <a:uFillTx/>
                <a:latin typeface="+mn-lt"/>
                <a:ea typeface="ＭＳ Ｐゴシック" charset="0"/>
                <a:cs typeface="Segoe UI" panose="020B0502040204020203" pitchFamily="34" charset="0"/>
              </a:rPr>
              <a:t>Supplemental Colors</a:t>
            </a:r>
          </a:p>
        </p:txBody>
      </p:sp>
      <p:sp>
        <p:nvSpPr>
          <p:cNvPr id="8" name="Rectangle 7">
            <a:extLst>
              <a:ext uri="{FF2B5EF4-FFF2-40B4-BE49-F238E27FC236}">
                <a16:creationId xmlns:a16="http://schemas.microsoft.com/office/drawing/2014/main" id="{73C7A04D-551C-4F94-9C60-19A691762B15}"/>
              </a:ext>
            </a:extLst>
          </p:cNvPr>
          <p:cNvSpPr/>
          <p:nvPr userDrawn="1"/>
        </p:nvSpPr>
        <p:spPr>
          <a:xfrm>
            <a:off x="323615" y="4229205"/>
            <a:ext cx="11049632" cy="2306126"/>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6114" tIns="58058" rIns="116114" bIns="58058"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37" name="Rectangle 36">
            <a:extLst>
              <a:ext uri="{FF2B5EF4-FFF2-40B4-BE49-F238E27FC236}">
                <a16:creationId xmlns:a16="http://schemas.microsoft.com/office/drawing/2014/main" id="{78DDC196-4679-4524-82C4-25D93F856BAC}"/>
              </a:ext>
            </a:extLst>
          </p:cNvPr>
          <p:cNvSpPr/>
          <p:nvPr userDrawn="1"/>
        </p:nvSpPr>
        <p:spPr>
          <a:xfrm>
            <a:off x="213399" y="531485"/>
            <a:ext cx="11033698" cy="561372"/>
          </a:xfrm>
          <a:prstGeom prst="rect">
            <a:avLst/>
          </a:prstGeom>
        </p:spPr>
        <p:txBody>
          <a:bodyPr wrap="square">
            <a:spAutoFit/>
          </a:bodyPr>
          <a:lstStyle/>
          <a:p>
            <a:pPr marL="0" marR="0" lvl="0" indent="0" algn="l" defTabSz="1161145" rtl="0" eaLnBrk="1" fontAlgn="auto" latinLnBrk="0" hangingPunct="1">
              <a:lnSpc>
                <a:spcPct val="100000"/>
              </a:lnSpc>
              <a:spcBef>
                <a:spcPts val="0"/>
              </a:spcBef>
              <a:spcAft>
                <a:spcPts val="0"/>
              </a:spcAft>
              <a:buClrTx/>
              <a:buSzTx/>
              <a:buFontTx/>
              <a:buNone/>
              <a:tabLst/>
              <a:defRPr/>
            </a:pPr>
            <a:r>
              <a:rPr kumimoji="0" lang="en-US" sz="3048" b="1" i="0" u="none" strike="noStrike" kern="1200" cap="none" spc="0" normalizeH="0" baseline="0" noProof="0">
                <a:ln>
                  <a:noFill/>
                </a:ln>
                <a:solidFill>
                  <a:schemeClr val="tx2"/>
                </a:solidFill>
                <a:effectLst/>
                <a:uLnTx/>
                <a:uFillTx/>
                <a:latin typeface="+mn-lt"/>
                <a:ea typeface="ＭＳ Ｐゴシック" charset="0"/>
                <a:cs typeface="Segoe UI" panose="020B0502040204020203" pitchFamily="34" charset="0"/>
              </a:rPr>
              <a:t>Public Trust Main Color Palette Selection</a:t>
            </a:r>
            <a:endParaRPr lang="en-US" sz="2286" b="1" kern="1200">
              <a:solidFill>
                <a:schemeClr val="tx2"/>
              </a:solidFill>
              <a:latin typeface="+mn-lt"/>
              <a:ea typeface="ＭＳ Ｐゴシック" charset="0"/>
              <a:cs typeface="Segoe UI" panose="020B0502040204020203" pitchFamily="34" charset="0"/>
            </a:endParaRPr>
          </a:p>
        </p:txBody>
      </p:sp>
      <p:cxnSp>
        <p:nvCxnSpPr>
          <p:cNvPr id="39" name="Straight Connector 38">
            <a:extLst>
              <a:ext uri="{FF2B5EF4-FFF2-40B4-BE49-F238E27FC236}">
                <a16:creationId xmlns:a16="http://schemas.microsoft.com/office/drawing/2014/main" id="{AC684493-A8AB-4DDD-9DFA-ADDB57355E3B}"/>
              </a:ext>
            </a:extLst>
          </p:cNvPr>
          <p:cNvCxnSpPr>
            <a:cxnSpLocks/>
          </p:cNvCxnSpPr>
          <p:nvPr userDrawn="1"/>
        </p:nvCxnSpPr>
        <p:spPr bwMode="auto">
          <a:xfrm>
            <a:off x="339547" y="976536"/>
            <a:ext cx="11033699" cy="0"/>
          </a:xfrm>
          <a:prstGeom prst="line">
            <a:avLst/>
          </a:prstGeom>
          <a:ln>
            <a:headEnd type="none" w="med" len="med"/>
            <a:tailEnd type="none" w="med" len="med"/>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56264EF7-4AAF-438A-A1AE-ED2A9DE6FB5D}"/>
              </a:ext>
            </a:extLst>
          </p:cNvPr>
          <p:cNvSpPr/>
          <p:nvPr userDrawn="1"/>
        </p:nvSpPr>
        <p:spPr>
          <a:xfrm>
            <a:off x="323614" y="1186494"/>
            <a:ext cx="11033699" cy="2366845"/>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6114" tIns="58058" rIns="116114" bIns="58058"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nvGrpSpPr>
          <p:cNvPr id="90" name="Group 89">
            <a:extLst>
              <a:ext uri="{FF2B5EF4-FFF2-40B4-BE49-F238E27FC236}">
                <a16:creationId xmlns:a16="http://schemas.microsoft.com/office/drawing/2014/main" id="{20918AD9-AD27-4826-B3DC-FBEC487D9B37}"/>
              </a:ext>
            </a:extLst>
          </p:cNvPr>
          <p:cNvGrpSpPr/>
          <p:nvPr userDrawn="1"/>
        </p:nvGrpSpPr>
        <p:grpSpPr>
          <a:xfrm>
            <a:off x="596850" y="1394529"/>
            <a:ext cx="10487229" cy="1950771"/>
            <a:chOff x="559865" y="1531000"/>
            <a:chExt cx="8258693" cy="2080822"/>
          </a:xfrm>
        </p:grpSpPr>
        <p:grpSp>
          <p:nvGrpSpPr>
            <p:cNvPr id="77" name="Group 76">
              <a:extLst>
                <a:ext uri="{FF2B5EF4-FFF2-40B4-BE49-F238E27FC236}">
                  <a16:creationId xmlns:a16="http://schemas.microsoft.com/office/drawing/2014/main" id="{82A6ECB3-D0EE-4C27-8698-FCEF892DF33F}"/>
                </a:ext>
              </a:extLst>
            </p:cNvPr>
            <p:cNvGrpSpPr/>
            <p:nvPr userDrawn="1"/>
          </p:nvGrpSpPr>
          <p:grpSpPr>
            <a:xfrm>
              <a:off x="559865" y="1531000"/>
              <a:ext cx="868504" cy="2080822"/>
              <a:chOff x="559865" y="1522667"/>
              <a:chExt cx="868504" cy="2080822"/>
            </a:xfrm>
          </p:grpSpPr>
          <p:sp>
            <p:nvSpPr>
              <p:cNvPr id="9" name="Rectangle 8">
                <a:extLst>
                  <a:ext uri="{FF2B5EF4-FFF2-40B4-BE49-F238E27FC236}">
                    <a16:creationId xmlns:a16="http://schemas.microsoft.com/office/drawing/2014/main" id="{B7AB87A0-763F-4352-A916-9A753A4D1A89}"/>
                  </a:ext>
                </a:extLst>
              </p:cNvPr>
              <p:cNvSpPr/>
              <p:nvPr userDrawn="1"/>
            </p:nvSpPr>
            <p:spPr>
              <a:xfrm>
                <a:off x="559865" y="1522667"/>
                <a:ext cx="868504" cy="868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46" name="Rectangle 45">
                <a:extLst>
                  <a:ext uri="{FF2B5EF4-FFF2-40B4-BE49-F238E27FC236}">
                    <a16:creationId xmlns:a16="http://schemas.microsoft.com/office/drawing/2014/main" id="{4313AF2A-51BC-44DA-90CC-672FCF34F716}"/>
                  </a:ext>
                </a:extLst>
              </p:cNvPr>
              <p:cNvSpPr/>
              <p:nvPr userDrawn="1"/>
            </p:nvSpPr>
            <p:spPr>
              <a:xfrm>
                <a:off x="559865" y="2464368"/>
                <a:ext cx="868504" cy="330909"/>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4" name="Rectangle 53">
                <a:extLst>
                  <a:ext uri="{FF2B5EF4-FFF2-40B4-BE49-F238E27FC236}">
                    <a16:creationId xmlns:a16="http://schemas.microsoft.com/office/drawing/2014/main" id="{808C4982-B86C-485F-B230-7EB569987F4A}"/>
                  </a:ext>
                </a:extLst>
              </p:cNvPr>
              <p:cNvSpPr/>
              <p:nvPr userDrawn="1"/>
            </p:nvSpPr>
            <p:spPr>
              <a:xfrm>
                <a:off x="559865" y="2868474"/>
                <a:ext cx="868504" cy="330909"/>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2" name="Rectangle 61">
                <a:extLst>
                  <a:ext uri="{FF2B5EF4-FFF2-40B4-BE49-F238E27FC236}">
                    <a16:creationId xmlns:a16="http://schemas.microsoft.com/office/drawing/2014/main" id="{19134DC8-1EBD-4355-895F-B183A01D89CF}"/>
                  </a:ext>
                </a:extLst>
              </p:cNvPr>
              <p:cNvSpPr/>
              <p:nvPr userDrawn="1"/>
            </p:nvSpPr>
            <p:spPr>
              <a:xfrm>
                <a:off x="559865" y="3272580"/>
                <a:ext cx="868504" cy="330909"/>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78" name="Group 77">
              <a:extLst>
                <a:ext uri="{FF2B5EF4-FFF2-40B4-BE49-F238E27FC236}">
                  <a16:creationId xmlns:a16="http://schemas.microsoft.com/office/drawing/2014/main" id="{C913FB13-D49E-48BE-8853-7F04443AF2A9}"/>
                </a:ext>
              </a:extLst>
            </p:cNvPr>
            <p:cNvGrpSpPr/>
            <p:nvPr userDrawn="1"/>
          </p:nvGrpSpPr>
          <p:grpSpPr>
            <a:xfrm>
              <a:off x="1615606" y="1531000"/>
              <a:ext cx="868504" cy="2080822"/>
              <a:chOff x="1546790" y="1522667"/>
              <a:chExt cx="868504" cy="2080822"/>
            </a:xfrm>
          </p:grpSpPr>
          <p:sp>
            <p:nvSpPr>
              <p:cNvPr id="10" name="Rectangle 9">
                <a:extLst>
                  <a:ext uri="{FF2B5EF4-FFF2-40B4-BE49-F238E27FC236}">
                    <a16:creationId xmlns:a16="http://schemas.microsoft.com/office/drawing/2014/main" id="{9D40D5A1-530B-41CD-ABC8-C6F73FC1AA99}"/>
                  </a:ext>
                </a:extLst>
              </p:cNvPr>
              <p:cNvSpPr/>
              <p:nvPr userDrawn="1"/>
            </p:nvSpPr>
            <p:spPr>
              <a:xfrm>
                <a:off x="1546790" y="1522667"/>
                <a:ext cx="868504" cy="868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47" name="Rectangle 46">
                <a:extLst>
                  <a:ext uri="{FF2B5EF4-FFF2-40B4-BE49-F238E27FC236}">
                    <a16:creationId xmlns:a16="http://schemas.microsoft.com/office/drawing/2014/main" id="{86627209-596D-48F5-84DB-7CD8E2D3DC21}"/>
                  </a:ext>
                </a:extLst>
              </p:cNvPr>
              <p:cNvSpPr/>
              <p:nvPr userDrawn="1"/>
            </p:nvSpPr>
            <p:spPr>
              <a:xfrm>
                <a:off x="1546790" y="2464368"/>
                <a:ext cx="868504" cy="330909"/>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5" name="Rectangle 54">
                <a:extLst>
                  <a:ext uri="{FF2B5EF4-FFF2-40B4-BE49-F238E27FC236}">
                    <a16:creationId xmlns:a16="http://schemas.microsoft.com/office/drawing/2014/main" id="{642C16B0-CC86-4CCB-8B89-A077D5371978}"/>
                  </a:ext>
                </a:extLst>
              </p:cNvPr>
              <p:cNvSpPr/>
              <p:nvPr userDrawn="1"/>
            </p:nvSpPr>
            <p:spPr>
              <a:xfrm>
                <a:off x="1546790" y="2868474"/>
                <a:ext cx="868504" cy="33090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3" name="Rectangle 62">
                <a:extLst>
                  <a:ext uri="{FF2B5EF4-FFF2-40B4-BE49-F238E27FC236}">
                    <a16:creationId xmlns:a16="http://schemas.microsoft.com/office/drawing/2014/main" id="{5E58710E-E0D4-4431-9353-B44993EE5F0C}"/>
                  </a:ext>
                </a:extLst>
              </p:cNvPr>
              <p:cNvSpPr/>
              <p:nvPr userDrawn="1"/>
            </p:nvSpPr>
            <p:spPr>
              <a:xfrm>
                <a:off x="1546790" y="3272580"/>
                <a:ext cx="868504" cy="330909"/>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79" name="Group 78">
              <a:extLst>
                <a:ext uri="{FF2B5EF4-FFF2-40B4-BE49-F238E27FC236}">
                  <a16:creationId xmlns:a16="http://schemas.microsoft.com/office/drawing/2014/main" id="{BC453DF2-2487-47B1-B12F-AAAB5AD40DEB}"/>
                </a:ext>
              </a:extLst>
            </p:cNvPr>
            <p:cNvGrpSpPr/>
            <p:nvPr userDrawn="1"/>
          </p:nvGrpSpPr>
          <p:grpSpPr>
            <a:xfrm>
              <a:off x="2671347" y="1531000"/>
              <a:ext cx="868504" cy="2080822"/>
              <a:chOff x="2533715" y="1522667"/>
              <a:chExt cx="868504" cy="2080822"/>
            </a:xfrm>
          </p:grpSpPr>
          <p:sp>
            <p:nvSpPr>
              <p:cNvPr id="11" name="Rectangle 10">
                <a:extLst>
                  <a:ext uri="{FF2B5EF4-FFF2-40B4-BE49-F238E27FC236}">
                    <a16:creationId xmlns:a16="http://schemas.microsoft.com/office/drawing/2014/main" id="{8719B46D-9ADB-4F93-891C-E9F5C0D89DCA}"/>
                  </a:ext>
                </a:extLst>
              </p:cNvPr>
              <p:cNvSpPr/>
              <p:nvPr userDrawn="1"/>
            </p:nvSpPr>
            <p:spPr>
              <a:xfrm>
                <a:off x="2533715" y="1522667"/>
                <a:ext cx="868504" cy="868504"/>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48" name="Rectangle 47">
                <a:extLst>
                  <a:ext uri="{FF2B5EF4-FFF2-40B4-BE49-F238E27FC236}">
                    <a16:creationId xmlns:a16="http://schemas.microsoft.com/office/drawing/2014/main" id="{AC70B53A-B000-4B71-8ECB-8406068401AA}"/>
                  </a:ext>
                </a:extLst>
              </p:cNvPr>
              <p:cNvSpPr/>
              <p:nvPr userDrawn="1"/>
            </p:nvSpPr>
            <p:spPr>
              <a:xfrm>
                <a:off x="2533715" y="2464368"/>
                <a:ext cx="868504" cy="330909"/>
              </a:xfrm>
              <a:prstGeom prst="rect">
                <a:avLst/>
              </a:prstGeom>
              <a:solidFill>
                <a:srgbClr val="00386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6" name="Rectangle 55">
                <a:extLst>
                  <a:ext uri="{FF2B5EF4-FFF2-40B4-BE49-F238E27FC236}">
                    <a16:creationId xmlns:a16="http://schemas.microsoft.com/office/drawing/2014/main" id="{30FCAF32-4811-4D28-BA9E-D2476E33443D}"/>
                  </a:ext>
                </a:extLst>
              </p:cNvPr>
              <p:cNvSpPr/>
              <p:nvPr userDrawn="1"/>
            </p:nvSpPr>
            <p:spPr>
              <a:xfrm>
                <a:off x="2533715" y="2868474"/>
                <a:ext cx="868504" cy="330909"/>
              </a:xfrm>
              <a:prstGeom prst="rect">
                <a:avLst/>
              </a:prstGeom>
              <a:solidFill>
                <a:srgbClr val="00386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4" name="Rectangle 63">
                <a:extLst>
                  <a:ext uri="{FF2B5EF4-FFF2-40B4-BE49-F238E27FC236}">
                    <a16:creationId xmlns:a16="http://schemas.microsoft.com/office/drawing/2014/main" id="{3D065148-2E73-44C9-97DF-1B630523565A}"/>
                  </a:ext>
                </a:extLst>
              </p:cNvPr>
              <p:cNvSpPr/>
              <p:nvPr userDrawn="1"/>
            </p:nvSpPr>
            <p:spPr>
              <a:xfrm>
                <a:off x="2533715" y="3272580"/>
                <a:ext cx="868504" cy="330909"/>
              </a:xfrm>
              <a:prstGeom prst="rect">
                <a:avLst/>
              </a:prstGeom>
              <a:solidFill>
                <a:srgbClr val="00386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80" name="Group 79">
              <a:extLst>
                <a:ext uri="{FF2B5EF4-FFF2-40B4-BE49-F238E27FC236}">
                  <a16:creationId xmlns:a16="http://schemas.microsoft.com/office/drawing/2014/main" id="{383F2DF0-A929-4AEC-A352-43E8942AFD9E}"/>
                </a:ext>
              </a:extLst>
            </p:cNvPr>
            <p:cNvGrpSpPr/>
            <p:nvPr userDrawn="1"/>
          </p:nvGrpSpPr>
          <p:grpSpPr>
            <a:xfrm>
              <a:off x="3727088" y="1531000"/>
              <a:ext cx="868504" cy="2080822"/>
              <a:chOff x="3520640" y="1522667"/>
              <a:chExt cx="868504" cy="2080822"/>
            </a:xfrm>
          </p:grpSpPr>
          <p:sp>
            <p:nvSpPr>
              <p:cNvPr id="12" name="Rectangle 11">
                <a:extLst>
                  <a:ext uri="{FF2B5EF4-FFF2-40B4-BE49-F238E27FC236}">
                    <a16:creationId xmlns:a16="http://schemas.microsoft.com/office/drawing/2014/main" id="{4477002F-41E2-4D63-A1CF-7CA1D1D03307}"/>
                  </a:ext>
                </a:extLst>
              </p:cNvPr>
              <p:cNvSpPr/>
              <p:nvPr userDrawn="1"/>
            </p:nvSpPr>
            <p:spPr>
              <a:xfrm>
                <a:off x="3520640" y="1522667"/>
                <a:ext cx="868504" cy="868504"/>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49" name="Rectangle 48">
                <a:extLst>
                  <a:ext uri="{FF2B5EF4-FFF2-40B4-BE49-F238E27FC236}">
                    <a16:creationId xmlns:a16="http://schemas.microsoft.com/office/drawing/2014/main" id="{2C71AF40-BBCF-4AF1-BCFD-3D9CD3A9E6F0}"/>
                  </a:ext>
                </a:extLst>
              </p:cNvPr>
              <p:cNvSpPr/>
              <p:nvPr userDrawn="1"/>
            </p:nvSpPr>
            <p:spPr>
              <a:xfrm>
                <a:off x="3520640" y="2464368"/>
                <a:ext cx="868504" cy="330909"/>
              </a:xfrm>
              <a:prstGeom prst="rect">
                <a:avLst/>
              </a:prstGeom>
              <a:solidFill>
                <a:srgbClr val="BDBDB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7" name="Rectangle 56">
                <a:extLst>
                  <a:ext uri="{FF2B5EF4-FFF2-40B4-BE49-F238E27FC236}">
                    <a16:creationId xmlns:a16="http://schemas.microsoft.com/office/drawing/2014/main" id="{A1A4907A-795C-4A89-9CE6-D749E1F7BC47}"/>
                  </a:ext>
                </a:extLst>
              </p:cNvPr>
              <p:cNvSpPr/>
              <p:nvPr userDrawn="1"/>
            </p:nvSpPr>
            <p:spPr>
              <a:xfrm>
                <a:off x="3520640" y="2868474"/>
                <a:ext cx="868504" cy="330909"/>
              </a:xfrm>
              <a:prstGeom prst="rect">
                <a:avLst/>
              </a:prstGeom>
              <a:solidFill>
                <a:srgbClr val="BDBD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5" name="Rectangle 64">
                <a:extLst>
                  <a:ext uri="{FF2B5EF4-FFF2-40B4-BE49-F238E27FC236}">
                    <a16:creationId xmlns:a16="http://schemas.microsoft.com/office/drawing/2014/main" id="{1A95DE5A-E5F5-48A6-AEB5-BAC285EE0EEA}"/>
                  </a:ext>
                </a:extLst>
              </p:cNvPr>
              <p:cNvSpPr/>
              <p:nvPr userDrawn="1"/>
            </p:nvSpPr>
            <p:spPr>
              <a:xfrm>
                <a:off x="3520640" y="3272580"/>
                <a:ext cx="868504" cy="330909"/>
              </a:xfrm>
              <a:prstGeom prst="rect">
                <a:avLst/>
              </a:prstGeom>
              <a:solidFill>
                <a:srgbClr val="BDBDB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81" name="Group 80">
              <a:extLst>
                <a:ext uri="{FF2B5EF4-FFF2-40B4-BE49-F238E27FC236}">
                  <a16:creationId xmlns:a16="http://schemas.microsoft.com/office/drawing/2014/main" id="{19EA25E7-2FBF-4D8A-89CB-7D00D1D14404}"/>
                </a:ext>
              </a:extLst>
            </p:cNvPr>
            <p:cNvGrpSpPr/>
            <p:nvPr userDrawn="1"/>
          </p:nvGrpSpPr>
          <p:grpSpPr>
            <a:xfrm>
              <a:off x="4782829" y="1531000"/>
              <a:ext cx="868504" cy="2080822"/>
              <a:chOff x="4507565" y="1522667"/>
              <a:chExt cx="868504" cy="2080822"/>
            </a:xfrm>
          </p:grpSpPr>
          <p:sp>
            <p:nvSpPr>
              <p:cNvPr id="13" name="Rectangle 12">
                <a:extLst>
                  <a:ext uri="{FF2B5EF4-FFF2-40B4-BE49-F238E27FC236}">
                    <a16:creationId xmlns:a16="http://schemas.microsoft.com/office/drawing/2014/main" id="{98E0505A-0255-47FA-962B-251187E7DD5D}"/>
                  </a:ext>
                </a:extLst>
              </p:cNvPr>
              <p:cNvSpPr/>
              <p:nvPr userDrawn="1"/>
            </p:nvSpPr>
            <p:spPr>
              <a:xfrm>
                <a:off x="4507565" y="1522667"/>
                <a:ext cx="868504" cy="8685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0" name="Rectangle 49">
                <a:extLst>
                  <a:ext uri="{FF2B5EF4-FFF2-40B4-BE49-F238E27FC236}">
                    <a16:creationId xmlns:a16="http://schemas.microsoft.com/office/drawing/2014/main" id="{30D7A6E4-50D7-4B08-8C4F-76544E496A48}"/>
                  </a:ext>
                </a:extLst>
              </p:cNvPr>
              <p:cNvSpPr/>
              <p:nvPr userDrawn="1"/>
            </p:nvSpPr>
            <p:spPr>
              <a:xfrm>
                <a:off x="4507565" y="2464368"/>
                <a:ext cx="868504" cy="330909"/>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8" name="Rectangle 57">
                <a:extLst>
                  <a:ext uri="{FF2B5EF4-FFF2-40B4-BE49-F238E27FC236}">
                    <a16:creationId xmlns:a16="http://schemas.microsoft.com/office/drawing/2014/main" id="{9530EDBD-3885-4E00-8C69-99C1E43C44ED}"/>
                  </a:ext>
                </a:extLst>
              </p:cNvPr>
              <p:cNvSpPr/>
              <p:nvPr userDrawn="1"/>
            </p:nvSpPr>
            <p:spPr>
              <a:xfrm>
                <a:off x="4507565" y="2868474"/>
                <a:ext cx="868504" cy="33090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6" name="Rectangle 65">
                <a:extLst>
                  <a:ext uri="{FF2B5EF4-FFF2-40B4-BE49-F238E27FC236}">
                    <a16:creationId xmlns:a16="http://schemas.microsoft.com/office/drawing/2014/main" id="{E4B8D72C-FA7E-47DB-A185-6D25B7EBEE4A}"/>
                  </a:ext>
                </a:extLst>
              </p:cNvPr>
              <p:cNvSpPr/>
              <p:nvPr userDrawn="1"/>
            </p:nvSpPr>
            <p:spPr>
              <a:xfrm>
                <a:off x="4507565" y="3272580"/>
                <a:ext cx="868504" cy="330909"/>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82" name="Group 81">
              <a:extLst>
                <a:ext uri="{FF2B5EF4-FFF2-40B4-BE49-F238E27FC236}">
                  <a16:creationId xmlns:a16="http://schemas.microsoft.com/office/drawing/2014/main" id="{52197220-3AE1-48CF-BFA0-8974FBAD6ED6}"/>
                </a:ext>
              </a:extLst>
            </p:cNvPr>
            <p:cNvGrpSpPr/>
            <p:nvPr userDrawn="1"/>
          </p:nvGrpSpPr>
          <p:grpSpPr>
            <a:xfrm>
              <a:off x="5838570" y="1531000"/>
              <a:ext cx="868504" cy="2080822"/>
              <a:chOff x="5494490" y="1522667"/>
              <a:chExt cx="868504" cy="2080822"/>
            </a:xfrm>
          </p:grpSpPr>
          <p:sp>
            <p:nvSpPr>
              <p:cNvPr id="14" name="Rectangle 13">
                <a:extLst>
                  <a:ext uri="{FF2B5EF4-FFF2-40B4-BE49-F238E27FC236}">
                    <a16:creationId xmlns:a16="http://schemas.microsoft.com/office/drawing/2014/main" id="{6365D160-08B8-42ED-8957-F67DFBC9C992}"/>
                  </a:ext>
                </a:extLst>
              </p:cNvPr>
              <p:cNvSpPr/>
              <p:nvPr userDrawn="1"/>
            </p:nvSpPr>
            <p:spPr>
              <a:xfrm>
                <a:off x="5494490" y="1522667"/>
                <a:ext cx="868504" cy="868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1" name="Rectangle 50">
                <a:extLst>
                  <a:ext uri="{FF2B5EF4-FFF2-40B4-BE49-F238E27FC236}">
                    <a16:creationId xmlns:a16="http://schemas.microsoft.com/office/drawing/2014/main" id="{1B738BD6-8F75-48D6-B273-13880017FE9D}"/>
                  </a:ext>
                </a:extLst>
              </p:cNvPr>
              <p:cNvSpPr/>
              <p:nvPr userDrawn="1"/>
            </p:nvSpPr>
            <p:spPr>
              <a:xfrm>
                <a:off x="5494490" y="2464368"/>
                <a:ext cx="868504" cy="330909"/>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9" name="Rectangle 58">
                <a:extLst>
                  <a:ext uri="{FF2B5EF4-FFF2-40B4-BE49-F238E27FC236}">
                    <a16:creationId xmlns:a16="http://schemas.microsoft.com/office/drawing/2014/main" id="{12B191E7-963F-470A-96B9-3DEDE549F46C}"/>
                  </a:ext>
                </a:extLst>
              </p:cNvPr>
              <p:cNvSpPr/>
              <p:nvPr userDrawn="1"/>
            </p:nvSpPr>
            <p:spPr>
              <a:xfrm>
                <a:off x="5494490" y="2868474"/>
                <a:ext cx="868504" cy="33090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7" name="Rectangle 66">
                <a:extLst>
                  <a:ext uri="{FF2B5EF4-FFF2-40B4-BE49-F238E27FC236}">
                    <a16:creationId xmlns:a16="http://schemas.microsoft.com/office/drawing/2014/main" id="{863C802B-B30F-4295-AF19-E3D5B089EB51}"/>
                  </a:ext>
                </a:extLst>
              </p:cNvPr>
              <p:cNvSpPr/>
              <p:nvPr userDrawn="1"/>
            </p:nvSpPr>
            <p:spPr>
              <a:xfrm>
                <a:off x="5494490" y="3272580"/>
                <a:ext cx="868504" cy="330909"/>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83" name="Group 82">
              <a:extLst>
                <a:ext uri="{FF2B5EF4-FFF2-40B4-BE49-F238E27FC236}">
                  <a16:creationId xmlns:a16="http://schemas.microsoft.com/office/drawing/2014/main" id="{207CD050-C7C5-45D0-96A1-AF26CAD0C8EF}"/>
                </a:ext>
              </a:extLst>
            </p:cNvPr>
            <p:cNvGrpSpPr/>
            <p:nvPr userDrawn="1"/>
          </p:nvGrpSpPr>
          <p:grpSpPr>
            <a:xfrm>
              <a:off x="6894311" y="1531000"/>
              <a:ext cx="868504" cy="2080822"/>
              <a:chOff x="6481415" y="1522667"/>
              <a:chExt cx="868504" cy="2080822"/>
            </a:xfrm>
          </p:grpSpPr>
          <p:sp>
            <p:nvSpPr>
              <p:cNvPr id="15" name="Rectangle 14">
                <a:extLst>
                  <a:ext uri="{FF2B5EF4-FFF2-40B4-BE49-F238E27FC236}">
                    <a16:creationId xmlns:a16="http://schemas.microsoft.com/office/drawing/2014/main" id="{26C95875-4FC4-4556-BD8E-72847B184A22}"/>
                  </a:ext>
                </a:extLst>
              </p:cNvPr>
              <p:cNvSpPr/>
              <p:nvPr userDrawn="1"/>
            </p:nvSpPr>
            <p:spPr>
              <a:xfrm>
                <a:off x="6481415" y="1522667"/>
                <a:ext cx="868504" cy="8685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2" name="Rectangle 51">
                <a:extLst>
                  <a:ext uri="{FF2B5EF4-FFF2-40B4-BE49-F238E27FC236}">
                    <a16:creationId xmlns:a16="http://schemas.microsoft.com/office/drawing/2014/main" id="{CCF40F13-0AEE-4DC8-9C49-A6B722C2F898}"/>
                  </a:ext>
                </a:extLst>
              </p:cNvPr>
              <p:cNvSpPr/>
              <p:nvPr userDrawn="1"/>
            </p:nvSpPr>
            <p:spPr>
              <a:xfrm>
                <a:off x="6481415" y="2464368"/>
                <a:ext cx="868504" cy="330909"/>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0" name="Rectangle 59">
                <a:extLst>
                  <a:ext uri="{FF2B5EF4-FFF2-40B4-BE49-F238E27FC236}">
                    <a16:creationId xmlns:a16="http://schemas.microsoft.com/office/drawing/2014/main" id="{45E860EB-49F5-482C-A21A-C679F238E5B1}"/>
                  </a:ext>
                </a:extLst>
              </p:cNvPr>
              <p:cNvSpPr/>
              <p:nvPr userDrawn="1"/>
            </p:nvSpPr>
            <p:spPr>
              <a:xfrm>
                <a:off x="6481415" y="2868474"/>
                <a:ext cx="868504" cy="330909"/>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8" name="Rectangle 67">
                <a:extLst>
                  <a:ext uri="{FF2B5EF4-FFF2-40B4-BE49-F238E27FC236}">
                    <a16:creationId xmlns:a16="http://schemas.microsoft.com/office/drawing/2014/main" id="{A4EB365E-46F2-4341-8B1C-34079556AE94}"/>
                  </a:ext>
                </a:extLst>
              </p:cNvPr>
              <p:cNvSpPr/>
              <p:nvPr userDrawn="1"/>
            </p:nvSpPr>
            <p:spPr>
              <a:xfrm>
                <a:off x="6481415" y="3272580"/>
                <a:ext cx="868504" cy="330909"/>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84" name="Group 83">
              <a:extLst>
                <a:ext uri="{FF2B5EF4-FFF2-40B4-BE49-F238E27FC236}">
                  <a16:creationId xmlns:a16="http://schemas.microsoft.com/office/drawing/2014/main" id="{E6360899-8DE3-4913-82C7-EED2CB4B82BA}"/>
                </a:ext>
              </a:extLst>
            </p:cNvPr>
            <p:cNvGrpSpPr/>
            <p:nvPr userDrawn="1"/>
          </p:nvGrpSpPr>
          <p:grpSpPr>
            <a:xfrm>
              <a:off x="7950054" y="1531000"/>
              <a:ext cx="868504" cy="2080822"/>
              <a:chOff x="7468338" y="1522667"/>
              <a:chExt cx="868504" cy="2080822"/>
            </a:xfrm>
          </p:grpSpPr>
          <p:sp>
            <p:nvSpPr>
              <p:cNvPr id="16" name="Rectangle 15">
                <a:extLst>
                  <a:ext uri="{FF2B5EF4-FFF2-40B4-BE49-F238E27FC236}">
                    <a16:creationId xmlns:a16="http://schemas.microsoft.com/office/drawing/2014/main" id="{EF59C378-4062-4FD4-872C-5985FFFF5668}"/>
                  </a:ext>
                </a:extLst>
              </p:cNvPr>
              <p:cNvSpPr/>
              <p:nvPr userDrawn="1"/>
            </p:nvSpPr>
            <p:spPr>
              <a:xfrm>
                <a:off x="7468338" y="1522667"/>
                <a:ext cx="868504" cy="868504"/>
              </a:xfrm>
              <a:prstGeom prst="rect">
                <a:avLst/>
              </a:prstGeom>
              <a:solidFill>
                <a:srgbClr val="FFEC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53" name="Rectangle 52">
                <a:extLst>
                  <a:ext uri="{FF2B5EF4-FFF2-40B4-BE49-F238E27FC236}">
                    <a16:creationId xmlns:a16="http://schemas.microsoft.com/office/drawing/2014/main" id="{F9590BE9-F7D7-421D-9C81-5DE0F49101E8}"/>
                  </a:ext>
                </a:extLst>
              </p:cNvPr>
              <p:cNvSpPr/>
              <p:nvPr userDrawn="1"/>
            </p:nvSpPr>
            <p:spPr>
              <a:xfrm>
                <a:off x="7468338" y="2464368"/>
                <a:ext cx="868504" cy="330909"/>
              </a:xfrm>
              <a:prstGeom prst="rect">
                <a:avLst/>
              </a:prstGeom>
              <a:solidFill>
                <a:srgbClr val="FFECA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1" name="Rectangle 60">
                <a:extLst>
                  <a:ext uri="{FF2B5EF4-FFF2-40B4-BE49-F238E27FC236}">
                    <a16:creationId xmlns:a16="http://schemas.microsoft.com/office/drawing/2014/main" id="{EC57F679-3D26-4079-82E4-B350B10B16D7}"/>
                  </a:ext>
                </a:extLst>
              </p:cNvPr>
              <p:cNvSpPr/>
              <p:nvPr userDrawn="1"/>
            </p:nvSpPr>
            <p:spPr>
              <a:xfrm>
                <a:off x="7468338" y="2868474"/>
                <a:ext cx="868504" cy="330909"/>
              </a:xfrm>
              <a:prstGeom prst="rect">
                <a:avLst/>
              </a:prstGeom>
              <a:solidFill>
                <a:srgbClr val="FFEC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69" name="Rectangle 68">
                <a:extLst>
                  <a:ext uri="{FF2B5EF4-FFF2-40B4-BE49-F238E27FC236}">
                    <a16:creationId xmlns:a16="http://schemas.microsoft.com/office/drawing/2014/main" id="{79D33FCC-4C9B-4722-BE32-25CF0E917A16}"/>
                  </a:ext>
                </a:extLst>
              </p:cNvPr>
              <p:cNvSpPr/>
              <p:nvPr userDrawn="1"/>
            </p:nvSpPr>
            <p:spPr>
              <a:xfrm>
                <a:off x="7468338" y="3272580"/>
                <a:ext cx="868504" cy="330909"/>
              </a:xfrm>
              <a:prstGeom prst="rect">
                <a:avLst/>
              </a:prstGeom>
              <a:solidFill>
                <a:srgbClr val="FFECA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grpSp>
        <p:nvGrpSpPr>
          <p:cNvPr id="85" name="Group 84">
            <a:extLst>
              <a:ext uri="{FF2B5EF4-FFF2-40B4-BE49-F238E27FC236}">
                <a16:creationId xmlns:a16="http://schemas.microsoft.com/office/drawing/2014/main" id="{29455C71-1435-41DA-87F8-A49BB4E473C8}"/>
              </a:ext>
            </a:extLst>
          </p:cNvPr>
          <p:cNvGrpSpPr/>
          <p:nvPr userDrawn="1"/>
        </p:nvGrpSpPr>
        <p:grpSpPr>
          <a:xfrm>
            <a:off x="596850" y="4406883"/>
            <a:ext cx="1102862" cy="1950771"/>
            <a:chOff x="559865" y="1522667"/>
            <a:chExt cx="868504" cy="2080822"/>
          </a:xfrm>
        </p:grpSpPr>
        <p:sp>
          <p:nvSpPr>
            <p:cNvPr id="86" name="Rectangle 85">
              <a:extLst>
                <a:ext uri="{FF2B5EF4-FFF2-40B4-BE49-F238E27FC236}">
                  <a16:creationId xmlns:a16="http://schemas.microsoft.com/office/drawing/2014/main" id="{96829ECA-B5CC-4375-8AFF-63F349D3712C}"/>
                </a:ext>
              </a:extLst>
            </p:cNvPr>
            <p:cNvSpPr/>
            <p:nvPr userDrawn="1"/>
          </p:nvSpPr>
          <p:spPr>
            <a:xfrm>
              <a:off x="559865" y="1522667"/>
              <a:ext cx="868504" cy="868504"/>
            </a:xfrm>
            <a:prstGeom prst="rect">
              <a:avLst/>
            </a:prstGeom>
            <a:solidFill>
              <a:srgbClr val="A684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87" name="Rectangle 86">
              <a:extLst>
                <a:ext uri="{FF2B5EF4-FFF2-40B4-BE49-F238E27FC236}">
                  <a16:creationId xmlns:a16="http://schemas.microsoft.com/office/drawing/2014/main" id="{F0115A04-8053-4F0F-AC0E-1E0AB772299C}"/>
                </a:ext>
              </a:extLst>
            </p:cNvPr>
            <p:cNvSpPr/>
            <p:nvPr userDrawn="1"/>
          </p:nvSpPr>
          <p:spPr>
            <a:xfrm>
              <a:off x="559865" y="2464368"/>
              <a:ext cx="868504" cy="330909"/>
            </a:xfrm>
            <a:prstGeom prst="rect">
              <a:avLst/>
            </a:prstGeom>
            <a:solidFill>
              <a:srgbClr val="A6846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88" name="Rectangle 87">
              <a:extLst>
                <a:ext uri="{FF2B5EF4-FFF2-40B4-BE49-F238E27FC236}">
                  <a16:creationId xmlns:a16="http://schemas.microsoft.com/office/drawing/2014/main" id="{C6066208-5589-4D30-B6CF-2E120967BE58}"/>
                </a:ext>
              </a:extLst>
            </p:cNvPr>
            <p:cNvSpPr/>
            <p:nvPr userDrawn="1"/>
          </p:nvSpPr>
          <p:spPr>
            <a:xfrm>
              <a:off x="559865" y="2868474"/>
              <a:ext cx="868504" cy="330909"/>
            </a:xfrm>
            <a:prstGeom prst="rect">
              <a:avLst/>
            </a:prstGeom>
            <a:solidFill>
              <a:srgbClr val="A6846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89" name="Rectangle 88">
              <a:extLst>
                <a:ext uri="{FF2B5EF4-FFF2-40B4-BE49-F238E27FC236}">
                  <a16:creationId xmlns:a16="http://schemas.microsoft.com/office/drawing/2014/main" id="{67C6B229-F9C4-4CB5-B390-65C540E5AD67}"/>
                </a:ext>
              </a:extLst>
            </p:cNvPr>
            <p:cNvSpPr/>
            <p:nvPr userDrawn="1"/>
          </p:nvSpPr>
          <p:spPr>
            <a:xfrm>
              <a:off x="559865" y="3272580"/>
              <a:ext cx="868504" cy="330909"/>
            </a:xfrm>
            <a:prstGeom prst="rect">
              <a:avLst/>
            </a:prstGeom>
            <a:solidFill>
              <a:srgbClr val="A6846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91" name="Group 90">
            <a:extLst>
              <a:ext uri="{FF2B5EF4-FFF2-40B4-BE49-F238E27FC236}">
                <a16:creationId xmlns:a16="http://schemas.microsoft.com/office/drawing/2014/main" id="{DAAA550D-E204-4F31-840C-FD7AA47123F1}"/>
              </a:ext>
            </a:extLst>
          </p:cNvPr>
          <p:cNvGrpSpPr/>
          <p:nvPr userDrawn="1"/>
        </p:nvGrpSpPr>
        <p:grpSpPr>
          <a:xfrm>
            <a:off x="1937473" y="4406883"/>
            <a:ext cx="1102862" cy="1950771"/>
            <a:chOff x="559865" y="1522667"/>
            <a:chExt cx="868504" cy="2080822"/>
          </a:xfrm>
        </p:grpSpPr>
        <p:sp>
          <p:nvSpPr>
            <p:cNvPr id="92" name="Rectangle 91">
              <a:extLst>
                <a:ext uri="{FF2B5EF4-FFF2-40B4-BE49-F238E27FC236}">
                  <a16:creationId xmlns:a16="http://schemas.microsoft.com/office/drawing/2014/main" id="{070C24DA-B589-4749-B655-8E2B71EFDF65}"/>
                </a:ext>
              </a:extLst>
            </p:cNvPr>
            <p:cNvSpPr/>
            <p:nvPr userDrawn="1"/>
          </p:nvSpPr>
          <p:spPr>
            <a:xfrm>
              <a:off x="559865" y="1522667"/>
              <a:ext cx="868504" cy="86850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93" name="Rectangle 92">
              <a:extLst>
                <a:ext uri="{FF2B5EF4-FFF2-40B4-BE49-F238E27FC236}">
                  <a16:creationId xmlns:a16="http://schemas.microsoft.com/office/drawing/2014/main" id="{C44B2168-85A2-4B40-AA75-DA5CE8DA2A92}"/>
                </a:ext>
              </a:extLst>
            </p:cNvPr>
            <p:cNvSpPr/>
            <p:nvPr userDrawn="1"/>
          </p:nvSpPr>
          <p:spPr>
            <a:xfrm>
              <a:off x="559865" y="2464368"/>
              <a:ext cx="868504" cy="330909"/>
            </a:xfrm>
            <a:prstGeom prst="rect">
              <a:avLst/>
            </a:prstGeom>
            <a:solidFill>
              <a:srgbClr val="CBB67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94" name="Rectangle 93">
              <a:extLst>
                <a:ext uri="{FF2B5EF4-FFF2-40B4-BE49-F238E27FC236}">
                  <a16:creationId xmlns:a16="http://schemas.microsoft.com/office/drawing/2014/main" id="{D716F8B8-406E-48F7-9AC9-AE58E95F6905}"/>
                </a:ext>
              </a:extLst>
            </p:cNvPr>
            <p:cNvSpPr/>
            <p:nvPr userDrawn="1"/>
          </p:nvSpPr>
          <p:spPr>
            <a:xfrm>
              <a:off x="559865" y="2868474"/>
              <a:ext cx="868504" cy="330909"/>
            </a:xfrm>
            <a:prstGeom prst="rect">
              <a:avLst/>
            </a:prstGeom>
            <a:solidFill>
              <a:srgbClr val="CBB6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sp>
          <p:nvSpPr>
            <p:cNvPr id="95" name="Rectangle 94">
              <a:extLst>
                <a:ext uri="{FF2B5EF4-FFF2-40B4-BE49-F238E27FC236}">
                  <a16:creationId xmlns:a16="http://schemas.microsoft.com/office/drawing/2014/main" id="{78C567D8-87B7-425A-8C36-551B1AEDCDEC}"/>
                </a:ext>
              </a:extLst>
            </p:cNvPr>
            <p:cNvSpPr/>
            <p:nvPr userDrawn="1"/>
          </p:nvSpPr>
          <p:spPr>
            <a:xfrm>
              <a:off x="559865" y="3272580"/>
              <a:ext cx="868504" cy="330909"/>
            </a:xfrm>
            <a:prstGeom prst="rect">
              <a:avLst/>
            </a:prstGeom>
            <a:solidFill>
              <a:srgbClr val="CBB67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a:ln>
                  <a:noFill/>
                </a:ln>
                <a:solidFill>
                  <a:srgbClr val="FFFFFF"/>
                </a:solidFill>
                <a:effectLst/>
                <a:uLnTx/>
                <a:uFillTx/>
                <a:latin typeface="+mn-lt"/>
                <a:ea typeface="+mn-ea"/>
                <a:cs typeface="+mn-cs"/>
              </a:endParaRPr>
            </a:p>
          </p:txBody>
        </p:sp>
      </p:grpSp>
      <p:sp>
        <p:nvSpPr>
          <p:cNvPr id="96" name="TextBox 95">
            <a:extLst>
              <a:ext uri="{FF2B5EF4-FFF2-40B4-BE49-F238E27FC236}">
                <a16:creationId xmlns:a16="http://schemas.microsoft.com/office/drawing/2014/main" id="{2EDA2AA3-5518-4B3F-9B09-483B4641B0E9}"/>
              </a:ext>
            </a:extLst>
          </p:cNvPr>
          <p:cNvSpPr txBox="1"/>
          <p:nvPr userDrawn="1"/>
        </p:nvSpPr>
        <p:spPr>
          <a:xfrm>
            <a:off x="213399" y="118171"/>
            <a:ext cx="12217183" cy="444096"/>
          </a:xfrm>
          <a:prstGeom prst="rect">
            <a:avLst/>
          </a:prstGeom>
          <a:noFill/>
        </p:spPr>
        <p:txBody>
          <a:bodyPr wrap="square" rtlCol="0">
            <a:spAutoFit/>
          </a:bodyPr>
          <a:lstStyle/>
          <a:p>
            <a:pPr marL="0" marR="0" lvl="0" indent="0" algn="l" defTabSz="1161145" rtl="0" eaLnBrk="1" fontAlgn="auto" latinLnBrk="0" hangingPunct="1">
              <a:lnSpc>
                <a:spcPct val="100000"/>
              </a:lnSpc>
              <a:spcBef>
                <a:spcPts val="0"/>
              </a:spcBef>
              <a:spcAft>
                <a:spcPts val="0"/>
              </a:spcAft>
              <a:buClrTx/>
              <a:buSzTx/>
              <a:buFontTx/>
              <a:buNone/>
              <a:tabLst/>
              <a:defRPr/>
            </a:pPr>
            <a:r>
              <a:rPr kumimoji="0" lang="en-US" sz="2286" b="0" i="0" u="none" strike="noStrike" kern="1200" cap="none" spc="0" normalizeH="0" baseline="0" noProof="0">
                <a:ln>
                  <a:noFill/>
                </a:ln>
                <a:solidFill>
                  <a:srgbClr val="FF0000"/>
                </a:solidFill>
                <a:effectLst/>
                <a:uLnTx/>
                <a:uFillTx/>
                <a:latin typeface="+mn-lt"/>
                <a:ea typeface="ＭＳ Ｐゴシック" charset="0"/>
                <a:cs typeface="Segoe UI" panose="020B0502040204020203" pitchFamily="34" charset="0"/>
              </a:rPr>
              <a:t>Do Not Use in Presentation </a:t>
            </a:r>
          </a:p>
        </p:txBody>
      </p:sp>
      <p:sp>
        <p:nvSpPr>
          <p:cNvPr id="2" name="TextBox 1">
            <a:extLst>
              <a:ext uri="{FF2B5EF4-FFF2-40B4-BE49-F238E27FC236}">
                <a16:creationId xmlns:a16="http://schemas.microsoft.com/office/drawing/2014/main" id="{156AF616-ED35-48DE-88A9-AB2CA9C4F1AB}"/>
              </a:ext>
            </a:extLst>
          </p:cNvPr>
          <p:cNvSpPr txBox="1"/>
          <p:nvPr userDrawn="1"/>
        </p:nvSpPr>
        <p:spPr>
          <a:xfrm>
            <a:off x="7688381" y="4509124"/>
            <a:ext cx="3395699" cy="1499385"/>
          </a:xfrm>
          <a:prstGeom prst="rect">
            <a:avLst/>
          </a:prstGeom>
          <a:noFill/>
        </p:spPr>
        <p:txBody>
          <a:bodyPr wrap="square" rtlCol="0">
            <a:spAutoFit/>
          </a:bodyPr>
          <a:lstStyle/>
          <a:p>
            <a:r>
              <a:rPr lang="en-US" sz="2286"/>
              <a:t>To utilize these colors for your visualizations, use the eyedropper function when selecting a color. </a:t>
            </a:r>
          </a:p>
        </p:txBody>
      </p:sp>
      <p:pic>
        <p:nvPicPr>
          <p:cNvPr id="3" name="Picture 2">
            <a:extLst>
              <a:ext uri="{FF2B5EF4-FFF2-40B4-BE49-F238E27FC236}">
                <a16:creationId xmlns:a16="http://schemas.microsoft.com/office/drawing/2014/main" id="{84C5BCA7-38D9-45FA-AFF0-6F218B4244C6}"/>
              </a:ext>
            </a:extLst>
          </p:cNvPr>
          <p:cNvPicPr>
            <a:picLocks noChangeAspect="1"/>
          </p:cNvPicPr>
          <p:nvPr userDrawn="1"/>
        </p:nvPicPr>
        <p:blipFill>
          <a:blip r:embed="rId2"/>
          <a:stretch>
            <a:fillRect/>
          </a:stretch>
        </p:blipFill>
        <p:spPr>
          <a:xfrm>
            <a:off x="3697531" y="4654202"/>
            <a:ext cx="2813244" cy="1393225"/>
          </a:xfrm>
          <a:prstGeom prst="rect">
            <a:avLst/>
          </a:prstGeom>
        </p:spPr>
      </p:pic>
    </p:spTree>
    <p:extLst>
      <p:ext uri="{BB962C8B-B14F-4D97-AF65-F5344CB8AC3E}">
        <p14:creationId xmlns:p14="http://schemas.microsoft.com/office/powerpoint/2010/main" val="40348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0"/>
                                  </p:stCondLst>
                                  <p:childTnLst>
                                    <p:animMotion origin="layout" path="M 8.33333E-7 0.05092 L 8.33333E-7 1.11111E-6 " pathEditMode="relative" rAng="0" ptsTypes="AA">
                                      <p:cBhvr>
                                        <p:cTn id="12" dur="500" fill="hold"/>
                                        <p:tgtEl>
                                          <p:spTgt spid="7"/>
                                        </p:tgtEl>
                                        <p:attrNameLst>
                                          <p:attrName>ppt_x</p:attrName>
                                          <p:attrName>ppt_y</p:attrName>
                                        </p:attrNameLst>
                                      </p:cBhvr>
                                      <p:rCtr x="0" y="-2546"/>
                                    </p:animMotion>
                                  </p:childTnLst>
                                </p:cTn>
                              </p:par>
                              <p:par>
                                <p:cTn id="13" presetID="10"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par>
                                <p:cTn id="16" presetID="42" presetClass="path" presetSubtype="0" decel="100000" fill="hold" grpId="1" nodeType="withEffect">
                                  <p:stCondLst>
                                    <p:cond delay="0"/>
                                  </p:stCondLst>
                                  <p:childTnLst>
                                    <p:animMotion origin="layout" path="M 8.33333E-7 0.05092 L 8.33333E-7 1.11111E-6 " pathEditMode="relative" rAng="0" ptsTypes="AA">
                                      <p:cBhvr>
                                        <p:cTn id="17" dur="500" fill="hold"/>
                                        <p:tgtEl>
                                          <p:spTgt spid="96"/>
                                        </p:tgtEl>
                                        <p:attrNameLst>
                                          <p:attrName>ppt_x</p:attrName>
                                          <p:attrName>ppt_y</p:attrName>
                                        </p:attrNameLst>
                                      </p:cBhvr>
                                      <p:rCtr x="0" y="-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96" grpId="0"/>
      <p:bldP spid="96"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3A45B5-8AED-47B2-A13C-25C635FC8666}"/>
              </a:ext>
            </a:extLst>
          </p:cNvPr>
          <p:cNvPicPr>
            <a:picLocks noChangeAspect="1"/>
          </p:cNvPicPr>
          <p:nvPr userDrawn="1"/>
        </p:nvPicPr>
        <p:blipFill>
          <a:blip r:embed="rId2"/>
          <a:stretch>
            <a:fillRect/>
          </a:stretch>
        </p:blipFill>
        <p:spPr>
          <a:xfrm>
            <a:off x="380454" y="6341807"/>
            <a:ext cx="948284" cy="316095"/>
          </a:xfrm>
          <a:prstGeom prst="rect">
            <a:avLst/>
          </a:prstGeom>
        </p:spPr>
      </p:pic>
      <p:sp>
        <p:nvSpPr>
          <p:cNvPr id="3" name="Slide Number Placeholder 5">
            <a:extLst>
              <a:ext uri="{FF2B5EF4-FFF2-40B4-BE49-F238E27FC236}">
                <a16:creationId xmlns:a16="http://schemas.microsoft.com/office/drawing/2014/main" id="{B0584662-642A-4EE5-87EB-628FFE9123F2}"/>
              </a:ext>
            </a:extLst>
          </p:cNvPr>
          <p:cNvSpPr txBox="1">
            <a:spLocks/>
          </p:cNvSpPr>
          <p:nvPr userDrawn="1"/>
        </p:nvSpPr>
        <p:spPr>
          <a:xfrm>
            <a:off x="11318735" y="6352222"/>
            <a:ext cx="524933" cy="295267"/>
          </a:xfrm>
          <a:prstGeom prst="rect">
            <a:avLst/>
          </a:prstGeom>
        </p:spPr>
        <p:txBody>
          <a:bodyPr vert="horz" wrap="square" lIns="90620" tIns="45310" rIns="90620" bIns="45310" numCol="1" anchor="t" anchorCtr="0" compatLnSpc="1">
            <a:prstTxWarp prst="textNoShape">
              <a:avLst/>
            </a:prstTxWarp>
          </a:bodyPr>
          <a:lstStyle>
            <a:defPPr>
              <a:defRPr lang="en-US"/>
            </a:defPPr>
            <a:lvl1pPr algn="ctr" defTabSz="483306" rtl="0" fontAlgn="base">
              <a:spcBef>
                <a:spcPct val="0"/>
              </a:spcBef>
              <a:spcAft>
                <a:spcPct val="0"/>
              </a:spcAft>
              <a:defRPr sz="1761" kern="1200">
                <a:solidFill>
                  <a:schemeClr val="accent1">
                    <a:lumMod val="50000"/>
                  </a:schemeClr>
                </a:solidFill>
                <a:latin typeface="Calibri" charset="0"/>
                <a:ea typeface="ＭＳ Ｐゴシック" charset="0"/>
                <a:cs typeface="ＭＳ Ｐゴシック" charset="0"/>
              </a:defRPr>
            </a:lvl1pPr>
            <a:lvl2pPr marL="483306"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2pPr>
            <a:lvl3pPr marL="966612"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3pPr>
            <a:lvl4pPr marL="1449918"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4pPr>
            <a:lvl5pPr marL="1933224"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5pPr>
            <a:lvl6pPr marL="2416531" algn="l" defTabSz="483306" rtl="0" eaLnBrk="1" latinLnBrk="0" hangingPunct="1">
              <a:defRPr sz="2500" kern="1200">
                <a:solidFill>
                  <a:schemeClr val="tx1"/>
                </a:solidFill>
                <a:latin typeface="Arial" charset="0"/>
                <a:ea typeface="ＭＳ Ｐゴシック" charset="0"/>
                <a:cs typeface="ＭＳ Ｐゴシック" charset="0"/>
              </a:defRPr>
            </a:lvl6pPr>
            <a:lvl7pPr marL="2899837" algn="l" defTabSz="483306" rtl="0" eaLnBrk="1" latinLnBrk="0" hangingPunct="1">
              <a:defRPr sz="2500" kern="1200">
                <a:solidFill>
                  <a:schemeClr val="tx1"/>
                </a:solidFill>
                <a:latin typeface="Arial" charset="0"/>
                <a:ea typeface="ＭＳ Ｐゴシック" charset="0"/>
                <a:cs typeface="ＭＳ Ｐゴシック" charset="0"/>
              </a:defRPr>
            </a:lvl7pPr>
            <a:lvl8pPr marL="3383143" algn="l" defTabSz="483306" rtl="0" eaLnBrk="1" latinLnBrk="0" hangingPunct="1">
              <a:defRPr sz="2500" kern="1200">
                <a:solidFill>
                  <a:schemeClr val="tx1"/>
                </a:solidFill>
                <a:latin typeface="Arial" charset="0"/>
                <a:ea typeface="ＭＳ Ｐゴシック" charset="0"/>
                <a:cs typeface="ＭＳ Ｐゴシック" charset="0"/>
              </a:defRPr>
            </a:lvl8pPr>
            <a:lvl9pPr marL="3866449" algn="l" defTabSz="483306" rtl="0" eaLnBrk="1" latinLnBrk="0" hangingPunct="1">
              <a:defRPr sz="2500" kern="1200">
                <a:solidFill>
                  <a:schemeClr val="tx1"/>
                </a:solidFill>
                <a:latin typeface="Arial" charset="0"/>
                <a:ea typeface="ＭＳ Ｐゴシック" charset="0"/>
                <a:cs typeface="ＭＳ Ｐゴシック" charset="0"/>
              </a:defRPr>
            </a:lvl9pPr>
          </a:lstStyle>
          <a:p>
            <a:fld id="{2E9F7E63-0103-43A8-A277-0E1F8158C81C}" type="slidenum">
              <a:rPr lang="en-US" sz="1651" smtClean="0"/>
              <a:pPr/>
              <a:t>‹#›</a:t>
            </a:fld>
            <a:endParaRPr lang="en-US" sz="1651"/>
          </a:p>
        </p:txBody>
      </p:sp>
      <p:sp>
        <p:nvSpPr>
          <p:cNvPr id="4" name="Rectangle 3">
            <a:extLst>
              <a:ext uri="{FF2B5EF4-FFF2-40B4-BE49-F238E27FC236}">
                <a16:creationId xmlns:a16="http://schemas.microsoft.com/office/drawing/2014/main" id="{BCD0E03D-C157-4C54-9795-BD7F9C6BBF35}"/>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a:solidFill>
                  <a:schemeClr val="accent1"/>
                </a:solidFill>
              </a:rPr>
              <a:t>Public Trust Advisors 2021 ©</a:t>
            </a:r>
          </a:p>
        </p:txBody>
      </p:sp>
      <p:cxnSp>
        <p:nvCxnSpPr>
          <p:cNvPr id="5" name="Straight Connector 4">
            <a:extLst>
              <a:ext uri="{FF2B5EF4-FFF2-40B4-BE49-F238E27FC236}">
                <a16:creationId xmlns:a16="http://schemas.microsoft.com/office/drawing/2014/main" id="{133F6A11-2910-4782-BE97-164C91243AD4}"/>
              </a:ext>
            </a:extLst>
          </p:cNvPr>
          <p:cNvCxnSpPr>
            <a:cxnSpLocks/>
          </p:cNvCxnSpPr>
          <p:nvPr userDrawn="1"/>
        </p:nvCxnSpPr>
        <p:spPr>
          <a:xfrm>
            <a:off x="0" y="6238877"/>
            <a:ext cx="1219200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66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370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0" r:id="rId11"/>
    <p:sldLayoutId id="2147483673" r:id="rId12"/>
    <p:sldLayoutId id="2147483682" r:id="rId13"/>
    <p:sldLayoutId id="2147483675" r:id="rId14"/>
    <p:sldLayoutId id="2147483676" r:id="rId15"/>
    <p:sldLayoutId id="2147483677" r:id="rId16"/>
    <p:sldLayoutId id="2147483678" r:id="rId17"/>
    <p:sldLayoutId id="2147483679" r:id="rId18"/>
    <p:sldLayoutId id="2147483683" r:id="rId19"/>
  </p:sldLayoutIdLst>
  <p:hf hdr="0" ftr="0" dt="0"/>
  <p:txStyles>
    <p:titleStyle>
      <a:lvl1pPr algn="l" defTabSz="453099" rtl="0" eaLnBrk="1" fontAlgn="base" hangingPunct="1">
        <a:spcBef>
          <a:spcPct val="0"/>
        </a:spcBef>
        <a:spcAft>
          <a:spcPct val="0"/>
        </a:spcAft>
        <a:defRPr sz="2814" kern="1200">
          <a:solidFill>
            <a:srgbClr val="3B6E8F"/>
          </a:solidFill>
          <a:latin typeface="+mj-lt"/>
          <a:ea typeface="ＭＳ Ｐゴシック" pitchFamily="36" charset="-128"/>
          <a:cs typeface="ＭＳ Ｐゴシック" pitchFamily="36" charset="-128"/>
        </a:defRPr>
      </a:lvl1pPr>
      <a:lvl2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2pPr>
      <a:lvl3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3pPr>
      <a:lvl4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4pPr>
      <a:lvl5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5pPr>
      <a:lvl6pPr marL="453099"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6pPr>
      <a:lvl7pPr marL="906200"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7pPr>
      <a:lvl8pPr marL="1359302"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8pPr>
      <a:lvl9pPr marL="1812402"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9pPr>
    </p:titleStyle>
    <p:bodyStyle>
      <a:lvl1pPr marL="339825" indent="-339825" algn="l" defTabSz="453099" rtl="0" eaLnBrk="1" fontAlgn="base" hangingPunct="1">
        <a:spcBef>
          <a:spcPct val="20000"/>
        </a:spcBef>
        <a:spcAft>
          <a:spcPct val="0"/>
        </a:spcAft>
        <a:buFont typeface="Arial" charset="0"/>
        <a:buChar char="•"/>
        <a:defRPr sz="2814" kern="1200">
          <a:solidFill>
            <a:srgbClr val="807F83"/>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p:bodyStyle>
    <p:otherStyle>
      <a:defPPr>
        <a:defRPr lang="en-US"/>
      </a:defPPr>
      <a:lvl1pPr marL="0" algn="l" defTabSz="453099" rtl="0" eaLnBrk="1" latinLnBrk="0" hangingPunct="1">
        <a:defRPr sz="1781" kern="1200">
          <a:solidFill>
            <a:schemeClr val="tx1"/>
          </a:solidFill>
          <a:latin typeface="+mn-lt"/>
          <a:ea typeface="+mn-ea"/>
          <a:cs typeface="+mn-cs"/>
        </a:defRPr>
      </a:lvl1pPr>
      <a:lvl2pPr marL="453099" algn="l" defTabSz="453099" rtl="0" eaLnBrk="1" latinLnBrk="0" hangingPunct="1">
        <a:defRPr sz="1781" kern="1200">
          <a:solidFill>
            <a:schemeClr val="tx1"/>
          </a:solidFill>
          <a:latin typeface="+mn-lt"/>
          <a:ea typeface="+mn-ea"/>
          <a:cs typeface="+mn-cs"/>
        </a:defRPr>
      </a:lvl2pPr>
      <a:lvl3pPr marL="906200" algn="l" defTabSz="453099" rtl="0" eaLnBrk="1" latinLnBrk="0" hangingPunct="1">
        <a:defRPr sz="1781" kern="1200">
          <a:solidFill>
            <a:schemeClr val="tx1"/>
          </a:solidFill>
          <a:latin typeface="+mn-lt"/>
          <a:ea typeface="+mn-ea"/>
          <a:cs typeface="+mn-cs"/>
        </a:defRPr>
      </a:lvl3pPr>
      <a:lvl4pPr marL="1359302" algn="l" defTabSz="453099" rtl="0" eaLnBrk="1" latinLnBrk="0" hangingPunct="1">
        <a:defRPr sz="1781" kern="1200">
          <a:solidFill>
            <a:schemeClr val="tx1"/>
          </a:solidFill>
          <a:latin typeface="+mn-lt"/>
          <a:ea typeface="+mn-ea"/>
          <a:cs typeface="+mn-cs"/>
        </a:defRPr>
      </a:lvl4pPr>
      <a:lvl5pPr marL="1812402" algn="l" defTabSz="453099" rtl="0" eaLnBrk="1" latinLnBrk="0" hangingPunct="1">
        <a:defRPr sz="1781" kern="1200">
          <a:solidFill>
            <a:schemeClr val="tx1"/>
          </a:solidFill>
          <a:latin typeface="+mn-lt"/>
          <a:ea typeface="+mn-ea"/>
          <a:cs typeface="+mn-cs"/>
        </a:defRPr>
      </a:lvl5pPr>
      <a:lvl6pPr marL="2265503" algn="l" defTabSz="453099" rtl="0" eaLnBrk="1" latinLnBrk="0" hangingPunct="1">
        <a:defRPr sz="1781" kern="1200">
          <a:solidFill>
            <a:schemeClr val="tx1"/>
          </a:solidFill>
          <a:latin typeface="+mn-lt"/>
          <a:ea typeface="+mn-ea"/>
          <a:cs typeface="+mn-cs"/>
        </a:defRPr>
      </a:lvl6pPr>
      <a:lvl7pPr marL="2718602" algn="l" defTabSz="453099" rtl="0" eaLnBrk="1" latinLnBrk="0" hangingPunct="1">
        <a:defRPr sz="1781" kern="1200">
          <a:solidFill>
            <a:schemeClr val="tx1"/>
          </a:solidFill>
          <a:latin typeface="+mn-lt"/>
          <a:ea typeface="+mn-ea"/>
          <a:cs typeface="+mn-cs"/>
        </a:defRPr>
      </a:lvl7pPr>
      <a:lvl8pPr marL="3171704" algn="l" defTabSz="453099" rtl="0" eaLnBrk="1" latinLnBrk="0" hangingPunct="1">
        <a:defRPr sz="1781" kern="1200">
          <a:solidFill>
            <a:schemeClr val="tx1"/>
          </a:solidFill>
          <a:latin typeface="+mn-lt"/>
          <a:ea typeface="+mn-ea"/>
          <a:cs typeface="+mn-cs"/>
        </a:defRPr>
      </a:lvl8pPr>
      <a:lvl9pPr marL="3624803" algn="l" defTabSz="453099" rtl="0" eaLnBrk="1" latinLnBrk="0" hangingPunct="1">
        <a:defRPr sz="17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451_8EBCEA26.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45B_79A8ACD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467_4978FA21.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D7FE6E-F041-4C2F-917E-CEFC13A1C80C}"/>
              </a:ext>
            </a:extLst>
          </p:cNvPr>
          <p:cNvSpPr>
            <a:spLocks noGrp="1"/>
          </p:cNvSpPr>
          <p:nvPr>
            <p:ph type="ctrTitle"/>
          </p:nvPr>
        </p:nvSpPr>
        <p:spPr>
          <a:xfrm>
            <a:off x="725244" y="3764915"/>
            <a:ext cx="10415588" cy="1052412"/>
          </a:xfrm>
        </p:spPr>
        <p:txBody>
          <a:bodyPr>
            <a:noAutofit/>
          </a:bodyPr>
          <a:lstStyle/>
          <a:p>
            <a:r>
              <a:rPr lang="en-US" sz="3200" dirty="0"/>
              <a:t>Introduction to Credit Research</a:t>
            </a:r>
            <a:br>
              <a:rPr lang="en-US" sz="3200" dirty="0"/>
            </a:br>
            <a:r>
              <a:rPr lang="en-US" sz="2400" dirty="0"/>
              <a:t>Perspectives on Corporates and Banks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3200" dirty="0"/>
            </a:br>
            <a:br>
              <a:rPr lang="en-US" sz="3200" dirty="0"/>
            </a:br>
            <a:r>
              <a:rPr lang="en-US" sz="2400" dirty="0">
                <a:solidFill>
                  <a:schemeClr val="tx1"/>
                </a:solidFill>
              </a:rPr>
              <a:t>Patrick Edler, CFA</a:t>
            </a:r>
            <a:br>
              <a:rPr lang="en-US" sz="3200" dirty="0">
                <a:solidFill>
                  <a:schemeClr val="tx1"/>
                </a:solidFill>
              </a:rPr>
            </a:br>
            <a:endParaRPr lang="en-US" sz="3200" dirty="0">
              <a:solidFill>
                <a:schemeClr val="tx1"/>
              </a:solidFill>
            </a:endParaRPr>
          </a:p>
        </p:txBody>
      </p:sp>
      <p:sp>
        <p:nvSpPr>
          <p:cNvPr id="4" name="Title 2">
            <a:extLst>
              <a:ext uri="{FF2B5EF4-FFF2-40B4-BE49-F238E27FC236}">
                <a16:creationId xmlns:a16="http://schemas.microsoft.com/office/drawing/2014/main" id="{551E6745-C479-4AD2-8D0F-B8D1B5D96724}"/>
              </a:ext>
            </a:extLst>
          </p:cNvPr>
          <p:cNvSpPr txBox="1">
            <a:spLocks/>
          </p:cNvSpPr>
          <p:nvPr/>
        </p:nvSpPr>
        <p:spPr>
          <a:xfrm>
            <a:off x="1395613" y="4356121"/>
            <a:ext cx="9255919" cy="701316"/>
          </a:xfrm>
          <a:prstGeom prst="rect">
            <a:avLst/>
          </a:prstGeom>
          <a:ln>
            <a:noFill/>
          </a:ln>
        </p:spPr>
        <p:txBody>
          <a:bodyPr lIns="0" tIns="48331" rIns="96661" bIns="48331" anchor="t">
            <a:normAutofit/>
          </a:bodyPr>
          <a:lstStyle>
            <a:lvl1pPr algn="l" defTabSz="453099" rtl="0" eaLnBrk="1" fontAlgn="base" hangingPunct="1">
              <a:spcBef>
                <a:spcPct val="0"/>
              </a:spcBef>
              <a:spcAft>
                <a:spcPct val="0"/>
              </a:spcAft>
              <a:defRPr sz="3428" b="0" kern="1200">
                <a:solidFill>
                  <a:srgbClr val="3B6E8F"/>
                </a:solidFill>
                <a:latin typeface="+mj-lt"/>
                <a:ea typeface="ＭＳ Ｐゴシック" pitchFamily="36" charset="-128"/>
                <a:cs typeface="ＭＳ Ｐゴシック" pitchFamily="36" charset="-128"/>
              </a:defRPr>
            </a:lvl1pPr>
            <a:lvl2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2pPr>
            <a:lvl3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3pPr>
            <a:lvl4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4pPr>
            <a:lvl5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5pPr>
            <a:lvl6pPr marL="453099"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6pPr>
            <a:lvl7pPr marL="906200"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7pPr>
            <a:lvl8pPr marL="1359302"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8pPr>
            <a:lvl9pPr marL="1812402"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9pPr>
          </a:lstStyle>
          <a:p>
            <a:pPr algn="ctr"/>
            <a:endParaRPr lang="en-US" sz="2800" b="1">
              <a:solidFill>
                <a:schemeClr val="tx1"/>
              </a:solidFill>
            </a:endParaRPr>
          </a:p>
        </p:txBody>
      </p:sp>
    </p:spTree>
    <p:extLst>
      <p:ext uri="{BB962C8B-B14F-4D97-AF65-F5344CB8AC3E}">
        <p14:creationId xmlns:p14="http://schemas.microsoft.com/office/powerpoint/2010/main" val="387269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Character: Oracle Corp. Example (cont.)</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10</a:t>
            </a:fld>
            <a:endParaRPr lang="en-US"/>
          </a:p>
        </p:txBody>
      </p:sp>
      <p:sp>
        <p:nvSpPr>
          <p:cNvPr id="4" name="Text Placeholder 3">
            <a:extLst>
              <a:ext uri="{FF2B5EF4-FFF2-40B4-BE49-F238E27FC236}">
                <a16:creationId xmlns:a16="http://schemas.microsoft.com/office/drawing/2014/main" id="{F3CDBA8D-B07D-450C-A6FE-B88351F43790}"/>
              </a:ext>
            </a:extLst>
          </p:cNvPr>
          <p:cNvSpPr>
            <a:spLocks noGrp="1"/>
          </p:cNvSpPr>
          <p:nvPr>
            <p:ph type="body" sz="quarter" idx="11"/>
          </p:nvPr>
        </p:nvSpPr>
        <p:spPr>
          <a:xfrm>
            <a:off x="7174495" y="6376224"/>
            <a:ext cx="4034531" cy="275485"/>
          </a:xfrm>
        </p:spPr>
        <p:txBody>
          <a:bodyPr/>
          <a:lstStyle/>
          <a:p>
            <a:r>
              <a:rPr lang="en-US"/>
              <a:t>Please refer to the disclosure slide for additional information. </a:t>
            </a:r>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a:lstStyle/>
          <a:p>
            <a:pPr marL="285750" indent="-285750">
              <a:buFont typeface="Arial" panose="020B0604020202020204" pitchFamily="34" charset="0"/>
              <a:buChar char="•"/>
            </a:pPr>
            <a:r>
              <a:rPr lang="en-US" sz="2400"/>
              <a:t>From 2019 onward, Oracle repurchased between $16 to $20 billion of shares each year.  We call this a “transfer of risk.”</a:t>
            </a:r>
          </a:p>
          <a:p>
            <a:pPr marL="1022038" lvl="1" indent="-285750">
              <a:buFont typeface="Arial" panose="020B0604020202020204" pitchFamily="34" charset="0"/>
              <a:buChar char="•"/>
            </a:pPr>
            <a:r>
              <a:rPr lang="en-US" sz="2000">
                <a:solidFill>
                  <a:schemeClr val="tx1"/>
                </a:solidFill>
              </a:rPr>
              <a:t>Oracle’s management team was weakening the company’s credit profile in order to provide better returns for equity investors. </a:t>
            </a:r>
            <a:br>
              <a:rPr lang="en-US" sz="2000">
                <a:solidFill>
                  <a:schemeClr val="tx1"/>
                </a:solidFill>
              </a:rPr>
            </a:br>
            <a:endParaRPr lang="en-US" sz="2400"/>
          </a:p>
          <a:p>
            <a:pPr marL="285750" indent="-285750">
              <a:buFont typeface="Arial" panose="020B0604020202020204" pitchFamily="34" charset="0"/>
              <a:buChar char="•"/>
            </a:pPr>
            <a:r>
              <a:rPr lang="en-US" sz="2400"/>
              <a:t>The increase in repurchases led to a one-notch downgrade at S&amp;P in July 2019 and another in June 2020. Throughout the process, Oracle would not give guidance on the level of repurchases which left debt investors and rating agencies in the dark.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Finally, after formally breaching S&amp;P’s leverage trigger in 2021, Oracle would go on to receive two more downgrades before settling at “BBB.”</a:t>
            </a:r>
          </a:p>
        </p:txBody>
      </p:sp>
      <p:sp>
        <p:nvSpPr>
          <p:cNvPr id="7" name="Text Placeholder 3">
            <a:extLst>
              <a:ext uri="{FF2B5EF4-FFF2-40B4-BE49-F238E27FC236}">
                <a16:creationId xmlns:a16="http://schemas.microsoft.com/office/drawing/2014/main" id="{1502AFC6-12E8-0825-E578-DD5449D4D9AF}"/>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a:ea typeface="ＭＳ Ｐゴシック"/>
              </a:rPr>
              <a:t>Representative example. Not intended to be a security recommendation.</a:t>
            </a:r>
            <a:endParaRPr lang="en-US"/>
          </a:p>
        </p:txBody>
      </p:sp>
    </p:spTree>
    <p:extLst>
      <p:ext uri="{BB962C8B-B14F-4D97-AF65-F5344CB8AC3E}">
        <p14:creationId xmlns:p14="http://schemas.microsoft.com/office/powerpoint/2010/main" val="37397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Capacity</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11</a:t>
            </a:fld>
            <a:endParaRPr lang="en-US"/>
          </a:p>
        </p:txBody>
      </p:sp>
      <p:sp>
        <p:nvSpPr>
          <p:cNvPr id="4" name="Text Placeholder 3">
            <a:extLst>
              <a:ext uri="{FF2B5EF4-FFF2-40B4-BE49-F238E27FC236}">
                <a16:creationId xmlns:a16="http://schemas.microsoft.com/office/drawing/2014/main" id="{F3CDBA8D-B07D-450C-A6FE-B88351F43790}"/>
              </a:ext>
            </a:extLst>
          </p:cNvPr>
          <p:cNvSpPr>
            <a:spLocks noGrp="1"/>
          </p:cNvSpPr>
          <p:nvPr>
            <p:ph type="body" sz="quarter" idx="11"/>
          </p:nvPr>
        </p:nvSpPr>
        <p:spPr/>
        <p:txBody>
          <a:bodyPr/>
          <a:lstStyle/>
          <a:p>
            <a:r>
              <a:rPr lang="en-US"/>
              <a:t>Please refer to the disclosure slide for additional information. </a:t>
            </a:r>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lIns="91440" tIns="45720" rIns="91440" bIns="45720" anchor="t"/>
          <a:lstStyle/>
          <a:p>
            <a:pPr marL="285750" indent="-285750">
              <a:buFont typeface="Arial" panose="020B0604020202020204" pitchFamily="34" charset="0"/>
              <a:buChar char="•"/>
            </a:pPr>
            <a:r>
              <a:rPr lang="en-US" sz="2800"/>
              <a:t>Capacity refers to a company’s current level of debt and its ability to take on more. </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We look at three main metrics to judge capacity. </a:t>
            </a:r>
          </a:p>
          <a:p>
            <a:pPr marL="1021715" lvl="1" indent="-285750">
              <a:buFont typeface="Arial" panose="020B0604020202020204" pitchFamily="34" charset="0"/>
              <a:buChar char="•"/>
            </a:pPr>
            <a:r>
              <a:rPr lang="en-US" sz="2038">
                <a:solidFill>
                  <a:schemeClr val="tx1"/>
                </a:solidFill>
              </a:rPr>
              <a:t>Leverage = Net Debt/EBITDA</a:t>
            </a:r>
          </a:p>
          <a:p>
            <a:pPr marL="1021715" lvl="1" indent="-285750">
              <a:buFont typeface="Arial" panose="020B0604020202020204" pitchFamily="34" charset="0"/>
              <a:buChar char="•"/>
            </a:pPr>
            <a:r>
              <a:rPr lang="en-US" sz="2038">
                <a:solidFill>
                  <a:schemeClr val="tx1"/>
                </a:solidFill>
              </a:rPr>
              <a:t>Interest Coverage Ratio = EBIT/Interest Expense</a:t>
            </a:r>
          </a:p>
          <a:p>
            <a:pPr marL="1021715" lvl="1" indent="-285750">
              <a:buFont typeface="Arial" panose="020B0604020202020204" pitchFamily="34" charset="0"/>
              <a:buChar char="•"/>
            </a:pPr>
            <a:r>
              <a:rPr lang="en-US" sz="2038">
                <a:solidFill>
                  <a:schemeClr val="tx1"/>
                </a:solidFill>
              </a:rPr>
              <a:t>Discretionary Cash Flow = Free Cash Flow (FCF) - Dividends - Share Repurchases</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ea typeface="ＭＳ Ｐゴシック"/>
              </a:rPr>
              <a:t>If we know what leverage number will trigger a downgrade, it can help us determine how much additional debt a company can take on before it is downgraded. </a:t>
            </a:r>
          </a:p>
          <a:p>
            <a:pPr marL="1021715" lvl="1" indent="-285750">
              <a:buFont typeface="Arial" panose="020B0604020202020204" pitchFamily="34" charset="0"/>
              <a:buChar char="•"/>
            </a:pPr>
            <a:endParaRPr lang="en-US" sz="2038">
              <a:solidFill>
                <a:schemeClr val="tx1"/>
              </a:solidFill>
            </a:endParaRPr>
          </a:p>
        </p:txBody>
      </p:sp>
    </p:spTree>
    <p:extLst>
      <p:ext uri="{BB962C8B-B14F-4D97-AF65-F5344CB8AC3E}">
        <p14:creationId xmlns:p14="http://schemas.microsoft.com/office/powerpoint/2010/main" val="248877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Capacity</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12</a:t>
            </a:fld>
            <a:endParaRPr lang="en-US"/>
          </a:p>
        </p:txBody>
      </p:sp>
      <p:sp>
        <p:nvSpPr>
          <p:cNvPr id="4" name="Text Placeholder 3">
            <a:extLst>
              <a:ext uri="{FF2B5EF4-FFF2-40B4-BE49-F238E27FC236}">
                <a16:creationId xmlns:a16="http://schemas.microsoft.com/office/drawing/2014/main" id="{F3CDBA8D-B07D-450C-A6FE-B88351F43790}"/>
              </a:ext>
            </a:extLst>
          </p:cNvPr>
          <p:cNvSpPr>
            <a:spLocks noGrp="1"/>
          </p:cNvSpPr>
          <p:nvPr>
            <p:ph type="body" sz="quarter" idx="11"/>
          </p:nvPr>
        </p:nvSpPr>
        <p:spPr/>
        <p:txBody>
          <a:bodyPr lIns="91440" tIns="45720" rIns="91440" bIns="45720" anchor="ctr"/>
          <a:lstStyle/>
          <a:p>
            <a:r>
              <a:rPr lang="en-US" sz="950" dirty="0">
                <a:ea typeface="ＭＳ Ｐゴシック"/>
              </a:rPr>
              <a:t>Data as of 12/31/2022</a:t>
            </a:r>
          </a:p>
          <a:p>
            <a:r>
              <a:rPr lang="en-US" sz="950" dirty="0">
                <a:ea typeface="ＭＳ Ｐゴシック"/>
              </a:rPr>
              <a:t>Please refer to the disclosure slide for additional information. </a:t>
            </a:r>
          </a:p>
        </p:txBody>
      </p:sp>
      <p:pic>
        <p:nvPicPr>
          <p:cNvPr id="6" name="Picture 5">
            <a:extLst>
              <a:ext uri="{FF2B5EF4-FFF2-40B4-BE49-F238E27FC236}">
                <a16:creationId xmlns:a16="http://schemas.microsoft.com/office/drawing/2014/main" id="{84683844-E05D-4540-9170-92703DEDBE2E}"/>
              </a:ext>
            </a:extLst>
          </p:cNvPr>
          <p:cNvPicPr>
            <a:picLocks noChangeAspect="1"/>
          </p:cNvPicPr>
          <p:nvPr/>
        </p:nvPicPr>
        <p:blipFill>
          <a:blip r:embed="rId3"/>
          <a:stretch>
            <a:fillRect/>
          </a:stretch>
        </p:blipFill>
        <p:spPr>
          <a:xfrm>
            <a:off x="781724" y="1582126"/>
            <a:ext cx="5076901" cy="3693747"/>
          </a:xfrm>
          <a:prstGeom prst="rect">
            <a:avLst/>
          </a:prstGeom>
        </p:spPr>
      </p:pic>
      <p:pic>
        <p:nvPicPr>
          <p:cNvPr id="7" name="Picture 6">
            <a:extLst>
              <a:ext uri="{FF2B5EF4-FFF2-40B4-BE49-F238E27FC236}">
                <a16:creationId xmlns:a16="http://schemas.microsoft.com/office/drawing/2014/main" id="{630BB37C-AF7B-B80E-8D40-671B16BF8EDD}"/>
              </a:ext>
            </a:extLst>
          </p:cNvPr>
          <p:cNvPicPr>
            <a:picLocks noChangeAspect="1"/>
          </p:cNvPicPr>
          <p:nvPr/>
        </p:nvPicPr>
        <p:blipFill>
          <a:blip r:embed="rId4"/>
          <a:stretch>
            <a:fillRect/>
          </a:stretch>
        </p:blipFill>
        <p:spPr>
          <a:xfrm>
            <a:off x="6257317" y="1582126"/>
            <a:ext cx="4987844" cy="3693747"/>
          </a:xfrm>
          <a:prstGeom prst="rect">
            <a:avLst/>
          </a:prstGeom>
        </p:spPr>
      </p:pic>
    </p:spTree>
    <p:extLst>
      <p:ext uri="{BB962C8B-B14F-4D97-AF65-F5344CB8AC3E}">
        <p14:creationId xmlns:p14="http://schemas.microsoft.com/office/powerpoint/2010/main" val="6088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Capital</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13</a:t>
            </a:fld>
            <a:endParaRPr lang="en-US"/>
          </a:p>
        </p:txBody>
      </p:sp>
      <p:sp>
        <p:nvSpPr>
          <p:cNvPr id="4" name="Text Placeholder 3">
            <a:extLst>
              <a:ext uri="{FF2B5EF4-FFF2-40B4-BE49-F238E27FC236}">
                <a16:creationId xmlns:a16="http://schemas.microsoft.com/office/drawing/2014/main" id="{F3CDBA8D-B07D-450C-A6FE-B88351F43790}"/>
              </a:ext>
            </a:extLst>
          </p:cNvPr>
          <p:cNvSpPr>
            <a:spLocks noGrp="1"/>
          </p:cNvSpPr>
          <p:nvPr>
            <p:ph type="body" sz="quarter" idx="11"/>
          </p:nvPr>
        </p:nvSpPr>
        <p:spPr/>
        <p:txBody>
          <a:bodyPr/>
          <a:lstStyle/>
          <a:p>
            <a:r>
              <a:rPr lang="en-US"/>
              <a:t>Please refer to the disclosure slide for additional information. </a:t>
            </a:r>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a:lstStyle/>
          <a:p>
            <a:pPr marL="457200" indent="-457200">
              <a:buFont typeface="Arial" panose="020B0604020202020204" pitchFamily="34" charset="0"/>
              <a:buChar char="•"/>
            </a:pPr>
            <a:r>
              <a:rPr lang="en-US" sz="2800"/>
              <a:t>Capital is primarily a concern for retail borrowing which shows the borrowers level of seriousness. </a:t>
            </a:r>
          </a:p>
          <a:p>
            <a:pPr marL="1193488" lvl="1" indent="-457200">
              <a:buFont typeface="Arial" panose="020B0604020202020204" pitchFamily="34" charset="0"/>
              <a:buChar char="•"/>
            </a:pPr>
            <a:r>
              <a:rPr lang="en-US" sz="2400">
                <a:solidFill>
                  <a:schemeClr val="tx1"/>
                </a:solidFill>
              </a:rPr>
              <a:t>Think the down payment on your home.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For companies, debt investors have a senior claim to equity investors in the event of liquidation which satisfies to the capital portion of the 5 C’s. </a:t>
            </a:r>
          </a:p>
        </p:txBody>
      </p:sp>
    </p:spTree>
    <p:extLst>
      <p:ext uri="{BB962C8B-B14F-4D97-AF65-F5344CB8AC3E}">
        <p14:creationId xmlns:p14="http://schemas.microsoft.com/office/powerpoint/2010/main" val="134108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Collateral</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14</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a:lstStyle/>
          <a:p>
            <a:pPr marL="457200" indent="-457200">
              <a:buFont typeface="Arial" panose="020B0604020202020204" pitchFamily="34" charset="0"/>
              <a:buChar char="•"/>
            </a:pPr>
            <a:r>
              <a:rPr lang="en-US" sz="2800"/>
              <a:t>Debt can either be secured or unsecured which is whether the loan is secured by some form of tangible asset.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Most IG debt is unsecured which means it is backed primarily by the company's cash flows and operations.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If debt is secured it generally means it is backed by a tangible asset. For example, to get better loan terms, a company may put up a manufacturing plant as collateral. </a:t>
            </a:r>
            <a:endParaRPr lang="en-US" sz="2038"/>
          </a:p>
          <a:p>
            <a:pPr marL="457200" indent="-457200">
              <a:buFont typeface="Arial" panose="020B0604020202020204" pitchFamily="34" charset="0"/>
              <a:buChar char="•"/>
            </a:pPr>
            <a:endParaRPr lang="en-US" sz="2800"/>
          </a:p>
        </p:txBody>
      </p:sp>
      <p:sp>
        <p:nvSpPr>
          <p:cNvPr id="6" name="Text Placeholder 3">
            <a:extLst>
              <a:ext uri="{FF2B5EF4-FFF2-40B4-BE49-F238E27FC236}">
                <a16:creationId xmlns:a16="http://schemas.microsoft.com/office/drawing/2014/main" id="{085C61FC-1143-AD85-544D-24659CAC66BB}"/>
              </a:ext>
            </a:extLst>
          </p:cNvPr>
          <p:cNvSpPr>
            <a:spLocks noGrp="1"/>
          </p:cNvSpPr>
          <p:nvPr>
            <p:ph type="body" sz="quarter" idx="11"/>
          </p:nvPr>
        </p:nvSpPr>
        <p:spPr>
          <a:xfrm>
            <a:off x="1643063" y="6362700"/>
            <a:ext cx="4033837" cy="274638"/>
          </a:xfrm>
        </p:spPr>
        <p:txBody>
          <a:bodyPr/>
          <a:lstStyle/>
          <a:p>
            <a:r>
              <a:rPr lang="en-US"/>
              <a:t>Please refer to the disclosure slide for additional information. </a:t>
            </a:r>
          </a:p>
        </p:txBody>
      </p:sp>
    </p:spTree>
    <p:extLst>
      <p:ext uri="{BB962C8B-B14F-4D97-AF65-F5344CB8AC3E}">
        <p14:creationId xmlns:p14="http://schemas.microsoft.com/office/powerpoint/2010/main" val="16338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Conditions</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15</a:t>
            </a:fld>
            <a:endParaRPr lang="en-US"/>
          </a:p>
        </p:txBody>
      </p:sp>
      <p:sp>
        <p:nvSpPr>
          <p:cNvPr id="4" name="Text Placeholder 3">
            <a:extLst>
              <a:ext uri="{FF2B5EF4-FFF2-40B4-BE49-F238E27FC236}">
                <a16:creationId xmlns:a16="http://schemas.microsoft.com/office/drawing/2014/main" id="{F3CDBA8D-B07D-450C-A6FE-B88351F43790}"/>
              </a:ext>
            </a:extLst>
          </p:cNvPr>
          <p:cNvSpPr>
            <a:spLocks noGrp="1"/>
          </p:cNvSpPr>
          <p:nvPr>
            <p:ph type="body" sz="quarter" idx="11"/>
          </p:nvPr>
        </p:nvSpPr>
        <p:spPr/>
        <p:txBody>
          <a:bodyPr/>
          <a:lstStyle/>
          <a:p>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a:lstStyle/>
          <a:p>
            <a:pPr marL="457200" indent="-457200">
              <a:buFont typeface="Arial" panose="020B0604020202020204" pitchFamily="34" charset="0"/>
              <a:buChar char="•"/>
            </a:pPr>
            <a:r>
              <a:rPr lang="en-US" sz="2800" dirty="0"/>
              <a:t>Conditions refer to the descriptive characteristics of the loan or bond. </a:t>
            </a:r>
          </a:p>
          <a:p>
            <a:pPr marL="1193488" lvl="1" indent="-457200">
              <a:buFont typeface="Arial" panose="020B0604020202020204" pitchFamily="34" charset="0"/>
              <a:buChar char="•"/>
            </a:pPr>
            <a:r>
              <a:rPr lang="en-US" sz="2038" dirty="0">
                <a:solidFill>
                  <a:schemeClr val="tx1"/>
                </a:solidFill>
              </a:rPr>
              <a:t>Maturity</a:t>
            </a:r>
          </a:p>
          <a:p>
            <a:pPr marL="1193488" lvl="1" indent="-457200">
              <a:buFont typeface="Arial" panose="020B0604020202020204" pitchFamily="34" charset="0"/>
              <a:buChar char="•"/>
            </a:pPr>
            <a:r>
              <a:rPr lang="en-US" sz="2038" dirty="0">
                <a:solidFill>
                  <a:schemeClr val="tx1"/>
                </a:solidFill>
              </a:rPr>
              <a:t>Interest Rate</a:t>
            </a:r>
          </a:p>
          <a:p>
            <a:pPr marL="1193488" lvl="1" indent="-457200">
              <a:buFont typeface="Arial" panose="020B0604020202020204" pitchFamily="34" charset="0"/>
              <a:buChar char="•"/>
            </a:pPr>
            <a:r>
              <a:rPr lang="en-US" sz="2038" dirty="0">
                <a:solidFill>
                  <a:schemeClr val="tx1"/>
                </a:solidFill>
              </a:rPr>
              <a:t>Covenants</a:t>
            </a:r>
            <a:br>
              <a:rPr lang="en-US" sz="2038" dirty="0">
                <a:solidFill>
                  <a:schemeClr val="tx1"/>
                </a:solidFill>
              </a:rPr>
            </a:br>
            <a:endParaRPr lang="en-US" sz="2800" dirty="0">
              <a:solidFill>
                <a:schemeClr val="tx1"/>
              </a:solidFill>
            </a:endParaRPr>
          </a:p>
          <a:p>
            <a:pPr marL="457200" indent="-457200">
              <a:buFont typeface="Arial" panose="020B0604020202020204" pitchFamily="34" charset="0"/>
              <a:buChar char="•"/>
            </a:pPr>
            <a:r>
              <a:rPr lang="en-US" sz="2800" dirty="0"/>
              <a:t>Typically, the more highly rated a company by the NRSROs the more favorable the borrowing terms it can get. Companies also generally must pay a higher rate to borrow for longer periods of time. </a:t>
            </a:r>
            <a:br>
              <a:rPr lang="en-US" sz="2800" dirty="0"/>
            </a:br>
            <a:endParaRPr lang="en-US" sz="2800" dirty="0"/>
          </a:p>
          <a:p>
            <a:pPr marL="457200" indent="-457200">
              <a:buFont typeface="Arial" panose="020B0604020202020204" pitchFamily="34" charset="0"/>
              <a:buChar char="•"/>
            </a:pPr>
            <a:r>
              <a:rPr lang="en-US" sz="2800" dirty="0"/>
              <a:t>Covenants refer to specific terms placed on a loan and are not very common in IG. These could be achieving specific financial targets or keeping leverage under a certain level. </a:t>
            </a:r>
          </a:p>
        </p:txBody>
      </p:sp>
    </p:spTree>
    <p:extLst>
      <p:ext uri="{BB962C8B-B14F-4D97-AF65-F5344CB8AC3E}">
        <p14:creationId xmlns:p14="http://schemas.microsoft.com/office/powerpoint/2010/main" val="37721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Other Factors</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16</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lIns="91440" tIns="45720" rIns="91440" bIns="45720" anchor="t"/>
          <a:lstStyle/>
          <a:p>
            <a:pPr marL="457200" indent="-457200">
              <a:buFont typeface="Arial" panose="020B0604020202020204" pitchFamily="34" charset="0"/>
              <a:buChar char="•"/>
            </a:pPr>
            <a:r>
              <a:rPr lang="en-US" sz="2800">
                <a:ea typeface="ＭＳ Ｐゴシック"/>
              </a:rPr>
              <a:t>For corporates, the 5 Cs aren’t the only factors we look at. </a:t>
            </a:r>
          </a:p>
          <a:p>
            <a:pPr marL="457200" indent="-457200">
              <a:buFont typeface="Arial" panose="020B0604020202020204" pitchFamily="34" charset="0"/>
              <a:buChar char="•"/>
            </a:pPr>
            <a:r>
              <a:rPr lang="en-US" sz="2800">
                <a:ea typeface="ＭＳ Ｐゴシック"/>
              </a:rPr>
              <a:t>A business’ competitive environment affects credit quality. </a:t>
            </a:r>
          </a:p>
          <a:p>
            <a:pPr marL="1193165" lvl="1" indent="-457200">
              <a:buFont typeface="Arial" panose="020B0604020202020204" pitchFamily="34" charset="0"/>
              <a:buChar char="•"/>
            </a:pPr>
            <a:r>
              <a:rPr lang="en-US" sz="2000">
                <a:solidFill>
                  <a:schemeClr val="tx1"/>
                </a:solidFill>
                <a:ea typeface="ＭＳ Ｐゴシック"/>
              </a:rPr>
              <a:t>Intel was recently downgraded due to an erosion of its competitive position. </a:t>
            </a:r>
          </a:p>
          <a:p>
            <a:pPr marL="457200" indent="-457200">
              <a:buFont typeface="Arial" panose="020B0604020202020204" pitchFamily="34" charset="0"/>
              <a:buChar char="•"/>
            </a:pPr>
            <a:r>
              <a:rPr lang="en-US" sz="2800">
                <a:ea typeface="ＭＳ Ｐゴシック"/>
              </a:rPr>
              <a:t>Revenue diversity is an important credit factor as well. </a:t>
            </a:r>
          </a:p>
          <a:p>
            <a:pPr marL="1193165" lvl="1" indent="-457200">
              <a:buFont typeface="Arial" panose="020B0604020202020204" pitchFamily="34" charset="0"/>
              <a:buChar char="•"/>
            </a:pPr>
            <a:r>
              <a:rPr lang="en-US" sz="2000">
                <a:solidFill>
                  <a:schemeClr val="tx1"/>
                </a:solidFill>
                <a:ea typeface="ＭＳ Ｐゴシック"/>
              </a:rPr>
              <a:t>As of the end of 2021, Microsoft had a AAA rating because its revenues were more diversified.  Apple did not get a AAA rating because 50% of its revenue comes from iPhone. </a:t>
            </a:r>
          </a:p>
          <a:p>
            <a:pPr marL="457200" indent="-457200">
              <a:buFont typeface="Arial" panose="020B0604020202020204" pitchFamily="34" charset="0"/>
              <a:buChar char="•"/>
            </a:pPr>
            <a:endParaRPr lang="en-US" sz="2800"/>
          </a:p>
        </p:txBody>
      </p:sp>
      <p:pic>
        <p:nvPicPr>
          <p:cNvPr id="7" name="Picture 6">
            <a:extLst>
              <a:ext uri="{FF2B5EF4-FFF2-40B4-BE49-F238E27FC236}">
                <a16:creationId xmlns:a16="http://schemas.microsoft.com/office/drawing/2014/main" id="{874EC7D7-C816-D808-4502-34794A6E8E00}"/>
              </a:ext>
            </a:extLst>
          </p:cNvPr>
          <p:cNvPicPr>
            <a:picLocks noChangeAspect="1"/>
          </p:cNvPicPr>
          <p:nvPr/>
        </p:nvPicPr>
        <p:blipFill>
          <a:blip r:embed="rId4"/>
          <a:stretch>
            <a:fillRect/>
          </a:stretch>
        </p:blipFill>
        <p:spPr>
          <a:xfrm>
            <a:off x="5857437" y="3737293"/>
            <a:ext cx="3518938" cy="2464026"/>
          </a:xfrm>
          <a:prstGeom prst="rect">
            <a:avLst/>
          </a:prstGeom>
        </p:spPr>
      </p:pic>
      <p:pic>
        <p:nvPicPr>
          <p:cNvPr id="9" name="Picture 8">
            <a:extLst>
              <a:ext uri="{FF2B5EF4-FFF2-40B4-BE49-F238E27FC236}">
                <a16:creationId xmlns:a16="http://schemas.microsoft.com/office/drawing/2014/main" id="{D32EA62A-382C-950E-B424-587C59C8B7AF}"/>
              </a:ext>
            </a:extLst>
          </p:cNvPr>
          <p:cNvPicPr>
            <a:picLocks noChangeAspect="1"/>
          </p:cNvPicPr>
          <p:nvPr/>
        </p:nvPicPr>
        <p:blipFill>
          <a:blip r:embed="rId5"/>
          <a:stretch>
            <a:fillRect/>
          </a:stretch>
        </p:blipFill>
        <p:spPr>
          <a:xfrm>
            <a:off x="2001328" y="3737293"/>
            <a:ext cx="3155544" cy="2464026"/>
          </a:xfrm>
          <a:prstGeom prst="rect">
            <a:avLst/>
          </a:prstGeom>
        </p:spPr>
      </p:pic>
      <p:sp>
        <p:nvSpPr>
          <p:cNvPr id="10" name="TextBox 9">
            <a:extLst>
              <a:ext uri="{FF2B5EF4-FFF2-40B4-BE49-F238E27FC236}">
                <a16:creationId xmlns:a16="http://schemas.microsoft.com/office/drawing/2014/main" id="{8A8C3B46-B3A0-BAE8-13E6-D94F3B61073E}"/>
              </a:ext>
            </a:extLst>
          </p:cNvPr>
          <p:cNvSpPr txBox="1"/>
          <p:nvPr/>
        </p:nvSpPr>
        <p:spPr>
          <a:xfrm>
            <a:off x="1371219" y="6351068"/>
            <a:ext cx="6094562" cy="384721"/>
          </a:xfrm>
          <a:prstGeom prst="rect">
            <a:avLst/>
          </a:prstGeom>
          <a:noFill/>
        </p:spPr>
        <p:txBody>
          <a:bodyPr wrap="square" lIns="91440" tIns="45720" rIns="91440" bIns="45720" anchor="t">
            <a:spAutoFit/>
          </a:bodyPr>
          <a:lstStyle/>
          <a:p>
            <a:pPr defTabSz="453099" fontAlgn="base">
              <a:spcBef>
                <a:spcPct val="20000"/>
              </a:spcBef>
              <a:spcAft>
                <a:spcPct val="0"/>
              </a:spcAft>
              <a:defRPr/>
            </a:pPr>
            <a:r>
              <a:rPr kumimoji="0" lang="en-US" sz="950" b="0" i="0" u="none" strike="noStrike" kern="1200" cap="none" spc="0" normalizeH="0" baseline="0" noProof="0">
                <a:ln>
                  <a:noFill/>
                </a:ln>
                <a:solidFill>
                  <a:srgbClr val="000000"/>
                </a:solidFill>
                <a:effectLst/>
                <a:uLnTx/>
                <a:uFillTx/>
                <a:latin typeface="Gill Sans MT"/>
                <a:ea typeface="ＭＳ Ｐゴシック"/>
              </a:rPr>
              <a:t>.</a:t>
            </a:r>
            <a:r>
              <a:rPr lang="en-US" sz="950">
                <a:solidFill>
                  <a:srgbClr val="000000"/>
                </a:solidFill>
                <a:latin typeface="Gill Sans MT"/>
                <a:ea typeface="ＭＳ Ｐゴシック"/>
              </a:rPr>
              <a:t> </a:t>
            </a:r>
            <a:br>
              <a:rPr lang="en-US" sz="950">
                <a:solidFill>
                  <a:srgbClr val="000000"/>
                </a:solidFill>
                <a:latin typeface="Gill Sans MT"/>
                <a:ea typeface="ＭＳ Ｐゴシック"/>
              </a:rPr>
            </a:br>
            <a:r>
              <a:rPr lang="en-US" sz="950">
                <a:solidFill>
                  <a:srgbClr val="000000"/>
                </a:solidFill>
                <a:latin typeface="Gill Sans MT"/>
                <a:ea typeface="ＭＳ Ｐゴシック"/>
              </a:rPr>
              <a:t>Charts as of fiscal year end 2021.  </a:t>
            </a:r>
            <a:endPar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endParaRPr>
          </a:p>
        </p:txBody>
      </p:sp>
      <p:sp>
        <p:nvSpPr>
          <p:cNvPr id="6" name="Text Placeholder 3">
            <a:extLst>
              <a:ext uri="{FF2B5EF4-FFF2-40B4-BE49-F238E27FC236}">
                <a16:creationId xmlns:a16="http://schemas.microsoft.com/office/drawing/2014/main" id="{5DBB058E-DAD9-9A32-08DB-2CDA4D3DED51}"/>
              </a:ext>
            </a:extLst>
          </p:cNvPr>
          <p:cNvSpPr txBox="1">
            <a:spLocks/>
          </p:cNvSpPr>
          <p:nvPr/>
        </p:nvSpPr>
        <p:spPr>
          <a:xfrm>
            <a:off x="1372005" y="6350326"/>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a:ea typeface="ＭＳ Ｐゴシック"/>
              </a:rPr>
              <a:t>Representative examples. Not intended to be a security recommendation.</a:t>
            </a:r>
            <a:endParaRPr lang="en-US"/>
          </a:p>
        </p:txBody>
      </p:sp>
      <p:sp>
        <p:nvSpPr>
          <p:cNvPr id="11" name="Text Placeholder 3">
            <a:extLst>
              <a:ext uri="{FF2B5EF4-FFF2-40B4-BE49-F238E27FC236}">
                <a16:creationId xmlns:a16="http://schemas.microsoft.com/office/drawing/2014/main" id="{E414E985-97EA-41F1-2A6D-08FB2EE5D231}"/>
              </a:ext>
            </a:extLst>
          </p:cNvPr>
          <p:cNvSpPr>
            <a:spLocks noGrp="1"/>
          </p:cNvSpPr>
          <p:nvPr>
            <p:ph type="body" sz="quarter" idx="11"/>
          </p:nvPr>
        </p:nvSpPr>
        <p:spPr>
          <a:xfrm>
            <a:off x="7281739" y="6371077"/>
            <a:ext cx="4034531" cy="275485"/>
          </a:xfrm>
        </p:spPr>
        <p:txBody>
          <a:bodyPr/>
          <a:lstStyle/>
          <a:p>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23947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8BDA-61D5-1AA4-6211-BAF438D4AA96}"/>
              </a:ext>
            </a:extLst>
          </p:cNvPr>
          <p:cNvSpPr>
            <a:spLocks noGrp="1"/>
          </p:cNvSpPr>
          <p:nvPr>
            <p:ph type="title"/>
          </p:nvPr>
        </p:nvSpPr>
        <p:spPr/>
        <p:txBody>
          <a:bodyPr/>
          <a:lstStyle/>
          <a:p>
            <a:pPr algn="ctr"/>
            <a:r>
              <a:rPr lang="en-US"/>
              <a:t>Bank Credit Analysis (CAMELS)</a:t>
            </a:r>
          </a:p>
        </p:txBody>
      </p:sp>
      <p:sp>
        <p:nvSpPr>
          <p:cNvPr id="3" name="Slide Number Placeholder 2">
            <a:extLst>
              <a:ext uri="{FF2B5EF4-FFF2-40B4-BE49-F238E27FC236}">
                <a16:creationId xmlns:a16="http://schemas.microsoft.com/office/drawing/2014/main" id="{DBA312F8-68EF-F42E-75CF-A0FEBD46611F}"/>
              </a:ext>
            </a:extLst>
          </p:cNvPr>
          <p:cNvSpPr>
            <a:spLocks noGrp="1"/>
          </p:cNvSpPr>
          <p:nvPr>
            <p:ph type="sldNum" sz="quarter" idx="10"/>
          </p:nvPr>
        </p:nvSpPr>
        <p:spPr/>
        <p:txBody>
          <a:bodyPr/>
          <a:lstStyle/>
          <a:p>
            <a:fld id="{2E9F7E63-0103-43A8-A277-0E1F8158C81C}" type="slidenum">
              <a:rPr lang="en-US" smtClean="0"/>
              <a:pPr/>
              <a:t>17</a:t>
            </a:fld>
            <a:endParaRPr lang="en-US"/>
          </a:p>
        </p:txBody>
      </p:sp>
      <p:sp>
        <p:nvSpPr>
          <p:cNvPr id="4" name="Text Placeholder 3">
            <a:extLst>
              <a:ext uri="{FF2B5EF4-FFF2-40B4-BE49-F238E27FC236}">
                <a16:creationId xmlns:a16="http://schemas.microsoft.com/office/drawing/2014/main" id="{DE0DC771-E7D0-EF1C-7681-71097366CD60}"/>
              </a:ext>
            </a:extLst>
          </p:cNvPr>
          <p:cNvSpPr>
            <a:spLocks noGrp="1"/>
          </p:cNvSpPr>
          <p:nvPr>
            <p:ph type="body" sz="quarter" idx="11"/>
          </p:nvPr>
        </p:nvSpPr>
        <p:spPr/>
        <p:txBody>
          <a:bodyPr/>
          <a:lstStyle/>
          <a:p>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312579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Bank Credit Analysis (CAMELS)</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18</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77908" cy="5236357"/>
          </a:xfrm>
        </p:spPr>
        <p:txBody>
          <a:bodyPr/>
          <a:lstStyle/>
          <a:p>
            <a:pPr marL="457200" indent="-457200">
              <a:buFont typeface="Arial" panose="020B0604020202020204" pitchFamily="34" charset="0"/>
              <a:buChar char="•"/>
            </a:pPr>
            <a:r>
              <a:rPr lang="en-US" sz="2800"/>
              <a:t>Bank’s have a unique credit profile compared to corporates which requires a different approach. </a:t>
            </a:r>
          </a:p>
          <a:p>
            <a:endParaRPr lang="en-US" sz="2800"/>
          </a:p>
          <a:p>
            <a:pPr marL="457200" indent="-457200">
              <a:buFont typeface="Arial" panose="020B0604020202020204" pitchFamily="34" charset="0"/>
              <a:buChar char="•"/>
            </a:pPr>
            <a:r>
              <a:rPr lang="en-US" sz="2800"/>
              <a:t>Banks utilize a strategy called “Asset Liability Matching” which means that leverage is not as important of a consideration. </a:t>
            </a:r>
          </a:p>
          <a:p>
            <a:pPr marL="1193488" lvl="1" indent="-457200">
              <a:buFont typeface="Arial" panose="020B0604020202020204" pitchFamily="34" charset="0"/>
              <a:buChar char="•"/>
            </a:pPr>
            <a:r>
              <a:rPr lang="en-US" sz="2400">
                <a:solidFill>
                  <a:schemeClr val="tx1"/>
                </a:solidFill>
              </a:rPr>
              <a:t>Banks issue loans using deposits and debt, then match assets with similar time frames to those debts.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Banks are the largest participant in the commercial paper market making them key to a successful money market investment strategy. </a:t>
            </a:r>
          </a:p>
          <a:p>
            <a:pPr marL="457200" indent="-457200">
              <a:buFont typeface="Arial" panose="020B0604020202020204" pitchFamily="34" charset="0"/>
              <a:buChar char="•"/>
            </a:pPr>
            <a:endParaRPr lang="en-US" sz="2800"/>
          </a:p>
        </p:txBody>
      </p:sp>
      <p:sp>
        <p:nvSpPr>
          <p:cNvPr id="7" name="TextBox 6">
            <a:extLst>
              <a:ext uri="{FF2B5EF4-FFF2-40B4-BE49-F238E27FC236}">
                <a16:creationId xmlns:a16="http://schemas.microsoft.com/office/drawing/2014/main" id="{B38D545A-A666-3853-D3E8-9B33262D96E2}"/>
              </a:ext>
            </a:extLst>
          </p:cNvPr>
          <p:cNvSpPr txBox="1"/>
          <p:nvPr/>
        </p:nvSpPr>
        <p:spPr>
          <a:xfrm>
            <a:off x="1667054" y="6377962"/>
            <a:ext cx="6094562" cy="243785"/>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233943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68F2-BAAE-5AE8-B9D8-28B6DD4520B2}"/>
              </a:ext>
            </a:extLst>
          </p:cNvPr>
          <p:cNvSpPr>
            <a:spLocks noGrp="1"/>
          </p:cNvSpPr>
          <p:nvPr>
            <p:ph type="title"/>
          </p:nvPr>
        </p:nvSpPr>
        <p:spPr/>
        <p:txBody>
          <a:bodyPr/>
          <a:lstStyle/>
          <a:p>
            <a:r>
              <a:rPr lang="en-US"/>
              <a:t>Bank Credit Analysis (CAMELS)</a:t>
            </a:r>
          </a:p>
        </p:txBody>
      </p:sp>
      <p:sp>
        <p:nvSpPr>
          <p:cNvPr id="3" name="Slide Number Placeholder 2">
            <a:extLst>
              <a:ext uri="{FF2B5EF4-FFF2-40B4-BE49-F238E27FC236}">
                <a16:creationId xmlns:a16="http://schemas.microsoft.com/office/drawing/2014/main" id="{3E80C354-DAC3-4AC1-6909-AA41920EC347}"/>
              </a:ext>
            </a:extLst>
          </p:cNvPr>
          <p:cNvSpPr>
            <a:spLocks noGrp="1"/>
          </p:cNvSpPr>
          <p:nvPr>
            <p:ph type="sldNum" sz="quarter" idx="10"/>
          </p:nvPr>
        </p:nvSpPr>
        <p:spPr/>
        <p:txBody>
          <a:bodyPr/>
          <a:lstStyle/>
          <a:p>
            <a:fld id="{2E9F7E63-0103-43A8-A277-0E1F8158C81C}" type="slidenum">
              <a:rPr lang="en-US" smtClean="0"/>
              <a:pPr/>
              <a:t>19</a:t>
            </a:fld>
            <a:endParaRPr lang="en-US"/>
          </a:p>
        </p:txBody>
      </p:sp>
      <p:sp>
        <p:nvSpPr>
          <p:cNvPr id="5" name="Text Placeholder 4">
            <a:extLst>
              <a:ext uri="{FF2B5EF4-FFF2-40B4-BE49-F238E27FC236}">
                <a16:creationId xmlns:a16="http://schemas.microsoft.com/office/drawing/2014/main" id="{8FAC18E2-76A2-BD0F-1C9D-C87B6EE3EAC3}"/>
              </a:ext>
            </a:extLst>
          </p:cNvPr>
          <p:cNvSpPr>
            <a:spLocks noGrp="1"/>
          </p:cNvSpPr>
          <p:nvPr>
            <p:ph type="body" sz="quarter" idx="13"/>
          </p:nvPr>
        </p:nvSpPr>
        <p:spPr>
          <a:xfrm>
            <a:off x="380454" y="1031093"/>
            <a:ext cx="11431093" cy="5218768"/>
          </a:xfrm>
        </p:spPr>
        <p:txBody>
          <a:bodyPr/>
          <a:lstStyle/>
          <a:p>
            <a:pPr marL="457200" indent="-457200">
              <a:spcAft>
                <a:spcPts val="600"/>
              </a:spcAft>
              <a:buFont typeface="Arial" panose="020B0604020202020204" pitchFamily="34" charset="0"/>
              <a:buChar char="•"/>
            </a:pPr>
            <a:r>
              <a:rPr lang="en-US" sz="2800"/>
              <a:t>Capital</a:t>
            </a:r>
          </a:p>
          <a:p>
            <a:pPr marL="1193488" lvl="1" indent="-457200">
              <a:spcAft>
                <a:spcPts val="600"/>
              </a:spcAft>
              <a:buFont typeface="Arial" panose="020B0604020202020204" pitchFamily="34" charset="0"/>
              <a:buChar char="•"/>
            </a:pPr>
            <a:r>
              <a:rPr lang="en-US" sz="2000">
                <a:solidFill>
                  <a:schemeClr val="tx1"/>
                </a:solidFill>
              </a:rPr>
              <a:t>The amount of equity that can absorb losses. </a:t>
            </a:r>
          </a:p>
          <a:p>
            <a:pPr marL="457200" indent="-457200">
              <a:spcAft>
                <a:spcPts val="600"/>
              </a:spcAft>
              <a:buFont typeface="Arial" panose="020B0604020202020204" pitchFamily="34" charset="0"/>
              <a:buChar char="•"/>
            </a:pPr>
            <a:r>
              <a:rPr lang="en-US" sz="2800"/>
              <a:t>Asset Quality</a:t>
            </a:r>
          </a:p>
          <a:p>
            <a:pPr marL="1193488" lvl="1" indent="-457200">
              <a:spcAft>
                <a:spcPts val="600"/>
              </a:spcAft>
              <a:buFont typeface="Arial" panose="020B0604020202020204" pitchFamily="34" charset="0"/>
              <a:buChar char="•"/>
            </a:pPr>
            <a:r>
              <a:rPr lang="en-US" sz="2000">
                <a:solidFill>
                  <a:schemeClr val="tx1"/>
                </a:solidFill>
              </a:rPr>
              <a:t>The underlying quality of the bank's loans. </a:t>
            </a:r>
          </a:p>
          <a:p>
            <a:pPr marL="457200" indent="-457200">
              <a:spcAft>
                <a:spcPts val="600"/>
              </a:spcAft>
              <a:buFont typeface="Arial" panose="020B0604020202020204" pitchFamily="34" charset="0"/>
              <a:buChar char="•"/>
            </a:pPr>
            <a:r>
              <a:rPr lang="en-US" sz="2800"/>
              <a:t>Management Strategy</a:t>
            </a:r>
          </a:p>
          <a:p>
            <a:pPr marL="457200" indent="-457200">
              <a:spcAft>
                <a:spcPts val="600"/>
              </a:spcAft>
              <a:buFont typeface="Arial" panose="020B0604020202020204" pitchFamily="34" charset="0"/>
              <a:buChar char="•"/>
            </a:pPr>
            <a:r>
              <a:rPr lang="en-US" sz="2800"/>
              <a:t>Earnings and Profitability</a:t>
            </a:r>
          </a:p>
          <a:p>
            <a:pPr marL="457200" indent="-457200">
              <a:spcAft>
                <a:spcPts val="600"/>
              </a:spcAft>
              <a:buFont typeface="Arial" panose="020B0604020202020204" pitchFamily="34" charset="0"/>
              <a:buChar char="•"/>
            </a:pPr>
            <a:r>
              <a:rPr lang="en-US" sz="2800"/>
              <a:t>Liquidity &amp; Funding</a:t>
            </a:r>
          </a:p>
          <a:p>
            <a:pPr marL="1193488" lvl="1" indent="-457200">
              <a:spcAft>
                <a:spcPts val="600"/>
              </a:spcAft>
              <a:buFont typeface="Arial" panose="020B0604020202020204" pitchFamily="34" charset="0"/>
              <a:buChar char="•"/>
            </a:pPr>
            <a:r>
              <a:rPr lang="en-US" sz="2000">
                <a:solidFill>
                  <a:schemeClr val="tx1"/>
                </a:solidFill>
              </a:rPr>
              <a:t>The bank’s ability to meet short-term outflows and fund itself through deposits and debt. </a:t>
            </a:r>
          </a:p>
          <a:p>
            <a:pPr marL="457200" indent="-457200">
              <a:spcAft>
                <a:spcPts val="600"/>
              </a:spcAft>
              <a:buFont typeface="Arial" panose="020B0604020202020204" pitchFamily="34" charset="0"/>
              <a:buChar char="•"/>
            </a:pPr>
            <a:r>
              <a:rPr lang="en-US" sz="2800"/>
              <a:t>Sensitivity (to interest rates)</a:t>
            </a:r>
          </a:p>
          <a:p>
            <a:pPr marL="1193488" lvl="1" indent="-457200">
              <a:spcAft>
                <a:spcPts val="600"/>
              </a:spcAft>
              <a:buFont typeface="Arial" panose="020B0604020202020204" pitchFamily="34" charset="0"/>
              <a:buChar char="•"/>
            </a:pPr>
            <a:endParaRPr lang="en-US" sz="2000">
              <a:solidFill>
                <a:schemeClr val="tx1"/>
              </a:solidFill>
            </a:endParaRPr>
          </a:p>
          <a:p>
            <a:pPr marL="1193488" lvl="1" indent="-457200">
              <a:spcAft>
                <a:spcPts val="600"/>
              </a:spcAft>
              <a:buFont typeface="Arial" panose="020B0604020202020204" pitchFamily="34" charset="0"/>
              <a:buChar char="•"/>
            </a:pPr>
            <a:endParaRPr lang="en-US" sz="2000">
              <a:solidFill>
                <a:schemeClr val="tx1"/>
              </a:solidFill>
            </a:endParaRPr>
          </a:p>
        </p:txBody>
      </p:sp>
      <p:pic>
        <p:nvPicPr>
          <p:cNvPr id="1026" name="Picture 2" descr="Tied in the Heat All Day, Angry Camel Bites off Owner's Head">
            <a:extLst>
              <a:ext uri="{FF2B5EF4-FFF2-40B4-BE49-F238E27FC236}">
                <a16:creationId xmlns:a16="http://schemas.microsoft.com/office/drawing/2014/main" id="{96385928-E9D6-0639-5610-7FDE3F1DA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827" y="1502875"/>
            <a:ext cx="3664908" cy="2579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46B617-60D8-2CFF-F386-AD84D0A29B00}"/>
              </a:ext>
            </a:extLst>
          </p:cNvPr>
          <p:cNvSpPr txBox="1"/>
          <p:nvPr/>
        </p:nvSpPr>
        <p:spPr>
          <a:xfrm>
            <a:off x="1667054" y="6377962"/>
            <a:ext cx="6094562" cy="243785"/>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10717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Disclosures</a:t>
            </a:r>
          </a:p>
        </p:txBody>
      </p:sp>
      <p:sp>
        <p:nvSpPr>
          <p:cNvPr id="3" name="Slide Number Placeholder 2"/>
          <p:cNvSpPr>
            <a:spLocks noGrp="1"/>
          </p:cNvSpPr>
          <p:nvPr>
            <p:ph type="sldNum" sz="quarter" idx="10"/>
          </p:nvPr>
        </p:nvSpPr>
        <p:spPr/>
        <p:txBody>
          <a:bodyPr/>
          <a:lstStyle/>
          <a:p>
            <a:fld id="{2E9F7E63-0103-43A8-A277-0E1F8158C81C}" type="slidenum">
              <a:rPr lang="en-US" smtClean="0"/>
              <a:pPr/>
              <a:t>2</a:t>
            </a:fld>
            <a:endParaRPr lang="en-US"/>
          </a:p>
        </p:txBody>
      </p:sp>
      <p:sp>
        <p:nvSpPr>
          <p:cNvPr id="6" name="Text Placeholder 5">
            <a:extLst>
              <a:ext uri="{FF2B5EF4-FFF2-40B4-BE49-F238E27FC236}">
                <a16:creationId xmlns:a16="http://schemas.microsoft.com/office/drawing/2014/main" id="{AAD67A36-6758-4C5A-A50F-BB6666B75D74}"/>
              </a:ext>
            </a:extLst>
          </p:cNvPr>
          <p:cNvSpPr>
            <a:spLocks noGrp="1"/>
          </p:cNvSpPr>
          <p:nvPr>
            <p:ph type="body" sz="quarter" idx="13"/>
          </p:nvPr>
        </p:nvSpPr>
        <p:spPr>
          <a:xfrm>
            <a:off x="380454" y="1031093"/>
            <a:ext cx="11431093" cy="5218768"/>
          </a:xfrm>
        </p:spPr>
        <p:txBody>
          <a:bodyPr lIns="91440" tIns="45720" rIns="91440" bIns="45720" anchor="t"/>
          <a:lstStyle/>
          <a:p>
            <a:pPr algn="just"/>
            <a:r>
              <a:rPr lang="en-US" sz="950" dirty="0">
                <a:ea typeface="ＭＳ Ｐゴシック"/>
              </a:rPr>
              <a:t>This presentation is for informational purposes only and should not be considered an advertisement of our services. Data unaudited. The information contained herein has been obtained from sources that we believe to be reliable, but its accuracy and completeness are not guaranteed. The materials in this presentation are opinions of Public Trust Advisors, LLC and should not be construed as investment advice. The presentation is not a recommendation to buy, sell, implement, or change any securities or investment strategy, function, or process. Any financial and/or investment decisions should be made only after considerable research, consideration, and involvement with an experienced professional engaged for the specific purpose. All comments and discussion presented are purely based on opinion and assumptions, not fact. These assumptions may or may not be correct based on foreseen and unforeseen events. All calculations and results presented are for discussion purposes only and should not be used more making calculations and/or decisions. </a:t>
            </a:r>
            <a:endParaRPr lang="en-US" sz="950" dirty="0"/>
          </a:p>
          <a:p>
            <a:pPr algn="just"/>
            <a:endParaRPr lang="en-US" sz="950">
              <a:ea typeface="ＭＳ Ｐゴシック"/>
            </a:endParaRPr>
          </a:p>
          <a:p>
            <a:pPr algn="just"/>
            <a:r>
              <a:rPr lang="en-US" sz="950" dirty="0">
                <a:ea typeface="ＭＳ Ｐゴシック"/>
              </a:rPr>
              <a:t>Many factors affect performance including changes in market conditions and interest rates and in response to other economic, political, or financial developments. Investment involves risk, including the possible loss of principal. No assurance can be given that the performance objectives of a given strategy will be achieved. Public Trust Advisors is not a bank and your investment with Public Trust Advisors is not insured or guaranteed by the Federal Deposit Insurance Corporation or any other government agency.  </a:t>
            </a:r>
            <a:r>
              <a:rPr lang="en-US" sz="950" b="1" dirty="0">
                <a:ea typeface="ＭＳ Ｐゴシック"/>
              </a:rPr>
              <a:t>Past performance is not an indicator of future performance or results. Any financial and/or investment decision may incur losses. </a:t>
            </a:r>
          </a:p>
          <a:p>
            <a:pPr algn="just"/>
            <a:endParaRPr lang="en-US" sz="984"/>
          </a:p>
          <a:p>
            <a:pPr algn="just"/>
            <a:r>
              <a:rPr lang="en-US" sz="950" dirty="0">
                <a:ea typeface="ＭＳ Ｐゴシック"/>
              </a:rPr>
              <a:t>There is no guarantee that investment strategies will achieve the desired results under all market conditions, and each investor should evaluate its ability to invest long-term, especially during periods of a market downturn. This information may contain statements, estimates, or projections that constitute “forward-looking statements” as defined under U.S. federal and other jurisdictions’ securities laws. Any such forward looking statements are inherently speculative and are based on currently available information, operating plans, and projections about future events and trends. As such, they are subject to numerous risks and uncertainties. </a:t>
            </a:r>
          </a:p>
          <a:p>
            <a:pPr algn="just"/>
            <a:endParaRPr lang="en-US" sz="950"/>
          </a:p>
          <a:p>
            <a:pPr algn="just"/>
            <a:r>
              <a:rPr lang="en-US" sz="950" dirty="0">
                <a:ea typeface="ＭＳ Ｐゴシック"/>
              </a:rPr>
              <a:t>Any case studies or representative examples of specific securities used in this piece are not intended to be any sort of investment recommendation related to the security. These were selected because they were examples Public </a:t>
            </a:r>
            <a:r>
              <a:rPr lang="en-US" sz="950">
                <a:ea typeface="ＭＳ Ｐゴシック"/>
              </a:rPr>
              <a:t>Trust felt conveyed the intended message of this presentation. The information presented is as of a specific point in time. The status of the companies selected may or may not have changed since </a:t>
            </a:r>
            <a:r>
              <a:rPr lang="en-US" sz="950" dirty="0">
                <a:ea typeface="ＭＳ Ｐゴシック"/>
              </a:rPr>
              <a:t>the as of date of the data.</a:t>
            </a:r>
            <a:endParaRPr lang="en-US" sz="950" dirty="0"/>
          </a:p>
          <a:p>
            <a:pPr algn="just"/>
            <a:endParaRPr lang="en-US" sz="984"/>
          </a:p>
          <a:p>
            <a:pPr algn="just"/>
            <a:r>
              <a:rPr lang="en-US" sz="950" dirty="0">
                <a:ea typeface="ＭＳ Ｐゴシック"/>
              </a:rPr>
              <a:t>Any comparisons to indices are provided for illustrative purposes only. An index is a broadly diversified unmanaged group of securities, which may include large capitalization companies or companies of certain size. Broadly based indices may be shown only as an indication of the general performance of the financial services markets during the periods indicated. Such indices, if shown, should not be relied upon as an accurate comparison. Index returns assume reinvestment of all distributions. Historical performance results for investment indexes generally do not reflect the deduction of transaction and/or custodial charges or the deduction of an investment management fee, the incurrence of which would have the effect of decreasing historical performance results. It is not possible to invest directly in an index.</a:t>
            </a:r>
          </a:p>
          <a:p>
            <a:pPr algn="just"/>
            <a:endParaRPr lang="en-US" sz="950" dirty="0"/>
          </a:p>
          <a:p>
            <a:pPr algn="just"/>
            <a:r>
              <a:rPr lang="en-US" sz="950" dirty="0">
                <a:ea typeface="ＭＳ Ｐゴシック"/>
              </a:rPr>
              <a:t>Public Trust Advisors, LLC, a registered investment advisor with the U.S. Securities and Exchange Commission, provides investment advisory services to the Fund. PMA Securities, LLC, an affiliate of Public Trust Advisors, is a broker-dealer and municipal advisor registered with the SEC and MSRB and is a member of FINRA and SIPC and provides marketing, and securities and other institutional brokerage services. </a:t>
            </a:r>
          </a:p>
          <a:p>
            <a:pPr algn="just"/>
            <a:endParaRPr lang="en-US" sz="984">
              <a:solidFill>
                <a:srgbClr val="403F42"/>
              </a:solidFill>
              <a:cs typeface="ＭＳ Ｐゴシック" charset="0"/>
            </a:endParaRPr>
          </a:p>
          <a:p>
            <a:pPr algn="just"/>
            <a:r>
              <a:rPr lang="en-US" sz="900" b="1" dirty="0">
                <a:solidFill>
                  <a:srgbClr val="3B6E8F"/>
                </a:solidFill>
                <a:ea typeface="ＭＳ Ｐゴシック"/>
                <a:cs typeface="ＭＳ Ｐゴシック" charset="0"/>
              </a:rPr>
              <a:t>Public Trust Advisors</a:t>
            </a:r>
          </a:p>
          <a:p>
            <a:pPr algn="just" defTabSz="613708">
              <a:spcBef>
                <a:spcPts val="0"/>
              </a:spcBef>
              <a:defRPr/>
            </a:pPr>
            <a:r>
              <a:rPr lang="en-US" sz="900" dirty="0">
                <a:ea typeface="ＭＳ Ｐゴシック"/>
                <a:cs typeface="ＭＳ Ｐゴシック" charset="0"/>
              </a:rPr>
              <a:t>717 17th Street, Suite 1850</a:t>
            </a:r>
          </a:p>
          <a:p>
            <a:pPr algn="just" defTabSz="613708">
              <a:spcBef>
                <a:spcPts val="0"/>
              </a:spcBef>
              <a:defRPr/>
            </a:pPr>
            <a:r>
              <a:rPr lang="en-US" sz="900" dirty="0">
                <a:ea typeface="ＭＳ Ｐゴシック"/>
                <a:cs typeface="ＭＳ Ｐゴシック" charset="0"/>
              </a:rPr>
              <a:t>Denver, Colorado  80202</a:t>
            </a:r>
          </a:p>
          <a:p>
            <a:pPr algn="just" defTabSz="613708">
              <a:spcBef>
                <a:spcPts val="0"/>
              </a:spcBef>
              <a:defRPr/>
            </a:pPr>
            <a:endParaRPr lang="en-US" sz="938">
              <a:ea typeface="ＭＳ Ｐゴシック" charset="0"/>
              <a:cs typeface="ＭＳ Ｐゴシック" charset="0"/>
            </a:endParaRPr>
          </a:p>
          <a:p>
            <a:pPr algn="just" defTabSz="613708">
              <a:spcBef>
                <a:spcPts val="0"/>
              </a:spcBef>
              <a:defRPr/>
            </a:pPr>
            <a:endParaRPr lang="en-US" sz="938">
              <a:ea typeface="ＭＳ Ｐゴシック" charset="0"/>
              <a:cs typeface="ＭＳ Ｐゴシック" charset="0"/>
            </a:endParaRPr>
          </a:p>
          <a:p>
            <a:pPr algn="just"/>
            <a:endParaRPr lang="en-US" sz="984"/>
          </a:p>
          <a:p>
            <a:endParaRPr lang="en-US" sz="984"/>
          </a:p>
        </p:txBody>
      </p:sp>
    </p:spTree>
    <p:extLst>
      <p:ext uri="{BB962C8B-B14F-4D97-AF65-F5344CB8AC3E}">
        <p14:creationId xmlns:p14="http://schemas.microsoft.com/office/powerpoint/2010/main" val="401749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55F-7D63-A0CA-4E69-05E04A7389CE}"/>
              </a:ext>
            </a:extLst>
          </p:cNvPr>
          <p:cNvSpPr>
            <a:spLocks noGrp="1"/>
          </p:cNvSpPr>
          <p:nvPr>
            <p:ph type="title"/>
          </p:nvPr>
        </p:nvSpPr>
        <p:spPr/>
        <p:txBody>
          <a:bodyPr/>
          <a:lstStyle/>
          <a:p>
            <a:r>
              <a:rPr lang="en-US"/>
              <a:t>Capital</a:t>
            </a:r>
          </a:p>
        </p:txBody>
      </p:sp>
      <p:sp>
        <p:nvSpPr>
          <p:cNvPr id="3" name="Slide Number Placeholder 2">
            <a:extLst>
              <a:ext uri="{FF2B5EF4-FFF2-40B4-BE49-F238E27FC236}">
                <a16:creationId xmlns:a16="http://schemas.microsoft.com/office/drawing/2014/main" id="{F874ABB0-2664-B275-A057-8A331DBCBDFA}"/>
              </a:ext>
            </a:extLst>
          </p:cNvPr>
          <p:cNvSpPr>
            <a:spLocks noGrp="1"/>
          </p:cNvSpPr>
          <p:nvPr>
            <p:ph type="sldNum" sz="quarter" idx="10"/>
          </p:nvPr>
        </p:nvSpPr>
        <p:spPr/>
        <p:txBody>
          <a:bodyPr/>
          <a:lstStyle/>
          <a:p>
            <a:fld id="{2E9F7E63-0103-43A8-A277-0E1F8158C81C}" type="slidenum">
              <a:rPr lang="en-US" smtClean="0"/>
              <a:pPr/>
              <a:t>20</a:t>
            </a:fld>
            <a:endParaRPr lang="en-US"/>
          </a:p>
        </p:txBody>
      </p:sp>
      <p:sp>
        <p:nvSpPr>
          <p:cNvPr id="5" name="Text Placeholder 4">
            <a:extLst>
              <a:ext uri="{FF2B5EF4-FFF2-40B4-BE49-F238E27FC236}">
                <a16:creationId xmlns:a16="http://schemas.microsoft.com/office/drawing/2014/main" id="{68685782-1223-7AA6-A730-1D87158C0696}"/>
              </a:ext>
            </a:extLst>
          </p:cNvPr>
          <p:cNvSpPr>
            <a:spLocks noGrp="1"/>
          </p:cNvSpPr>
          <p:nvPr>
            <p:ph type="body" sz="quarter" idx="13"/>
          </p:nvPr>
        </p:nvSpPr>
        <p:spPr>
          <a:xfrm>
            <a:off x="380454" y="1031093"/>
            <a:ext cx="11644769" cy="5218768"/>
          </a:xfrm>
        </p:spPr>
        <p:txBody>
          <a:bodyPr/>
          <a:lstStyle/>
          <a:p>
            <a:pPr marL="457200" indent="-457200">
              <a:spcAft>
                <a:spcPts val="600"/>
              </a:spcAft>
              <a:buFont typeface="Arial" panose="020B0604020202020204" pitchFamily="34" charset="0"/>
              <a:buChar char="•"/>
            </a:pPr>
            <a:r>
              <a:rPr lang="en-US"/>
              <a:t>A bank’s capital is the amount of equity investment that can absorb losses. It is split into three tranches. </a:t>
            </a:r>
          </a:p>
          <a:p>
            <a:pPr marL="457200" indent="-457200">
              <a:spcAft>
                <a:spcPts val="600"/>
              </a:spcAft>
              <a:buFont typeface="Arial" panose="020B0604020202020204" pitchFamily="34" charset="0"/>
              <a:buChar char="•"/>
            </a:pPr>
            <a:r>
              <a:rPr lang="en-US"/>
              <a:t>Tier </a:t>
            </a:r>
            <a:r>
              <a:rPr lang="en-US">
                <a:latin typeface="Arial Nova" panose="020B0504020202020204" pitchFamily="34" charset="0"/>
              </a:rPr>
              <a:t>1</a:t>
            </a:r>
            <a:r>
              <a:rPr lang="en-US"/>
              <a:t> Capital</a:t>
            </a:r>
          </a:p>
          <a:p>
            <a:pPr marL="1193488" lvl="1" indent="-457200">
              <a:spcAft>
                <a:spcPts val="600"/>
              </a:spcAft>
              <a:buFont typeface="Arial" panose="020B0604020202020204" pitchFamily="34" charset="0"/>
              <a:buChar char="•"/>
            </a:pPr>
            <a:r>
              <a:rPr lang="en-US">
                <a:solidFill>
                  <a:schemeClr val="tx1"/>
                </a:solidFill>
              </a:rPr>
              <a:t>Going concern capital. High quality and absorbs losses first.  Absorb losses while bank is still operating normally. </a:t>
            </a:r>
          </a:p>
          <a:p>
            <a:pPr marL="457200" indent="-457200">
              <a:spcAft>
                <a:spcPts val="600"/>
              </a:spcAft>
              <a:buFont typeface="Arial" panose="020B0604020202020204" pitchFamily="34" charset="0"/>
              <a:buChar char="•"/>
            </a:pPr>
            <a:r>
              <a:rPr lang="en-US"/>
              <a:t>Tier 2 Capital</a:t>
            </a:r>
          </a:p>
          <a:p>
            <a:pPr marL="1193488" lvl="1" indent="-457200">
              <a:spcAft>
                <a:spcPts val="600"/>
              </a:spcAft>
              <a:buFont typeface="Arial" panose="020B0604020202020204" pitchFamily="34" charset="0"/>
              <a:buChar char="•"/>
            </a:pPr>
            <a:r>
              <a:rPr lang="en-US">
                <a:solidFill>
                  <a:schemeClr val="tx1"/>
                </a:solidFill>
              </a:rPr>
              <a:t>Absorbs losses after the bank is a gone concern.  AKA after a bank has gone insolvent. </a:t>
            </a:r>
          </a:p>
          <a:p>
            <a:pPr marL="457200" indent="-457200">
              <a:spcAft>
                <a:spcPts val="600"/>
              </a:spcAft>
              <a:buFont typeface="Arial" panose="020B0604020202020204" pitchFamily="34" charset="0"/>
              <a:buChar char="•"/>
            </a:pPr>
            <a:r>
              <a:rPr lang="en-US"/>
              <a:t>Tier 3 Capital</a:t>
            </a:r>
          </a:p>
          <a:p>
            <a:pPr marL="1193488" lvl="1" indent="-457200">
              <a:spcAft>
                <a:spcPts val="600"/>
              </a:spcAft>
              <a:buFont typeface="Arial" panose="020B0604020202020204" pitchFamily="34" charset="0"/>
              <a:buChar char="•"/>
            </a:pPr>
            <a:r>
              <a:rPr lang="en-US">
                <a:solidFill>
                  <a:schemeClr val="tx1"/>
                </a:solidFill>
              </a:rPr>
              <a:t>Mostly market risk instruments that could absorb some loss if needed. Lowest quality of the three. </a:t>
            </a:r>
          </a:p>
        </p:txBody>
      </p:sp>
      <p:sp>
        <p:nvSpPr>
          <p:cNvPr id="6" name="Text Placeholder 5">
            <a:extLst>
              <a:ext uri="{FF2B5EF4-FFF2-40B4-BE49-F238E27FC236}">
                <a16:creationId xmlns:a16="http://schemas.microsoft.com/office/drawing/2014/main" id="{3CD88B15-0912-782D-6082-7E68308BDBF7}"/>
              </a:ext>
            </a:extLst>
          </p:cNvPr>
          <p:cNvSpPr txBox="1">
            <a:spLocks noGrp="1"/>
          </p:cNvSpPr>
          <p:nvPr>
            <p:ph type="body" sz="quarter" idx="11"/>
          </p:nvPr>
        </p:nvSpPr>
        <p:spPr>
          <a:xfrm>
            <a:off x="1643063" y="6362700"/>
            <a:ext cx="4033837" cy="274638"/>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4135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55F-7D63-A0CA-4E69-05E04A7389CE}"/>
              </a:ext>
            </a:extLst>
          </p:cNvPr>
          <p:cNvSpPr>
            <a:spLocks noGrp="1"/>
          </p:cNvSpPr>
          <p:nvPr>
            <p:ph type="title"/>
          </p:nvPr>
        </p:nvSpPr>
        <p:spPr/>
        <p:txBody>
          <a:bodyPr/>
          <a:lstStyle/>
          <a:p>
            <a:r>
              <a:rPr lang="en-US"/>
              <a:t>Tier </a:t>
            </a:r>
            <a:r>
              <a:rPr lang="en-US">
                <a:latin typeface="Arial Nova" panose="020B0504020202020204" pitchFamily="34" charset="0"/>
              </a:rPr>
              <a:t>1</a:t>
            </a:r>
            <a:r>
              <a:rPr lang="en-US"/>
              <a:t> Capital</a:t>
            </a:r>
          </a:p>
        </p:txBody>
      </p:sp>
      <p:sp>
        <p:nvSpPr>
          <p:cNvPr id="3" name="Slide Number Placeholder 2">
            <a:extLst>
              <a:ext uri="{FF2B5EF4-FFF2-40B4-BE49-F238E27FC236}">
                <a16:creationId xmlns:a16="http://schemas.microsoft.com/office/drawing/2014/main" id="{F874ABB0-2664-B275-A057-8A331DBCBDFA}"/>
              </a:ext>
            </a:extLst>
          </p:cNvPr>
          <p:cNvSpPr>
            <a:spLocks noGrp="1"/>
          </p:cNvSpPr>
          <p:nvPr>
            <p:ph type="sldNum" sz="quarter" idx="10"/>
          </p:nvPr>
        </p:nvSpPr>
        <p:spPr/>
        <p:txBody>
          <a:bodyPr/>
          <a:lstStyle/>
          <a:p>
            <a:fld id="{2E9F7E63-0103-43A8-A277-0E1F8158C81C}" type="slidenum">
              <a:rPr lang="en-US" smtClean="0"/>
              <a:pPr/>
              <a:t>21</a:t>
            </a:fld>
            <a:endParaRPr lang="en-US"/>
          </a:p>
        </p:txBody>
      </p:sp>
      <p:sp>
        <p:nvSpPr>
          <p:cNvPr id="5" name="Text Placeholder 4">
            <a:extLst>
              <a:ext uri="{FF2B5EF4-FFF2-40B4-BE49-F238E27FC236}">
                <a16:creationId xmlns:a16="http://schemas.microsoft.com/office/drawing/2014/main" id="{68685782-1223-7AA6-A730-1D87158C0696}"/>
              </a:ext>
            </a:extLst>
          </p:cNvPr>
          <p:cNvSpPr>
            <a:spLocks noGrp="1"/>
          </p:cNvSpPr>
          <p:nvPr>
            <p:ph type="body" sz="quarter" idx="13"/>
          </p:nvPr>
        </p:nvSpPr>
        <p:spPr>
          <a:xfrm>
            <a:off x="380454" y="1031093"/>
            <a:ext cx="11431093" cy="5218768"/>
          </a:xfrm>
        </p:spPr>
        <p:txBody>
          <a:bodyPr/>
          <a:lstStyle/>
          <a:p>
            <a:pPr marL="457200" indent="-457200">
              <a:buFont typeface="Arial" panose="020B0604020202020204" pitchFamily="34" charset="0"/>
              <a:buChar char="•"/>
            </a:pPr>
            <a:r>
              <a:rPr lang="en-US"/>
              <a:t>Tier </a:t>
            </a:r>
            <a:r>
              <a:rPr lang="en-US">
                <a:latin typeface="Arial Nova" panose="020B0504020202020204" pitchFamily="34" charset="0"/>
              </a:rPr>
              <a:t>1</a:t>
            </a:r>
            <a:r>
              <a:rPr lang="en-US"/>
              <a:t> capital is designed to protect banks and the financial system post-2008.  Tier </a:t>
            </a:r>
            <a:r>
              <a:rPr lang="en-US">
                <a:latin typeface="Arial Nova" panose="020B0504020202020204" pitchFamily="34" charset="0"/>
              </a:rPr>
              <a:t>1</a:t>
            </a:r>
            <a:r>
              <a:rPr lang="en-US"/>
              <a:t> capital is comprised of Common Equity Tier </a:t>
            </a:r>
            <a:r>
              <a:rPr lang="en-US">
                <a:latin typeface="Arial Nova" panose="020B0504020202020204" pitchFamily="34" charset="0"/>
              </a:rPr>
              <a:t>1</a:t>
            </a:r>
            <a:r>
              <a:rPr lang="en-US"/>
              <a:t> Capital (CET</a:t>
            </a:r>
            <a:r>
              <a:rPr lang="en-US">
                <a:latin typeface="Arial Nova" panose="020B0504020202020204" pitchFamily="34" charset="0"/>
              </a:rPr>
              <a:t>1</a:t>
            </a:r>
            <a:r>
              <a:rPr lang="en-US"/>
              <a:t>) and Additional Tier </a:t>
            </a:r>
            <a:r>
              <a:rPr lang="en-US">
                <a:latin typeface="Arial Nova" panose="020B0504020202020204" pitchFamily="34" charset="0"/>
              </a:rPr>
              <a:t>1</a:t>
            </a:r>
            <a:r>
              <a:rPr lang="en-US"/>
              <a:t> Capital (AT</a:t>
            </a:r>
            <a:r>
              <a:rPr lang="en-US">
                <a:latin typeface="Arial Nova" panose="020B0504020202020204" pitchFamily="34" charset="0"/>
              </a:rPr>
              <a:t>1</a:t>
            </a:r>
            <a:r>
              <a:rPr lang="en-US"/>
              <a:t>). </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CET</a:t>
            </a:r>
            <a:r>
              <a:rPr lang="en-US">
                <a:latin typeface="Arial Nova" panose="020B0504020202020204" pitchFamily="34" charset="0"/>
              </a:rPr>
              <a:t>1</a:t>
            </a:r>
            <a:r>
              <a:rPr lang="en-US"/>
              <a:t>:</a:t>
            </a:r>
          </a:p>
          <a:p>
            <a:pPr marL="1193488" lvl="1" indent="-457200">
              <a:buFont typeface="Arial" panose="020B0604020202020204" pitchFamily="34" charset="0"/>
              <a:buChar char="•"/>
            </a:pPr>
            <a:r>
              <a:rPr lang="en-US">
                <a:solidFill>
                  <a:schemeClr val="tx1"/>
                </a:solidFill>
              </a:rPr>
              <a:t>Primarily common stock ownership. This capital was introduced in 2014 and can absorb losses immediately as they occur. </a:t>
            </a:r>
          </a:p>
          <a:p>
            <a:pPr marL="1193488" lvl="1" indent="-457200">
              <a:buFont typeface="Arial" panose="020B0604020202020204" pitchFamily="34" charset="0"/>
              <a:buChar char="•"/>
            </a:pPr>
            <a:r>
              <a:rPr lang="en-US">
                <a:solidFill>
                  <a:schemeClr val="tx1"/>
                </a:solidFill>
              </a:rPr>
              <a:t>All banks are required to keep a minimum balance of CET</a:t>
            </a:r>
            <a:r>
              <a:rPr lang="en-US">
                <a:solidFill>
                  <a:schemeClr val="tx1"/>
                </a:solidFill>
                <a:latin typeface="Arial Nova" panose="020B0504020202020204" pitchFamily="34" charset="0"/>
              </a:rPr>
              <a:t>1</a:t>
            </a:r>
            <a:r>
              <a:rPr lang="en-US">
                <a:solidFill>
                  <a:schemeClr val="tx1"/>
                </a:solidFill>
              </a:rPr>
              <a:t> Capital that is defined by their local regulators. </a:t>
            </a:r>
          </a:p>
          <a:p>
            <a:pPr marL="457200" indent="-457200">
              <a:buFont typeface="Arial" panose="020B0604020202020204" pitchFamily="34" charset="0"/>
              <a:buChar char="•"/>
            </a:pPr>
            <a:r>
              <a:rPr lang="en-US"/>
              <a:t>AT</a:t>
            </a:r>
            <a:r>
              <a:rPr lang="en-US">
                <a:latin typeface="Arial Nova" panose="020B0504020202020204" pitchFamily="34" charset="0"/>
              </a:rPr>
              <a:t>1</a:t>
            </a:r>
            <a:r>
              <a:rPr lang="en-US"/>
              <a:t>:</a:t>
            </a:r>
          </a:p>
          <a:p>
            <a:pPr marL="1193488" lvl="1" indent="-457200">
              <a:buFont typeface="Arial" panose="020B0604020202020204" pitchFamily="34" charset="0"/>
              <a:buChar char="•"/>
            </a:pPr>
            <a:r>
              <a:rPr lang="en-US">
                <a:solidFill>
                  <a:schemeClr val="tx1"/>
                </a:solidFill>
              </a:rPr>
              <a:t>Made up of non-CET</a:t>
            </a:r>
            <a:r>
              <a:rPr lang="en-US">
                <a:solidFill>
                  <a:schemeClr val="tx1"/>
                </a:solidFill>
                <a:latin typeface="Arial Nova" panose="020B0504020202020204" pitchFamily="34" charset="0"/>
              </a:rPr>
              <a:t>1</a:t>
            </a:r>
            <a:r>
              <a:rPr lang="en-US">
                <a:solidFill>
                  <a:schemeClr val="tx1"/>
                </a:solidFill>
              </a:rPr>
              <a:t> instruments like a convertible security for example. </a:t>
            </a:r>
          </a:p>
        </p:txBody>
      </p:sp>
      <p:sp>
        <p:nvSpPr>
          <p:cNvPr id="4" name="Text Placeholder 5">
            <a:extLst>
              <a:ext uri="{FF2B5EF4-FFF2-40B4-BE49-F238E27FC236}">
                <a16:creationId xmlns:a16="http://schemas.microsoft.com/office/drawing/2014/main" id="{B8509C1A-0FFC-6F1A-7152-1F58F34D72CD}"/>
              </a:ext>
            </a:extLst>
          </p:cNvPr>
          <p:cNvSpPr txBox="1">
            <a:spLocks noGrp="1"/>
          </p:cNvSpPr>
          <p:nvPr>
            <p:ph type="body" sz="quarter" idx="11"/>
          </p:nvPr>
        </p:nvSpPr>
        <p:spPr>
          <a:xfrm>
            <a:off x="1643063" y="6362700"/>
            <a:ext cx="4033837" cy="274638"/>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7904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55F-7D63-A0CA-4E69-05E04A7389CE}"/>
              </a:ext>
            </a:extLst>
          </p:cNvPr>
          <p:cNvSpPr>
            <a:spLocks noGrp="1"/>
          </p:cNvSpPr>
          <p:nvPr>
            <p:ph type="title"/>
          </p:nvPr>
        </p:nvSpPr>
        <p:spPr/>
        <p:txBody>
          <a:bodyPr/>
          <a:lstStyle/>
          <a:p>
            <a:r>
              <a:rPr lang="en-US"/>
              <a:t>Asset Quality</a:t>
            </a:r>
          </a:p>
        </p:txBody>
      </p:sp>
      <p:sp>
        <p:nvSpPr>
          <p:cNvPr id="3" name="Slide Number Placeholder 2">
            <a:extLst>
              <a:ext uri="{FF2B5EF4-FFF2-40B4-BE49-F238E27FC236}">
                <a16:creationId xmlns:a16="http://schemas.microsoft.com/office/drawing/2014/main" id="{F874ABB0-2664-B275-A057-8A331DBCBDFA}"/>
              </a:ext>
            </a:extLst>
          </p:cNvPr>
          <p:cNvSpPr>
            <a:spLocks noGrp="1"/>
          </p:cNvSpPr>
          <p:nvPr>
            <p:ph type="sldNum" sz="quarter" idx="10"/>
          </p:nvPr>
        </p:nvSpPr>
        <p:spPr/>
        <p:txBody>
          <a:bodyPr/>
          <a:lstStyle/>
          <a:p>
            <a:fld id="{2E9F7E63-0103-43A8-A277-0E1F8158C81C}" type="slidenum">
              <a:rPr lang="en-US" smtClean="0"/>
              <a:pPr/>
              <a:t>22</a:t>
            </a:fld>
            <a:endParaRPr lang="en-US"/>
          </a:p>
        </p:txBody>
      </p:sp>
      <p:sp>
        <p:nvSpPr>
          <p:cNvPr id="5" name="Text Placeholder 4">
            <a:extLst>
              <a:ext uri="{FF2B5EF4-FFF2-40B4-BE49-F238E27FC236}">
                <a16:creationId xmlns:a16="http://schemas.microsoft.com/office/drawing/2014/main" id="{68685782-1223-7AA6-A730-1D87158C0696}"/>
              </a:ext>
            </a:extLst>
          </p:cNvPr>
          <p:cNvSpPr>
            <a:spLocks noGrp="1"/>
          </p:cNvSpPr>
          <p:nvPr>
            <p:ph type="body" sz="quarter" idx="13"/>
          </p:nvPr>
        </p:nvSpPr>
        <p:spPr>
          <a:xfrm>
            <a:off x="380454" y="2027207"/>
            <a:ext cx="4467591" cy="4222653"/>
          </a:xfrm>
        </p:spPr>
        <p:txBody>
          <a:bodyPr/>
          <a:lstStyle/>
          <a:p>
            <a:pPr marL="457200" indent="-457200">
              <a:buFont typeface="Arial" panose="020B0604020202020204" pitchFamily="34" charset="0"/>
              <a:buChar char="•"/>
            </a:pPr>
            <a:r>
              <a:rPr lang="en-US" sz="2800"/>
              <a:t>Usually measured by:</a:t>
            </a:r>
          </a:p>
          <a:p>
            <a:pPr marL="1193488" lvl="1" indent="-457200">
              <a:buFont typeface="Arial" panose="020B0604020202020204" pitchFamily="34" charset="0"/>
              <a:buChar char="•"/>
            </a:pPr>
            <a:r>
              <a:rPr lang="en-US" sz="1800" u="sng">
                <a:solidFill>
                  <a:schemeClr val="tx1"/>
                </a:solidFill>
              </a:rPr>
              <a:t>Net charge offs (NCOs)</a:t>
            </a:r>
            <a:r>
              <a:rPr lang="en-US" sz="1800">
                <a:solidFill>
                  <a:schemeClr val="tx1"/>
                </a:solidFill>
              </a:rPr>
              <a:t>: actual losses taken on loans.</a:t>
            </a:r>
          </a:p>
          <a:p>
            <a:pPr marL="1193488" lvl="1" indent="-457200">
              <a:buFont typeface="Arial" panose="020B0604020202020204" pitchFamily="34" charset="0"/>
              <a:buChar char="•"/>
            </a:pPr>
            <a:r>
              <a:rPr lang="en-US" sz="1800" u="sng">
                <a:solidFill>
                  <a:schemeClr val="tx1"/>
                </a:solidFill>
              </a:rPr>
              <a:t>30,60, and 90+ day delinquencies</a:t>
            </a:r>
            <a:r>
              <a:rPr lang="en-US" sz="1800">
                <a:solidFill>
                  <a:schemeClr val="tx1"/>
                </a:solidFill>
              </a:rPr>
              <a:t>: number of loans that are behind on payment.</a:t>
            </a:r>
          </a:p>
          <a:p>
            <a:pPr marL="1193488" lvl="1" indent="-457200">
              <a:buFont typeface="Arial" panose="020B0604020202020204" pitchFamily="34" charset="0"/>
              <a:buChar char="•"/>
            </a:pPr>
            <a:r>
              <a:rPr lang="en-US" sz="1800" u="sng">
                <a:solidFill>
                  <a:schemeClr val="tx1"/>
                </a:solidFill>
              </a:rPr>
              <a:t>Non-performing loans (NPLs):</a:t>
            </a:r>
            <a:r>
              <a:rPr lang="en-US" sz="1800">
                <a:solidFill>
                  <a:schemeClr val="tx1"/>
                </a:solidFill>
              </a:rPr>
              <a:t> percentage of loans currently not being paid. </a:t>
            </a:r>
          </a:p>
          <a:p>
            <a:pPr marL="1193488" lvl="1" indent="-457200">
              <a:buFont typeface="Arial" panose="020B0604020202020204" pitchFamily="34" charset="0"/>
              <a:buChar char="•"/>
            </a:pPr>
            <a:r>
              <a:rPr lang="en-US" sz="1800" u="sng">
                <a:solidFill>
                  <a:schemeClr val="tx1"/>
                </a:solidFill>
              </a:rPr>
              <a:t>Non-performing assets (NPAs):</a:t>
            </a:r>
            <a:r>
              <a:rPr lang="en-US" sz="1800">
                <a:solidFill>
                  <a:schemeClr val="tx1"/>
                </a:solidFill>
              </a:rPr>
              <a:t> are like NPLs but can include other assets like mortgage-backed securities or bonds. </a:t>
            </a:r>
          </a:p>
        </p:txBody>
      </p:sp>
      <p:sp>
        <p:nvSpPr>
          <p:cNvPr id="9" name="TextBox 8">
            <a:extLst>
              <a:ext uri="{FF2B5EF4-FFF2-40B4-BE49-F238E27FC236}">
                <a16:creationId xmlns:a16="http://schemas.microsoft.com/office/drawing/2014/main" id="{9BFBA5AC-6BC5-1197-5FD2-07370C8C607A}"/>
              </a:ext>
            </a:extLst>
          </p:cNvPr>
          <p:cNvSpPr txBox="1"/>
          <p:nvPr/>
        </p:nvSpPr>
        <p:spPr>
          <a:xfrm>
            <a:off x="380454" y="1373548"/>
            <a:ext cx="10307674" cy="523220"/>
          </a:xfrm>
          <a:prstGeom prst="rect">
            <a:avLst/>
          </a:prstGeom>
          <a:noFill/>
        </p:spPr>
        <p:txBody>
          <a:bodyPr wrap="square">
            <a:spAutoFit/>
          </a:bodyPr>
          <a:lstStyle/>
          <a:p>
            <a:pPr marL="457200" marR="0" lvl="0" indent="-457200" algn="l" defTabSz="453099"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03F42"/>
                </a:solidFill>
                <a:effectLst/>
                <a:uLnTx/>
                <a:uFillTx/>
                <a:latin typeface="Gill Sans MT"/>
                <a:ea typeface="ＭＳ Ｐゴシック" pitchFamily="36" charset="-128"/>
              </a:rPr>
              <a:t>Asset quality measures the health of a bank’s loan book. </a:t>
            </a:r>
          </a:p>
        </p:txBody>
      </p:sp>
      <p:sp>
        <p:nvSpPr>
          <p:cNvPr id="10" name="Text Placeholder 5">
            <a:extLst>
              <a:ext uri="{FF2B5EF4-FFF2-40B4-BE49-F238E27FC236}">
                <a16:creationId xmlns:a16="http://schemas.microsoft.com/office/drawing/2014/main" id="{A2C8060C-05E5-8D88-AA03-90236CB580C9}"/>
              </a:ext>
            </a:extLst>
          </p:cNvPr>
          <p:cNvSpPr txBox="1">
            <a:spLocks noGrp="1"/>
          </p:cNvSpPr>
          <p:nvPr>
            <p:ph type="body" sz="quarter" idx="11"/>
          </p:nvPr>
        </p:nvSpPr>
        <p:spPr>
          <a:xfrm>
            <a:off x="1643063" y="6293039"/>
            <a:ext cx="4033837" cy="413959"/>
          </a:xfrm>
          <a:prstGeom prst="rect">
            <a:avLst/>
          </a:prstGeom>
          <a:noFill/>
        </p:spPr>
        <p:txBody>
          <a:bodyPr wrap="square" lIns="91440" tIns="45720" rIns="91440" bIns="45720" anchor="ctr">
            <a:spAutoFit/>
          </a:bodyPr>
          <a:lstStyle/>
          <a:p>
            <a:pPr>
              <a:defRPr/>
            </a:pPr>
            <a:r>
              <a:rPr lang="en-US" sz="950" dirty="0">
                <a:latin typeface="Gill Sans MT"/>
                <a:ea typeface="ＭＳ Ｐゴシック"/>
              </a:rPr>
              <a:t>Data as of 12/31/2024</a:t>
            </a:r>
          </a:p>
          <a:p>
            <a:pPr marL="0" marR="0" lvl="0" indent="0" algn="l" defTabSz="453099">
              <a:lnSpc>
                <a:spcPct val="100000"/>
              </a:lnSpc>
              <a:spcBef>
                <a:spcPct val="20000"/>
              </a:spcBef>
              <a:spcAft>
                <a:spcPct val="0"/>
              </a:spcAft>
              <a:buClrTx/>
              <a:buSzTx/>
              <a:buFont typeface="Arial" charset="0"/>
              <a:buNone/>
              <a:tabLst/>
              <a:defRPr/>
            </a:pPr>
            <a:r>
              <a:rPr kumimoji="0" lang="en-US" sz="950" b="0" i="0" u="none" strike="noStrike" kern="1200" cap="none" spc="0" normalizeH="0" baseline="0" noProof="0" dirty="0">
                <a:ln>
                  <a:noFill/>
                </a:ln>
                <a:solidFill>
                  <a:srgbClr val="000000"/>
                </a:solidFill>
                <a:effectLst/>
                <a:uLnTx/>
                <a:uFillTx/>
                <a:latin typeface="Gill Sans MT"/>
                <a:ea typeface="ＭＳ Ｐゴシック"/>
              </a:rPr>
              <a:t>Please refer to the disclosure slide for additional information. </a:t>
            </a:r>
            <a:endParaRPr lang="en-US" sz="950" dirty="0">
              <a:ea typeface="ＭＳ Ｐゴシック"/>
            </a:endParaRPr>
          </a:p>
        </p:txBody>
      </p:sp>
      <p:pic>
        <p:nvPicPr>
          <p:cNvPr id="11" name="Picture 10">
            <a:extLst>
              <a:ext uri="{FF2B5EF4-FFF2-40B4-BE49-F238E27FC236}">
                <a16:creationId xmlns:a16="http://schemas.microsoft.com/office/drawing/2014/main" id="{88CC146B-E49B-3D48-6EDA-F513F05D31E6}"/>
              </a:ext>
            </a:extLst>
          </p:cNvPr>
          <p:cNvPicPr>
            <a:picLocks noChangeAspect="1"/>
          </p:cNvPicPr>
          <p:nvPr/>
        </p:nvPicPr>
        <p:blipFill>
          <a:blip r:embed="rId3"/>
          <a:stretch>
            <a:fillRect/>
          </a:stretch>
        </p:blipFill>
        <p:spPr>
          <a:xfrm>
            <a:off x="5320627" y="2022680"/>
            <a:ext cx="6260574" cy="4144447"/>
          </a:xfrm>
          <a:prstGeom prst="rect">
            <a:avLst/>
          </a:prstGeom>
        </p:spPr>
      </p:pic>
    </p:spTree>
    <p:extLst>
      <p:ext uri="{BB962C8B-B14F-4D97-AF65-F5344CB8AC3E}">
        <p14:creationId xmlns:p14="http://schemas.microsoft.com/office/powerpoint/2010/main" val="35607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55F-7D63-A0CA-4E69-05E04A7389CE}"/>
              </a:ext>
            </a:extLst>
          </p:cNvPr>
          <p:cNvSpPr>
            <a:spLocks noGrp="1"/>
          </p:cNvSpPr>
          <p:nvPr>
            <p:ph type="title"/>
          </p:nvPr>
        </p:nvSpPr>
        <p:spPr/>
        <p:txBody>
          <a:bodyPr/>
          <a:lstStyle/>
          <a:p>
            <a:r>
              <a:rPr lang="en-US"/>
              <a:t>Management Strategy</a:t>
            </a:r>
          </a:p>
        </p:txBody>
      </p:sp>
      <p:sp>
        <p:nvSpPr>
          <p:cNvPr id="3" name="Slide Number Placeholder 2">
            <a:extLst>
              <a:ext uri="{FF2B5EF4-FFF2-40B4-BE49-F238E27FC236}">
                <a16:creationId xmlns:a16="http://schemas.microsoft.com/office/drawing/2014/main" id="{F874ABB0-2664-B275-A057-8A331DBCBDFA}"/>
              </a:ext>
            </a:extLst>
          </p:cNvPr>
          <p:cNvSpPr>
            <a:spLocks noGrp="1"/>
          </p:cNvSpPr>
          <p:nvPr>
            <p:ph type="sldNum" sz="quarter" idx="10"/>
          </p:nvPr>
        </p:nvSpPr>
        <p:spPr/>
        <p:txBody>
          <a:bodyPr/>
          <a:lstStyle/>
          <a:p>
            <a:fld id="{2E9F7E63-0103-43A8-A277-0E1F8158C81C}" type="slidenum">
              <a:rPr lang="en-US" smtClean="0"/>
              <a:pPr/>
              <a:t>23</a:t>
            </a:fld>
            <a:endParaRPr lang="en-US"/>
          </a:p>
        </p:txBody>
      </p:sp>
      <p:sp>
        <p:nvSpPr>
          <p:cNvPr id="5" name="Text Placeholder 4">
            <a:extLst>
              <a:ext uri="{FF2B5EF4-FFF2-40B4-BE49-F238E27FC236}">
                <a16:creationId xmlns:a16="http://schemas.microsoft.com/office/drawing/2014/main" id="{68685782-1223-7AA6-A730-1D87158C0696}"/>
              </a:ext>
            </a:extLst>
          </p:cNvPr>
          <p:cNvSpPr>
            <a:spLocks noGrp="1"/>
          </p:cNvSpPr>
          <p:nvPr>
            <p:ph type="body" sz="quarter" idx="13"/>
          </p:nvPr>
        </p:nvSpPr>
        <p:spPr>
          <a:xfrm>
            <a:off x="380454" y="1031093"/>
            <a:ext cx="11431093" cy="5218768"/>
          </a:xfrm>
        </p:spPr>
        <p:txBody>
          <a:bodyPr lIns="91440" tIns="45720" rIns="91440" bIns="45720" anchor="t"/>
          <a:lstStyle/>
          <a:p>
            <a:pPr marL="457200" indent="-457200">
              <a:buFont typeface="Arial" panose="020B0604020202020204" pitchFamily="34" charset="0"/>
              <a:buChar char="•"/>
            </a:pPr>
            <a:r>
              <a:rPr lang="en-US" sz="3000" dirty="0">
                <a:ea typeface="ＭＳ Ｐゴシック"/>
              </a:rPr>
              <a:t>Bank management teams generally lay out medium-term strategies and financial targets for investors. </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sz="3000" dirty="0">
                <a:ea typeface="ＭＳ Ｐゴシック"/>
              </a:rPr>
              <a:t>We benchmark management teams on their ability to consistently hit these targets and make decisions that will grow the bank.</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sz="3000" dirty="0">
                <a:ea typeface="ＭＳ Ｐゴシック"/>
              </a:rPr>
              <a:t>Compliance failures and reputational risks also fall to management and can have a significant impact on the credit quality of a bank. </a:t>
            </a:r>
          </a:p>
          <a:p>
            <a:pPr marL="1193165" lvl="1" indent="-457200">
              <a:buFont typeface="Arial" panose="020B0604020202020204" pitchFamily="34" charset="0"/>
              <a:buChar char="•"/>
            </a:pPr>
            <a:r>
              <a:rPr lang="en-US" sz="2250" dirty="0">
                <a:solidFill>
                  <a:schemeClr val="tx1"/>
                </a:solidFill>
                <a:ea typeface="ＭＳ Ｐゴシック"/>
              </a:rPr>
              <a:t>Credit Suisse’s initial fall to BBB- is </a:t>
            </a:r>
            <a:r>
              <a:rPr lang="en-US" sz="2250">
                <a:solidFill>
                  <a:schemeClr val="tx1"/>
                </a:solidFill>
                <a:ea typeface="ＭＳ Ｐゴシック"/>
              </a:rPr>
              <a:t>an </a:t>
            </a:r>
            <a:r>
              <a:rPr lang="en-US" sz="2250" dirty="0">
                <a:solidFill>
                  <a:schemeClr val="tx1"/>
                </a:solidFill>
                <a:ea typeface="ＭＳ Ｐゴシック"/>
              </a:rPr>
              <a:t>example</a:t>
            </a:r>
            <a:r>
              <a:rPr lang="en-US" sz="2250">
                <a:solidFill>
                  <a:schemeClr val="tx1"/>
                </a:solidFill>
                <a:ea typeface="ＭＳ Ｐゴシック"/>
              </a:rPr>
              <a:t> of this</a:t>
            </a:r>
            <a:r>
              <a:rPr lang="en-US" sz="2250" dirty="0">
                <a:solidFill>
                  <a:schemeClr val="tx1"/>
                </a:solidFill>
                <a:ea typeface="ＭＳ Ｐゴシック"/>
              </a:rPr>
              <a:t>.</a:t>
            </a:r>
          </a:p>
        </p:txBody>
      </p:sp>
      <p:sp>
        <p:nvSpPr>
          <p:cNvPr id="4" name="Text Placeholder 5">
            <a:extLst>
              <a:ext uri="{FF2B5EF4-FFF2-40B4-BE49-F238E27FC236}">
                <a16:creationId xmlns:a16="http://schemas.microsoft.com/office/drawing/2014/main" id="{32D16D3A-4867-EFB7-3D43-CE13A19B6658}"/>
              </a:ext>
            </a:extLst>
          </p:cNvPr>
          <p:cNvSpPr txBox="1">
            <a:spLocks noGrp="1"/>
          </p:cNvSpPr>
          <p:nvPr>
            <p:ph type="body" sz="quarter" idx="11"/>
          </p:nvPr>
        </p:nvSpPr>
        <p:spPr>
          <a:xfrm>
            <a:off x="1643063" y="6362700"/>
            <a:ext cx="4033837" cy="274638"/>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366179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55F-7D63-A0CA-4E69-05E04A7389CE}"/>
              </a:ext>
            </a:extLst>
          </p:cNvPr>
          <p:cNvSpPr>
            <a:spLocks noGrp="1"/>
          </p:cNvSpPr>
          <p:nvPr>
            <p:ph type="title"/>
          </p:nvPr>
        </p:nvSpPr>
        <p:spPr/>
        <p:txBody>
          <a:bodyPr/>
          <a:lstStyle/>
          <a:p>
            <a:r>
              <a:rPr lang="en-US"/>
              <a:t>Earnings &amp; Profitability</a:t>
            </a:r>
          </a:p>
        </p:txBody>
      </p:sp>
      <p:sp>
        <p:nvSpPr>
          <p:cNvPr id="3" name="Slide Number Placeholder 2">
            <a:extLst>
              <a:ext uri="{FF2B5EF4-FFF2-40B4-BE49-F238E27FC236}">
                <a16:creationId xmlns:a16="http://schemas.microsoft.com/office/drawing/2014/main" id="{F874ABB0-2664-B275-A057-8A331DBCBDFA}"/>
              </a:ext>
            </a:extLst>
          </p:cNvPr>
          <p:cNvSpPr>
            <a:spLocks noGrp="1"/>
          </p:cNvSpPr>
          <p:nvPr>
            <p:ph type="sldNum" sz="quarter" idx="10"/>
          </p:nvPr>
        </p:nvSpPr>
        <p:spPr/>
        <p:txBody>
          <a:bodyPr/>
          <a:lstStyle/>
          <a:p>
            <a:fld id="{2E9F7E63-0103-43A8-A277-0E1F8158C81C}" type="slidenum">
              <a:rPr lang="en-US" smtClean="0"/>
              <a:pPr/>
              <a:t>24</a:t>
            </a:fld>
            <a:endParaRPr lang="en-US"/>
          </a:p>
        </p:txBody>
      </p:sp>
      <p:sp>
        <p:nvSpPr>
          <p:cNvPr id="5" name="Text Placeholder 4">
            <a:extLst>
              <a:ext uri="{FF2B5EF4-FFF2-40B4-BE49-F238E27FC236}">
                <a16:creationId xmlns:a16="http://schemas.microsoft.com/office/drawing/2014/main" id="{68685782-1223-7AA6-A730-1D87158C0696}"/>
              </a:ext>
            </a:extLst>
          </p:cNvPr>
          <p:cNvSpPr>
            <a:spLocks noGrp="1"/>
          </p:cNvSpPr>
          <p:nvPr>
            <p:ph type="body" sz="quarter" idx="13"/>
          </p:nvPr>
        </p:nvSpPr>
        <p:spPr>
          <a:xfrm>
            <a:off x="380454" y="1031093"/>
            <a:ext cx="11431093" cy="5218768"/>
          </a:xfrm>
        </p:spPr>
        <p:txBody>
          <a:bodyPr/>
          <a:lstStyle/>
          <a:p>
            <a:pPr marL="457200" indent="-457200">
              <a:spcBef>
                <a:spcPts val="0"/>
              </a:spcBef>
              <a:buFont typeface="Arial" panose="020B0604020202020204" pitchFamily="34" charset="0"/>
              <a:buChar char="•"/>
            </a:pPr>
            <a:r>
              <a:rPr lang="en-US"/>
              <a:t>A bank’s ability to consistently generate profit and keep its expenses under control through cycles is a key credit consideration.</a:t>
            </a:r>
          </a:p>
          <a:p>
            <a:pPr marL="457200" indent="-457200">
              <a:spcBef>
                <a:spcPts val="0"/>
              </a:spcBef>
              <a:buFont typeface="Arial" panose="020B0604020202020204" pitchFamily="34" charset="0"/>
              <a:buChar char="•"/>
            </a:pPr>
            <a:endParaRPr lang="en-US"/>
          </a:p>
          <a:p>
            <a:pPr marL="457200" indent="-457200">
              <a:spcBef>
                <a:spcPts val="0"/>
              </a:spcBef>
              <a:buFont typeface="Arial" panose="020B0604020202020204" pitchFamily="34" charset="0"/>
              <a:buChar char="•"/>
            </a:pPr>
            <a:r>
              <a:rPr lang="en-US"/>
              <a:t>Banks derive revenue from interest on loans, investment banking activities, trading, wealth management, and more. </a:t>
            </a:r>
            <a:br>
              <a:rPr lang="en-US"/>
            </a:br>
            <a:endParaRPr lang="en-US"/>
          </a:p>
          <a:p>
            <a:pPr marL="457200" indent="-457200">
              <a:spcBef>
                <a:spcPts val="0"/>
              </a:spcBef>
              <a:buFont typeface="Arial" panose="020B0604020202020204" pitchFamily="34" charset="0"/>
              <a:buChar char="•"/>
            </a:pPr>
            <a:r>
              <a:rPr lang="en-US"/>
              <a:t>Metrics:</a:t>
            </a:r>
          </a:p>
          <a:p>
            <a:pPr marL="1193488" lvl="1" indent="-457200">
              <a:spcBef>
                <a:spcPts val="0"/>
              </a:spcBef>
              <a:buFont typeface="Arial" panose="020B0604020202020204" pitchFamily="34" charset="0"/>
              <a:buChar char="•"/>
            </a:pPr>
            <a:r>
              <a:rPr lang="en-US">
                <a:solidFill>
                  <a:schemeClr val="tx1"/>
                </a:solidFill>
              </a:rPr>
              <a:t>Return on equity (ROE)</a:t>
            </a:r>
          </a:p>
          <a:p>
            <a:pPr marL="1193488" lvl="1" indent="-457200">
              <a:spcBef>
                <a:spcPts val="0"/>
              </a:spcBef>
              <a:buFont typeface="Arial" panose="020B0604020202020204" pitchFamily="34" charset="0"/>
              <a:buChar char="•"/>
            </a:pPr>
            <a:r>
              <a:rPr lang="en-US">
                <a:solidFill>
                  <a:schemeClr val="tx1"/>
                </a:solidFill>
              </a:rPr>
              <a:t>Return on assets (ROA)</a:t>
            </a:r>
          </a:p>
          <a:p>
            <a:pPr marL="1193488" lvl="1" indent="-457200">
              <a:spcBef>
                <a:spcPts val="0"/>
              </a:spcBef>
              <a:buFont typeface="Arial" panose="020B0604020202020204" pitchFamily="34" charset="0"/>
              <a:buChar char="•"/>
            </a:pPr>
            <a:r>
              <a:rPr lang="en-US">
                <a:solidFill>
                  <a:schemeClr val="tx1"/>
                </a:solidFill>
              </a:rPr>
              <a:t>Net interest margin (NIM)</a:t>
            </a:r>
          </a:p>
          <a:p>
            <a:pPr marL="1193488" lvl="1" indent="-457200">
              <a:spcBef>
                <a:spcPts val="0"/>
              </a:spcBef>
              <a:buFont typeface="Arial" panose="020B0604020202020204" pitchFamily="34" charset="0"/>
              <a:buChar char="•"/>
            </a:pPr>
            <a:r>
              <a:rPr lang="en-US">
                <a:solidFill>
                  <a:schemeClr val="tx1"/>
                </a:solidFill>
              </a:rPr>
              <a:t>Noninterest income/expense</a:t>
            </a:r>
          </a:p>
          <a:p>
            <a:pPr marL="1193488" lvl="1" indent="-457200">
              <a:spcBef>
                <a:spcPts val="0"/>
              </a:spcBef>
              <a:buFont typeface="Arial" panose="020B0604020202020204" pitchFamily="34" charset="0"/>
              <a:buChar char="•"/>
            </a:pPr>
            <a:r>
              <a:rPr lang="en-US">
                <a:solidFill>
                  <a:schemeClr val="tx1"/>
                </a:solidFill>
              </a:rPr>
              <a:t>Efficiency ratio (costs/revenue)</a:t>
            </a:r>
          </a:p>
        </p:txBody>
      </p:sp>
      <p:sp>
        <p:nvSpPr>
          <p:cNvPr id="4" name="Text Placeholder 5">
            <a:extLst>
              <a:ext uri="{FF2B5EF4-FFF2-40B4-BE49-F238E27FC236}">
                <a16:creationId xmlns:a16="http://schemas.microsoft.com/office/drawing/2014/main" id="{3BE295B6-562C-FB6D-DFE3-30B9036F488B}"/>
              </a:ext>
            </a:extLst>
          </p:cNvPr>
          <p:cNvSpPr txBox="1">
            <a:spLocks noGrp="1"/>
          </p:cNvSpPr>
          <p:nvPr>
            <p:ph type="body" sz="quarter" idx="11"/>
          </p:nvPr>
        </p:nvSpPr>
        <p:spPr>
          <a:xfrm>
            <a:off x="1643063" y="6362700"/>
            <a:ext cx="4033837" cy="274638"/>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22546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55F-7D63-A0CA-4E69-05E04A7389CE}"/>
              </a:ext>
            </a:extLst>
          </p:cNvPr>
          <p:cNvSpPr>
            <a:spLocks noGrp="1"/>
          </p:cNvSpPr>
          <p:nvPr>
            <p:ph type="title"/>
          </p:nvPr>
        </p:nvSpPr>
        <p:spPr/>
        <p:txBody>
          <a:bodyPr/>
          <a:lstStyle/>
          <a:p>
            <a:r>
              <a:rPr lang="en-US"/>
              <a:t>Liquidity &amp; Funding</a:t>
            </a:r>
          </a:p>
        </p:txBody>
      </p:sp>
      <p:sp>
        <p:nvSpPr>
          <p:cNvPr id="3" name="Slide Number Placeholder 2">
            <a:extLst>
              <a:ext uri="{FF2B5EF4-FFF2-40B4-BE49-F238E27FC236}">
                <a16:creationId xmlns:a16="http://schemas.microsoft.com/office/drawing/2014/main" id="{F874ABB0-2664-B275-A057-8A331DBCBDFA}"/>
              </a:ext>
            </a:extLst>
          </p:cNvPr>
          <p:cNvSpPr>
            <a:spLocks noGrp="1"/>
          </p:cNvSpPr>
          <p:nvPr>
            <p:ph type="sldNum" sz="quarter" idx="10"/>
          </p:nvPr>
        </p:nvSpPr>
        <p:spPr/>
        <p:txBody>
          <a:bodyPr/>
          <a:lstStyle/>
          <a:p>
            <a:fld id="{2E9F7E63-0103-43A8-A277-0E1F8158C81C}" type="slidenum">
              <a:rPr lang="en-US" smtClean="0"/>
              <a:pPr/>
              <a:t>25</a:t>
            </a:fld>
            <a:endParaRPr lang="en-US"/>
          </a:p>
        </p:txBody>
      </p:sp>
      <p:sp>
        <p:nvSpPr>
          <p:cNvPr id="5" name="Text Placeholder 4">
            <a:extLst>
              <a:ext uri="{FF2B5EF4-FFF2-40B4-BE49-F238E27FC236}">
                <a16:creationId xmlns:a16="http://schemas.microsoft.com/office/drawing/2014/main" id="{68685782-1223-7AA6-A730-1D87158C0696}"/>
              </a:ext>
            </a:extLst>
          </p:cNvPr>
          <p:cNvSpPr>
            <a:spLocks noGrp="1"/>
          </p:cNvSpPr>
          <p:nvPr>
            <p:ph type="body" sz="quarter" idx="13"/>
          </p:nvPr>
        </p:nvSpPr>
        <p:spPr>
          <a:xfrm>
            <a:off x="380454" y="1031093"/>
            <a:ext cx="11431093" cy="5218768"/>
          </a:xfrm>
        </p:spPr>
        <p:txBody>
          <a:bodyPr lIns="91440" tIns="45720" rIns="91440" bIns="45720" anchor="t"/>
          <a:lstStyle/>
          <a:p>
            <a:pPr marL="457200" indent="-457200">
              <a:buFont typeface="Arial" panose="020B0604020202020204" pitchFamily="34" charset="0"/>
              <a:buChar char="•"/>
            </a:pPr>
            <a:r>
              <a:rPr lang="en-US" sz="2800">
                <a:ea typeface="ＭＳ Ｐゴシック"/>
              </a:rPr>
              <a:t>Banks primarily fund their operations through deposits. But large banks with complex operations frequently also use wholesale funding to fill the gaps. </a:t>
            </a:r>
          </a:p>
          <a:p>
            <a:pPr marL="1193165" lvl="1" indent="-457200">
              <a:buFont typeface="Arial" panose="020B0604020202020204" pitchFamily="34" charset="0"/>
              <a:buChar char="•"/>
            </a:pPr>
            <a:r>
              <a:rPr lang="en-US" sz="2400">
                <a:solidFill>
                  <a:schemeClr val="tx1"/>
                </a:solidFill>
              </a:rPr>
              <a:t>Wholesale funding is when a bank issues debt to investors which can be short-term (commercial paper) or longer-term (bonds).</a:t>
            </a:r>
            <a:br>
              <a:rPr lang="en-US" sz="2400">
                <a:solidFill>
                  <a:schemeClr val="tx1"/>
                </a:solidFill>
              </a:rPr>
            </a:br>
            <a:endParaRPr lang="en-US" sz="2400">
              <a:solidFill>
                <a:schemeClr val="tx1"/>
              </a:solidFill>
            </a:endParaRPr>
          </a:p>
          <a:p>
            <a:pPr marL="457200" indent="-457200">
              <a:buFont typeface="Arial" panose="020B0604020202020204" pitchFamily="34" charset="0"/>
              <a:buChar char="•"/>
            </a:pPr>
            <a:r>
              <a:rPr lang="en-US" sz="2800">
                <a:ea typeface="ＭＳ Ｐゴシック"/>
              </a:rPr>
              <a:t>Deposits tend to be cheaper but not all operations generate deposits. </a:t>
            </a:r>
            <a:br>
              <a:rPr lang="en-US" sz="2800"/>
            </a:br>
            <a:endParaRPr lang="en-US" sz="2800"/>
          </a:p>
          <a:p>
            <a:pPr marL="457200" indent="-457200">
              <a:buFont typeface="Arial" panose="020B0604020202020204" pitchFamily="34" charset="0"/>
              <a:buChar char="•"/>
            </a:pPr>
            <a:r>
              <a:rPr lang="en-US" sz="2800"/>
              <a:t>Banks must keep enough liquid assets on hand to meet redemptions and operational expenses. </a:t>
            </a:r>
          </a:p>
          <a:p>
            <a:pPr marL="1193165" lvl="1" indent="-457200">
              <a:buFont typeface="Arial" panose="020B0604020202020204" pitchFamily="34" charset="0"/>
              <a:buChar char="•"/>
            </a:pPr>
            <a:r>
              <a:rPr lang="en-US" sz="2400">
                <a:solidFill>
                  <a:schemeClr val="tx1"/>
                </a:solidFill>
              </a:rPr>
              <a:t>Liquid assets are those that can be sold/used without a substantial decrease in value. </a:t>
            </a:r>
          </a:p>
        </p:txBody>
      </p:sp>
      <p:sp>
        <p:nvSpPr>
          <p:cNvPr id="4" name="Text Placeholder 5">
            <a:extLst>
              <a:ext uri="{FF2B5EF4-FFF2-40B4-BE49-F238E27FC236}">
                <a16:creationId xmlns:a16="http://schemas.microsoft.com/office/drawing/2014/main" id="{3F1D5D14-B017-BA91-7014-AF6A3529F506}"/>
              </a:ext>
            </a:extLst>
          </p:cNvPr>
          <p:cNvSpPr txBox="1">
            <a:spLocks noGrp="1"/>
          </p:cNvSpPr>
          <p:nvPr>
            <p:ph type="body" sz="quarter" idx="11"/>
          </p:nvPr>
        </p:nvSpPr>
        <p:spPr>
          <a:xfrm>
            <a:off x="1643063" y="6362700"/>
            <a:ext cx="4033837" cy="274638"/>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7690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Liquidity &amp; Funding (cont.)</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26</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80454" y="1031093"/>
            <a:ext cx="11431093" cy="5218768"/>
          </a:xfrm>
        </p:spPr>
        <p:txBody>
          <a:bodyPr lIns="91440" tIns="45720" rIns="91440" bIns="45720" anchor="t"/>
          <a:lstStyle/>
          <a:p>
            <a:pPr marL="457200" indent="-457200">
              <a:buFont typeface="Arial" panose="020B0604020202020204" pitchFamily="34" charset="0"/>
              <a:buChar char="•"/>
            </a:pPr>
            <a:r>
              <a:rPr lang="en-US" sz="3100" dirty="0">
                <a:ea typeface="ＭＳ Ｐゴシック"/>
              </a:rPr>
              <a:t>Large U.S. Banks are flush with deposits post-pandemic but have increasingly relied on wholesale funding despite higher rates.</a:t>
            </a:r>
          </a:p>
          <a:p>
            <a:pPr marL="457200" indent="-457200">
              <a:buFont typeface="Arial" panose="020B0604020202020204" pitchFamily="34" charset="0"/>
              <a:buChar char="•"/>
            </a:pPr>
            <a:endParaRPr lang="en-US" sz="3000" dirty="0"/>
          </a:p>
        </p:txBody>
      </p:sp>
      <p:sp>
        <p:nvSpPr>
          <p:cNvPr id="4" name="Text Placeholder 5">
            <a:extLst>
              <a:ext uri="{FF2B5EF4-FFF2-40B4-BE49-F238E27FC236}">
                <a16:creationId xmlns:a16="http://schemas.microsoft.com/office/drawing/2014/main" id="{FE589DD0-0045-6DEF-6DA7-722358E80155}"/>
              </a:ext>
            </a:extLst>
          </p:cNvPr>
          <p:cNvSpPr txBox="1">
            <a:spLocks noGrp="1"/>
          </p:cNvSpPr>
          <p:nvPr>
            <p:ph type="body" sz="quarter" idx="11"/>
          </p:nvPr>
        </p:nvSpPr>
        <p:spPr>
          <a:xfrm>
            <a:off x="1643063" y="6293039"/>
            <a:ext cx="4033837" cy="413959"/>
          </a:xfrm>
          <a:prstGeom prst="rect">
            <a:avLst/>
          </a:prstGeom>
          <a:noFill/>
        </p:spPr>
        <p:txBody>
          <a:bodyPr wrap="square" lIns="91440" tIns="45720" rIns="91440" bIns="45720" anchor="ctr">
            <a:spAutoFit/>
          </a:bodyPr>
          <a:lstStyle/>
          <a:p>
            <a:pPr>
              <a:defRPr/>
            </a:pPr>
            <a:r>
              <a:rPr lang="en-US" sz="950" dirty="0">
                <a:latin typeface="Gill Sans MT"/>
                <a:ea typeface="ＭＳ Ｐゴシック"/>
              </a:rPr>
              <a:t>Data as of 12/31/2024</a:t>
            </a:r>
          </a:p>
          <a:p>
            <a:pPr marL="0" marR="0" lvl="0" indent="0" algn="l" defTabSz="453099">
              <a:lnSpc>
                <a:spcPct val="100000"/>
              </a:lnSpc>
              <a:spcBef>
                <a:spcPct val="20000"/>
              </a:spcBef>
              <a:spcAft>
                <a:spcPct val="0"/>
              </a:spcAft>
              <a:buClrTx/>
              <a:buSzTx/>
              <a:buFont typeface="Arial" charset="0"/>
              <a:buNone/>
              <a:tabLst/>
              <a:defRPr/>
            </a:pPr>
            <a:r>
              <a:rPr kumimoji="0" lang="en-US" sz="950" b="0" i="0" u="none" strike="noStrike" kern="1200" cap="none" spc="0" normalizeH="0" baseline="0" noProof="0" dirty="0">
                <a:ln>
                  <a:noFill/>
                </a:ln>
                <a:solidFill>
                  <a:srgbClr val="000000"/>
                </a:solidFill>
                <a:effectLst/>
                <a:uLnTx/>
                <a:uFillTx/>
                <a:latin typeface="Gill Sans MT"/>
                <a:ea typeface="ＭＳ Ｐゴシック"/>
              </a:rPr>
              <a:t>Please refer to the disclosure slide for additional information. </a:t>
            </a:r>
            <a:endParaRPr lang="en-US" sz="950" dirty="0">
              <a:ea typeface="ＭＳ Ｐゴシック"/>
            </a:endParaRPr>
          </a:p>
        </p:txBody>
      </p:sp>
      <p:pic>
        <p:nvPicPr>
          <p:cNvPr id="8" name="Picture 7">
            <a:extLst>
              <a:ext uri="{FF2B5EF4-FFF2-40B4-BE49-F238E27FC236}">
                <a16:creationId xmlns:a16="http://schemas.microsoft.com/office/drawing/2014/main" id="{9C65F206-1469-C427-32F7-B6C47DCBFE94}"/>
              </a:ext>
            </a:extLst>
          </p:cNvPr>
          <p:cNvPicPr>
            <a:picLocks noChangeAspect="1"/>
          </p:cNvPicPr>
          <p:nvPr/>
        </p:nvPicPr>
        <p:blipFill>
          <a:blip r:embed="rId3"/>
          <a:stretch>
            <a:fillRect/>
          </a:stretch>
        </p:blipFill>
        <p:spPr>
          <a:xfrm>
            <a:off x="2831254" y="2138700"/>
            <a:ext cx="6529491" cy="4111161"/>
          </a:xfrm>
          <a:prstGeom prst="rect">
            <a:avLst/>
          </a:prstGeom>
        </p:spPr>
      </p:pic>
    </p:spTree>
    <p:extLst>
      <p:ext uri="{BB962C8B-B14F-4D97-AF65-F5344CB8AC3E}">
        <p14:creationId xmlns:p14="http://schemas.microsoft.com/office/powerpoint/2010/main" val="20410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Sensitivity</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27</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80454" y="1031093"/>
            <a:ext cx="11431093" cy="5218768"/>
          </a:xfrm>
        </p:spPr>
        <p:txBody>
          <a:bodyPr/>
          <a:lstStyle/>
          <a:p>
            <a:pPr marL="457200" indent="-457200">
              <a:spcAft>
                <a:spcPts val="1200"/>
              </a:spcAft>
              <a:buFont typeface="Arial" panose="020B0604020202020204" pitchFamily="34" charset="0"/>
              <a:buChar char="•"/>
            </a:pPr>
            <a:r>
              <a:rPr lang="en-US"/>
              <a:t>Banks earn profit from the difference between the interest they can charge on loans and the interest paid on deposits. </a:t>
            </a:r>
          </a:p>
          <a:p>
            <a:pPr marL="457200" indent="-457200">
              <a:spcAft>
                <a:spcPts val="1200"/>
              </a:spcAft>
              <a:buFont typeface="Arial" panose="020B0604020202020204" pitchFamily="34" charset="0"/>
              <a:buChar char="•"/>
            </a:pPr>
            <a:r>
              <a:rPr lang="en-US"/>
              <a:t>Fixed rate loans lose value when rates rise/gain value when rates fall.</a:t>
            </a:r>
          </a:p>
          <a:p>
            <a:pPr marL="457200" indent="-457200">
              <a:spcAft>
                <a:spcPts val="1200"/>
              </a:spcAft>
              <a:buFont typeface="Arial" panose="020B0604020202020204" pitchFamily="34" charset="0"/>
              <a:buChar char="•"/>
            </a:pPr>
            <a:r>
              <a:rPr lang="en-US"/>
              <a:t>Variable rate loans gain value when rates rise/lose value when rates fall. </a:t>
            </a:r>
          </a:p>
          <a:p>
            <a:pPr marL="457200" indent="-457200">
              <a:spcAft>
                <a:spcPts val="1200"/>
              </a:spcAft>
              <a:buFont typeface="Arial" panose="020B0604020202020204" pitchFamily="34" charset="0"/>
              <a:buChar char="•"/>
            </a:pPr>
            <a:r>
              <a:rPr lang="en-US"/>
              <a:t>This can extend to the debt that the bank issues as well. How a balance sheet reacts to interest rate changes is what we call interest sensitivity.</a:t>
            </a:r>
          </a:p>
        </p:txBody>
      </p:sp>
      <p:sp>
        <p:nvSpPr>
          <p:cNvPr id="4" name="Text Placeholder 5">
            <a:extLst>
              <a:ext uri="{FF2B5EF4-FFF2-40B4-BE49-F238E27FC236}">
                <a16:creationId xmlns:a16="http://schemas.microsoft.com/office/drawing/2014/main" id="{23B774FC-D612-61A8-A04B-204848F19E50}"/>
              </a:ext>
            </a:extLst>
          </p:cNvPr>
          <p:cNvSpPr txBox="1">
            <a:spLocks noGrp="1"/>
          </p:cNvSpPr>
          <p:nvPr>
            <p:ph type="body" sz="quarter" idx="11"/>
          </p:nvPr>
        </p:nvSpPr>
        <p:spPr>
          <a:xfrm>
            <a:off x="1643063" y="6362700"/>
            <a:ext cx="4033837" cy="274638"/>
          </a:xfrm>
          <a:prstGeom prst="rect">
            <a:avLst/>
          </a:prstGeom>
          <a:noFill/>
        </p:spPr>
        <p:txBody>
          <a:bodyPr wrap="square">
            <a:spAutoFit/>
          </a:body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 information. </a:t>
            </a:r>
          </a:p>
        </p:txBody>
      </p:sp>
    </p:spTree>
    <p:extLst>
      <p:ext uri="{BB962C8B-B14F-4D97-AF65-F5344CB8AC3E}">
        <p14:creationId xmlns:p14="http://schemas.microsoft.com/office/powerpoint/2010/main" val="35750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38E1F6B2-3D62-59C4-D493-303FCDF0F7D4}"/>
              </a:ext>
            </a:extLst>
          </p:cNvPr>
          <p:cNvSpPr txBox="1">
            <a:spLocks/>
          </p:cNvSpPr>
          <p:nvPr/>
        </p:nvSpPr>
        <p:spPr>
          <a:xfrm>
            <a:off x="1496414" y="6362536"/>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
        <p:nvSpPr>
          <p:cNvPr id="2" name="Title 1">
            <a:extLst>
              <a:ext uri="{FF2B5EF4-FFF2-40B4-BE49-F238E27FC236}">
                <a16:creationId xmlns:a16="http://schemas.microsoft.com/office/drawing/2014/main" id="{7F1E8BDA-61D5-1AA4-6211-BAF438D4AA96}"/>
              </a:ext>
            </a:extLst>
          </p:cNvPr>
          <p:cNvSpPr>
            <a:spLocks noGrp="1"/>
          </p:cNvSpPr>
          <p:nvPr>
            <p:ph type="title"/>
          </p:nvPr>
        </p:nvSpPr>
        <p:spPr/>
        <p:txBody>
          <a:bodyPr/>
          <a:lstStyle/>
          <a:p>
            <a:pPr algn="ctr"/>
            <a:r>
              <a:rPr lang="en-US"/>
              <a:t>Bank Analysis Case Study: Société Générale</a:t>
            </a:r>
          </a:p>
        </p:txBody>
      </p:sp>
      <p:sp>
        <p:nvSpPr>
          <p:cNvPr id="3" name="Slide Number Placeholder 2">
            <a:extLst>
              <a:ext uri="{FF2B5EF4-FFF2-40B4-BE49-F238E27FC236}">
                <a16:creationId xmlns:a16="http://schemas.microsoft.com/office/drawing/2014/main" id="{DBA312F8-68EF-F42E-75CF-A0FEBD46611F}"/>
              </a:ext>
            </a:extLst>
          </p:cNvPr>
          <p:cNvSpPr>
            <a:spLocks noGrp="1"/>
          </p:cNvSpPr>
          <p:nvPr>
            <p:ph type="sldNum" sz="quarter" idx="10"/>
          </p:nvPr>
        </p:nvSpPr>
        <p:spPr/>
        <p:txBody>
          <a:bodyPr/>
          <a:lstStyle/>
          <a:p>
            <a:fld id="{2E9F7E63-0103-43A8-A277-0E1F8158C81C}" type="slidenum">
              <a:rPr lang="en-US" smtClean="0"/>
              <a:pPr/>
              <a:t>28</a:t>
            </a:fld>
            <a:endParaRPr lang="en-US"/>
          </a:p>
        </p:txBody>
      </p:sp>
    </p:spTree>
    <p:extLst>
      <p:ext uri="{BB962C8B-B14F-4D97-AF65-F5344CB8AC3E}">
        <p14:creationId xmlns:p14="http://schemas.microsoft.com/office/powerpoint/2010/main" val="2970659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69EA-3087-26E0-BC8B-ADF5D4CAA444}"/>
              </a:ext>
            </a:extLst>
          </p:cNvPr>
          <p:cNvSpPr>
            <a:spLocks noGrp="1"/>
          </p:cNvSpPr>
          <p:nvPr>
            <p:ph type="title"/>
          </p:nvPr>
        </p:nvSpPr>
        <p:spPr/>
        <p:txBody>
          <a:bodyPr/>
          <a:lstStyle/>
          <a:p>
            <a:r>
              <a:rPr lang="en-US"/>
              <a:t>Capital: Société Générale (SG)</a:t>
            </a:r>
          </a:p>
        </p:txBody>
      </p:sp>
      <p:sp>
        <p:nvSpPr>
          <p:cNvPr id="3" name="Slide Number Placeholder 2">
            <a:extLst>
              <a:ext uri="{FF2B5EF4-FFF2-40B4-BE49-F238E27FC236}">
                <a16:creationId xmlns:a16="http://schemas.microsoft.com/office/drawing/2014/main" id="{DC0934BC-0225-F009-0EF1-C4AF6A6A2D82}"/>
              </a:ext>
            </a:extLst>
          </p:cNvPr>
          <p:cNvSpPr>
            <a:spLocks noGrp="1"/>
          </p:cNvSpPr>
          <p:nvPr>
            <p:ph type="sldNum" sz="quarter" idx="10"/>
          </p:nvPr>
        </p:nvSpPr>
        <p:spPr/>
        <p:txBody>
          <a:bodyPr/>
          <a:lstStyle/>
          <a:p>
            <a:fld id="{2E9F7E63-0103-43A8-A277-0E1F8158C81C}" type="slidenum">
              <a:rPr lang="en-US" smtClean="0"/>
              <a:pPr/>
              <a:t>29</a:t>
            </a:fld>
            <a:endParaRPr lang="en-US"/>
          </a:p>
        </p:txBody>
      </p:sp>
      <p:sp>
        <p:nvSpPr>
          <p:cNvPr id="5" name="Text Placeholder 4">
            <a:extLst>
              <a:ext uri="{FF2B5EF4-FFF2-40B4-BE49-F238E27FC236}">
                <a16:creationId xmlns:a16="http://schemas.microsoft.com/office/drawing/2014/main" id="{766F3BAB-545C-D4FC-5821-1EC4472216A6}"/>
              </a:ext>
            </a:extLst>
          </p:cNvPr>
          <p:cNvSpPr>
            <a:spLocks noGrp="1"/>
          </p:cNvSpPr>
          <p:nvPr>
            <p:ph type="body" sz="quarter" idx="13"/>
          </p:nvPr>
        </p:nvSpPr>
        <p:spPr>
          <a:xfrm>
            <a:off x="380454" y="1031093"/>
            <a:ext cx="11445786" cy="2083299"/>
          </a:xfrm>
        </p:spPr>
        <p:txBody>
          <a:bodyPr/>
          <a:lstStyle/>
          <a:p>
            <a:pPr marL="457200" indent="-457200">
              <a:buFont typeface="Arial" panose="020B0604020202020204" pitchFamily="34" charset="0"/>
              <a:buChar char="•"/>
            </a:pPr>
            <a:r>
              <a:rPr lang="en-US" sz="2800"/>
              <a:t>Beginning in 2017, SG saw material declines in its capital due to operational performance and issues with subsidiaries.  </a:t>
            </a:r>
            <a:br>
              <a:rPr lang="en-US" sz="2800"/>
            </a:br>
            <a:endParaRPr lang="en-US" sz="2800"/>
          </a:p>
          <a:p>
            <a:pPr marL="457200" indent="-457200">
              <a:buFont typeface="Arial" panose="020B0604020202020204" pitchFamily="34" charset="0"/>
              <a:buChar char="•"/>
            </a:pPr>
            <a:r>
              <a:rPr lang="en-US" sz="2800"/>
              <a:t>SG was forced to sell several subsidiaries to generate capital and hit managements 12% CET</a:t>
            </a:r>
            <a:r>
              <a:rPr lang="en-US" sz="2800">
                <a:latin typeface="Arial Nova" panose="020B0504020202020204" pitchFamily="34" charset="0"/>
              </a:rPr>
              <a:t>1</a:t>
            </a:r>
            <a:r>
              <a:rPr lang="en-US" sz="2800"/>
              <a:t> target. </a:t>
            </a:r>
          </a:p>
          <a:p>
            <a:endParaRPr lang="en-US" sz="2800"/>
          </a:p>
        </p:txBody>
      </p:sp>
      <p:sp>
        <p:nvSpPr>
          <p:cNvPr id="8" name="Text Placeholder 4">
            <a:extLst>
              <a:ext uri="{FF2B5EF4-FFF2-40B4-BE49-F238E27FC236}">
                <a16:creationId xmlns:a16="http://schemas.microsoft.com/office/drawing/2014/main" id="{C02EB68A-9E1F-B3EA-3785-3832FCFCBA07}"/>
              </a:ext>
            </a:extLst>
          </p:cNvPr>
          <p:cNvSpPr txBox="1">
            <a:spLocks/>
          </p:cNvSpPr>
          <p:nvPr/>
        </p:nvSpPr>
        <p:spPr>
          <a:xfrm>
            <a:off x="365760" y="3725432"/>
            <a:ext cx="5568352" cy="2560705"/>
          </a:xfrm>
          <a:prstGeom prst="rect">
            <a:avLst/>
          </a:prstGeom>
          <a:noFill/>
        </p:spPr>
        <p:txBody>
          <a:bodyPr/>
          <a:lstStyle>
            <a:lvl1pPr marL="0" indent="0" algn="l" defTabSz="453099" rtl="0" eaLnBrk="1" fontAlgn="base" hangingPunct="1">
              <a:spcBef>
                <a:spcPct val="20000"/>
              </a:spcBef>
              <a:spcAft>
                <a:spcPct val="0"/>
              </a:spcAft>
              <a:buFontTx/>
              <a:buNone/>
              <a:defRPr sz="3048" kern="1200">
                <a:solidFill>
                  <a:schemeClr val="tx1"/>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marL="457200" indent="-457200">
              <a:buFont typeface="Arial" panose="020B0604020202020204" pitchFamily="34" charset="0"/>
              <a:buChar char="•"/>
            </a:pPr>
            <a:r>
              <a:rPr lang="en-US" sz="2800"/>
              <a:t>However, the capital build that occurred in 2018 did lead to a positive outlook at the rating agencies.  </a:t>
            </a:r>
          </a:p>
          <a:p>
            <a:endParaRPr lang="en-US" sz="2800"/>
          </a:p>
        </p:txBody>
      </p:sp>
      <p:pic>
        <p:nvPicPr>
          <p:cNvPr id="10" name="Picture 9">
            <a:extLst>
              <a:ext uri="{FF2B5EF4-FFF2-40B4-BE49-F238E27FC236}">
                <a16:creationId xmlns:a16="http://schemas.microsoft.com/office/drawing/2014/main" id="{C90E0C5B-4066-3E1E-E6AB-E160C94C6436}"/>
              </a:ext>
            </a:extLst>
          </p:cNvPr>
          <p:cNvPicPr>
            <a:picLocks noChangeAspect="1"/>
          </p:cNvPicPr>
          <p:nvPr/>
        </p:nvPicPr>
        <p:blipFill>
          <a:blip r:embed="rId2"/>
          <a:stretch>
            <a:fillRect/>
          </a:stretch>
        </p:blipFill>
        <p:spPr>
          <a:xfrm>
            <a:off x="5966234" y="3008224"/>
            <a:ext cx="5734850" cy="3172268"/>
          </a:xfrm>
          <a:prstGeom prst="rect">
            <a:avLst/>
          </a:prstGeom>
        </p:spPr>
      </p:pic>
      <p:sp>
        <p:nvSpPr>
          <p:cNvPr id="4" name="Text Placeholder 5">
            <a:extLst>
              <a:ext uri="{FF2B5EF4-FFF2-40B4-BE49-F238E27FC236}">
                <a16:creationId xmlns:a16="http://schemas.microsoft.com/office/drawing/2014/main" id="{DB96CF0A-A33B-B0D3-A864-08F049AA2511}"/>
              </a:ext>
            </a:extLst>
          </p:cNvPr>
          <p:cNvSpPr txBox="1">
            <a:spLocks/>
          </p:cNvSpPr>
          <p:nvPr/>
        </p:nvSpPr>
        <p:spPr>
          <a:xfrm>
            <a:off x="7287614" y="6380465"/>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
        <p:nvSpPr>
          <p:cNvPr id="7" name="Text Placeholder 3">
            <a:extLst>
              <a:ext uri="{FF2B5EF4-FFF2-40B4-BE49-F238E27FC236}">
                <a16:creationId xmlns:a16="http://schemas.microsoft.com/office/drawing/2014/main" id="{9174A78B-6846-1EDD-9EE4-EA661CAE7E7E}"/>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dirty="0">
                <a:ea typeface="ＭＳ Ｐゴシック"/>
              </a:rPr>
              <a:t>Data as of 12/31/2021</a:t>
            </a:r>
          </a:p>
          <a:p>
            <a:r>
              <a:rPr lang="en-US" sz="950" dirty="0">
                <a:ea typeface="ＭＳ Ｐゴシック"/>
              </a:rPr>
              <a:t>Representative example. Not intended to be a security recommendation.</a:t>
            </a:r>
            <a:endParaRPr lang="en-US" sz="950"/>
          </a:p>
        </p:txBody>
      </p:sp>
    </p:spTree>
    <p:extLst>
      <p:ext uri="{BB962C8B-B14F-4D97-AF65-F5344CB8AC3E}">
        <p14:creationId xmlns:p14="http://schemas.microsoft.com/office/powerpoint/2010/main" val="22970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26298B94-1B07-4CBA-B67E-14252ADEE25C}"/>
              </a:ext>
            </a:extLst>
          </p:cNvPr>
          <p:cNvCxnSpPr/>
          <p:nvPr/>
        </p:nvCxnSpPr>
        <p:spPr>
          <a:xfrm>
            <a:off x="5679281" y="0"/>
            <a:ext cx="0" cy="7012781"/>
          </a:xfrm>
          <a:prstGeom prst="line">
            <a:avLst/>
          </a:prstGeom>
          <a:ln w="28575">
            <a:solidFill>
              <a:schemeClr val="bg2">
                <a:lumMod val="75000"/>
              </a:schemeClr>
            </a:solidFill>
          </a:ln>
        </p:spPr>
        <p:style>
          <a:lnRef idx="2">
            <a:schemeClr val="accent2"/>
          </a:lnRef>
          <a:fillRef idx="0">
            <a:schemeClr val="accent2"/>
          </a:fillRef>
          <a:effectRef idx="1">
            <a:schemeClr val="accent2"/>
          </a:effectRef>
          <a:fontRef idx="minor">
            <a:schemeClr val="tx1"/>
          </a:fontRef>
        </p:style>
      </p:cxnSp>
      <p:pic>
        <p:nvPicPr>
          <p:cNvPr id="63" name="Picture 62" descr="A picture containing sitting, photo, bed, bench&#10;&#10;Description automatically generated">
            <a:extLst>
              <a:ext uri="{FF2B5EF4-FFF2-40B4-BE49-F238E27FC236}">
                <a16:creationId xmlns:a16="http://schemas.microsoft.com/office/drawing/2014/main" id="{FBDD47D7-4C01-47BE-AD33-5F1258A249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146" r="50000"/>
          <a:stretch/>
        </p:blipFill>
        <p:spPr>
          <a:xfrm>
            <a:off x="1542635" y="0"/>
            <a:ext cx="2612647" cy="6857999"/>
          </a:xfrm>
          <a:prstGeom prst="rect">
            <a:avLst/>
          </a:prstGeom>
        </p:spPr>
      </p:pic>
      <p:grpSp>
        <p:nvGrpSpPr>
          <p:cNvPr id="36" name="Group 35">
            <a:extLst>
              <a:ext uri="{FF2B5EF4-FFF2-40B4-BE49-F238E27FC236}">
                <a16:creationId xmlns:a16="http://schemas.microsoft.com/office/drawing/2014/main" id="{5F583DC8-9F3C-4A24-97AC-4F754376AA38}"/>
              </a:ext>
            </a:extLst>
          </p:cNvPr>
          <p:cNvGrpSpPr/>
          <p:nvPr/>
        </p:nvGrpSpPr>
        <p:grpSpPr>
          <a:xfrm>
            <a:off x="5467250" y="1711701"/>
            <a:ext cx="4857089" cy="718671"/>
            <a:chOff x="3308087" y="5958905"/>
            <a:chExt cx="5180895" cy="766582"/>
          </a:xfrm>
        </p:grpSpPr>
        <p:sp>
          <p:nvSpPr>
            <p:cNvPr id="31" name="Freeform: Shape 30">
              <a:extLst>
                <a:ext uri="{FF2B5EF4-FFF2-40B4-BE49-F238E27FC236}">
                  <a16:creationId xmlns:a16="http://schemas.microsoft.com/office/drawing/2014/main" id="{D618504B-837C-4015-84AD-2C6BA47BA115}"/>
                </a:ext>
              </a:extLst>
            </p:cNvPr>
            <p:cNvSpPr/>
            <p:nvPr/>
          </p:nvSpPr>
          <p:spPr>
            <a:xfrm>
              <a:off x="3702740" y="5958905"/>
              <a:ext cx="4781477" cy="766582"/>
            </a:xfrm>
            <a:custGeom>
              <a:avLst/>
              <a:gdLst>
                <a:gd name="connsiteX0" fmla="*/ 0 w 4567587"/>
                <a:gd name="connsiteY0" fmla="*/ 120935 h 725596"/>
                <a:gd name="connsiteX1" fmla="*/ 120935 w 4567587"/>
                <a:gd name="connsiteY1" fmla="*/ 0 h 725596"/>
                <a:gd name="connsiteX2" fmla="*/ 4446652 w 4567587"/>
                <a:gd name="connsiteY2" fmla="*/ 0 h 725596"/>
                <a:gd name="connsiteX3" fmla="*/ 4567587 w 4567587"/>
                <a:gd name="connsiteY3" fmla="*/ 120935 h 725596"/>
                <a:gd name="connsiteX4" fmla="*/ 4567587 w 4567587"/>
                <a:gd name="connsiteY4" fmla="*/ 604661 h 725596"/>
                <a:gd name="connsiteX5" fmla="*/ 4446652 w 4567587"/>
                <a:gd name="connsiteY5" fmla="*/ 725596 h 725596"/>
                <a:gd name="connsiteX6" fmla="*/ 120935 w 4567587"/>
                <a:gd name="connsiteY6" fmla="*/ 725596 h 725596"/>
                <a:gd name="connsiteX7" fmla="*/ 0 w 4567587"/>
                <a:gd name="connsiteY7" fmla="*/ 604661 h 725596"/>
                <a:gd name="connsiteX8" fmla="*/ 0 w 4567587"/>
                <a:gd name="connsiteY8" fmla="*/ 120935 h 7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7587" h="725596">
                  <a:moveTo>
                    <a:pt x="0" y="120935"/>
                  </a:moveTo>
                  <a:cubicBezTo>
                    <a:pt x="0" y="54144"/>
                    <a:pt x="54144" y="0"/>
                    <a:pt x="120935" y="0"/>
                  </a:cubicBezTo>
                  <a:lnTo>
                    <a:pt x="4446652" y="0"/>
                  </a:lnTo>
                  <a:cubicBezTo>
                    <a:pt x="4513443" y="0"/>
                    <a:pt x="4567587" y="54144"/>
                    <a:pt x="4567587" y="120935"/>
                  </a:cubicBezTo>
                  <a:lnTo>
                    <a:pt x="4567587" y="604661"/>
                  </a:lnTo>
                  <a:cubicBezTo>
                    <a:pt x="4567587" y="671452"/>
                    <a:pt x="4513443" y="725596"/>
                    <a:pt x="4446652" y="725596"/>
                  </a:cubicBezTo>
                  <a:lnTo>
                    <a:pt x="120935" y="725596"/>
                  </a:lnTo>
                  <a:cubicBezTo>
                    <a:pt x="54144" y="725596"/>
                    <a:pt x="0" y="671452"/>
                    <a:pt x="0" y="604661"/>
                  </a:cubicBezTo>
                  <a:lnTo>
                    <a:pt x="0" y="120935"/>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202479" tIns="109407" rIns="109407" bIns="109407" numCol="1" spcCol="1270" anchor="ctr" anchorCtr="0">
              <a:noAutofit/>
            </a:bodyPr>
            <a:lstStyle/>
            <a:p>
              <a:pPr defTabSz="1333500">
                <a:lnSpc>
                  <a:spcPct val="90000"/>
                </a:lnSpc>
                <a:spcAft>
                  <a:spcPct val="35000"/>
                </a:spcAft>
              </a:pPr>
              <a:endParaRPr lang="en-US" sz="1875"/>
            </a:p>
          </p:txBody>
        </p:sp>
        <p:sp>
          <p:nvSpPr>
            <p:cNvPr id="33" name="Oval 32">
              <a:extLst>
                <a:ext uri="{FF2B5EF4-FFF2-40B4-BE49-F238E27FC236}">
                  <a16:creationId xmlns:a16="http://schemas.microsoft.com/office/drawing/2014/main" id="{2D8B42C6-C9B2-4D9F-8062-9E6984936CC0}"/>
                </a:ext>
              </a:extLst>
            </p:cNvPr>
            <p:cNvSpPr/>
            <p:nvPr/>
          </p:nvSpPr>
          <p:spPr>
            <a:xfrm>
              <a:off x="3308087" y="5958905"/>
              <a:ext cx="623362" cy="633256"/>
            </a:xfrm>
            <a:prstGeom prst="ellipse">
              <a:avLst/>
            </a:prstGeom>
            <a:solidFill>
              <a:schemeClr val="accent1"/>
            </a:solidFill>
            <a:ln>
              <a:solidFill>
                <a:schemeClr val="accent1"/>
              </a:solidFill>
            </a:ln>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sz="1688"/>
            </a:p>
          </p:txBody>
        </p:sp>
        <p:sp>
          <p:nvSpPr>
            <p:cNvPr id="34" name="TextBox 33">
              <a:extLst>
                <a:ext uri="{FF2B5EF4-FFF2-40B4-BE49-F238E27FC236}">
                  <a16:creationId xmlns:a16="http://schemas.microsoft.com/office/drawing/2014/main" id="{285FE688-C65B-4A14-B9E0-DCF45F6ACD18}"/>
                </a:ext>
              </a:extLst>
            </p:cNvPr>
            <p:cNvSpPr txBox="1"/>
            <p:nvPr/>
          </p:nvSpPr>
          <p:spPr>
            <a:xfrm>
              <a:off x="3312852" y="5991052"/>
              <a:ext cx="609010" cy="589120"/>
            </a:xfrm>
            <a:prstGeom prst="rect">
              <a:avLst/>
            </a:prstGeom>
            <a:noFill/>
          </p:spPr>
          <p:txBody>
            <a:bodyPr wrap="square" rtlCol="0" anchor="ctr">
              <a:noAutofit/>
            </a:bodyPr>
            <a:lstStyle/>
            <a:p>
              <a:pPr algn="ctr"/>
              <a:r>
                <a:rPr lang="en-US" sz="2250">
                  <a:solidFill>
                    <a:schemeClr val="bg1"/>
                  </a:solidFill>
                </a:rPr>
                <a:t>02</a:t>
              </a:r>
            </a:p>
          </p:txBody>
        </p:sp>
        <p:sp>
          <p:nvSpPr>
            <p:cNvPr id="35" name="Rectangle 34">
              <a:extLst>
                <a:ext uri="{FF2B5EF4-FFF2-40B4-BE49-F238E27FC236}">
                  <a16:creationId xmlns:a16="http://schemas.microsoft.com/office/drawing/2014/main" id="{82D22AEE-5309-4D17-96B7-F7A69CDD4C86}"/>
                </a:ext>
              </a:extLst>
            </p:cNvPr>
            <p:cNvSpPr/>
            <p:nvPr/>
          </p:nvSpPr>
          <p:spPr>
            <a:xfrm>
              <a:off x="4141125" y="6151281"/>
              <a:ext cx="4347857" cy="430887"/>
            </a:xfrm>
            <a:prstGeom prst="rect">
              <a:avLst/>
            </a:prstGeom>
          </p:spPr>
          <p:txBody>
            <a:bodyPr wrap="square" anchor="ctr">
              <a:spAutoFit/>
            </a:bodyPr>
            <a:lstStyle/>
            <a:p>
              <a:pPr defTabSz="1333500">
                <a:lnSpc>
                  <a:spcPct val="90000"/>
                </a:lnSpc>
                <a:spcAft>
                  <a:spcPct val="35000"/>
                </a:spcAft>
              </a:pPr>
              <a:r>
                <a:rPr lang="en-US" sz="2250">
                  <a:solidFill>
                    <a:srgbClr val="403F42">
                      <a:hueOff val="0"/>
                      <a:satOff val="0"/>
                      <a:lumOff val="0"/>
                      <a:alphaOff val="0"/>
                    </a:srgbClr>
                  </a:solidFill>
                  <a:latin typeface="Gill Sans MT"/>
                </a:rPr>
                <a:t>Corporate Credit Analysis (5 C’s)</a:t>
              </a:r>
            </a:p>
          </p:txBody>
        </p:sp>
      </p:grpSp>
      <p:grpSp>
        <p:nvGrpSpPr>
          <p:cNvPr id="37" name="Group 36">
            <a:extLst>
              <a:ext uri="{FF2B5EF4-FFF2-40B4-BE49-F238E27FC236}">
                <a16:creationId xmlns:a16="http://schemas.microsoft.com/office/drawing/2014/main" id="{005BF9FC-5672-4FBE-839E-730BF3F0FCD1}"/>
              </a:ext>
            </a:extLst>
          </p:cNvPr>
          <p:cNvGrpSpPr/>
          <p:nvPr/>
        </p:nvGrpSpPr>
        <p:grpSpPr>
          <a:xfrm>
            <a:off x="5439734" y="4334092"/>
            <a:ext cx="4852622" cy="718671"/>
            <a:chOff x="3308087" y="5958905"/>
            <a:chExt cx="5176130" cy="766582"/>
          </a:xfrm>
        </p:grpSpPr>
        <p:sp>
          <p:nvSpPr>
            <p:cNvPr id="38" name="Freeform: Shape 37">
              <a:extLst>
                <a:ext uri="{FF2B5EF4-FFF2-40B4-BE49-F238E27FC236}">
                  <a16:creationId xmlns:a16="http://schemas.microsoft.com/office/drawing/2014/main" id="{5A280928-E9E0-473D-9305-D0D06E1C77CB}"/>
                </a:ext>
              </a:extLst>
            </p:cNvPr>
            <p:cNvSpPr/>
            <p:nvPr/>
          </p:nvSpPr>
          <p:spPr>
            <a:xfrm>
              <a:off x="3702740" y="5958905"/>
              <a:ext cx="4781477" cy="766582"/>
            </a:xfrm>
            <a:custGeom>
              <a:avLst/>
              <a:gdLst>
                <a:gd name="connsiteX0" fmla="*/ 0 w 4567587"/>
                <a:gd name="connsiteY0" fmla="*/ 120935 h 725596"/>
                <a:gd name="connsiteX1" fmla="*/ 120935 w 4567587"/>
                <a:gd name="connsiteY1" fmla="*/ 0 h 725596"/>
                <a:gd name="connsiteX2" fmla="*/ 4446652 w 4567587"/>
                <a:gd name="connsiteY2" fmla="*/ 0 h 725596"/>
                <a:gd name="connsiteX3" fmla="*/ 4567587 w 4567587"/>
                <a:gd name="connsiteY3" fmla="*/ 120935 h 725596"/>
                <a:gd name="connsiteX4" fmla="*/ 4567587 w 4567587"/>
                <a:gd name="connsiteY4" fmla="*/ 604661 h 725596"/>
                <a:gd name="connsiteX5" fmla="*/ 4446652 w 4567587"/>
                <a:gd name="connsiteY5" fmla="*/ 725596 h 725596"/>
                <a:gd name="connsiteX6" fmla="*/ 120935 w 4567587"/>
                <a:gd name="connsiteY6" fmla="*/ 725596 h 725596"/>
                <a:gd name="connsiteX7" fmla="*/ 0 w 4567587"/>
                <a:gd name="connsiteY7" fmla="*/ 604661 h 725596"/>
                <a:gd name="connsiteX8" fmla="*/ 0 w 4567587"/>
                <a:gd name="connsiteY8" fmla="*/ 120935 h 7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7587" h="725596">
                  <a:moveTo>
                    <a:pt x="0" y="120935"/>
                  </a:moveTo>
                  <a:cubicBezTo>
                    <a:pt x="0" y="54144"/>
                    <a:pt x="54144" y="0"/>
                    <a:pt x="120935" y="0"/>
                  </a:cubicBezTo>
                  <a:lnTo>
                    <a:pt x="4446652" y="0"/>
                  </a:lnTo>
                  <a:cubicBezTo>
                    <a:pt x="4513443" y="0"/>
                    <a:pt x="4567587" y="54144"/>
                    <a:pt x="4567587" y="120935"/>
                  </a:cubicBezTo>
                  <a:lnTo>
                    <a:pt x="4567587" y="604661"/>
                  </a:lnTo>
                  <a:cubicBezTo>
                    <a:pt x="4567587" y="671452"/>
                    <a:pt x="4513443" y="725596"/>
                    <a:pt x="4446652" y="725596"/>
                  </a:cubicBezTo>
                  <a:lnTo>
                    <a:pt x="120935" y="725596"/>
                  </a:lnTo>
                  <a:cubicBezTo>
                    <a:pt x="54144" y="725596"/>
                    <a:pt x="0" y="671452"/>
                    <a:pt x="0" y="604661"/>
                  </a:cubicBezTo>
                  <a:lnTo>
                    <a:pt x="0" y="120935"/>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202479" tIns="109407" rIns="109407" bIns="109407" numCol="1" spcCol="1270" anchor="ctr" anchorCtr="0">
              <a:noAutofit/>
            </a:bodyPr>
            <a:lstStyle/>
            <a:p>
              <a:pPr defTabSz="1333500">
                <a:lnSpc>
                  <a:spcPct val="90000"/>
                </a:lnSpc>
                <a:spcAft>
                  <a:spcPct val="35000"/>
                </a:spcAft>
              </a:pPr>
              <a:endParaRPr lang="en-US" sz="1875"/>
            </a:p>
          </p:txBody>
        </p:sp>
        <p:sp>
          <p:nvSpPr>
            <p:cNvPr id="39" name="Oval 38">
              <a:extLst>
                <a:ext uri="{FF2B5EF4-FFF2-40B4-BE49-F238E27FC236}">
                  <a16:creationId xmlns:a16="http://schemas.microsoft.com/office/drawing/2014/main" id="{C00BB2EB-050F-499D-ACE3-20913CCEE69D}"/>
                </a:ext>
              </a:extLst>
            </p:cNvPr>
            <p:cNvSpPr/>
            <p:nvPr/>
          </p:nvSpPr>
          <p:spPr>
            <a:xfrm>
              <a:off x="3308087" y="5958905"/>
              <a:ext cx="623362" cy="633256"/>
            </a:xfrm>
            <a:prstGeom prst="ellipse">
              <a:avLst/>
            </a:prstGeom>
            <a:solidFill>
              <a:schemeClr val="accent1"/>
            </a:solidFill>
            <a:ln>
              <a:solidFill>
                <a:schemeClr val="accent1"/>
              </a:solidFill>
            </a:ln>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sz="1688"/>
            </a:p>
          </p:txBody>
        </p:sp>
        <p:sp>
          <p:nvSpPr>
            <p:cNvPr id="40" name="TextBox 39">
              <a:extLst>
                <a:ext uri="{FF2B5EF4-FFF2-40B4-BE49-F238E27FC236}">
                  <a16:creationId xmlns:a16="http://schemas.microsoft.com/office/drawing/2014/main" id="{1FFF647E-5223-4770-8DD6-616F8AE068BF}"/>
                </a:ext>
              </a:extLst>
            </p:cNvPr>
            <p:cNvSpPr txBox="1"/>
            <p:nvPr/>
          </p:nvSpPr>
          <p:spPr>
            <a:xfrm>
              <a:off x="3308087" y="5974288"/>
              <a:ext cx="609010" cy="589120"/>
            </a:xfrm>
            <a:prstGeom prst="rect">
              <a:avLst/>
            </a:prstGeom>
            <a:noFill/>
          </p:spPr>
          <p:txBody>
            <a:bodyPr wrap="square" rtlCol="0" anchor="ctr">
              <a:noAutofit/>
            </a:bodyPr>
            <a:lstStyle/>
            <a:p>
              <a:pPr algn="ctr"/>
              <a:r>
                <a:rPr lang="en-US" sz="2250">
                  <a:solidFill>
                    <a:schemeClr val="bg1"/>
                  </a:solidFill>
                </a:rPr>
                <a:t>04</a:t>
              </a:r>
            </a:p>
          </p:txBody>
        </p:sp>
        <p:sp>
          <p:nvSpPr>
            <p:cNvPr id="41" name="Rectangle 40">
              <a:extLst>
                <a:ext uri="{FF2B5EF4-FFF2-40B4-BE49-F238E27FC236}">
                  <a16:creationId xmlns:a16="http://schemas.microsoft.com/office/drawing/2014/main" id="{0E1B7243-B04C-4A96-8539-68880C155976}"/>
                </a:ext>
              </a:extLst>
            </p:cNvPr>
            <p:cNvSpPr/>
            <p:nvPr/>
          </p:nvSpPr>
          <p:spPr>
            <a:xfrm>
              <a:off x="4141125" y="6151281"/>
              <a:ext cx="4129473" cy="430887"/>
            </a:xfrm>
            <a:prstGeom prst="rect">
              <a:avLst/>
            </a:prstGeom>
          </p:spPr>
          <p:txBody>
            <a:bodyPr wrap="none" anchor="ctr">
              <a:spAutoFit/>
            </a:bodyPr>
            <a:lstStyle/>
            <a:p>
              <a:pPr defTabSz="1333500">
                <a:lnSpc>
                  <a:spcPct val="90000"/>
                </a:lnSpc>
                <a:spcAft>
                  <a:spcPct val="35000"/>
                </a:spcAft>
              </a:pPr>
              <a:r>
                <a:rPr lang="en-US" sz="2250">
                  <a:solidFill>
                    <a:srgbClr val="403F42">
                      <a:hueOff val="0"/>
                      <a:satOff val="0"/>
                      <a:lumOff val="0"/>
                      <a:alphaOff val="0"/>
                    </a:srgbClr>
                  </a:solidFill>
                  <a:latin typeface="Gill Sans MT"/>
                </a:rPr>
                <a:t>Fundamental vs Market Analysis</a:t>
              </a:r>
            </a:p>
          </p:txBody>
        </p:sp>
      </p:grpSp>
      <p:grpSp>
        <p:nvGrpSpPr>
          <p:cNvPr id="42" name="Group 41">
            <a:extLst>
              <a:ext uri="{FF2B5EF4-FFF2-40B4-BE49-F238E27FC236}">
                <a16:creationId xmlns:a16="http://schemas.microsoft.com/office/drawing/2014/main" id="{EC6EB5D6-1C1D-49A3-A17A-0D64CC5F5D07}"/>
              </a:ext>
            </a:extLst>
          </p:cNvPr>
          <p:cNvGrpSpPr/>
          <p:nvPr/>
        </p:nvGrpSpPr>
        <p:grpSpPr>
          <a:xfrm>
            <a:off x="5439736" y="438829"/>
            <a:ext cx="4882160" cy="718671"/>
            <a:chOff x="3308087" y="5958905"/>
            <a:chExt cx="5207639" cy="766582"/>
          </a:xfrm>
        </p:grpSpPr>
        <p:sp>
          <p:nvSpPr>
            <p:cNvPr id="43" name="Freeform: Shape 42">
              <a:extLst>
                <a:ext uri="{FF2B5EF4-FFF2-40B4-BE49-F238E27FC236}">
                  <a16:creationId xmlns:a16="http://schemas.microsoft.com/office/drawing/2014/main" id="{454DC73F-38C5-44E5-BE3D-CE07882D9D2C}"/>
                </a:ext>
              </a:extLst>
            </p:cNvPr>
            <p:cNvSpPr/>
            <p:nvPr/>
          </p:nvSpPr>
          <p:spPr>
            <a:xfrm>
              <a:off x="3702740" y="5958905"/>
              <a:ext cx="4781477" cy="766582"/>
            </a:xfrm>
            <a:custGeom>
              <a:avLst/>
              <a:gdLst>
                <a:gd name="connsiteX0" fmla="*/ 0 w 4567587"/>
                <a:gd name="connsiteY0" fmla="*/ 120935 h 725596"/>
                <a:gd name="connsiteX1" fmla="*/ 120935 w 4567587"/>
                <a:gd name="connsiteY1" fmla="*/ 0 h 725596"/>
                <a:gd name="connsiteX2" fmla="*/ 4446652 w 4567587"/>
                <a:gd name="connsiteY2" fmla="*/ 0 h 725596"/>
                <a:gd name="connsiteX3" fmla="*/ 4567587 w 4567587"/>
                <a:gd name="connsiteY3" fmla="*/ 120935 h 725596"/>
                <a:gd name="connsiteX4" fmla="*/ 4567587 w 4567587"/>
                <a:gd name="connsiteY4" fmla="*/ 604661 h 725596"/>
                <a:gd name="connsiteX5" fmla="*/ 4446652 w 4567587"/>
                <a:gd name="connsiteY5" fmla="*/ 725596 h 725596"/>
                <a:gd name="connsiteX6" fmla="*/ 120935 w 4567587"/>
                <a:gd name="connsiteY6" fmla="*/ 725596 h 725596"/>
                <a:gd name="connsiteX7" fmla="*/ 0 w 4567587"/>
                <a:gd name="connsiteY7" fmla="*/ 604661 h 725596"/>
                <a:gd name="connsiteX8" fmla="*/ 0 w 4567587"/>
                <a:gd name="connsiteY8" fmla="*/ 120935 h 7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7587" h="725596">
                  <a:moveTo>
                    <a:pt x="0" y="120935"/>
                  </a:moveTo>
                  <a:cubicBezTo>
                    <a:pt x="0" y="54144"/>
                    <a:pt x="54144" y="0"/>
                    <a:pt x="120935" y="0"/>
                  </a:cubicBezTo>
                  <a:lnTo>
                    <a:pt x="4446652" y="0"/>
                  </a:lnTo>
                  <a:cubicBezTo>
                    <a:pt x="4513443" y="0"/>
                    <a:pt x="4567587" y="54144"/>
                    <a:pt x="4567587" y="120935"/>
                  </a:cubicBezTo>
                  <a:lnTo>
                    <a:pt x="4567587" y="604661"/>
                  </a:lnTo>
                  <a:cubicBezTo>
                    <a:pt x="4567587" y="671452"/>
                    <a:pt x="4513443" y="725596"/>
                    <a:pt x="4446652" y="725596"/>
                  </a:cubicBezTo>
                  <a:lnTo>
                    <a:pt x="120935" y="725596"/>
                  </a:lnTo>
                  <a:cubicBezTo>
                    <a:pt x="54144" y="725596"/>
                    <a:pt x="0" y="671452"/>
                    <a:pt x="0" y="604661"/>
                  </a:cubicBezTo>
                  <a:lnTo>
                    <a:pt x="0" y="120935"/>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202479" tIns="109407" rIns="109407" bIns="109407" numCol="1" spcCol="1270" anchor="ctr" anchorCtr="0">
              <a:noAutofit/>
            </a:bodyPr>
            <a:lstStyle/>
            <a:p>
              <a:pPr defTabSz="1333500">
                <a:lnSpc>
                  <a:spcPct val="90000"/>
                </a:lnSpc>
                <a:spcAft>
                  <a:spcPct val="35000"/>
                </a:spcAft>
              </a:pPr>
              <a:endParaRPr lang="en-US" sz="1875"/>
            </a:p>
          </p:txBody>
        </p:sp>
        <p:sp>
          <p:nvSpPr>
            <p:cNvPr id="44" name="Oval 43">
              <a:extLst>
                <a:ext uri="{FF2B5EF4-FFF2-40B4-BE49-F238E27FC236}">
                  <a16:creationId xmlns:a16="http://schemas.microsoft.com/office/drawing/2014/main" id="{58156BF9-77C5-4821-B68B-61578B3C3400}"/>
                </a:ext>
              </a:extLst>
            </p:cNvPr>
            <p:cNvSpPr/>
            <p:nvPr/>
          </p:nvSpPr>
          <p:spPr>
            <a:xfrm>
              <a:off x="3308087" y="5958905"/>
              <a:ext cx="623362" cy="633256"/>
            </a:xfrm>
            <a:prstGeom prst="ellipse">
              <a:avLst/>
            </a:prstGeom>
            <a:solidFill>
              <a:schemeClr val="accent1"/>
            </a:solidFill>
            <a:ln>
              <a:solidFill>
                <a:schemeClr val="accent1"/>
              </a:solidFill>
            </a:ln>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sz="1688"/>
            </a:p>
          </p:txBody>
        </p:sp>
        <p:sp>
          <p:nvSpPr>
            <p:cNvPr id="45" name="TextBox 44">
              <a:extLst>
                <a:ext uri="{FF2B5EF4-FFF2-40B4-BE49-F238E27FC236}">
                  <a16:creationId xmlns:a16="http://schemas.microsoft.com/office/drawing/2014/main" id="{ECD0F4D8-666D-413E-9FD0-D8C33460461B}"/>
                </a:ext>
              </a:extLst>
            </p:cNvPr>
            <p:cNvSpPr txBox="1"/>
            <p:nvPr/>
          </p:nvSpPr>
          <p:spPr>
            <a:xfrm>
              <a:off x="3317891" y="5975068"/>
              <a:ext cx="609010" cy="589120"/>
            </a:xfrm>
            <a:prstGeom prst="rect">
              <a:avLst/>
            </a:prstGeom>
            <a:noFill/>
          </p:spPr>
          <p:txBody>
            <a:bodyPr wrap="square" rtlCol="0" anchor="ctr">
              <a:noAutofit/>
            </a:bodyPr>
            <a:lstStyle/>
            <a:p>
              <a:pPr algn="ctr"/>
              <a:r>
                <a:rPr lang="en-US" sz="2250">
                  <a:solidFill>
                    <a:schemeClr val="bg1"/>
                  </a:solidFill>
                </a:rPr>
                <a:t>01</a:t>
              </a:r>
            </a:p>
          </p:txBody>
        </p:sp>
        <p:sp>
          <p:nvSpPr>
            <p:cNvPr id="46" name="Rectangle 45">
              <a:extLst>
                <a:ext uri="{FF2B5EF4-FFF2-40B4-BE49-F238E27FC236}">
                  <a16:creationId xmlns:a16="http://schemas.microsoft.com/office/drawing/2014/main" id="{62FCC735-AEDE-4037-93F3-A093A23DCDFA}"/>
                </a:ext>
              </a:extLst>
            </p:cNvPr>
            <p:cNvSpPr/>
            <p:nvPr/>
          </p:nvSpPr>
          <p:spPr>
            <a:xfrm>
              <a:off x="4141125" y="6151281"/>
              <a:ext cx="4374601" cy="430887"/>
            </a:xfrm>
            <a:prstGeom prst="rect">
              <a:avLst/>
            </a:prstGeom>
          </p:spPr>
          <p:txBody>
            <a:bodyPr wrap="none" anchor="ctr">
              <a:spAutoFit/>
            </a:bodyPr>
            <a:lstStyle/>
            <a:p>
              <a:pPr defTabSz="1333500">
                <a:lnSpc>
                  <a:spcPct val="90000"/>
                </a:lnSpc>
                <a:spcAft>
                  <a:spcPct val="35000"/>
                </a:spcAft>
              </a:pPr>
              <a:r>
                <a:rPr lang="en-US" sz="2000">
                  <a:solidFill>
                    <a:srgbClr val="403F42">
                      <a:hueOff val="0"/>
                      <a:satOff val="0"/>
                      <a:lumOff val="0"/>
                      <a:alphaOff val="0"/>
                    </a:srgbClr>
                  </a:solidFill>
                </a:rPr>
                <a:t>What is Fundamental Credit Analysis</a:t>
              </a:r>
              <a:r>
                <a:rPr lang="en-US" sz="2250">
                  <a:solidFill>
                    <a:srgbClr val="403F42">
                      <a:hueOff val="0"/>
                      <a:satOff val="0"/>
                      <a:lumOff val="0"/>
                      <a:alphaOff val="0"/>
                    </a:srgbClr>
                  </a:solidFill>
                </a:rPr>
                <a:t>?</a:t>
              </a:r>
              <a:endParaRPr lang="en-US" sz="2250">
                <a:solidFill>
                  <a:srgbClr val="403F42">
                    <a:hueOff val="0"/>
                    <a:satOff val="0"/>
                    <a:lumOff val="0"/>
                    <a:alphaOff val="0"/>
                  </a:srgbClr>
                </a:solidFill>
                <a:latin typeface="Gill Sans MT"/>
              </a:endParaRPr>
            </a:p>
          </p:txBody>
        </p:sp>
      </p:grpSp>
      <p:sp>
        <p:nvSpPr>
          <p:cNvPr id="54" name="Rectangle 53">
            <a:extLst>
              <a:ext uri="{FF2B5EF4-FFF2-40B4-BE49-F238E27FC236}">
                <a16:creationId xmlns:a16="http://schemas.microsoft.com/office/drawing/2014/main" id="{E81271FB-26A3-4C9D-980A-2B6D1EF0CCD3}"/>
              </a:ext>
            </a:extLst>
          </p:cNvPr>
          <p:cNvSpPr/>
          <p:nvPr/>
        </p:nvSpPr>
        <p:spPr>
          <a:xfrm>
            <a:off x="1570642" y="0"/>
            <a:ext cx="2584640" cy="6858000"/>
          </a:xfrm>
          <a:prstGeom prst="rect">
            <a:avLst/>
          </a:prstGeom>
          <a:gradFill>
            <a:gsLst>
              <a:gs pos="0">
                <a:schemeClr val="bg1">
                  <a:alpha val="50000"/>
                </a:schemeClr>
              </a:gs>
              <a:gs pos="51000">
                <a:schemeClr val="accent1">
                  <a:alpha val="50000"/>
                </a:schemeClr>
              </a:gs>
              <a:gs pos="83000">
                <a:schemeClr val="accent3">
                  <a:alpha val="50000"/>
                </a:schemeClr>
              </a:gs>
              <a:gs pos="100000">
                <a:srgbClr val="04112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nvGrpSpPr>
          <p:cNvPr id="55" name="Group 54">
            <a:extLst>
              <a:ext uri="{FF2B5EF4-FFF2-40B4-BE49-F238E27FC236}">
                <a16:creationId xmlns:a16="http://schemas.microsoft.com/office/drawing/2014/main" id="{4EF39B9E-6867-407C-81FE-91DE2B83C561}"/>
              </a:ext>
            </a:extLst>
          </p:cNvPr>
          <p:cNvGrpSpPr/>
          <p:nvPr/>
        </p:nvGrpSpPr>
        <p:grpSpPr>
          <a:xfrm>
            <a:off x="1995069" y="2662608"/>
            <a:ext cx="3777676" cy="1723221"/>
            <a:chOff x="2287077" y="2308003"/>
            <a:chExt cx="4029521" cy="1838102"/>
          </a:xfrm>
        </p:grpSpPr>
        <p:sp>
          <p:nvSpPr>
            <p:cNvPr id="56" name="Rectangle 55">
              <a:extLst>
                <a:ext uri="{FF2B5EF4-FFF2-40B4-BE49-F238E27FC236}">
                  <a16:creationId xmlns:a16="http://schemas.microsoft.com/office/drawing/2014/main" id="{69005919-90C1-4207-A329-B752894C1C54}"/>
                </a:ext>
              </a:extLst>
            </p:cNvPr>
            <p:cNvSpPr/>
            <p:nvPr/>
          </p:nvSpPr>
          <p:spPr>
            <a:xfrm>
              <a:off x="2287077" y="2308003"/>
              <a:ext cx="3034222" cy="1838102"/>
            </a:xfrm>
            <a:prstGeom prst="rect">
              <a:avLst/>
            </a:prstGeom>
            <a:solidFill>
              <a:srgbClr val="0411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13723">
                <a:defRPr/>
              </a:pPr>
              <a:endParaRPr lang="en-US" sz="3174">
                <a:solidFill>
                  <a:srgbClr val="FFFFFF"/>
                </a:solidFill>
                <a:latin typeface="Gill Sans MT"/>
              </a:endParaRPr>
            </a:p>
          </p:txBody>
        </p:sp>
        <p:sp>
          <p:nvSpPr>
            <p:cNvPr id="57" name="Rectangle 56">
              <a:extLst>
                <a:ext uri="{FF2B5EF4-FFF2-40B4-BE49-F238E27FC236}">
                  <a16:creationId xmlns:a16="http://schemas.microsoft.com/office/drawing/2014/main" id="{D762F86A-9F45-447E-8808-13039786570A}"/>
                </a:ext>
              </a:extLst>
            </p:cNvPr>
            <p:cNvSpPr/>
            <p:nvPr/>
          </p:nvSpPr>
          <p:spPr>
            <a:xfrm>
              <a:off x="2488333" y="2424825"/>
              <a:ext cx="3828265" cy="1374887"/>
            </a:xfrm>
            <a:prstGeom prst="rect">
              <a:avLst/>
            </a:prstGeom>
          </p:spPr>
          <p:txBody>
            <a:bodyPr wrap="square" anchor="ctr">
              <a:noAutofit/>
            </a:bodyPr>
            <a:lstStyle/>
            <a:p>
              <a:pPr>
                <a:lnSpc>
                  <a:spcPct val="150000"/>
                </a:lnSpc>
                <a:defRPr/>
              </a:pPr>
              <a:r>
                <a:rPr lang="en-US" sz="2625" b="1">
                  <a:solidFill>
                    <a:srgbClr val="FFFFFF"/>
                  </a:solidFill>
                  <a:latin typeface="Gill Sans MT"/>
                  <a:ea typeface="ＭＳ Ｐゴシック" pitchFamily="36" charset="-128"/>
                </a:rPr>
                <a:t>Agenda </a:t>
              </a:r>
            </a:p>
          </p:txBody>
        </p:sp>
        <p:cxnSp>
          <p:nvCxnSpPr>
            <p:cNvPr id="58" name="Straight Connector 57">
              <a:extLst>
                <a:ext uri="{FF2B5EF4-FFF2-40B4-BE49-F238E27FC236}">
                  <a16:creationId xmlns:a16="http://schemas.microsoft.com/office/drawing/2014/main" id="{382B1F5C-3F46-4602-9E55-8F80AD7EAAA7}"/>
                </a:ext>
              </a:extLst>
            </p:cNvPr>
            <p:cNvCxnSpPr>
              <a:cxnSpLocks/>
            </p:cNvCxnSpPr>
            <p:nvPr/>
          </p:nvCxnSpPr>
          <p:spPr>
            <a:xfrm>
              <a:off x="2590799" y="3773712"/>
              <a:ext cx="2238747" cy="0"/>
            </a:xfrm>
            <a:prstGeom prst="line">
              <a:avLst/>
            </a:prstGeom>
            <a:ln w="57150"/>
          </p:spPr>
          <p:style>
            <a:lnRef idx="3">
              <a:schemeClr val="accent1"/>
            </a:lnRef>
            <a:fillRef idx="0">
              <a:schemeClr val="accent1"/>
            </a:fillRef>
            <a:effectRef idx="2">
              <a:schemeClr val="accent1"/>
            </a:effectRef>
            <a:fontRef idx="minor">
              <a:schemeClr val="tx1"/>
            </a:fontRef>
          </p:style>
        </p:cxnSp>
      </p:grpSp>
      <p:sp>
        <p:nvSpPr>
          <p:cNvPr id="59" name="Slide Number Placeholder 5">
            <a:extLst>
              <a:ext uri="{FF2B5EF4-FFF2-40B4-BE49-F238E27FC236}">
                <a16:creationId xmlns:a16="http://schemas.microsoft.com/office/drawing/2014/main" id="{CB6E0385-200B-498A-8E2B-16EBEB9A1F99}"/>
              </a:ext>
            </a:extLst>
          </p:cNvPr>
          <p:cNvSpPr txBox="1">
            <a:spLocks/>
          </p:cNvSpPr>
          <p:nvPr/>
        </p:nvSpPr>
        <p:spPr>
          <a:xfrm>
            <a:off x="9915940" y="6366889"/>
            <a:ext cx="524933" cy="295267"/>
          </a:xfrm>
          <a:prstGeom prst="rect">
            <a:avLst/>
          </a:prstGeom>
        </p:spPr>
        <p:txBody>
          <a:bodyPr vert="horz" wrap="square" lIns="90620" tIns="45310" rIns="90620" bIns="45310" numCol="1" anchor="t" anchorCtr="0" compatLnSpc="1">
            <a:prstTxWarp prst="textNoShape">
              <a:avLst/>
            </a:prstTxWarp>
          </a:bodyPr>
          <a:lstStyle>
            <a:defPPr>
              <a:defRPr lang="en-US"/>
            </a:defPPr>
            <a:lvl1pPr algn="ctr" defTabSz="483306" rtl="0" fontAlgn="base">
              <a:spcBef>
                <a:spcPct val="0"/>
              </a:spcBef>
              <a:spcAft>
                <a:spcPct val="0"/>
              </a:spcAft>
              <a:defRPr sz="1761" kern="1200">
                <a:solidFill>
                  <a:schemeClr val="accent1">
                    <a:lumMod val="50000"/>
                  </a:schemeClr>
                </a:solidFill>
                <a:latin typeface="Calibri" charset="0"/>
                <a:ea typeface="ＭＳ Ｐゴシック" charset="0"/>
                <a:cs typeface="ＭＳ Ｐゴシック" charset="0"/>
              </a:defRPr>
            </a:lvl1pPr>
            <a:lvl2pPr marL="483306"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2pPr>
            <a:lvl3pPr marL="966612"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3pPr>
            <a:lvl4pPr marL="1449918"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4pPr>
            <a:lvl5pPr marL="1933224"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5pPr>
            <a:lvl6pPr marL="2416531" algn="l" defTabSz="483306" rtl="0" eaLnBrk="1" latinLnBrk="0" hangingPunct="1">
              <a:defRPr sz="2500" kern="1200">
                <a:solidFill>
                  <a:schemeClr val="tx1"/>
                </a:solidFill>
                <a:latin typeface="Arial" charset="0"/>
                <a:ea typeface="ＭＳ Ｐゴシック" charset="0"/>
                <a:cs typeface="ＭＳ Ｐゴシック" charset="0"/>
              </a:defRPr>
            </a:lvl6pPr>
            <a:lvl7pPr marL="2899837" algn="l" defTabSz="483306" rtl="0" eaLnBrk="1" latinLnBrk="0" hangingPunct="1">
              <a:defRPr sz="2500" kern="1200">
                <a:solidFill>
                  <a:schemeClr val="tx1"/>
                </a:solidFill>
                <a:latin typeface="Arial" charset="0"/>
                <a:ea typeface="ＭＳ Ｐゴシック" charset="0"/>
                <a:cs typeface="ＭＳ Ｐゴシック" charset="0"/>
              </a:defRPr>
            </a:lvl7pPr>
            <a:lvl8pPr marL="3383143" algn="l" defTabSz="483306" rtl="0" eaLnBrk="1" latinLnBrk="0" hangingPunct="1">
              <a:defRPr sz="2500" kern="1200">
                <a:solidFill>
                  <a:schemeClr val="tx1"/>
                </a:solidFill>
                <a:latin typeface="Arial" charset="0"/>
                <a:ea typeface="ＭＳ Ｐゴシック" charset="0"/>
                <a:cs typeface="ＭＳ Ｐゴシック" charset="0"/>
              </a:defRPr>
            </a:lvl8pPr>
            <a:lvl9pPr marL="3866449" algn="l" defTabSz="483306" rtl="0" eaLnBrk="1" latinLnBrk="0" hangingPunct="1">
              <a:defRPr sz="2500" kern="1200">
                <a:solidFill>
                  <a:schemeClr val="tx1"/>
                </a:solidFill>
                <a:latin typeface="Arial" charset="0"/>
                <a:ea typeface="ＭＳ Ｐゴシック" charset="0"/>
                <a:cs typeface="ＭＳ Ｐゴシック" charset="0"/>
              </a:defRPr>
            </a:lvl9pPr>
          </a:lstStyle>
          <a:p>
            <a:fld id="{2E9F7E63-0103-43A8-A277-0E1F8158C81C}" type="slidenum">
              <a:rPr lang="en-US" sz="1651"/>
              <a:pPr/>
              <a:t>3</a:t>
            </a:fld>
            <a:endParaRPr lang="en-US" sz="1651"/>
          </a:p>
        </p:txBody>
      </p:sp>
      <p:pic>
        <p:nvPicPr>
          <p:cNvPr id="61" name="Picture 60" descr="Text&#10;&#10;Description automatically generated">
            <a:extLst>
              <a:ext uri="{FF2B5EF4-FFF2-40B4-BE49-F238E27FC236}">
                <a16:creationId xmlns:a16="http://schemas.microsoft.com/office/drawing/2014/main" id="{BC6C6679-8808-4BC0-A54C-0D517D1E17E4}"/>
              </a:ext>
            </a:extLst>
          </p:cNvPr>
          <p:cNvPicPr>
            <a:picLocks noChangeAspect="1"/>
          </p:cNvPicPr>
          <p:nvPr/>
        </p:nvPicPr>
        <p:blipFill>
          <a:blip r:embed="rId3"/>
          <a:stretch>
            <a:fillRect/>
          </a:stretch>
        </p:blipFill>
        <p:spPr>
          <a:xfrm>
            <a:off x="2183746" y="5927361"/>
            <a:ext cx="1563801" cy="521267"/>
          </a:xfrm>
          <a:prstGeom prst="rect">
            <a:avLst/>
          </a:prstGeom>
        </p:spPr>
      </p:pic>
      <p:grpSp>
        <p:nvGrpSpPr>
          <p:cNvPr id="7" name="Group 6">
            <a:extLst>
              <a:ext uri="{FF2B5EF4-FFF2-40B4-BE49-F238E27FC236}">
                <a16:creationId xmlns:a16="http://schemas.microsoft.com/office/drawing/2014/main" id="{7275AA9D-00E6-9D52-645E-5D1C437A6626}"/>
              </a:ext>
            </a:extLst>
          </p:cNvPr>
          <p:cNvGrpSpPr/>
          <p:nvPr/>
        </p:nvGrpSpPr>
        <p:grpSpPr>
          <a:xfrm>
            <a:off x="5439736" y="3025260"/>
            <a:ext cx="4852622" cy="718671"/>
            <a:chOff x="3308087" y="5958905"/>
            <a:chExt cx="5176130" cy="766582"/>
          </a:xfrm>
        </p:grpSpPr>
        <p:sp>
          <p:nvSpPr>
            <p:cNvPr id="8" name="Freeform: Shape 7">
              <a:extLst>
                <a:ext uri="{FF2B5EF4-FFF2-40B4-BE49-F238E27FC236}">
                  <a16:creationId xmlns:a16="http://schemas.microsoft.com/office/drawing/2014/main" id="{25D47801-99AE-6CD6-EA4C-7DF6A7D81871}"/>
                </a:ext>
              </a:extLst>
            </p:cNvPr>
            <p:cNvSpPr/>
            <p:nvPr/>
          </p:nvSpPr>
          <p:spPr>
            <a:xfrm>
              <a:off x="3702740" y="5958905"/>
              <a:ext cx="4781477" cy="766582"/>
            </a:xfrm>
            <a:custGeom>
              <a:avLst/>
              <a:gdLst>
                <a:gd name="connsiteX0" fmla="*/ 0 w 4567587"/>
                <a:gd name="connsiteY0" fmla="*/ 120935 h 725596"/>
                <a:gd name="connsiteX1" fmla="*/ 120935 w 4567587"/>
                <a:gd name="connsiteY1" fmla="*/ 0 h 725596"/>
                <a:gd name="connsiteX2" fmla="*/ 4446652 w 4567587"/>
                <a:gd name="connsiteY2" fmla="*/ 0 h 725596"/>
                <a:gd name="connsiteX3" fmla="*/ 4567587 w 4567587"/>
                <a:gd name="connsiteY3" fmla="*/ 120935 h 725596"/>
                <a:gd name="connsiteX4" fmla="*/ 4567587 w 4567587"/>
                <a:gd name="connsiteY4" fmla="*/ 604661 h 725596"/>
                <a:gd name="connsiteX5" fmla="*/ 4446652 w 4567587"/>
                <a:gd name="connsiteY5" fmla="*/ 725596 h 725596"/>
                <a:gd name="connsiteX6" fmla="*/ 120935 w 4567587"/>
                <a:gd name="connsiteY6" fmla="*/ 725596 h 725596"/>
                <a:gd name="connsiteX7" fmla="*/ 0 w 4567587"/>
                <a:gd name="connsiteY7" fmla="*/ 604661 h 725596"/>
                <a:gd name="connsiteX8" fmla="*/ 0 w 4567587"/>
                <a:gd name="connsiteY8" fmla="*/ 120935 h 7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7587" h="725596">
                  <a:moveTo>
                    <a:pt x="0" y="120935"/>
                  </a:moveTo>
                  <a:cubicBezTo>
                    <a:pt x="0" y="54144"/>
                    <a:pt x="54144" y="0"/>
                    <a:pt x="120935" y="0"/>
                  </a:cubicBezTo>
                  <a:lnTo>
                    <a:pt x="4446652" y="0"/>
                  </a:lnTo>
                  <a:cubicBezTo>
                    <a:pt x="4513443" y="0"/>
                    <a:pt x="4567587" y="54144"/>
                    <a:pt x="4567587" y="120935"/>
                  </a:cubicBezTo>
                  <a:lnTo>
                    <a:pt x="4567587" y="604661"/>
                  </a:lnTo>
                  <a:cubicBezTo>
                    <a:pt x="4567587" y="671452"/>
                    <a:pt x="4513443" y="725596"/>
                    <a:pt x="4446652" y="725596"/>
                  </a:cubicBezTo>
                  <a:lnTo>
                    <a:pt x="120935" y="725596"/>
                  </a:lnTo>
                  <a:cubicBezTo>
                    <a:pt x="54144" y="725596"/>
                    <a:pt x="0" y="671452"/>
                    <a:pt x="0" y="604661"/>
                  </a:cubicBezTo>
                  <a:lnTo>
                    <a:pt x="0" y="120935"/>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202479" tIns="109407" rIns="109407" bIns="109407" numCol="1" spcCol="1270" anchor="ctr" anchorCtr="0">
              <a:noAutofit/>
            </a:bodyPr>
            <a:lstStyle/>
            <a:p>
              <a:pPr defTabSz="1333500">
                <a:lnSpc>
                  <a:spcPct val="90000"/>
                </a:lnSpc>
                <a:spcAft>
                  <a:spcPct val="35000"/>
                </a:spcAft>
              </a:pPr>
              <a:endParaRPr lang="en-US" sz="1875"/>
            </a:p>
          </p:txBody>
        </p:sp>
        <p:sp>
          <p:nvSpPr>
            <p:cNvPr id="9" name="Oval 8">
              <a:extLst>
                <a:ext uri="{FF2B5EF4-FFF2-40B4-BE49-F238E27FC236}">
                  <a16:creationId xmlns:a16="http://schemas.microsoft.com/office/drawing/2014/main" id="{6C1A6F0C-E9A2-1C8B-50CE-E373ADAF50B6}"/>
                </a:ext>
              </a:extLst>
            </p:cNvPr>
            <p:cNvSpPr/>
            <p:nvPr/>
          </p:nvSpPr>
          <p:spPr>
            <a:xfrm>
              <a:off x="3308087" y="5958905"/>
              <a:ext cx="623362" cy="633256"/>
            </a:xfrm>
            <a:prstGeom prst="ellipse">
              <a:avLst/>
            </a:prstGeom>
            <a:solidFill>
              <a:schemeClr val="accent1"/>
            </a:solidFill>
            <a:ln>
              <a:solidFill>
                <a:schemeClr val="accent1"/>
              </a:solidFill>
            </a:ln>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sz="1688"/>
            </a:p>
          </p:txBody>
        </p:sp>
        <p:sp>
          <p:nvSpPr>
            <p:cNvPr id="10" name="TextBox 9">
              <a:extLst>
                <a:ext uri="{FF2B5EF4-FFF2-40B4-BE49-F238E27FC236}">
                  <a16:creationId xmlns:a16="http://schemas.microsoft.com/office/drawing/2014/main" id="{2032CA3E-8983-93C9-F6AD-3C6B9F86DFCE}"/>
                </a:ext>
              </a:extLst>
            </p:cNvPr>
            <p:cNvSpPr txBox="1"/>
            <p:nvPr/>
          </p:nvSpPr>
          <p:spPr>
            <a:xfrm>
              <a:off x="3308087" y="5974288"/>
              <a:ext cx="609010" cy="589120"/>
            </a:xfrm>
            <a:prstGeom prst="rect">
              <a:avLst/>
            </a:prstGeom>
            <a:noFill/>
          </p:spPr>
          <p:txBody>
            <a:bodyPr wrap="square" rtlCol="0" anchor="ctr">
              <a:noAutofit/>
            </a:bodyPr>
            <a:lstStyle/>
            <a:p>
              <a:pPr algn="ctr"/>
              <a:r>
                <a:rPr lang="en-US" sz="2250">
                  <a:solidFill>
                    <a:schemeClr val="bg1"/>
                  </a:solidFill>
                </a:rPr>
                <a:t>03</a:t>
              </a:r>
            </a:p>
          </p:txBody>
        </p:sp>
        <p:sp>
          <p:nvSpPr>
            <p:cNvPr id="11" name="Rectangle 10">
              <a:extLst>
                <a:ext uri="{FF2B5EF4-FFF2-40B4-BE49-F238E27FC236}">
                  <a16:creationId xmlns:a16="http://schemas.microsoft.com/office/drawing/2014/main" id="{3127E156-7DAE-742A-AEFD-51F8ED65170E}"/>
                </a:ext>
              </a:extLst>
            </p:cNvPr>
            <p:cNvSpPr/>
            <p:nvPr/>
          </p:nvSpPr>
          <p:spPr>
            <a:xfrm>
              <a:off x="4141125" y="6151282"/>
              <a:ext cx="4140143" cy="430887"/>
            </a:xfrm>
            <a:prstGeom prst="rect">
              <a:avLst/>
            </a:prstGeom>
          </p:spPr>
          <p:txBody>
            <a:bodyPr wrap="none" anchor="ctr">
              <a:spAutoFit/>
            </a:bodyPr>
            <a:lstStyle/>
            <a:p>
              <a:pPr defTabSz="1333500">
                <a:lnSpc>
                  <a:spcPct val="90000"/>
                </a:lnSpc>
                <a:spcAft>
                  <a:spcPct val="35000"/>
                </a:spcAft>
              </a:pPr>
              <a:r>
                <a:rPr lang="en-US" sz="2250">
                  <a:solidFill>
                    <a:srgbClr val="403F42">
                      <a:hueOff val="0"/>
                      <a:satOff val="0"/>
                      <a:lumOff val="0"/>
                      <a:alphaOff val="0"/>
                    </a:srgbClr>
                  </a:solidFill>
                  <a:latin typeface="Gill Sans MT"/>
                </a:rPr>
                <a:t>Bank Credit Analysis (CAMELS)</a:t>
              </a:r>
            </a:p>
          </p:txBody>
        </p:sp>
      </p:grpSp>
      <p:grpSp>
        <p:nvGrpSpPr>
          <p:cNvPr id="2" name="Group 1">
            <a:extLst>
              <a:ext uri="{FF2B5EF4-FFF2-40B4-BE49-F238E27FC236}">
                <a16:creationId xmlns:a16="http://schemas.microsoft.com/office/drawing/2014/main" id="{D0ED59F9-1112-712D-2B9B-6F800908C26E}"/>
              </a:ext>
            </a:extLst>
          </p:cNvPr>
          <p:cNvGrpSpPr/>
          <p:nvPr/>
        </p:nvGrpSpPr>
        <p:grpSpPr>
          <a:xfrm>
            <a:off x="5467250" y="5520147"/>
            <a:ext cx="4852622" cy="718671"/>
            <a:chOff x="3308087" y="5958905"/>
            <a:chExt cx="5176130" cy="766582"/>
          </a:xfrm>
        </p:grpSpPr>
        <p:sp>
          <p:nvSpPr>
            <p:cNvPr id="3" name="Freeform: Shape 2">
              <a:extLst>
                <a:ext uri="{FF2B5EF4-FFF2-40B4-BE49-F238E27FC236}">
                  <a16:creationId xmlns:a16="http://schemas.microsoft.com/office/drawing/2014/main" id="{9CAC5DD3-7945-F98C-46C2-C634D81A570E}"/>
                </a:ext>
              </a:extLst>
            </p:cNvPr>
            <p:cNvSpPr/>
            <p:nvPr/>
          </p:nvSpPr>
          <p:spPr>
            <a:xfrm>
              <a:off x="3702740" y="5958905"/>
              <a:ext cx="4781477" cy="766582"/>
            </a:xfrm>
            <a:custGeom>
              <a:avLst/>
              <a:gdLst>
                <a:gd name="connsiteX0" fmla="*/ 0 w 4567587"/>
                <a:gd name="connsiteY0" fmla="*/ 120935 h 725596"/>
                <a:gd name="connsiteX1" fmla="*/ 120935 w 4567587"/>
                <a:gd name="connsiteY1" fmla="*/ 0 h 725596"/>
                <a:gd name="connsiteX2" fmla="*/ 4446652 w 4567587"/>
                <a:gd name="connsiteY2" fmla="*/ 0 h 725596"/>
                <a:gd name="connsiteX3" fmla="*/ 4567587 w 4567587"/>
                <a:gd name="connsiteY3" fmla="*/ 120935 h 725596"/>
                <a:gd name="connsiteX4" fmla="*/ 4567587 w 4567587"/>
                <a:gd name="connsiteY4" fmla="*/ 604661 h 725596"/>
                <a:gd name="connsiteX5" fmla="*/ 4446652 w 4567587"/>
                <a:gd name="connsiteY5" fmla="*/ 725596 h 725596"/>
                <a:gd name="connsiteX6" fmla="*/ 120935 w 4567587"/>
                <a:gd name="connsiteY6" fmla="*/ 725596 h 725596"/>
                <a:gd name="connsiteX7" fmla="*/ 0 w 4567587"/>
                <a:gd name="connsiteY7" fmla="*/ 604661 h 725596"/>
                <a:gd name="connsiteX8" fmla="*/ 0 w 4567587"/>
                <a:gd name="connsiteY8" fmla="*/ 120935 h 7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7587" h="725596">
                  <a:moveTo>
                    <a:pt x="0" y="120935"/>
                  </a:moveTo>
                  <a:cubicBezTo>
                    <a:pt x="0" y="54144"/>
                    <a:pt x="54144" y="0"/>
                    <a:pt x="120935" y="0"/>
                  </a:cubicBezTo>
                  <a:lnTo>
                    <a:pt x="4446652" y="0"/>
                  </a:lnTo>
                  <a:cubicBezTo>
                    <a:pt x="4513443" y="0"/>
                    <a:pt x="4567587" y="54144"/>
                    <a:pt x="4567587" y="120935"/>
                  </a:cubicBezTo>
                  <a:lnTo>
                    <a:pt x="4567587" y="604661"/>
                  </a:lnTo>
                  <a:cubicBezTo>
                    <a:pt x="4567587" y="671452"/>
                    <a:pt x="4513443" y="725596"/>
                    <a:pt x="4446652" y="725596"/>
                  </a:cubicBezTo>
                  <a:lnTo>
                    <a:pt x="120935" y="725596"/>
                  </a:lnTo>
                  <a:cubicBezTo>
                    <a:pt x="54144" y="725596"/>
                    <a:pt x="0" y="671452"/>
                    <a:pt x="0" y="604661"/>
                  </a:cubicBezTo>
                  <a:lnTo>
                    <a:pt x="0" y="120935"/>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202479" tIns="109407" rIns="109407" bIns="109407" numCol="1" spcCol="1270" anchor="ctr" anchorCtr="0">
              <a:noAutofit/>
            </a:bodyPr>
            <a:lstStyle/>
            <a:p>
              <a:pPr defTabSz="1333500">
                <a:lnSpc>
                  <a:spcPct val="90000"/>
                </a:lnSpc>
                <a:spcAft>
                  <a:spcPct val="35000"/>
                </a:spcAft>
              </a:pPr>
              <a:endParaRPr lang="en-US" sz="1875"/>
            </a:p>
          </p:txBody>
        </p:sp>
        <p:sp>
          <p:nvSpPr>
            <p:cNvPr id="4" name="Oval 3">
              <a:extLst>
                <a:ext uri="{FF2B5EF4-FFF2-40B4-BE49-F238E27FC236}">
                  <a16:creationId xmlns:a16="http://schemas.microsoft.com/office/drawing/2014/main" id="{D7D135AF-C780-80FA-A1AF-D7461BE34D79}"/>
                </a:ext>
              </a:extLst>
            </p:cNvPr>
            <p:cNvSpPr/>
            <p:nvPr/>
          </p:nvSpPr>
          <p:spPr>
            <a:xfrm>
              <a:off x="3308087" y="5958905"/>
              <a:ext cx="623362" cy="633256"/>
            </a:xfrm>
            <a:prstGeom prst="ellipse">
              <a:avLst/>
            </a:prstGeom>
            <a:solidFill>
              <a:schemeClr val="accent1"/>
            </a:solidFill>
            <a:ln>
              <a:solidFill>
                <a:schemeClr val="accent1"/>
              </a:solidFill>
            </a:ln>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sz="1688"/>
            </a:p>
          </p:txBody>
        </p:sp>
        <p:sp>
          <p:nvSpPr>
            <p:cNvPr id="5" name="TextBox 4">
              <a:extLst>
                <a:ext uri="{FF2B5EF4-FFF2-40B4-BE49-F238E27FC236}">
                  <a16:creationId xmlns:a16="http://schemas.microsoft.com/office/drawing/2014/main" id="{70D79A40-74C0-C3D7-C932-4DF4F1A015B1}"/>
                </a:ext>
              </a:extLst>
            </p:cNvPr>
            <p:cNvSpPr txBox="1"/>
            <p:nvPr/>
          </p:nvSpPr>
          <p:spPr>
            <a:xfrm>
              <a:off x="3308087" y="5974288"/>
              <a:ext cx="609010" cy="589120"/>
            </a:xfrm>
            <a:prstGeom prst="rect">
              <a:avLst/>
            </a:prstGeom>
            <a:noFill/>
          </p:spPr>
          <p:txBody>
            <a:bodyPr wrap="square" rtlCol="0" anchor="ctr">
              <a:noAutofit/>
            </a:bodyPr>
            <a:lstStyle/>
            <a:p>
              <a:pPr algn="ctr"/>
              <a:r>
                <a:rPr lang="en-US" sz="2250">
                  <a:solidFill>
                    <a:schemeClr val="bg1"/>
                  </a:solidFill>
                </a:rPr>
                <a:t>05</a:t>
              </a:r>
            </a:p>
          </p:txBody>
        </p:sp>
        <p:sp>
          <p:nvSpPr>
            <p:cNvPr id="6" name="Rectangle 5">
              <a:extLst>
                <a:ext uri="{FF2B5EF4-FFF2-40B4-BE49-F238E27FC236}">
                  <a16:creationId xmlns:a16="http://schemas.microsoft.com/office/drawing/2014/main" id="{2DC8082B-D683-9CF3-7078-AB7DC1C2850D}"/>
                </a:ext>
              </a:extLst>
            </p:cNvPr>
            <p:cNvSpPr/>
            <p:nvPr/>
          </p:nvSpPr>
          <p:spPr>
            <a:xfrm>
              <a:off x="4141125" y="6151281"/>
              <a:ext cx="1600781" cy="430887"/>
            </a:xfrm>
            <a:prstGeom prst="rect">
              <a:avLst/>
            </a:prstGeom>
          </p:spPr>
          <p:txBody>
            <a:bodyPr wrap="none" anchor="ctr">
              <a:spAutoFit/>
            </a:bodyPr>
            <a:lstStyle/>
            <a:p>
              <a:pPr defTabSz="1333500">
                <a:lnSpc>
                  <a:spcPct val="90000"/>
                </a:lnSpc>
                <a:spcAft>
                  <a:spcPct val="35000"/>
                </a:spcAft>
              </a:pPr>
              <a:r>
                <a:rPr lang="en-US" sz="2250">
                  <a:solidFill>
                    <a:srgbClr val="403F42">
                      <a:hueOff val="0"/>
                      <a:satOff val="0"/>
                      <a:lumOff val="0"/>
                      <a:alphaOff val="0"/>
                    </a:srgbClr>
                  </a:solidFill>
                  <a:latin typeface="Gill Sans MT"/>
                </a:rPr>
                <a:t>Conclusion</a:t>
              </a:r>
            </a:p>
          </p:txBody>
        </p:sp>
      </p:grpSp>
    </p:spTree>
    <p:extLst>
      <p:ext uri="{BB962C8B-B14F-4D97-AF65-F5344CB8AC3E}">
        <p14:creationId xmlns:p14="http://schemas.microsoft.com/office/powerpoint/2010/main" val="30519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139DC-416E-0659-B8A8-5B24A0F9550B}"/>
              </a:ext>
            </a:extLst>
          </p:cNvPr>
          <p:cNvPicPr>
            <a:picLocks noChangeAspect="1"/>
          </p:cNvPicPr>
          <p:nvPr/>
        </p:nvPicPr>
        <p:blipFill>
          <a:blip r:embed="rId3"/>
          <a:stretch>
            <a:fillRect/>
          </a:stretch>
        </p:blipFill>
        <p:spPr>
          <a:xfrm>
            <a:off x="5115464" y="2821563"/>
            <a:ext cx="6590718" cy="3119484"/>
          </a:xfrm>
          <a:prstGeom prst="rect">
            <a:avLst/>
          </a:prstGeom>
        </p:spPr>
      </p:pic>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Asset Quality: Société Générale (SG)</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30</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65760" y="2088318"/>
            <a:ext cx="4749704" cy="3791333"/>
          </a:xfrm>
        </p:spPr>
        <p:txBody>
          <a:bodyPr/>
          <a:lstStyle/>
          <a:p>
            <a:pPr marL="457200" indent="-457200">
              <a:buFont typeface="Arial" panose="020B0604020202020204" pitchFamily="34" charset="0"/>
              <a:buChar char="•"/>
            </a:pPr>
            <a:r>
              <a:rPr lang="en-US" sz="2400"/>
              <a:t>Improving asset quality from 2016 to 2019 helped the bank to stave off downgrade while its capital balance declined. </a:t>
            </a:r>
            <a:br>
              <a:rPr lang="en-US" sz="2400"/>
            </a:br>
            <a:endParaRPr lang="en-US" sz="2400"/>
          </a:p>
          <a:p>
            <a:pPr marL="457200" indent="-457200">
              <a:buFont typeface="Arial" panose="020B0604020202020204" pitchFamily="34" charset="0"/>
              <a:buChar char="•"/>
            </a:pPr>
            <a:r>
              <a:rPr lang="en-US" sz="2400"/>
              <a:t>However, the increase in NPLs during 2020 (because of the pandemic) led to higher provisions and a negative outlook at the rating agencies. </a:t>
            </a:r>
          </a:p>
        </p:txBody>
      </p:sp>
      <p:sp>
        <p:nvSpPr>
          <p:cNvPr id="4" name="Text Placeholder 5">
            <a:extLst>
              <a:ext uri="{FF2B5EF4-FFF2-40B4-BE49-F238E27FC236}">
                <a16:creationId xmlns:a16="http://schemas.microsoft.com/office/drawing/2014/main" id="{4C52A9E3-224F-4A46-2F93-002511C56732}"/>
              </a:ext>
            </a:extLst>
          </p:cNvPr>
          <p:cNvSpPr txBox="1">
            <a:spLocks/>
          </p:cNvSpPr>
          <p:nvPr/>
        </p:nvSpPr>
        <p:spPr>
          <a:xfrm>
            <a:off x="7197967" y="6362536"/>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
        <p:nvSpPr>
          <p:cNvPr id="10" name="TextBox 9">
            <a:extLst>
              <a:ext uri="{FF2B5EF4-FFF2-40B4-BE49-F238E27FC236}">
                <a16:creationId xmlns:a16="http://schemas.microsoft.com/office/drawing/2014/main" id="{2A634A77-EC64-0584-495C-4DEF2F82833F}"/>
              </a:ext>
            </a:extLst>
          </p:cNvPr>
          <p:cNvSpPr txBox="1"/>
          <p:nvPr/>
        </p:nvSpPr>
        <p:spPr>
          <a:xfrm>
            <a:off x="380453" y="1143769"/>
            <a:ext cx="11131735" cy="461665"/>
          </a:xfrm>
          <a:prstGeom prst="rect">
            <a:avLst/>
          </a:prstGeom>
          <a:noFill/>
        </p:spPr>
        <p:txBody>
          <a:bodyPr wrap="square">
            <a:spAutoFit/>
          </a:bodyPr>
          <a:lstStyle/>
          <a:p>
            <a:pPr marL="457200" marR="0" lvl="0" indent="-457200" algn="l" defTabSz="453099"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03F42"/>
                </a:solidFill>
                <a:effectLst/>
                <a:uLnTx/>
                <a:uFillTx/>
                <a:latin typeface="Gill Sans MT"/>
                <a:ea typeface="ＭＳ Ｐゴシック" pitchFamily="36" charset="-128"/>
              </a:rPr>
              <a:t>Like most global banks, SG has seen its asset quality strengthen to near records. </a:t>
            </a:r>
          </a:p>
        </p:txBody>
      </p:sp>
      <p:sp>
        <p:nvSpPr>
          <p:cNvPr id="8" name="Text Placeholder 3">
            <a:extLst>
              <a:ext uri="{FF2B5EF4-FFF2-40B4-BE49-F238E27FC236}">
                <a16:creationId xmlns:a16="http://schemas.microsoft.com/office/drawing/2014/main" id="{F594DAF0-2857-782D-7BDD-7C2C5901431E}"/>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dirty="0">
                <a:ea typeface="ＭＳ Ｐゴシック"/>
              </a:rPr>
              <a:t>Data as of 12/31/2021</a:t>
            </a:r>
          </a:p>
          <a:p>
            <a:r>
              <a:rPr lang="en-US" sz="950" dirty="0">
                <a:ea typeface="ＭＳ Ｐゴシック"/>
              </a:rPr>
              <a:t>Representative example. Not intended to be a security recommendation.</a:t>
            </a:r>
            <a:endParaRPr lang="en-US" sz="950"/>
          </a:p>
        </p:txBody>
      </p:sp>
    </p:spTree>
    <p:extLst>
      <p:ext uri="{BB962C8B-B14F-4D97-AF65-F5344CB8AC3E}">
        <p14:creationId xmlns:p14="http://schemas.microsoft.com/office/powerpoint/2010/main" val="27926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Management Strategy: Société Générale (SG)</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31</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80454" y="1492369"/>
            <a:ext cx="11431093" cy="4757491"/>
          </a:xfrm>
        </p:spPr>
        <p:txBody>
          <a:bodyPr/>
          <a:lstStyle/>
          <a:p>
            <a:pPr marL="457200" indent="-457200">
              <a:buFont typeface="Arial" panose="020B0604020202020204" pitchFamily="34" charset="0"/>
              <a:buChar char="•"/>
            </a:pPr>
            <a:r>
              <a:rPr lang="en-US"/>
              <a:t>SG’s management has undergone a three-year restructuring plan that focused on cutting costs, scaling back capital markets activity, and exiting high-risk geographies. </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Execution of the three-year plan has led to better capital levels and more predictable financial performance. </a:t>
            </a:r>
          </a:p>
        </p:txBody>
      </p:sp>
      <p:sp>
        <p:nvSpPr>
          <p:cNvPr id="4" name="Text Placeholder 5">
            <a:extLst>
              <a:ext uri="{FF2B5EF4-FFF2-40B4-BE49-F238E27FC236}">
                <a16:creationId xmlns:a16="http://schemas.microsoft.com/office/drawing/2014/main" id="{E9C5D448-44CB-D2DC-E70C-311CC0104E79}"/>
              </a:ext>
            </a:extLst>
          </p:cNvPr>
          <p:cNvSpPr txBox="1">
            <a:spLocks/>
          </p:cNvSpPr>
          <p:nvPr/>
        </p:nvSpPr>
        <p:spPr>
          <a:xfrm>
            <a:off x="7287614" y="6380465"/>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
        <p:nvSpPr>
          <p:cNvPr id="7" name="Text Placeholder 3">
            <a:extLst>
              <a:ext uri="{FF2B5EF4-FFF2-40B4-BE49-F238E27FC236}">
                <a16:creationId xmlns:a16="http://schemas.microsoft.com/office/drawing/2014/main" id="{E41CD0BE-7B03-9A92-E8CB-C53EC4D00E45}"/>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a:ea typeface="ＭＳ Ｐゴシック"/>
              </a:rPr>
              <a:t>Representative example. Not intended to be a security recommendation.</a:t>
            </a:r>
            <a:endParaRPr lang="en-US"/>
          </a:p>
        </p:txBody>
      </p:sp>
    </p:spTree>
    <p:extLst>
      <p:ext uri="{BB962C8B-B14F-4D97-AF65-F5344CB8AC3E}">
        <p14:creationId xmlns:p14="http://schemas.microsoft.com/office/powerpoint/2010/main" val="359327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Earnings and Profitability: Société Générale (SG)</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32</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80454" y="1031093"/>
            <a:ext cx="11431093" cy="5218768"/>
          </a:xfrm>
        </p:spPr>
        <p:txBody>
          <a:bodyPr/>
          <a:lstStyle/>
          <a:p>
            <a:pPr marL="457200" indent="-457200">
              <a:buFont typeface="Arial" panose="020B0604020202020204" pitchFamily="34" charset="0"/>
              <a:buChar char="•"/>
            </a:pPr>
            <a:r>
              <a:rPr lang="en-US" sz="2800"/>
              <a:t>COVID hit SG particularly hard, and the bank nearly took a loss in 2020. </a:t>
            </a:r>
            <a:br>
              <a:rPr lang="en-US" sz="2800"/>
            </a:br>
            <a:endParaRPr lang="en-US" sz="2800"/>
          </a:p>
          <a:p>
            <a:pPr marL="457200" indent="-457200">
              <a:buFont typeface="Arial" panose="020B0604020202020204" pitchFamily="34" charset="0"/>
              <a:buChar char="•"/>
            </a:pPr>
            <a:r>
              <a:rPr lang="en-US" sz="2800"/>
              <a:t>Since then, we have seen the bank bounce back strongly, and its restructuring plan has led to a positive trajectory on earnings and expenses. </a:t>
            </a:r>
          </a:p>
        </p:txBody>
      </p:sp>
      <p:pic>
        <p:nvPicPr>
          <p:cNvPr id="6" name="Picture 5">
            <a:extLst>
              <a:ext uri="{FF2B5EF4-FFF2-40B4-BE49-F238E27FC236}">
                <a16:creationId xmlns:a16="http://schemas.microsoft.com/office/drawing/2014/main" id="{B5912EA7-5D21-4D9A-3A60-51DEC3CBD666}"/>
              </a:ext>
            </a:extLst>
          </p:cNvPr>
          <p:cNvPicPr>
            <a:picLocks noChangeAspect="1"/>
          </p:cNvPicPr>
          <p:nvPr/>
        </p:nvPicPr>
        <p:blipFill>
          <a:blip r:embed="rId2"/>
          <a:stretch>
            <a:fillRect/>
          </a:stretch>
        </p:blipFill>
        <p:spPr>
          <a:xfrm>
            <a:off x="559285" y="3705284"/>
            <a:ext cx="5924903" cy="2452546"/>
          </a:xfrm>
          <a:prstGeom prst="rect">
            <a:avLst/>
          </a:prstGeom>
        </p:spPr>
      </p:pic>
      <p:pic>
        <p:nvPicPr>
          <p:cNvPr id="8" name="Picture 7">
            <a:extLst>
              <a:ext uri="{FF2B5EF4-FFF2-40B4-BE49-F238E27FC236}">
                <a16:creationId xmlns:a16="http://schemas.microsoft.com/office/drawing/2014/main" id="{52904BE5-9FE1-52C8-196F-8362007B2E22}"/>
              </a:ext>
            </a:extLst>
          </p:cNvPr>
          <p:cNvPicPr>
            <a:picLocks noChangeAspect="1"/>
          </p:cNvPicPr>
          <p:nvPr/>
        </p:nvPicPr>
        <p:blipFill>
          <a:blip r:embed="rId3"/>
          <a:stretch>
            <a:fillRect/>
          </a:stretch>
        </p:blipFill>
        <p:spPr>
          <a:xfrm>
            <a:off x="6616460" y="3705283"/>
            <a:ext cx="5090463" cy="2452548"/>
          </a:xfrm>
          <a:prstGeom prst="rect">
            <a:avLst/>
          </a:prstGeom>
        </p:spPr>
      </p:pic>
      <p:sp>
        <p:nvSpPr>
          <p:cNvPr id="4" name="Text Placeholder 5">
            <a:extLst>
              <a:ext uri="{FF2B5EF4-FFF2-40B4-BE49-F238E27FC236}">
                <a16:creationId xmlns:a16="http://schemas.microsoft.com/office/drawing/2014/main" id="{DBF070B9-29C8-F00C-A91D-80E829CD3F17}"/>
              </a:ext>
            </a:extLst>
          </p:cNvPr>
          <p:cNvSpPr txBox="1">
            <a:spLocks/>
          </p:cNvSpPr>
          <p:nvPr/>
        </p:nvSpPr>
        <p:spPr>
          <a:xfrm>
            <a:off x="7368296" y="6307494"/>
            <a:ext cx="4033837" cy="384721"/>
          </a:xfrm>
          <a:prstGeom prst="rect">
            <a:avLst/>
          </a:prstGeom>
          <a:noFill/>
        </p:spPr>
        <p:txBody>
          <a:bodyPr wrap="square" lIns="91440" tIns="45720" rIns="91440" bIns="45720"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sz="950">
                <a:latin typeface="Gill Sans MT"/>
                <a:ea typeface="ＭＳ Ｐゴシック"/>
              </a:rPr>
              <a:t>Please refer to the disclosure slide for additional information. </a:t>
            </a:r>
            <a:br>
              <a:rPr lang="en-US" sz="950">
                <a:latin typeface="Gill Sans MT"/>
                <a:ea typeface="ＭＳ Ｐゴシック"/>
              </a:rPr>
            </a:br>
            <a:r>
              <a:rPr lang="en-US" sz="950">
                <a:latin typeface="Gill Sans MT"/>
                <a:ea typeface="ＭＳ Ｐゴシック"/>
              </a:rPr>
              <a:t>Data as of February 9, 2023. </a:t>
            </a:r>
            <a:endParaRPr lang="en-US">
              <a:latin typeface="Gill Sans MT"/>
            </a:endParaRPr>
          </a:p>
        </p:txBody>
      </p:sp>
      <p:sp>
        <p:nvSpPr>
          <p:cNvPr id="9" name="Text Placeholder 3">
            <a:extLst>
              <a:ext uri="{FF2B5EF4-FFF2-40B4-BE49-F238E27FC236}">
                <a16:creationId xmlns:a16="http://schemas.microsoft.com/office/drawing/2014/main" id="{CBA7C689-5380-9146-FF8D-811F170D0DD4}"/>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dirty="0">
                <a:ea typeface="ＭＳ Ｐゴシック"/>
              </a:rPr>
              <a:t>Data as of FYE 2023</a:t>
            </a:r>
          </a:p>
          <a:p>
            <a:r>
              <a:rPr lang="en-US" sz="950" dirty="0">
                <a:ea typeface="ＭＳ Ｐゴシック"/>
              </a:rPr>
              <a:t>Representative example. Not intended to be a security recommendation.</a:t>
            </a:r>
            <a:endParaRPr lang="en-US" sz="950" dirty="0"/>
          </a:p>
        </p:txBody>
      </p:sp>
    </p:spTree>
    <p:extLst>
      <p:ext uri="{BB962C8B-B14F-4D97-AF65-F5344CB8AC3E}">
        <p14:creationId xmlns:p14="http://schemas.microsoft.com/office/powerpoint/2010/main" val="40130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Liquidity &amp; Funding: Société Générale (SG)</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33</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80454" y="1031093"/>
            <a:ext cx="11431093" cy="5218768"/>
          </a:xfrm>
        </p:spPr>
        <p:txBody>
          <a:bodyPr/>
          <a:lstStyle/>
          <a:p>
            <a:pPr marL="457200" indent="-457200">
              <a:buFont typeface="Arial" panose="020B0604020202020204" pitchFamily="34" charset="0"/>
              <a:buChar char="•"/>
            </a:pPr>
            <a:r>
              <a:rPr lang="en-US" sz="2400"/>
              <a:t>SG has historically lent more than its deposit balance, but the influx of deposits during the pandemic changed that. This has made the bank less reliant on market funding. </a:t>
            </a:r>
          </a:p>
          <a:p>
            <a:pPr marL="457200" indent="-457200">
              <a:buFont typeface="Arial" panose="020B0604020202020204" pitchFamily="34" charset="0"/>
              <a:buChar char="•"/>
            </a:pPr>
            <a:r>
              <a:rPr lang="en-US" sz="2400"/>
              <a:t>Banks are now required to report a Net Stable Funding Ratio which measures how stable and liquid the banks funding is. </a:t>
            </a:r>
          </a:p>
        </p:txBody>
      </p:sp>
      <p:pic>
        <p:nvPicPr>
          <p:cNvPr id="12" name="Picture 11">
            <a:extLst>
              <a:ext uri="{FF2B5EF4-FFF2-40B4-BE49-F238E27FC236}">
                <a16:creationId xmlns:a16="http://schemas.microsoft.com/office/drawing/2014/main" id="{DD64F0CA-2B7C-DABB-B846-731C8B13862A}"/>
              </a:ext>
            </a:extLst>
          </p:cNvPr>
          <p:cNvPicPr>
            <a:picLocks noChangeAspect="1"/>
          </p:cNvPicPr>
          <p:nvPr/>
        </p:nvPicPr>
        <p:blipFill>
          <a:blip r:embed="rId2"/>
          <a:stretch>
            <a:fillRect/>
          </a:stretch>
        </p:blipFill>
        <p:spPr>
          <a:xfrm>
            <a:off x="2484407" y="2951667"/>
            <a:ext cx="6525783" cy="3298194"/>
          </a:xfrm>
          <a:prstGeom prst="rect">
            <a:avLst/>
          </a:prstGeom>
        </p:spPr>
      </p:pic>
      <p:sp>
        <p:nvSpPr>
          <p:cNvPr id="4" name="Text Placeholder 5">
            <a:extLst>
              <a:ext uri="{FF2B5EF4-FFF2-40B4-BE49-F238E27FC236}">
                <a16:creationId xmlns:a16="http://schemas.microsoft.com/office/drawing/2014/main" id="{81638827-8754-F5AA-8621-401FD62D22A4}"/>
              </a:ext>
            </a:extLst>
          </p:cNvPr>
          <p:cNvSpPr txBox="1">
            <a:spLocks/>
          </p:cNvSpPr>
          <p:nvPr/>
        </p:nvSpPr>
        <p:spPr>
          <a:xfrm>
            <a:off x="7281970" y="6355480"/>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
        <p:nvSpPr>
          <p:cNvPr id="7" name="Text Placeholder 3">
            <a:extLst>
              <a:ext uri="{FF2B5EF4-FFF2-40B4-BE49-F238E27FC236}">
                <a16:creationId xmlns:a16="http://schemas.microsoft.com/office/drawing/2014/main" id="{528CBE6E-C849-46C8-9567-F1E8F952AB39}"/>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dirty="0">
                <a:ea typeface="ＭＳ Ｐゴシック"/>
              </a:rPr>
              <a:t>Data as of 12/31/2021</a:t>
            </a:r>
          </a:p>
          <a:p>
            <a:r>
              <a:rPr lang="en-US" sz="950" dirty="0">
                <a:ea typeface="ＭＳ Ｐゴシック"/>
              </a:rPr>
              <a:t>Representative example. Not intended to be a security recommendation.</a:t>
            </a:r>
            <a:endParaRPr lang="en-US" sz="950" dirty="0"/>
          </a:p>
        </p:txBody>
      </p:sp>
    </p:spTree>
    <p:extLst>
      <p:ext uri="{BB962C8B-B14F-4D97-AF65-F5344CB8AC3E}">
        <p14:creationId xmlns:p14="http://schemas.microsoft.com/office/powerpoint/2010/main" val="24440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FEA-9EBE-6B0C-1582-4A60CB30EADE}"/>
              </a:ext>
            </a:extLst>
          </p:cNvPr>
          <p:cNvSpPr>
            <a:spLocks noGrp="1"/>
          </p:cNvSpPr>
          <p:nvPr>
            <p:ph type="title"/>
          </p:nvPr>
        </p:nvSpPr>
        <p:spPr/>
        <p:txBody>
          <a:bodyPr/>
          <a:lstStyle/>
          <a:p>
            <a:r>
              <a:rPr lang="en-US"/>
              <a:t>Interest Sensitivity: Société Générale (SG)</a:t>
            </a:r>
          </a:p>
        </p:txBody>
      </p:sp>
      <p:sp>
        <p:nvSpPr>
          <p:cNvPr id="3" name="Slide Number Placeholder 2">
            <a:extLst>
              <a:ext uri="{FF2B5EF4-FFF2-40B4-BE49-F238E27FC236}">
                <a16:creationId xmlns:a16="http://schemas.microsoft.com/office/drawing/2014/main" id="{1FF2F1A4-0A11-0C90-C5BA-8A62A66E5691}"/>
              </a:ext>
            </a:extLst>
          </p:cNvPr>
          <p:cNvSpPr>
            <a:spLocks noGrp="1"/>
          </p:cNvSpPr>
          <p:nvPr>
            <p:ph type="sldNum" sz="quarter" idx="10"/>
          </p:nvPr>
        </p:nvSpPr>
        <p:spPr/>
        <p:txBody>
          <a:bodyPr/>
          <a:lstStyle/>
          <a:p>
            <a:fld id="{2E9F7E63-0103-43A8-A277-0E1F8158C81C}" type="slidenum">
              <a:rPr lang="en-US" smtClean="0"/>
              <a:pPr/>
              <a:t>34</a:t>
            </a:fld>
            <a:endParaRPr lang="en-US"/>
          </a:p>
        </p:txBody>
      </p:sp>
      <p:sp>
        <p:nvSpPr>
          <p:cNvPr id="5" name="Text Placeholder 4">
            <a:extLst>
              <a:ext uri="{FF2B5EF4-FFF2-40B4-BE49-F238E27FC236}">
                <a16:creationId xmlns:a16="http://schemas.microsoft.com/office/drawing/2014/main" id="{FD5D6F9E-1B0E-6CF0-C16E-CE8DA8C1E23E}"/>
              </a:ext>
            </a:extLst>
          </p:cNvPr>
          <p:cNvSpPr>
            <a:spLocks noGrp="1"/>
          </p:cNvSpPr>
          <p:nvPr>
            <p:ph type="body" sz="quarter" idx="13"/>
          </p:nvPr>
        </p:nvSpPr>
        <p:spPr>
          <a:xfrm>
            <a:off x="380454" y="1031093"/>
            <a:ext cx="11431093" cy="5218768"/>
          </a:xfrm>
        </p:spPr>
        <p:txBody>
          <a:bodyPr/>
          <a:lstStyle/>
          <a:p>
            <a:pPr marL="457200" indent="-457200">
              <a:buFont typeface="Arial" panose="020B0604020202020204" pitchFamily="34" charset="0"/>
              <a:buChar char="•"/>
            </a:pPr>
            <a:r>
              <a:rPr lang="en-US" sz="2400"/>
              <a:t>Because SG has a higher reliance on noninterest income, it is less sensitive to changes in interest rates. </a:t>
            </a:r>
          </a:p>
          <a:p>
            <a:pPr marL="457200" indent="-457200">
              <a:buFont typeface="Arial" panose="020B0604020202020204" pitchFamily="34" charset="0"/>
              <a:buChar char="•"/>
            </a:pPr>
            <a:r>
              <a:rPr lang="en-US" sz="2400"/>
              <a:t>This lower sensitivity means that it does not benefit as much from rising rates, and its revenues are more closely tied to financial markets than central bank policies and rates. </a:t>
            </a:r>
          </a:p>
        </p:txBody>
      </p:sp>
      <p:pic>
        <p:nvPicPr>
          <p:cNvPr id="10" name="Picture 9">
            <a:extLst>
              <a:ext uri="{FF2B5EF4-FFF2-40B4-BE49-F238E27FC236}">
                <a16:creationId xmlns:a16="http://schemas.microsoft.com/office/drawing/2014/main" id="{FAAB4B45-BB42-BAD8-03B6-E6EA48F569F7}"/>
              </a:ext>
            </a:extLst>
          </p:cNvPr>
          <p:cNvPicPr>
            <a:picLocks noChangeAspect="1"/>
          </p:cNvPicPr>
          <p:nvPr/>
        </p:nvPicPr>
        <p:blipFill>
          <a:blip r:embed="rId2"/>
          <a:stretch>
            <a:fillRect/>
          </a:stretch>
        </p:blipFill>
        <p:spPr>
          <a:xfrm>
            <a:off x="2308133" y="2646110"/>
            <a:ext cx="7372805" cy="3467751"/>
          </a:xfrm>
          <a:prstGeom prst="rect">
            <a:avLst/>
          </a:prstGeom>
        </p:spPr>
      </p:pic>
      <p:sp>
        <p:nvSpPr>
          <p:cNvPr id="4" name="Text Placeholder 5">
            <a:extLst>
              <a:ext uri="{FF2B5EF4-FFF2-40B4-BE49-F238E27FC236}">
                <a16:creationId xmlns:a16="http://schemas.microsoft.com/office/drawing/2014/main" id="{B74288BB-92E9-0E6F-6C25-D2AE622E3FF9}"/>
              </a:ext>
            </a:extLst>
          </p:cNvPr>
          <p:cNvSpPr txBox="1">
            <a:spLocks/>
          </p:cNvSpPr>
          <p:nvPr/>
        </p:nvSpPr>
        <p:spPr>
          <a:xfrm>
            <a:off x="7281970" y="6307494"/>
            <a:ext cx="4033837" cy="384721"/>
          </a:xfrm>
          <a:prstGeom prst="rect">
            <a:avLst/>
          </a:prstGeom>
          <a:noFill/>
        </p:spPr>
        <p:txBody>
          <a:bodyPr wrap="square" lIns="91440" tIns="45720" rIns="91440" bIns="45720"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sz="950">
                <a:latin typeface="Gill Sans MT"/>
                <a:ea typeface="ＭＳ Ｐゴシック"/>
              </a:rPr>
              <a:t>Please refer to the disclosure slide for additional information. </a:t>
            </a:r>
            <a:br>
              <a:rPr lang="en-US" sz="950">
                <a:latin typeface="Gill Sans MT"/>
                <a:ea typeface="ＭＳ Ｐゴシック"/>
              </a:rPr>
            </a:br>
            <a:r>
              <a:rPr lang="en-US" sz="950">
                <a:latin typeface="Gill Sans MT"/>
                <a:ea typeface="ＭＳ Ｐゴシック"/>
              </a:rPr>
              <a:t>Data as of February 9, 2023. </a:t>
            </a:r>
            <a:endParaRPr lang="en-US">
              <a:latin typeface="Gill Sans MT"/>
            </a:endParaRPr>
          </a:p>
        </p:txBody>
      </p:sp>
      <p:sp>
        <p:nvSpPr>
          <p:cNvPr id="7" name="Text Placeholder 3">
            <a:extLst>
              <a:ext uri="{FF2B5EF4-FFF2-40B4-BE49-F238E27FC236}">
                <a16:creationId xmlns:a16="http://schemas.microsoft.com/office/drawing/2014/main" id="{64C5D2DA-4712-943B-5E05-52D6CD26A6E1}"/>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dirty="0">
                <a:ea typeface="ＭＳ Ｐゴシック"/>
              </a:rPr>
              <a:t>Data as of FYE 2023</a:t>
            </a:r>
          </a:p>
          <a:p>
            <a:r>
              <a:rPr lang="en-US" sz="950" dirty="0">
                <a:ea typeface="ＭＳ Ｐゴシック"/>
              </a:rPr>
              <a:t>Representative example. Not intended to be a security recommendation.</a:t>
            </a:r>
            <a:endParaRPr lang="en-US" sz="950" dirty="0"/>
          </a:p>
        </p:txBody>
      </p:sp>
    </p:spTree>
    <p:extLst>
      <p:ext uri="{BB962C8B-B14F-4D97-AF65-F5344CB8AC3E}">
        <p14:creationId xmlns:p14="http://schemas.microsoft.com/office/powerpoint/2010/main" val="33869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3E12-8773-9265-600D-57C4EA35CCB2}"/>
              </a:ext>
            </a:extLst>
          </p:cNvPr>
          <p:cNvSpPr>
            <a:spLocks noGrp="1"/>
          </p:cNvSpPr>
          <p:nvPr>
            <p:ph type="title"/>
          </p:nvPr>
        </p:nvSpPr>
        <p:spPr/>
        <p:txBody>
          <a:bodyPr/>
          <a:lstStyle/>
          <a:p>
            <a:r>
              <a:rPr lang="en-US"/>
              <a:t>Fundamental vs. Market Based Credit Analysis</a:t>
            </a:r>
          </a:p>
        </p:txBody>
      </p:sp>
      <p:sp>
        <p:nvSpPr>
          <p:cNvPr id="3" name="Slide Number Placeholder 2">
            <a:extLst>
              <a:ext uri="{FF2B5EF4-FFF2-40B4-BE49-F238E27FC236}">
                <a16:creationId xmlns:a16="http://schemas.microsoft.com/office/drawing/2014/main" id="{8F0A2804-A518-AC48-D222-6D62F207C2A4}"/>
              </a:ext>
            </a:extLst>
          </p:cNvPr>
          <p:cNvSpPr>
            <a:spLocks noGrp="1"/>
          </p:cNvSpPr>
          <p:nvPr>
            <p:ph type="sldNum" sz="quarter" idx="10"/>
          </p:nvPr>
        </p:nvSpPr>
        <p:spPr/>
        <p:txBody>
          <a:bodyPr/>
          <a:lstStyle/>
          <a:p>
            <a:fld id="{2E9F7E63-0103-43A8-A277-0E1F8158C81C}" type="slidenum">
              <a:rPr lang="en-US" smtClean="0"/>
              <a:pPr/>
              <a:t>35</a:t>
            </a:fld>
            <a:endParaRPr lang="en-US"/>
          </a:p>
        </p:txBody>
      </p:sp>
      <p:sp>
        <p:nvSpPr>
          <p:cNvPr id="5" name="Text Placeholder 4">
            <a:extLst>
              <a:ext uri="{FF2B5EF4-FFF2-40B4-BE49-F238E27FC236}">
                <a16:creationId xmlns:a16="http://schemas.microsoft.com/office/drawing/2014/main" id="{3DEB1A59-9A97-6D63-85E2-FE276D36C000}"/>
              </a:ext>
            </a:extLst>
          </p:cNvPr>
          <p:cNvSpPr>
            <a:spLocks noGrp="1"/>
          </p:cNvSpPr>
          <p:nvPr>
            <p:ph type="body" sz="quarter" idx="13"/>
          </p:nvPr>
        </p:nvSpPr>
        <p:spPr>
          <a:xfrm>
            <a:off x="380454" y="1031093"/>
            <a:ext cx="11431093" cy="5218768"/>
          </a:xfrm>
        </p:spPr>
        <p:txBody>
          <a:bodyPr/>
          <a:lstStyle/>
          <a:p>
            <a:pPr marL="457200" indent="-457200">
              <a:spcAft>
                <a:spcPts val="1200"/>
              </a:spcAft>
              <a:buFont typeface="Arial" panose="020B0604020202020204" pitchFamily="34" charset="0"/>
              <a:buChar char="•"/>
            </a:pPr>
            <a:r>
              <a:rPr lang="en-US" sz="2800"/>
              <a:t>Some managers use market-based credit analysis in conjunction with ratings. </a:t>
            </a:r>
          </a:p>
          <a:p>
            <a:pPr marL="457200" indent="-457200">
              <a:spcAft>
                <a:spcPts val="1200"/>
              </a:spcAft>
              <a:buFont typeface="Arial" panose="020B0604020202020204" pitchFamily="34" charset="0"/>
              <a:buChar char="•"/>
            </a:pPr>
            <a:r>
              <a:rPr lang="en-US" sz="2800"/>
              <a:t>Most market-based approaches look at the spreads on credit default swaps (CDS) to determine how the market feels about a company's debt. </a:t>
            </a:r>
          </a:p>
          <a:p>
            <a:pPr marL="457200" indent="-457200">
              <a:spcAft>
                <a:spcPts val="1200"/>
              </a:spcAft>
              <a:buFont typeface="Arial" panose="020B0604020202020204" pitchFamily="34" charset="0"/>
              <a:buChar char="•"/>
            </a:pPr>
            <a:r>
              <a:rPr lang="en-US" sz="2800"/>
              <a:t>Increases in CDS spreads indicate that a company may have weakening credit quality, and decreases can indicate a company has improving credit quality. </a:t>
            </a:r>
          </a:p>
          <a:p>
            <a:pPr marL="457200" indent="-457200">
              <a:spcAft>
                <a:spcPts val="1200"/>
              </a:spcAft>
              <a:buFont typeface="Arial" panose="020B0604020202020204" pitchFamily="34" charset="0"/>
              <a:buChar char="•"/>
            </a:pPr>
            <a:r>
              <a:rPr lang="en-US" sz="2800"/>
              <a:t>There is a lot of noise in CDS spreads though, and it can be tough to determine what is material and what isn’t. </a:t>
            </a:r>
          </a:p>
        </p:txBody>
      </p:sp>
      <p:sp>
        <p:nvSpPr>
          <p:cNvPr id="4" name="Text Placeholder 5">
            <a:extLst>
              <a:ext uri="{FF2B5EF4-FFF2-40B4-BE49-F238E27FC236}">
                <a16:creationId xmlns:a16="http://schemas.microsoft.com/office/drawing/2014/main" id="{77FDD609-5258-8AA4-C6F3-87EE95A1B4BE}"/>
              </a:ext>
            </a:extLst>
          </p:cNvPr>
          <p:cNvSpPr txBox="1">
            <a:spLocks/>
          </p:cNvSpPr>
          <p:nvPr/>
        </p:nvSpPr>
        <p:spPr>
          <a:xfrm>
            <a:off x="1496414" y="6362536"/>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Tree>
    <p:extLst>
      <p:ext uri="{BB962C8B-B14F-4D97-AF65-F5344CB8AC3E}">
        <p14:creationId xmlns:p14="http://schemas.microsoft.com/office/powerpoint/2010/main" val="5569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9837-CAD8-D289-C596-49FAFDFEEEEE}"/>
              </a:ext>
            </a:extLst>
          </p:cNvPr>
          <p:cNvSpPr>
            <a:spLocks noGrp="1"/>
          </p:cNvSpPr>
          <p:nvPr>
            <p:ph type="title"/>
          </p:nvPr>
        </p:nvSpPr>
        <p:spPr/>
        <p:txBody>
          <a:bodyPr/>
          <a:lstStyle/>
          <a:p>
            <a:r>
              <a:rPr lang="en-US"/>
              <a:t>Fundamental vs. Market Based Credit Analysis</a:t>
            </a:r>
          </a:p>
        </p:txBody>
      </p:sp>
      <p:sp>
        <p:nvSpPr>
          <p:cNvPr id="3" name="Slide Number Placeholder 2">
            <a:extLst>
              <a:ext uri="{FF2B5EF4-FFF2-40B4-BE49-F238E27FC236}">
                <a16:creationId xmlns:a16="http://schemas.microsoft.com/office/drawing/2014/main" id="{3FA370A0-150A-4C51-3253-4234019901F4}"/>
              </a:ext>
            </a:extLst>
          </p:cNvPr>
          <p:cNvSpPr>
            <a:spLocks noGrp="1"/>
          </p:cNvSpPr>
          <p:nvPr>
            <p:ph type="sldNum" sz="quarter" idx="10"/>
          </p:nvPr>
        </p:nvSpPr>
        <p:spPr/>
        <p:txBody>
          <a:bodyPr/>
          <a:lstStyle/>
          <a:p>
            <a:fld id="{2E9F7E63-0103-43A8-A277-0E1F8158C81C}" type="slidenum">
              <a:rPr lang="en-US" smtClean="0"/>
              <a:pPr/>
              <a:t>36</a:t>
            </a:fld>
            <a:endParaRPr lang="en-US"/>
          </a:p>
        </p:txBody>
      </p:sp>
      <p:sp>
        <p:nvSpPr>
          <p:cNvPr id="5" name="Text Placeholder 4">
            <a:extLst>
              <a:ext uri="{FF2B5EF4-FFF2-40B4-BE49-F238E27FC236}">
                <a16:creationId xmlns:a16="http://schemas.microsoft.com/office/drawing/2014/main" id="{DD921D37-B0EA-1C65-4331-651CAE051D69}"/>
              </a:ext>
            </a:extLst>
          </p:cNvPr>
          <p:cNvSpPr>
            <a:spLocks noGrp="1"/>
          </p:cNvSpPr>
          <p:nvPr>
            <p:ph type="body" sz="quarter" idx="13"/>
          </p:nvPr>
        </p:nvSpPr>
        <p:spPr>
          <a:xfrm>
            <a:off x="380454" y="1031093"/>
            <a:ext cx="11431093" cy="5218768"/>
          </a:xfrm>
        </p:spPr>
        <p:txBody>
          <a:bodyPr/>
          <a:lstStyle/>
          <a:p>
            <a:endParaRPr lang="en-US"/>
          </a:p>
        </p:txBody>
      </p:sp>
      <p:pic>
        <p:nvPicPr>
          <p:cNvPr id="7" name="Picture 6" descr="Chart, histogram&#10;&#10;Description automatically generated">
            <a:extLst>
              <a:ext uri="{FF2B5EF4-FFF2-40B4-BE49-F238E27FC236}">
                <a16:creationId xmlns:a16="http://schemas.microsoft.com/office/drawing/2014/main" id="{4EED9231-7804-D8B2-C84E-2FB0E66FC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52" y="1037646"/>
            <a:ext cx="11445788" cy="5218768"/>
          </a:xfrm>
          <a:prstGeom prst="rect">
            <a:avLst/>
          </a:prstGeom>
        </p:spPr>
      </p:pic>
      <p:sp>
        <p:nvSpPr>
          <p:cNvPr id="4" name="Text Placeholder 5">
            <a:extLst>
              <a:ext uri="{FF2B5EF4-FFF2-40B4-BE49-F238E27FC236}">
                <a16:creationId xmlns:a16="http://schemas.microsoft.com/office/drawing/2014/main" id="{53F2A050-B385-7C9C-74CF-6519126B8A21}"/>
              </a:ext>
            </a:extLst>
          </p:cNvPr>
          <p:cNvSpPr txBox="1">
            <a:spLocks/>
          </p:cNvSpPr>
          <p:nvPr/>
        </p:nvSpPr>
        <p:spPr>
          <a:xfrm>
            <a:off x="1496414" y="6307494"/>
            <a:ext cx="4033837" cy="384721"/>
          </a:xfrm>
          <a:prstGeom prst="rect">
            <a:avLst/>
          </a:prstGeom>
          <a:noFill/>
        </p:spPr>
        <p:txBody>
          <a:bodyPr wrap="square" lIns="91440" tIns="45720" rIns="91440" bIns="45720"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sz="950">
                <a:latin typeface="Gill Sans MT"/>
                <a:ea typeface="ＭＳ Ｐゴシック"/>
              </a:rPr>
              <a:t>Please refer to the disclosure slide for additional information. </a:t>
            </a:r>
            <a:br>
              <a:rPr lang="en-US" sz="950">
                <a:latin typeface="Gill Sans MT"/>
                <a:ea typeface="ＭＳ Ｐゴシック"/>
              </a:rPr>
            </a:br>
            <a:r>
              <a:rPr lang="en-US" sz="950">
                <a:latin typeface="Gill Sans MT"/>
                <a:ea typeface="ＭＳ Ｐゴシック"/>
              </a:rPr>
              <a:t>Data as of February 9, 2023. </a:t>
            </a:r>
            <a:endParaRPr lang="en-US">
              <a:latin typeface="Gill Sans MT"/>
            </a:endParaRPr>
          </a:p>
        </p:txBody>
      </p:sp>
      <p:sp>
        <p:nvSpPr>
          <p:cNvPr id="6" name="Text Placeholder 5">
            <a:extLst>
              <a:ext uri="{FF2B5EF4-FFF2-40B4-BE49-F238E27FC236}">
                <a16:creationId xmlns:a16="http://schemas.microsoft.com/office/drawing/2014/main" id="{10215467-FD02-1367-6156-6EADC47C4476}"/>
              </a:ext>
            </a:extLst>
          </p:cNvPr>
          <p:cNvSpPr txBox="1">
            <a:spLocks/>
          </p:cNvSpPr>
          <p:nvPr/>
        </p:nvSpPr>
        <p:spPr>
          <a:xfrm>
            <a:off x="7286995" y="6325325"/>
            <a:ext cx="4033837" cy="246221"/>
          </a:xfrm>
          <a:prstGeom prst="rect">
            <a:avLst/>
          </a:prstGeom>
          <a:noFill/>
        </p:spPr>
        <p:txBody>
          <a:bodyPr wrap="square" lIns="91440" tIns="45720" rIns="91440" bIns="45720"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sz="1000" i="1" dirty="0">
                <a:latin typeface="Gill Sans MT"/>
                <a:ea typeface="ＭＳ Ｐゴシック"/>
              </a:rPr>
              <a:t>Source: Bloomberg LLC</a:t>
            </a:r>
            <a:endParaRPr lang="en-US" sz="1000" i="1" dirty="0">
              <a:latin typeface="Gill Sans MT"/>
            </a:endParaRPr>
          </a:p>
        </p:txBody>
      </p:sp>
    </p:spTree>
    <p:extLst>
      <p:ext uri="{BB962C8B-B14F-4D97-AF65-F5344CB8AC3E}">
        <p14:creationId xmlns:p14="http://schemas.microsoft.com/office/powerpoint/2010/main" val="1232665121"/>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8BDA-61D5-1AA4-6211-BAF438D4AA96}"/>
              </a:ext>
            </a:extLst>
          </p:cNvPr>
          <p:cNvSpPr>
            <a:spLocks noGrp="1"/>
          </p:cNvSpPr>
          <p:nvPr>
            <p:ph type="title"/>
          </p:nvPr>
        </p:nvSpPr>
        <p:spPr/>
        <p:txBody>
          <a:bodyPr/>
          <a:lstStyle/>
          <a:p>
            <a:pPr algn="ctr"/>
            <a:r>
              <a:rPr lang="en-US"/>
              <a:t>Conclusion</a:t>
            </a:r>
          </a:p>
        </p:txBody>
      </p:sp>
      <p:sp>
        <p:nvSpPr>
          <p:cNvPr id="3" name="Slide Number Placeholder 2">
            <a:extLst>
              <a:ext uri="{FF2B5EF4-FFF2-40B4-BE49-F238E27FC236}">
                <a16:creationId xmlns:a16="http://schemas.microsoft.com/office/drawing/2014/main" id="{DBA312F8-68EF-F42E-75CF-A0FEBD46611F}"/>
              </a:ext>
            </a:extLst>
          </p:cNvPr>
          <p:cNvSpPr>
            <a:spLocks noGrp="1"/>
          </p:cNvSpPr>
          <p:nvPr>
            <p:ph type="sldNum" sz="quarter" idx="10"/>
          </p:nvPr>
        </p:nvSpPr>
        <p:spPr/>
        <p:txBody>
          <a:bodyPr/>
          <a:lstStyle/>
          <a:p>
            <a:fld id="{2E9F7E63-0103-43A8-A277-0E1F8158C81C}" type="slidenum">
              <a:rPr lang="en-US" smtClean="0"/>
              <a:pPr/>
              <a:t>37</a:t>
            </a:fld>
            <a:endParaRPr lang="en-US"/>
          </a:p>
        </p:txBody>
      </p:sp>
      <p:sp>
        <p:nvSpPr>
          <p:cNvPr id="5" name="Text Placeholder 5">
            <a:extLst>
              <a:ext uri="{FF2B5EF4-FFF2-40B4-BE49-F238E27FC236}">
                <a16:creationId xmlns:a16="http://schemas.microsoft.com/office/drawing/2014/main" id="{AA3F211E-7C64-AED8-EFCD-93F26459C14C}"/>
              </a:ext>
            </a:extLst>
          </p:cNvPr>
          <p:cNvSpPr txBox="1">
            <a:spLocks noGrp="1"/>
          </p:cNvSpPr>
          <p:nvPr>
            <p:ph type="body" sz="quarter" idx="11"/>
          </p:nvPr>
        </p:nvSpPr>
        <p:spPr>
          <a:xfrm>
            <a:off x="1643063" y="6362700"/>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Tree>
    <p:extLst>
      <p:ext uri="{BB962C8B-B14F-4D97-AF65-F5344CB8AC3E}">
        <p14:creationId xmlns:p14="http://schemas.microsoft.com/office/powerpoint/2010/main" val="4096335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9837-CAD8-D289-C596-49FAFDFEEEEE}"/>
              </a:ext>
            </a:extLst>
          </p:cNvPr>
          <p:cNvSpPr>
            <a:spLocks noGrp="1"/>
          </p:cNvSpPr>
          <p:nvPr>
            <p:ph type="title"/>
          </p:nvPr>
        </p:nvSpPr>
        <p:spPr/>
        <p:txBody>
          <a:bodyPr/>
          <a:lstStyle/>
          <a:p>
            <a:r>
              <a:rPr lang="en-US"/>
              <a:t>Conclusion</a:t>
            </a:r>
          </a:p>
        </p:txBody>
      </p:sp>
      <p:sp>
        <p:nvSpPr>
          <p:cNvPr id="3" name="Slide Number Placeholder 2">
            <a:extLst>
              <a:ext uri="{FF2B5EF4-FFF2-40B4-BE49-F238E27FC236}">
                <a16:creationId xmlns:a16="http://schemas.microsoft.com/office/drawing/2014/main" id="{3FA370A0-150A-4C51-3253-4234019901F4}"/>
              </a:ext>
            </a:extLst>
          </p:cNvPr>
          <p:cNvSpPr>
            <a:spLocks noGrp="1"/>
          </p:cNvSpPr>
          <p:nvPr>
            <p:ph type="sldNum" sz="quarter" idx="10"/>
          </p:nvPr>
        </p:nvSpPr>
        <p:spPr/>
        <p:txBody>
          <a:bodyPr/>
          <a:lstStyle/>
          <a:p>
            <a:fld id="{2E9F7E63-0103-43A8-A277-0E1F8158C81C}" type="slidenum">
              <a:rPr lang="en-US" smtClean="0"/>
              <a:pPr/>
              <a:t>38</a:t>
            </a:fld>
            <a:endParaRPr lang="en-US"/>
          </a:p>
        </p:txBody>
      </p:sp>
      <p:sp>
        <p:nvSpPr>
          <p:cNvPr id="5" name="Text Placeholder 4">
            <a:extLst>
              <a:ext uri="{FF2B5EF4-FFF2-40B4-BE49-F238E27FC236}">
                <a16:creationId xmlns:a16="http://schemas.microsoft.com/office/drawing/2014/main" id="{DD921D37-B0EA-1C65-4331-651CAE051D69}"/>
              </a:ext>
            </a:extLst>
          </p:cNvPr>
          <p:cNvSpPr>
            <a:spLocks noGrp="1"/>
          </p:cNvSpPr>
          <p:nvPr>
            <p:ph type="body" sz="quarter" idx="13"/>
          </p:nvPr>
        </p:nvSpPr>
        <p:spPr>
          <a:xfrm>
            <a:off x="380454" y="1031093"/>
            <a:ext cx="11431093" cy="5218768"/>
          </a:xfrm>
        </p:spPr>
        <p:txBody>
          <a:bodyPr/>
          <a:lstStyle/>
          <a:p>
            <a:pPr marL="457200" indent="-457200">
              <a:spcAft>
                <a:spcPts val="1800"/>
              </a:spcAft>
              <a:buFont typeface="Arial" panose="020B0604020202020204" pitchFamily="34" charset="0"/>
              <a:buChar char="•"/>
            </a:pPr>
            <a:r>
              <a:rPr lang="en-US" sz="2400"/>
              <a:t>Fundamental credit analysis is a framework that looks at a company from a wholistic perspective to judge its credit quality. </a:t>
            </a:r>
          </a:p>
          <a:p>
            <a:pPr marL="457200" indent="-457200">
              <a:spcAft>
                <a:spcPts val="1800"/>
              </a:spcAft>
              <a:buFont typeface="Arial" panose="020B0604020202020204" pitchFamily="34" charset="0"/>
              <a:buChar char="•"/>
            </a:pPr>
            <a:r>
              <a:rPr lang="en-US" sz="2400"/>
              <a:t>It seeks to analyze trends in operating performance to stay ahead of rating agency actions and credit events. </a:t>
            </a:r>
          </a:p>
          <a:p>
            <a:pPr marL="457200" indent="-457200">
              <a:spcAft>
                <a:spcPts val="1800"/>
              </a:spcAft>
              <a:buFont typeface="Arial" panose="020B0604020202020204" pitchFamily="34" charset="0"/>
              <a:buChar char="•"/>
            </a:pPr>
            <a:r>
              <a:rPr lang="en-US" sz="2400"/>
              <a:t>Corporates utilize a framework based on the 5 C’s and are focused on business operations, capacity for additional debt, use of cash, and competitive environment. </a:t>
            </a:r>
          </a:p>
          <a:p>
            <a:pPr marL="457200" indent="-457200">
              <a:spcAft>
                <a:spcPts val="1800"/>
              </a:spcAft>
              <a:buFont typeface="Arial" panose="020B0604020202020204" pitchFamily="34" charset="0"/>
              <a:buChar char="•"/>
            </a:pPr>
            <a:r>
              <a:rPr lang="en-US" sz="2400"/>
              <a:t>Banks utilize a framework that’s based on capital, asset quality, profitability, liquidity, and interest sensitivity. </a:t>
            </a:r>
          </a:p>
          <a:p>
            <a:pPr marL="457200" indent="-457200">
              <a:spcAft>
                <a:spcPts val="1800"/>
              </a:spcAft>
              <a:buFont typeface="Arial" panose="020B0604020202020204" pitchFamily="34" charset="0"/>
              <a:buChar char="•"/>
            </a:pPr>
            <a:r>
              <a:rPr lang="en-US" sz="2400"/>
              <a:t>Market approaches can provide insight but can move opposite or lag real actions. </a:t>
            </a:r>
          </a:p>
        </p:txBody>
      </p:sp>
      <p:sp>
        <p:nvSpPr>
          <p:cNvPr id="4" name="Text Placeholder 5">
            <a:extLst>
              <a:ext uri="{FF2B5EF4-FFF2-40B4-BE49-F238E27FC236}">
                <a16:creationId xmlns:a16="http://schemas.microsoft.com/office/drawing/2014/main" id="{30B487E4-4258-89C0-66CD-7B1A75A16FA1}"/>
              </a:ext>
            </a:extLst>
          </p:cNvPr>
          <p:cNvSpPr txBox="1">
            <a:spLocks/>
          </p:cNvSpPr>
          <p:nvPr/>
        </p:nvSpPr>
        <p:spPr>
          <a:xfrm>
            <a:off x="1496414" y="6362536"/>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Tree>
    <p:extLst>
      <p:ext uri="{BB962C8B-B14F-4D97-AF65-F5344CB8AC3E}">
        <p14:creationId xmlns:p14="http://schemas.microsoft.com/office/powerpoint/2010/main" val="216913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8BDA-61D5-1AA4-6211-BAF438D4AA96}"/>
              </a:ext>
            </a:extLst>
          </p:cNvPr>
          <p:cNvSpPr>
            <a:spLocks noGrp="1"/>
          </p:cNvSpPr>
          <p:nvPr>
            <p:ph type="title"/>
          </p:nvPr>
        </p:nvSpPr>
        <p:spPr/>
        <p:txBody>
          <a:bodyPr/>
          <a:lstStyle/>
          <a:p>
            <a:pPr algn="ctr"/>
            <a:r>
              <a:rPr lang="en-US"/>
              <a:t>Questions?</a:t>
            </a:r>
          </a:p>
        </p:txBody>
      </p:sp>
      <p:sp>
        <p:nvSpPr>
          <p:cNvPr id="3" name="Slide Number Placeholder 2">
            <a:extLst>
              <a:ext uri="{FF2B5EF4-FFF2-40B4-BE49-F238E27FC236}">
                <a16:creationId xmlns:a16="http://schemas.microsoft.com/office/drawing/2014/main" id="{DBA312F8-68EF-F42E-75CF-A0FEBD46611F}"/>
              </a:ext>
            </a:extLst>
          </p:cNvPr>
          <p:cNvSpPr>
            <a:spLocks noGrp="1"/>
          </p:cNvSpPr>
          <p:nvPr>
            <p:ph type="sldNum" sz="quarter" idx="10"/>
          </p:nvPr>
        </p:nvSpPr>
        <p:spPr/>
        <p:txBody>
          <a:bodyPr/>
          <a:lstStyle/>
          <a:p>
            <a:fld id="{2E9F7E63-0103-43A8-A277-0E1F8158C81C}" type="slidenum">
              <a:rPr lang="en-US" smtClean="0"/>
              <a:pPr/>
              <a:t>39</a:t>
            </a:fld>
            <a:endParaRPr lang="en-US"/>
          </a:p>
        </p:txBody>
      </p:sp>
      <p:sp>
        <p:nvSpPr>
          <p:cNvPr id="6" name="Text Placeholder 5">
            <a:extLst>
              <a:ext uri="{FF2B5EF4-FFF2-40B4-BE49-F238E27FC236}">
                <a16:creationId xmlns:a16="http://schemas.microsoft.com/office/drawing/2014/main" id="{93EDEBC5-C04E-B8A4-959D-BD114F3B0BFD}"/>
              </a:ext>
            </a:extLst>
          </p:cNvPr>
          <p:cNvSpPr txBox="1">
            <a:spLocks noGrp="1"/>
          </p:cNvSpPr>
          <p:nvPr>
            <p:ph type="body" sz="quarter" idx="11"/>
          </p:nvPr>
        </p:nvSpPr>
        <p:spPr>
          <a:xfrm>
            <a:off x="1643063" y="6362700"/>
            <a:ext cx="4033837" cy="274638"/>
          </a:xfrm>
          <a:prstGeom prst="rect">
            <a:avLst/>
          </a:prstGeom>
          <a:noFill/>
        </p:spPr>
        <p:txBody>
          <a:bodyPr wrap="square" anchor="ctr">
            <a:spAutoFit/>
          </a:bodyP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a:defRPr/>
            </a:pPr>
            <a:r>
              <a:rPr lang="en-US">
                <a:latin typeface="Gill Sans MT"/>
              </a:rPr>
              <a:t>Please refer to the disclosure slide for additional information. </a:t>
            </a:r>
          </a:p>
        </p:txBody>
      </p:sp>
    </p:spTree>
    <p:extLst>
      <p:ext uri="{BB962C8B-B14F-4D97-AF65-F5344CB8AC3E}">
        <p14:creationId xmlns:p14="http://schemas.microsoft.com/office/powerpoint/2010/main" val="410404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Learning Objectives</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4</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2"/>
            <a:ext cx="11431093" cy="5242959"/>
          </a:xfrm>
        </p:spPr>
        <p:txBody>
          <a:bodyPr/>
          <a:lstStyle/>
          <a:p>
            <a:pPr marL="285750" indent="-285750">
              <a:buFont typeface="Arial" panose="020B0604020202020204" pitchFamily="34" charset="0"/>
              <a:buChar char="•"/>
            </a:pPr>
            <a:r>
              <a:rPr lang="en-US" sz="2762"/>
              <a:t>Learn what fundamental analysis entails and how it is used to inform the investment process. </a:t>
            </a:r>
          </a:p>
          <a:p>
            <a:pPr marL="285750" indent="-285750">
              <a:buFont typeface="Arial" panose="020B0604020202020204" pitchFamily="34" charset="0"/>
              <a:buChar char="•"/>
            </a:pPr>
            <a:endParaRPr lang="en-US" sz="2762"/>
          </a:p>
          <a:p>
            <a:pPr marL="285750" indent="-285750">
              <a:buFont typeface="Arial" panose="020B0604020202020204" pitchFamily="34" charset="0"/>
              <a:buChar char="•"/>
            </a:pPr>
            <a:r>
              <a:rPr lang="en-US" sz="2762"/>
              <a:t>Gain an understanding of how fundamental analysis is conducted on nonbank companies. </a:t>
            </a:r>
          </a:p>
          <a:p>
            <a:pPr marL="285750" indent="-285750">
              <a:buFont typeface="Arial" panose="020B0604020202020204" pitchFamily="34" charset="0"/>
              <a:buChar char="•"/>
            </a:pPr>
            <a:endParaRPr lang="en-US" sz="2762"/>
          </a:p>
          <a:p>
            <a:pPr marL="285750" indent="-285750">
              <a:buFont typeface="Arial" panose="020B0604020202020204" pitchFamily="34" charset="0"/>
              <a:buChar char="•"/>
            </a:pPr>
            <a:r>
              <a:rPr lang="en-US" sz="2762"/>
              <a:t>Look at how credit analysis is conducted on banks using the CAMELS framework. </a:t>
            </a:r>
          </a:p>
          <a:p>
            <a:pPr marL="285750" indent="-285750">
              <a:buFont typeface="Arial" panose="020B0604020202020204" pitchFamily="34" charset="0"/>
              <a:buChar char="•"/>
            </a:pPr>
            <a:endParaRPr lang="en-US" sz="2762"/>
          </a:p>
          <a:p>
            <a:pPr marL="285750" indent="-285750">
              <a:buFont typeface="Arial" panose="020B0604020202020204" pitchFamily="34" charset="0"/>
              <a:buChar char="•"/>
            </a:pPr>
            <a:r>
              <a:rPr lang="en-US" sz="2762"/>
              <a:t>Learn how fundamental analysis is different than market-based analysis and the drawbacks of using just a market approach. </a:t>
            </a:r>
          </a:p>
        </p:txBody>
      </p:sp>
      <p:sp>
        <p:nvSpPr>
          <p:cNvPr id="4" name="Text Placeholder 3">
            <a:extLst>
              <a:ext uri="{FF2B5EF4-FFF2-40B4-BE49-F238E27FC236}">
                <a16:creationId xmlns:a16="http://schemas.microsoft.com/office/drawing/2014/main" id="{1B824B02-2909-F224-5B3F-D349097E3674}"/>
              </a:ext>
            </a:extLst>
          </p:cNvPr>
          <p:cNvSpPr>
            <a:spLocks noGrp="1"/>
          </p:cNvSpPr>
          <p:nvPr>
            <p:ph type="body" sz="quarter" idx="11"/>
          </p:nvPr>
        </p:nvSpPr>
        <p:spPr>
          <a:xfrm>
            <a:off x="1642939" y="6362113"/>
            <a:ext cx="4034531" cy="275485"/>
          </a:xfrm>
        </p:spPr>
        <p:txBody>
          <a:bodyPr/>
          <a:lstStyle/>
          <a:p>
            <a:r>
              <a:rPr lang="en-US"/>
              <a:t>Please refer to the disclosure slide for additional information. </a:t>
            </a:r>
          </a:p>
        </p:txBody>
      </p:sp>
    </p:spTree>
    <p:extLst>
      <p:ext uri="{BB962C8B-B14F-4D97-AF65-F5344CB8AC3E}">
        <p14:creationId xmlns:p14="http://schemas.microsoft.com/office/powerpoint/2010/main" val="41740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BBAA-ED72-42DB-8597-E910ECC63427}"/>
              </a:ext>
            </a:extLst>
          </p:cNvPr>
          <p:cNvSpPr>
            <a:spLocks noGrp="1"/>
          </p:cNvSpPr>
          <p:nvPr>
            <p:ph type="title"/>
          </p:nvPr>
        </p:nvSpPr>
        <p:spPr/>
        <p:txBody>
          <a:bodyPr/>
          <a:lstStyle/>
          <a:p>
            <a:pPr algn="ctr"/>
            <a:r>
              <a:rPr lang="en-US"/>
              <a:t>APPENDIX: MONEY MARKET CREDIT INVESTMENTS</a:t>
            </a:r>
          </a:p>
        </p:txBody>
      </p:sp>
      <p:sp>
        <p:nvSpPr>
          <p:cNvPr id="3" name="Slide Number Placeholder 2">
            <a:extLst>
              <a:ext uri="{FF2B5EF4-FFF2-40B4-BE49-F238E27FC236}">
                <a16:creationId xmlns:a16="http://schemas.microsoft.com/office/drawing/2014/main" id="{865DDA33-EAD7-4718-8E60-2D3F91F5F0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9F7E63-0103-43A8-A277-0E1F8158C81C}" type="slidenum">
              <a:rPr kumimoji="0" lang="en-US" sz="1651" b="0" i="0" u="none" strike="noStrike" kern="1200" cap="none" spc="0" normalizeH="0" baseline="0" noProof="0" smtClean="0">
                <a:ln>
                  <a:noFill/>
                </a:ln>
                <a:solidFill>
                  <a:srgbClr val="3B6E8F">
                    <a:lumMod val="50000"/>
                  </a:srgbClr>
                </a:solidFill>
                <a:effectLst/>
                <a:uLnTx/>
                <a:uFillTx/>
                <a:latin typeface="Calibri"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5" name="Text Placeholder 3">
            <a:extLst>
              <a:ext uri="{FF2B5EF4-FFF2-40B4-BE49-F238E27FC236}">
                <a16:creationId xmlns:a16="http://schemas.microsoft.com/office/drawing/2014/main" id="{9ED5D8EB-93AA-BF8E-2C52-B6561A1F1F86}"/>
              </a:ext>
            </a:extLst>
          </p:cNvPr>
          <p:cNvSpPr>
            <a:spLocks noGrp="1"/>
          </p:cNvSpPr>
          <p:nvPr>
            <p:ph type="body" sz="quarter" idx="11"/>
          </p:nvPr>
        </p:nvSpPr>
        <p:spPr>
          <a:xfrm>
            <a:off x="1643063" y="6362700"/>
            <a:ext cx="4033837" cy="274638"/>
          </a:xfrm>
        </p:spPr>
        <p:txBody>
          <a:bodyPr/>
          <a:lstStyle/>
          <a:p>
            <a:r>
              <a:rPr lang="en-US"/>
              <a:t>Please refer to the disclosure slide for additional</a:t>
            </a:r>
            <a:br>
              <a:rPr lang="en-US"/>
            </a:br>
            <a:r>
              <a:rPr lang="en-US"/>
              <a:t>information regarding this presentation. </a:t>
            </a:r>
          </a:p>
        </p:txBody>
      </p:sp>
    </p:spTree>
    <p:extLst>
      <p:ext uri="{BB962C8B-B14F-4D97-AF65-F5344CB8AC3E}">
        <p14:creationId xmlns:p14="http://schemas.microsoft.com/office/powerpoint/2010/main" val="2882384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BBAA-ED72-42DB-8597-E910ECC63427}"/>
              </a:ext>
            </a:extLst>
          </p:cNvPr>
          <p:cNvSpPr>
            <a:spLocks noGrp="1"/>
          </p:cNvSpPr>
          <p:nvPr>
            <p:ph type="title"/>
          </p:nvPr>
        </p:nvSpPr>
        <p:spPr/>
        <p:txBody>
          <a:bodyPr/>
          <a:lstStyle/>
          <a:p>
            <a:pPr algn="ctr"/>
            <a:r>
              <a:rPr lang="en-US"/>
              <a:t>COMMERCIAL PAPER</a:t>
            </a:r>
          </a:p>
        </p:txBody>
      </p:sp>
      <p:sp>
        <p:nvSpPr>
          <p:cNvPr id="3" name="Slide Number Placeholder 2">
            <a:extLst>
              <a:ext uri="{FF2B5EF4-FFF2-40B4-BE49-F238E27FC236}">
                <a16:creationId xmlns:a16="http://schemas.microsoft.com/office/drawing/2014/main" id="{865DDA33-EAD7-4718-8E60-2D3F91F5F0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9F7E63-0103-43A8-A277-0E1F8158C81C}" type="slidenum">
              <a:rPr kumimoji="0" lang="en-US" sz="1651" b="0" i="0" u="none" strike="noStrike" kern="1200" cap="none" spc="0" normalizeH="0" baseline="0" noProof="0" smtClean="0">
                <a:ln>
                  <a:noFill/>
                </a:ln>
                <a:solidFill>
                  <a:srgbClr val="3B6E8F">
                    <a:lumMod val="50000"/>
                  </a:srgbClr>
                </a:solidFill>
                <a:effectLst/>
                <a:uLnTx/>
                <a:uFillTx/>
                <a:latin typeface="Calibri"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7" name="Text Placeholder 3">
            <a:extLst>
              <a:ext uri="{FF2B5EF4-FFF2-40B4-BE49-F238E27FC236}">
                <a16:creationId xmlns:a16="http://schemas.microsoft.com/office/drawing/2014/main" id="{3624C7E5-6904-5DB1-587A-CB2CF7E42628}"/>
              </a:ext>
            </a:extLst>
          </p:cNvPr>
          <p:cNvSpPr>
            <a:spLocks noGrp="1"/>
          </p:cNvSpPr>
          <p:nvPr>
            <p:ph type="body" sz="quarter" idx="11"/>
          </p:nvPr>
        </p:nvSpPr>
        <p:spPr>
          <a:xfrm>
            <a:off x="1643063" y="6362700"/>
            <a:ext cx="4033837" cy="274638"/>
          </a:xfrm>
        </p:spPr>
        <p:txBody>
          <a:bodyPr/>
          <a:lstStyle/>
          <a:p>
            <a:r>
              <a:rPr lang="en-US"/>
              <a:t>Please refer to the disclosure slide for additional</a:t>
            </a:r>
            <a:br>
              <a:rPr lang="en-US"/>
            </a:br>
            <a:r>
              <a:rPr lang="en-US"/>
              <a:t>information regarding this presentation. </a:t>
            </a:r>
          </a:p>
        </p:txBody>
      </p:sp>
    </p:spTree>
    <p:extLst>
      <p:ext uri="{BB962C8B-B14F-4D97-AF65-F5344CB8AC3E}">
        <p14:creationId xmlns:p14="http://schemas.microsoft.com/office/powerpoint/2010/main" val="3070844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16F07E-DFD0-7483-CEBA-3CDA5F357353}"/>
              </a:ext>
            </a:extLst>
          </p:cNvPr>
          <p:cNvSpPr/>
          <p:nvPr/>
        </p:nvSpPr>
        <p:spPr>
          <a:xfrm>
            <a:off x="723237" y="1457608"/>
            <a:ext cx="10864158" cy="4119327"/>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CP is essentially an unsecured promissory note issued for a specific dollar amount and maturity date. It is considered extremely safe &amp; issued by very high-quality counterparties. Primary risk is related to issuer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Unsecured and relatively inexpensive source of short-term cash and bridge financing. Highly liquid market enable issuers to easily roll balances, thereby becoming a source of consistent financing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CP is a discount security, meaning the security pays no interest and the investor purchases at a price less than par and receives face value at maturity. Typically offers ~10-20bps more than T-bills.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Issues are in large denominations ($100K+) and are sold directly by the issuer to either primary market or the investor.</a:t>
            </a:r>
          </a:p>
        </p:txBody>
      </p:sp>
      <p:sp>
        <p:nvSpPr>
          <p:cNvPr id="6" name="Title 5">
            <a:extLst>
              <a:ext uri="{FF2B5EF4-FFF2-40B4-BE49-F238E27FC236}">
                <a16:creationId xmlns:a16="http://schemas.microsoft.com/office/drawing/2014/main" id="{7894B99F-C5D3-42E7-B9BB-42F43BDD7351}"/>
              </a:ext>
            </a:extLst>
          </p:cNvPr>
          <p:cNvSpPr>
            <a:spLocks noGrp="1"/>
          </p:cNvSpPr>
          <p:nvPr>
            <p:ph type="title"/>
          </p:nvPr>
        </p:nvSpPr>
        <p:spPr/>
        <p:txBody>
          <a:bodyPr/>
          <a:lstStyle/>
          <a:p>
            <a:pPr algn="ctr"/>
            <a:r>
              <a:rPr lang="en-US" sz="3200"/>
              <a:t>COMMERCIAL PAPER (CP)</a:t>
            </a:r>
          </a:p>
        </p:txBody>
      </p:sp>
      <p:sp>
        <p:nvSpPr>
          <p:cNvPr id="2" name="Slide Number Placeholder 1">
            <a:extLst>
              <a:ext uri="{FF2B5EF4-FFF2-40B4-BE49-F238E27FC236}">
                <a16:creationId xmlns:a16="http://schemas.microsoft.com/office/drawing/2014/main" id="{4BE9CFB4-AADA-4EED-A0A8-8052B6A23A62}"/>
              </a:ext>
            </a:extLst>
          </p:cNvPr>
          <p:cNvSpPr>
            <a:spLocks noGrp="1"/>
          </p:cNvSpPr>
          <p:nvPr>
            <p:ph type="sldNum" sz="quarter" idx="10"/>
          </p:nvPr>
        </p:nvSpPr>
        <p:spPr/>
        <p:txBody>
          <a:bodyPr/>
          <a:lstStyle/>
          <a:p>
            <a:pPr marL="0" marR="0" lvl="0" indent="0" algn="ctr" defTabSz="453099" rtl="0" eaLnBrk="1" fontAlgn="base" latinLnBrk="0" hangingPunct="1">
              <a:lnSpc>
                <a:spcPct val="100000"/>
              </a:lnSpc>
              <a:spcBef>
                <a:spcPct val="0"/>
              </a:spcBef>
              <a:spcAft>
                <a:spcPct val="0"/>
              </a:spcAft>
              <a:buClrTx/>
              <a:buSzTx/>
              <a:buFontTx/>
              <a:buNone/>
              <a:tabLst/>
              <a:defRPr/>
            </a:pPr>
            <a:fld id="{2E9F7E63-0103-43A8-A277-0E1F8158C81C}" type="slidenum">
              <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rPr>
              <a:pPr marL="0" marR="0" lvl="0" indent="0" algn="ctr" defTabSz="453099" rtl="0" eaLnBrk="1" fontAlgn="base" latinLnBrk="0" hangingPunct="1">
                <a:lnSpc>
                  <a:spcPct val="100000"/>
                </a:lnSpc>
                <a:spcBef>
                  <a:spcPct val="0"/>
                </a:spcBef>
                <a:spcAft>
                  <a:spcPct val="0"/>
                </a:spcAft>
                <a:buClrTx/>
                <a:buSzTx/>
                <a:buFontTx/>
                <a:buNone/>
                <a:tabLst/>
                <a:defRPr/>
              </a:pPr>
              <a:t>42</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4" name="Text Placeholder 3">
            <a:extLst>
              <a:ext uri="{FF2B5EF4-FFF2-40B4-BE49-F238E27FC236}">
                <a16:creationId xmlns:a16="http://schemas.microsoft.com/office/drawing/2014/main" id="{004E7F4F-1740-4BDB-B7F2-851D426D7B5A}"/>
              </a:ext>
            </a:extLst>
          </p:cNvPr>
          <p:cNvSpPr>
            <a:spLocks noGrp="1"/>
          </p:cNvSpPr>
          <p:nvPr>
            <p:ph type="body" sz="quarter" idx="11"/>
          </p:nvPr>
        </p:nvSpPr>
        <p:spPr/>
        <p:txBody>
          <a:bodyPr/>
          <a:lstStyle/>
          <a:p>
            <a:r>
              <a:rPr lang="en-US"/>
              <a:t>Please refer to the disclosure slide for additional</a:t>
            </a:r>
            <a:br>
              <a:rPr lang="en-US"/>
            </a:br>
            <a:r>
              <a:rPr lang="en-US"/>
              <a:t>information regarding this presentation. </a:t>
            </a:r>
          </a:p>
        </p:txBody>
      </p:sp>
    </p:spTree>
    <p:extLst>
      <p:ext uri="{BB962C8B-B14F-4D97-AF65-F5344CB8AC3E}">
        <p14:creationId xmlns:p14="http://schemas.microsoft.com/office/powerpoint/2010/main" val="537564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BBAA-ED72-42DB-8597-E910ECC63427}"/>
              </a:ext>
            </a:extLst>
          </p:cNvPr>
          <p:cNvSpPr>
            <a:spLocks noGrp="1"/>
          </p:cNvSpPr>
          <p:nvPr>
            <p:ph type="title"/>
          </p:nvPr>
        </p:nvSpPr>
        <p:spPr/>
        <p:txBody>
          <a:bodyPr/>
          <a:lstStyle/>
          <a:p>
            <a:pPr algn="ctr"/>
            <a:r>
              <a:rPr lang="en-US" sz="3600"/>
              <a:t>ASSET-BACKED COMMERCIAL PAPER (ABCP)</a:t>
            </a:r>
            <a:endParaRPr lang="en-US">
              <a:solidFill>
                <a:schemeClr val="tx2"/>
              </a:solidFill>
            </a:endParaRPr>
          </a:p>
        </p:txBody>
      </p:sp>
      <p:sp>
        <p:nvSpPr>
          <p:cNvPr id="3" name="Slide Number Placeholder 2">
            <a:extLst>
              <a:ext uri="{FF2B5EF4-FFF2-40B4-BE49-F238E27FC236}">
                <a16:creationId xmlns:a16="http://schemas.microsoft.com/office/drawing/2014/main" id="{865DDA33-EAD7-4718-8E60-2D3F91F5F0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9F7E63-0103-43A8-A277-0E1F8158C81C}" type="slidenum">
              <a:rPr kumimoji="0" lang="en-US" sz="1651" b="0" i="0" u="none" strike="noStrike" kern="1200" cap="none" spc="0" normalizeH="0" baseline="0" noProof="0" smtClean="0">
                <a:ln>
                  <a:noFill/>
                </a:ln>
                <a:solidFill>
                  <a:srgbClr val="3B6E8F">
                    <a:lumMod val="50000"/>
                  </a:srgbClr>
                </a:solidFill>
                <a:effectLst/>
                <a:uLnTx/>
                <a:uFillTx/>
                <a:latin typeface="Calibri"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4" name="Text Placeholder 3">
            <a:extLst>
              <a:ext uri="{FF2B5EF4-FFF2-40B4-BE49-F238E27FC236}">
                <a16:creationId xmlns:a16="http://schemas.microsoft.com/office/drawing/2014/main" id="{40948DE4-1E51-4622-B202-000A7B32605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61646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E3A183-7651-767A-EC99-A3D98E61F197}"/>
              </a:ext>
            </a:extLst>
          </p:cNvPr>
          <p:cNvSpPr/>
          <p:nvPr/>
        </p:nvSpPr>
        <p:spPr>
          <a:xfrm>
            <a:off x="663921" y="1191159"/>
            <a:ext cx="10864158" cy="4217978"/>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ABCP is issued by high-grade issuers, typically generates yields above treasuries in a flexible range of maturities, and provides exposure to diverse asset classes (i.e. auto loans, receivables, credit card balances).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Additional spread is the “complexity premium”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Issuers are by bankruptcy remote entities called “conduits”, which may be fully or partially backed by a sponsoring bank. The ABCP conduit structure inherently reduces risk, resulting in credit risk approximately akin to CDs.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Exempt from SEC registration which is more costly and takes time for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Primary risk is systemic.</a:t>
            </a:r>
          </a:p>
        </p:txBody>
      </p:sp>
      <p:sp>
        <p:nvSpPr>
          <p:cNvPr id="6" name="Title 5">
            <a:extLst>
              <a:ext uri="{FF2B5EF4-FFF2-40B4-BE49-F238E27FC236}">
                <a16:creationId xmlns:a16="http://schemas.microsoft.com/office/drawing/2014/main" id="{7894B99F-C5D3-42E7-B9BB-42F43BDD7351}"/>
              </a:ext>
            </a:extLst>
          </p:cNvPr>
          <p:cNvSpPr>
            <a:spLocks noGrp="1"/>
          </p:cNvSpPr>
          <p:nvPr>
            <p:ph type="title"/>
          </p:nvPr>
        </p:nvSpPr>
        <p:spPr/>
        <p:txBody>
          <a:bodyPr/>
          <a:lstStyle/>
          <a:p>
            <a:pPr algn="ctr"/>
            <a:r>
              <a:rPr lang="en-US" sz="2800"/>
              <a:t>ASSET-BACKED CP (ABCP)</a:t>
            </a:r>
          </a:p>
        </p:txBody>
      </p:sp>
      <p:sp>
        <p:nvSpPr>
          <p:cNvPr id="2" name="Slide Number Placeholder 1">
            <a:extLst>
              <a:ext uri="{FF2B5EF4-FFF2-40B4-BE49-F238E27FC236}">
                <a16:creationId xmlns:a16="http://schemas.microsoft.com/office/drawing/2014/main" id="{4BE9CFB4-AADA-4EED-A0A8-8052B6A23A62}"/>
              </a:ext>
            </a:extLst>
          </p:cNvPr>
          <p:cNvSpPr>
            <a:spLocks noGrp="1"/>
          </p:cNvSpPr>
          <p:nvPr>
            <p:ph type="sldNum" sz="quarter" idx="10"/>
          </p:nvPr>
        </p:nvSpPr>
        <p:spPr/>
        <p:txBody>
          <a:bodyPr/>
          <a:lstStyle/>
          <a:p>
            <a:pPr marL="0" marR="0" lvl="0" indent="0" algn="ctr" defTabSz="453099" rtl="0" eaLnBrk="1" fontAlgn="base" latinLnBrk="0" hangingPunct="1">
              <a:lnSpc>
                <a:spcPct val="100000"/>
              </a:lnSpc>
              <a:spcBef>
                <a:spcPct val="0"/>
              </a:spcBef>
              <a:spcAft>
                <a:spcPct val="0"/>
              </a:spcAft>
              <a:buClrTx/>
              <a:buSzTx/>
              <a:buFontTx/>
              <a:buNone/>
              <a:tabLst/>
              <a:defRPr/>
            </a:pPr>
            <a:fld id="{2E9F7E63-0103-43A8-A277-0E1F8158C81C}" type="slidenum">
              <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rPr>
              <a:pPr marL="0" marR="0" lvl="0" indent="0" algn="ctr" defTabSz="453099" rtl="0" eaLnBrk="1" fontAlgn="base" latinLnBrk="0" hangingPunct="1">
                <a:lnSpc>
                  <a:spcPct val="100000"/>
                </a:lnSpc>
                <a:spcBef>
                  <a:spcPct val="0"/>
                </a:spcBef>
                <a:spcAft>
                  <a:spcPct val="0"/>
                </a:spcAft>
                <a:buClrTx/>
                <a:buSzTx/>
                <a:buFontTx/>
                <a:buNone/>
                <a:tabLst/>
                <a:defRPr/>
              </a:pPr>
              <a:t>44</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8" name="Text Placeholder 7">
            <a:extLst>
              <a:ext uri="{FF2B5EF4-FFF2-40B4-BE49-F238E27FC236}">
                <a16:creationId xmlns:a16="http://schemas.microsoft.com/office/drawing/2014/main" id="{68412B5B-78F3-78CC-F493-61EF06863062}"/>
              </a:ext>
            </a:extLst>
          </p:cNvPr>
          <p:cNvSpPr>
            <a:spLocks noGrp="1"/>
          </p:cNvSpPr>
          <p:nvPr>
            <p:ph type="body" sz="quarter" idx="11"/>
          </p:nvPr>
        </p:nvSpPr>
        <p:spPr/>
        <p:txBody>
          <a:bodyPr/>
          <a:lstStyle/>
          <a:p>
            <a:r>
              <a:rPr lang="en-US"/>
              <a:t>Please refer to the disclosure slide for additional</a:t>
            </a:r>
            <a:br>
              <a:rPr lang="en-US"/>
            </a:br>
            <a:r>
              <a:rPr lang="en-US"/>
              <a:t>information regarding this presentation. </a:t>
            </a:r>
          </a:p>
        </p:txBody>
      </p:sp>
    </p:spTree>
    <p:extLst>
      <p:ext uri="{BB962C8B-B14F-4D97-AF65-F5344CB8AC3E}">
        <p14:creationId xmlns:p14="http://schemas.microsoft.com/office/powerpoint/2010/main" val="2304556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BBAA-ED72-42DB-8597-E910ECC63427}"/>
              </a:ext>
            </a:extLst>
          </p:cNvPr>
          <p:cNvSpPr>
            <a:spLocks noGrp="1"/>
          </p:cNvSpPr>
          <p:nvPr>
            <p:ph type="title"/>
          </p:nvPr>
        </p:nvSpPr>
        <p:spPr/>
        <p:txBody>
          <a:bodyPr/>
          <a:lstStyle/>
          <a:p>
            <a:pPr algn="ctr"/>
            <a:r>
              <a:rPr lang="en-US">
                <a:solidFill>
                  <a:schemeClr val="bg2"/>
                </a:solidFill>
              </a:rPr>
              <a:t>CERTIFICATES OF DEPOSIT</a:t>
            </a:r>
          </a:p>
        </p:txBody>
      </p:sp>
      <p:sp>
        <p:nvSpPr>
          <p:cNvPr id="3" name="Slide Number Placeholder 2">
            <a:extLst>
              <a:ext uri="{FF2B5EF4-FFF2-40B4-BE49-F238E27FC236}">
                <a16:creationId xmlns:a16="http://schemas.microsoft.com/office/drawing/2014/main" id="{865DDA33-EAD7-4718-8E60-2D3F91F5F0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9F7E63-0103-43A8-A277-0E1F8158C81C}" type="slidenum">
              <a:rPr kumimoji="0" lang="en-US" sz="1651" b="0" i="0" u="none" strike="noStrike" kern="1200" cap="none" spc="0" normalizeH="0" baseline="0" noProof="0" smtClean="0">
                <a:ln>
                  <a:noFill/>
                </a:ln>
                <a:solidFill>
                  <a:srgbClr val="3B6E8F">
                    <a:lumMod val="50000"/>
                  </a:srgbClr>
                </a:solidFill>
                <a:effectLst/>
                <a:uLnTx/>
                <a:uFillTx/>
                <a:latin typeface="Calibri"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5" name="Text Placeholder 7">
            <a:extLst>
              <a:ext uri="{FF2B5EF4-FFF2-40B4-BE49-F238E27FC236}">
                <a16:creationId xmlns:a16="http://schemas.microsoft.com/office/drawing/2014/main" id="{CFB064E6-49F0-8643-4975-71CB272EAFFD}"/>
              </a:ext>
            </a:extLst>
          </p:cNvPr>
          <p:cNvSpPr>
            <a:spLocks noGrp="1"/>
          </p:cNvSpPr>
          <p:nvPr>
            <p:ph type="body" sz="quarter" idx="11"/>
          </p:nvPr>
        </p:nvSpPr>
        <p:spPr>
          <a:xfrm>
            <a:off x="1643063" y="6362700"/>
            <a:ext cx="4033837" cy="274638"/>
          </a:xfrm>
        </p:spPr>
        <p:txBody>
          <a:bodyPr/>
          <a:lstStyle/>
          <a:p>
            <a:r>
              <a:rPr lang="en-US"/>
              <a:t>Please refer to the disclosure slide for additional</a:t>
            </a:r>
            <a:br>
              <a:rPr lang="en-US"/>
            </a:br>
            <a:r>
              <a:rPr lang="en-US"/>
              <a:t>information regarding this presentation. </a:t>
            </a:r>
          </a:p>
        </p:txBody>
      </p:sp>
    </p:spTree>
    <p:extLst>
      <p:ext uri="{BB962C8B-B14F-4D97-AF65-F5344CB8AC3E}">
        <p14:creationId xmlns:p14="http://schemas.microsoft.com/office/powerpoint/2010/main" val="1200464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E5050A-902F-C0DC-7190-5FD596FF15FC}"/>
              </a:ext>
            </a:extLst>
          </p:cNvPr>
          <p:cNvSpPr>
            <a:spLocks noGrp="1" noRot="1" noMove="1" noResize="1" noEditPoints="1" noAdjustHandles="1" noChangeArrowheads="1" noChangeShapeType="1"/>
          </p:cNvSpPr>
          <p:nvPr/>
        </p:nvSpPr>
        <p:spPr>
          <a:xfrm>
            <a:off x="723237" y="1457608"/>
            <a:ext cx="10864158" cy="4119327"/>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CDs are time deposits issued electronically by domestic banks for a stated term providing interest reflecting both a small maturity premium and an illiquidity premium.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CDs are insured by the Federal Deposit Insurance Corporation (FDIC) and the National Credit Union Administration (NCUA) for amounts equal to or below $250,000. These may be available to institutions through brokered CD structures.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Yankee CDs (YCDs) are negotiable CDs issued by the U.S. based branch of a foreign bank in US dollars. YCDs generally provide greater yield than domestic CDs, but do not receive FDIC backing.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Gill Sans MT"/>
                <a:ea typeface="+mn-ea"/>
                <a:cs typeface="+mn-cs"/>
              </a:rPr>
              <a:t>Foreign banks issue YCDs to increase their dollar reserves and grow their asset base</a:t>
            </a:r>
            <a:endParaRPr kumimoji="0" lang="en-US" sz="225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6" name="Title 5">
            <a:extLst>
              <a:ext uri="{FF2B5EF4-FFF2-40B4-BE49-F238E27FC236}">
                <a16:creationId xmlns:a16="http://schemas.microsoft.com/office/drawing/2014/main" id="{7894B99F-C5D3-42E7-B9BB-42F43BDD7351}"/>
              </a:ext>
            </a:extLst>
          </p:cNvPr>
          <p:cNvSpPr>
            <a:spLocks noGrp="1"/>
          </p:cNvSpPr>
          <p:nvPr>
            <p:ph type="title"/>
          </p:nvPr>
        </p:nvSpPr>
        <p:spPr/>
        <p:txBody>
          <a:bodyPr/>
          <a:lstStyle/>
          <a:p>
            <a:pPr algn="ctr"/>
            <a:r>
              <a:rPr lang="en-US" sz="2800"/>
              <a:t>CERTIFICATES OF DEPOSIT (CD/YCD)</a:t>
            </a:r>
          </a:p>
        </p:txBody>
      </p:sp>
      <p:sp>
        <p:nvSpPr>
          <p:cNvPr id="2" name="Slide Number Placeholder 1">
            <a:extLst>
              <a:ext uri="{FF2B5EF4-FFF2-40B4-BE49-F238E27FC236}">
                <a16:creationId xmlns:a16="http://schemas.microsoft.com/office/drawing/2014/main" id="{4BE9CFB4-AADA-4EED-A0A8-8052B6A23A62}"/>
              </a:ext>
            </a:extLst>
          </p:cNvPr>
          <p:cNvSpPr>
            <a:spLocks noGrp="1"/>
          </p:cNvSpPr>
          <p:nvPr>
            <p:ph type="sldNum" sz="quarter" idx="10"/>
          </p:nvPr>
        </p:nvSpPr>
        <p:spPr/>
        <p:txBody>
          <a:bodyPr/>
          <a:lstStyle/>
          <a:p>
            <a:pPr marL="0" marR="0" lvl="0" indent="0" algn="ctr" defTabSz="453099" rtl="0" eaLnBrk="1" fontAlgn="base" latinLnBrk="0" hangingPunct="1">
              <a:lnSpc>
                <a:spcPct val="100000"/>
              </a:lnSpc>
              <a:spcBef>
                <a:spcPct val="0"/>
              </a:spcBef>
              <a:spcAft>
                <a:spcPct val="0"/>
              </a:spcAft>
              <a:buClrTx/>
              <a:buSzTx/>
              <a:buFontTx/>
              <a:buNone/>
              <a:tabLst/>
              <a:defRPr/>
            </a:pPr>
            <a:fld id="{2E9F7E63-0103-43A8-A277-0E1F8158C81C}" type="slidenum">
              <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rPr>
              <a:pPr marL="0" marR="0" lvl="0" indent="0" algn="ctr" defTabSz="453099" rtl="0" eaLnBrk="1" fontAlgn="base" latinLnBrk="0" hangingPunct="1">
                <a:lnSpc>
                  <a:spcPct val="100000"/>
                </a:lnSpc>
                <a:spcBef>
                  <a:spcPct val="0"/>
                </a:spcBef>
                <a:spcAft>
                  <a:spcPct val="0"/>
                </a:spcAft>
                <a:buClrTx/>
                <a:buSzTx/>
                <a:buFontTx/>
                <a:buNone/>
                <a:tabLst/>
                <a:defRPr/>
              </a:pPr>
              <a:t>46</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9" name="Text Placeholder 7">
            <a:extLst>
              <a:ext uri="{FF2B5EF4-FFF2-40B4-BE49-F238E27FC236}">
                <a16:creationId xmlns:a16="http://schemas.microsoft.com/office/drawing/2014/main" id="{9E580F9A-C400-9A96-264E-413E0EC106DC}"/>
              </a:ext>
            </a:extLst>
          </p:cNvPr>
          <p:cNvSpPr txBox="1">
            <a:spLocks/>
          </p:cNvSpPr>
          <p:nvPr/>
        </p:nvSpPr>
        <p:spPr>
          <a:xfrm>
            <a:off x="1642939" y="6362113"/>
            <a:ext cx="4034531" cy="275485"/>
          </a:xfrm>
          <a:prstGeom prst="rect">
            <a:avLst/>
          </a:prstGeom>
        </p:spPr>
        <p:txBody>
          <a:bodyPr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a:t>
            </a:r>
            <a:b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b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information regarding this presentation. </a:t>
            </a:r>
          </a:p>
        </p:txBody>
      </p:sp>
    </p:spTree>
    <p:extLst>
      <p:ext uri="{BB962C8B-B14F-4D97-AF65-F5344CB8AC3E}">
        <p14:creationId xmlns:p14="http://schemas.microsoft.com/office/powerpoint/2010/main" val="2835457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BBAA-ED72-42DB-8597-E910ECC63427}"/>
              </a:ext>
            </a:extLst>
          </p:cNvPr>
          <p:cNvSpPr>
            <a:spLocks noGrp="1"/>
          </p:cNvSpPr>
          <p:nvPr>
            <p:ph type="title"/>
          </p:nvPr>
        </p:nvSpPr>
        <p:spPr/>
        <p:txBody>
          <a:bodyPr/>
          <a:lstStyle/>
          <a:p>
            <a:pPr algn="ctr"/>
            <a:r>
              <a:rPr lang="en-US">
                <a:solidFill>
                  <a:schemeClr val="bg2"/>
                </a:solidFill>
              </a:rPr>
              <a:t>REPURCHASE AGREEMENT</a:t>
            </a:r>
          </a:p>
        </p:txBody>
      </p:sp>
      <p:sp>
        <p:nvSpPr>
          <p:cNvPr id="3" name="Slide Number Placeholder 2">
            <a:extLst>
              <a:ext uri="{FF2B5EF4-FFF2-40B4-BE49-F238E27FC236}">
                <a16:creationId xmlns:a16="http://schemas.microsoft.com/office/drawing/2014/main" id="{865DDA33-EAD7-4718-8E60-2D3F91F5F0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9F7E63-0103-43A8-A277-0E1F8158C81C}" type="slidenum">
              <a:rPr kumimoji="0" lang="en-US" sz="1651" b="0" i="0" u="none" strike="noStrike" kern="1200" cap="none" spc="0" normalizeH="0" baseline="0" noProof="0" smtClean="0">
                <a:ln>
                  <a:noFill/>
                </a:ln>
                <a:solidFill>
                  <a:srgbClr val="FFFFFF"/>
                </a:solidFill>
                <a:effectLst/>
                <a:uLnTx/>
                <a:uFillTx/>
                <a:latin typeface="Calibri"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651" b="0" i="0" u="none" strike="noStrike" kern="1200" cap="none" spc="0" normalizeH="0" baseline="0" noProof="0">
              <a:ln>
                <a:noFill/>
              </a:ln>
              <a:solidFill>
                <a:srgbClr val="FFFFFF"/>
              </a:solidFill>
              <a:effectLst/>
              <a:uLnTx/>
              <a:uFillTx/>
              <a:latin typeface="Calibri" charset="0"/>
              <a:ea typeface="+mn-ea"/>
              <a:cs typeface="+mn-cs"/>
            </a:endParaRPr>
          </a:p>
        </p:txBody>
      </p:sp>
      <p:sp>
        <p:nvSpPr>
          <p:cNvPr id="4" name="Text Placeholder 3">
            <a:extLst>
              <a:ext uri="{FF2B5EF4-FFF2-40B4-BE49-F238E27FC236}">
                <a16:creationId xmlns:a16="http://schemas.microsoft.com/office/drawing/2014/main" id="{40948DE4-1E51-4622-B202-000A7B32605A}"/>
              </a:ext>
            </a:extLst>
          </p:cNvPr>
          <p:cNvSpPr>
            <a:spLocks noGrp="1"/>
          </p:cNvSpPr>
          <p:nvPr>
            <p:ph type="body" sz="quarter" idx="11"/>
          </p:nvPr>
        </p:nvSpPr>
        <p:spPr/>
        <p:txBody>
          <a:bodyPr/>
          <a:lstStyle/>
          <a:p>
            <a:r>
              <a:rPr lang="en-US">
                <a:solidFill>
                  <a:schemeClr val="bg2"/>
                </a:solidFill>
              </a:rPr>
              <a:t>Please refer to the disclosure slide for additional</a:t>
            </a:r>
            <a:br>
              <a:rPr lang="en-US">
                <a:solidFill>
                  <a:schemeClr val="bg2"/>
                </a:solidFill>
              </a:rPr>
            </a:br>
            <a:r>
              <a:rPr lang="en-US">
                <a:solidFill>
                  <a:schemeClr val="bg2"/>
                </a:solidFill>
              </a:rPr>
              <a:t>information regarding this presentation. </a:t>
            </a:r>
          </a:p>
        </p:txBody>
      </p:sp>
      <p:sp>
        <p:nvSpPr>
          <p:cNvPr id="5" name="Slide Number Placeholder 1">
            <a:extLst>
              <a:ext uri="{FF2B5EF4-FFF2-40B4-BE49-F238E27FC236}">
                <a16:creationId xmlns:a16="http://schemas.microsoft.com/office/drawing/2014/main" id="{050AA1E3-5F8D-8C6E-C76F-AD52EA2E4C04}"/>
              </a:ext>
            </a:extLst>
          </p:cNvPr>
          <p:cNvSpPr txBox="1">
            <a:spLocks/>
          </p:cNvSpPr>
          <p:nvPr/>
        </p:nvSpPr>
        <p:spPr>
          <a:xfrm>
            <a:off x="11056268" y="6362113"/>
            <a:ext cx="524933" cy="295267"/>
          </a:xfrm>
          <a:prstGeom prst="rect">
            <a:avLst/>
          </a:prstGeom>
        </p:spPr>
        <p:txBody>
          <a:bodyPr vert="horz" wrap="square" lIns="96661" tIns="48331" rIns="96661" bIns="48331" numCol="1" anchor="t" anchorCtr="0" compatLnSpc="1">
            <a:prstTxWarp prst="textNoShape">
              <a:avLst/>
            </a:prstTxWarp>
          </a:bodyPr>
          <a:lstStyle>
            <a:defPPr>
              <a:defRPr lang="en-US"/>
            </a:defPPr>
            <a:lvl1pPr marL="0" algn="ctr" defTabSz="914400" rtl="0" eaLnBrk="1" latinLnBrk="0" hangingPunct="1">
              <a:defRPr sz="1651" kern="1200">
                <a:solidFill>
                  <a:schemeClr val="accent1">
                    <a:lumMod val="50000"/>
                  </a:schemeClr>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3099" rtl="0" eaLnBrk="1" fontAlgn="base" latinLnBrk="0" hangingPunct="1">
              <a:lnSpc>
                <a:spcPct val="100000"/>
              </a:lnSpc>
              <a:spcBef>
                <a:spcPct val="0"/>
              </a:spcBef>
              <a:spcAft>
                <a:spcPct val="0"/>
              </a:spcAft>
              <a:buClrTx/>
              <a:buSzTx/>
              <a:buFontTx/>
              <a:buNone/>
              <a:tabLst/>
              <a:defRPr/>
            </a:pPr>
            <a:fld id="{2E9F7E63-0103-43A8-A277-0E1F8158C81C}" type="slidenum">
              <a:rPr kumimoji="0" lang="en-US" sz="1651" b="0" i="0" u="none" strike="noStrike" kern="1200" cap="none" spc="0" normalizeH="0" baseline="0" noProof="0" smtClean="0">
                <a:ln>
                  <a:noFill/>
                </a:ln>
                <a:solidFill>
                  <a:srgbClr val="3B6E8F">
                    <a:lumMod val="50000"/>
                  </a:srgbClr>
                </a:solidFill>
                <a:effectLst/>
                <a:uLnTx/>
                <a:uFillTx/>
                <a:latin typeface="Calibri" charset="0"/>
                <a:ea typeface="+mn-ea"/>
                <a:cs typeface="+mn-cs"/>
              </a:rPr>
              <a:pPr marL="0" marR="0" lvl="0" indent="0" algn="ctr" defTabSz="453099" rtl="0" eaLnBrk="1" fontAlgn="base" latinLnBrk="0" hangingPunct="1">
                <a:lnSpc>
                  <a:spcPct val="100000"/>
                </a:lnSpc>
                <a:spcBef>
                  <a:spcPct val="0"/>
                </a:spcBef>
                <a:spcAft>
                  <a:spcPct val="0"/>
                </a:spcAft>
                <a:buClrTx/>
                <a:buSzTx/>
                <a:buFontTx/>
                <a:buNone/>
                <a:tabLst/>
                <a:defRPr/>
              </a:pPr>
              <a:t>47</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6" name="Text Placeholder 11">
            <a:extLst>
              <a:ext uri="{FF2B5EF4-FFF2-40B4-BE49-F238E27FC236}">
                <a16:creationId xmlns:a16="http://schemas.microsoft.com/office/drawing/2014/main" id="{971605CA-EBF8-C63F-C282-3DDCCEEF2F01}"/>
              </a:ext>
            </a:extLst>
          </p:cNvPr>
          <p:cNvSpPr txBox="1">
            <a:spLocks/>
          </p:cNvSpPr>
          <p:nvPr/>
        </p:nvSpPr>
        <p:spPr>
          <a:xfrm>
            <a:off x="1380472" y="6372004"/>
            <a:ext cx="4034531" cy="275485"/>
          </a:xfrm>
          <a:prstGeom prst="rect">
            <a:avLst/>
          </a:prstGeom>
        </p:spPr>
        <p:txBody>
          <a:bodyPr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pPr marL="0" marR="0" lvl="0" indent="0" algn="l" defTabSz="453099" rtl="0" eaLnBrk="1" fontAlgn="base" latinLnBrk="0" hangingPunct="1">
              <a:lnSpc>
                <a:spcPct val="100000"/>
              </a:lnSpc>
              <a:spcBef>
                <a:spcPct val="20000"/>
              </a:spcBef>
              <a:spcAft>
                <a:spcPct val="0"/>
              </a:spcAft>
              <a:buClrTx/>
              <a:buSzTx/>
              <a:buFont typeface="Arial" charset="0"/>
              <a:buNone/>
              <a:tabLst/>
              <a:defRPr/>
            </a:pP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Please refer to the disclosure slide for additional</a:t>
            </a:r>
            <a:b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br>
            <a:r>
              <a:rPr kumimoji="0" lang="en-US" sz="984" b="0" i="0" u="none" strike="noStrike" kern="1200" cap="none" spc="0" normalizeH="0" baseline="0" noProof="0">
                <a:ln>
                  <a:noFill/>
                </a:ln>
                <a:solidFill>
                  <a:srgbClr val="000000"/>
                </a:solidFill>
                <a:effectLst/>
                <a:uLnTx/>
                <a:uFillTx/>
                <a:latin typeface="Gill Sans MT"/>
                <a:ea typeface="ＭＳ Ｐゴシック" pitchFamily="36" charset="-128"/>
              </a:rPr>
              <a:t>information regarding this presentation. </a:t>
            </a:r>
          </a:p>
        </p:txBody>
      </p:sp>
    </p:spTree>
    <p:extLst>
      <p:ext uri="{BB962C8B-B14F-4D97-AF65-F5344CB8AC3E}">
        <p14:creationId xmlns:p14="http://schemas.microsoft.com/office/powerpoint/2010/main" val="248094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94B99F-C5D3-42E7-B9BB-42F43BDD7351}"/>
              </a:ext>
            </a:extLst>
          </p:cNvPr>
          <p:cNvSpPr>
            <a:spLocks noGrp="1"/>
          </p:cNvSpPr>
          <p:nvPr>
            <p:ph type="title"/>
          </p:nvPr>
        </p:nvSpPr>
        <p:spPr/>
        <p:txBody>
          <a:bodyPr/>
          <a:lstStyle/>
          <a:p>
            <a:pPr algn="ctr"/>
            <a:r>
              <a:rPr lang="en-US" sz="2800"/>
              <a:t>REPURCHASE AGREEMENT (REPO)</a:t>
            </a:r>
          </a:p>
        </p:txBody>
      </p:sp>
      <p:sp>
        <p:nvSpPr>
          <p:cNvPr id="2" name="Slide Number Placeholder 1">
            <a:extLst>
              <a:ext uri="{FF2B5EF4-FFF2-40B4-BE49-F238E27FC236}">
                <a16:creationId xmlns:a16="http://schemas.microsoft.com/office/drawing/2014/main" id="{4BE9CFB4-AADA-4EED-A0A8-8052B6A23A62}"/>
              </a:ext>
            </a:extLst>
          </p:cNvPr>
          <p:cNvSpPr>
            <a:spLocks noGrp="1"/>
          </p:cNvSpPr>
          <p:nvPr>
            <p:ph type="sldNum" sz="quarter" idx="10"/>
          </p:nvPr>
        </p:nvSpPr>
        <p:spPr/>
        <p:txBody>
          <a:bodyPr/>
          <a:lstStyle/>
          <a:p>
            <a:pPr marL="0" marR="0" lvl="0" indent="0" algn="ctr" defTabSz="453099" rtl="0" eaLnBrk="1" fontAlgn="base" latinLnBrk="0" hangingPunct="1">
              <a:lnSpc>
                <a:spcPct val="100000"/>
              </a:lnSpc>
              <a:spcBef>
                <a:spcPct val="0"/>
              </a:spcBef>
              <a:spcAft>
                <a:spcPct val="0"/>
              </a:spcAft>
              <a:buClrTx/>
              <a:buSzTx/>
              <a:buFontTx/>
              <a:buNone/>
              <a:tabLst/>
              <a:defRPr/>
            </a:pPr>
            <a:fld id="{2E9F7E63-0103-43A8-A277-0E1F8158C81C}" type="slidenum">
              <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rPr>
              <a:pPr marL="0" marR="0" lvl="0" indent="0" algn="ctr" defTabSz="453099" rtl="0" eaLnBrk="1" fontAlgn="base" latinLnBrk="0" hangingPunct="1">
                <a:lnSpc>
                  <a:spcPct val="100000"/>
                </a:lnSpc>
                <a:spcBef>
                  <a:spcPct val="0"/>
                </a:spcBef>
                <a:spcAft>
                  <a:spcPct val="0"/>
                </a:spcAft>
                <a:buClrTx/>
                <a:buSzTx/>
                <a:buFontTx/>
                <a:buNone/>
                <a:tabLst/>
                <a:defRPr/>
              </a:pPr>
              <a:t>48</a:t>
            </a:fld>
            <a:endParaRPr kumimoji="0" lang="en-US" sz="1651" b="0" i="0" u="none" strike="noStrike" kern="1200" cap="none" spc="0" normalizeH="0" baseline="0" noProof="0">
              <a:ln>
                <a:noFill/>
              </a:ln>
              <a:solidFill>
                <a:srgbClr val="3B6E8F">
                  <a:lumMod val="50000"/>
                </a:srgbClr>
              </a:solidFill>
              <a:effectLst/>
              <a:uLnTx/>
              <a:uFillTx/>
              <a:latin typeface="Calibri" charset="0"/>
              <a:ea typeface="+mn-ea"/>
              <a:cs typeface="+mn-cs"/>
            </a:endParaRPr>
          </a:p>
        </p:txBody>
      </p:sp>
      <p:sp>
        <p:nvSpPr>
          <p:cNvPr id="12" name="Text Placeholder 11">
            <a:extLst>
              <a:ext uri="{FF2B5EF4-FFF2-40B4-BE49-F238E27FC236}">
                <a16:creationId xmlns:a16="http://schemas.microsoft.com/office/drawing/2014/main" id="{6CDE7EF8-4BAD-00B7-1CEE-DD43C7CE26D2}"/>
              </a:ext>
            </a:extLst>
          </p:cNvPr>
          <p:cNvSpPr>
            <a:spLocks noGrp="1"/>
          </p:cNvSpPr>
          <p:nvPr>
            <p:ph type="body" sz="quarter" idx="11"/>
          </p:nvPr>
        </p:nvSpPr>
        <p:spPr/>
        <p:txBody>
          <a:bodyPr/>
          <a:lstStyle/>
          <a:p>
            <a:r>
              <a:rPr lang="en-US"/>
              <a:t>Please refer to the disclosure slide for additional</a:t>
            </a:r>
            <a:br>
              <a:rPr lang="en-US"/>
            </a:br>
            <a:r>
              <a:rPr lang="en-US"/>
              <a:t>information regarding this presentation. </a:t>
            </a:r>
          </a:p>
        </p:txBody>
      </p:sp>
      <p:sp>
        <p:nvSpPr>
          <p:cNvPr id="5" name="Rectangle 4">
            <a:extLst>
              <a:ext uri="{FF2B5EF4-FFF2-40B4-BE49-F238E27FC236}">
                <a16:creationId xmlns:a16="http://schemas.microsoft.com/office/drawing/2014/main" id="{6E9D90C5-F938-8851-4FBE-7335107E9E19}"/>
              </a:ext>
            </a:extLst>
          </p:cNvPr>
          <p:cNvSpPr/>
          <p:nvPr/>
        </p:nvSpPr>
        <p:spPr>
          <a:xfrm>
            <a:off x="472332" y="1274893"/>
            <a:ext cx="11219559" cy="465539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Repo are short-term borrowing agreements wherein securities are loaned to a counterparty with a guaranteed repurchase at a future date for a stated price. The repo rate is the difference between the original sale and promised repurchase price.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General collateral (GC) enables counterparties to transact swiftly with high-quality collateral identified after settlement.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GC may be either traditional or non-traditional. Traditional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    repo risk is equal to that of the underlying assets.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    Non-traditional repo risk is related to both the assets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    and the counterparty.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7" name="Picture Placeholder 5" descr="education_repurchaseagreementprimer_us.pdf - Foxit Reader">
            <a:extLst>
              <a:ext uri="{FF2B5EF4-FFF2-40B4-BE49-F238E27FC236}">
                <a16:creationId xmlns:a16="http://schemas.microsoft.com/office/drawing/2014/main" id="{F1693277-4742-CC0A-8F23-527E65C09F12}"/>
              </a:ext>
            </a:extLst>
          </p:cNvPr>
          <p:cNvPicPr>
            <a:picLocks noChangeAspect="1"/>
          </p:cNvPicPr>
          <p:nvPr/>
        </p:nvPicPr>
        <p:blipFill rotWithShape="1">
          <a:blip r:embed="rId2"/>
          <a:srcRect b="4189"/>
          <a:stretch/>
        </p:blipFill>
        <p:spPr>
          <a:xfrm>
            <a:off x="7016771" y="3072587"/>
            <a:ext cx="3801485" cy="2491740"/>
          </a:xfrm>
          <a:prstGeom prst="rect">
            <a:avLst/>
          </a:prstGeom>
        </p:spPr>
      </p:pic>
      <p:sp>
        <p:nvSpPr>
          <p:cNvPr id="11" name="TextBox 10">
            <a:extLst>
              <a:ext uri="{FF2B5EF4-FFF2-40B4-BE49-F238E27FC236}">
                <a16:creationId xmlns:a16="http://schemas.microsoft.com/office/drawing/2014/main" id="{9F067A6F-AB2D-4C9F-85D3-11A4D0737E3A}"/>
              </a:ext>
            </a:extLst>
          </p:cNvPr>
          <p:cNvSpPr txBox="1"/>
          <p:nvPr/>
        </p:nvSpPr>
        <p:spPr>
          <a:xfrm>
            <a:off x="7016771" y="5574562"/>
            <a:ext cx="4034566" cy="204800"/>
          </a:xfrm>
          <a:prstGeom prst="rect">
            <a:avLst/>
          </a:prstGeom>
          <a:noFill/>
        </p:spPr>
        <p:txBody>
          <a:bodyPr wrap="square" rtlCol="0">
            <a:spAutoFit/>
          </a:bodyPr>
          <a:lstStyle/>
          <a:p>
            <a:pPr marL="0" marR="0" lvl="0" indent="0" algn="l" defTabSz="453099" rtl="0" eaLnBrk="1" fontAlgn="base" latinLnBrk="0" hangingPunct="1">
              <a:lnSpc>
                <a:spcPct val="100000"/>
              </a:lnSpc>
              <a:spcBef>
                <a:spcPct val="0"/>
              </a:spcBef>
              <a:spcAft>
                <a:spcPct val="0"/>
              </a:spcAft>
              <a:buClrTx/>
              <a:buSzTx/>
              <a:buFontTx/>
              <a:buNone/>
              <a:tabLst/>
              <a:defRPr/>
            </a:pPr>
            <a:r>
              <a:rPr kumimoji="0" lang="en-US" sz="731" b="0" i="1" u="none" strike="noStrike" kern="1200" cap="none" spc="0" normalizeH="0" baseline="0" noProof="0">
                <a:ln>
                  <a:noFill/>
                </a:ln>
                <a:solidFill>
                  <a:srgbClr val="FFFFFF"/>
                </a:solidFill>
                <a:effectLst/>
                <a:uLnTx/>
                <a:uFillTx/>
                <a:latin typeface="Verdana"/>
                <a:ea typeface="ＭＳ Ｐゴシック" charset="0"/>
                <a:cs typeface="+mn-cs"/>
              </a:rPr>
              <a:t>Source: Morgan Stanley Investment Management</a:t>
            </a:r>
          </a:p>
        </p:txBody>
      </p:sp>
    </p:spTree>
    <p:extLst>
      <p:ext uri="{BB962C8B-B14F-4D97-AF65-F5344CB8AC3E}">
        <p14:creationId xmlns:p14="http://schemas.microsoft.com/office/powerpoint/2010/main" val="393527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What is Fundamental Credit Analysis?</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5</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3"/>
            <a:ext cx="11431093" cy="4974968"/>
          </a:xfrm>
        </p:spPr>
        <p:txBody>
          <a:bodyPr lIns="91440" tIns="45720" rIns="91440" bIns="45720" anchor="t"/>
          <a:lstStyle/>
          <a:p>
            <a:pPr marL="285750" indent="-285750">
              <a:buFont typeface="Arial" panose="020B0604020202020204" pitchFamily="34" charset="0"/>
              <a:buChar char="•"/>
            </a:pPr>
            <a:r>
              <a:rPr lang="en-US" sz="2800" dirty="0">
                <a:ea typeface="ＭＳ Ｐゴシック"/>
              </a:rPr>
              <a:t>Fundamental analysis attempts to develop insight by looking holistically at a business to determine its credit quality and potential risks. </a:t>
            </a:r>
          </a:p>
          <a:p>
            <a:pPr marL="1021715" lvl="1" indent="-285750">
              <a:buFont typeface="Arial" panose="020B0604020202020204" pitchFamily="34" charset="0"/>
              <a:buChar char="•"/>
            </a:pPr>
            <a:r>
              <a:rPr lang="en-US" sz="2000" dirty="0">
                <a:solidFill>
                  <a:schemeClr val="tx1"/>
                </a:solidFill>
                <a:ea typeface="ＭＳ Ｐゴシック"/>
              </a:rPr>
              <a:t>Analyze the three financial statements (Income Statement, Balance Sheet, Cash Flows)</a:t>
            </a:r>
          </a:p>
          <a:p>
            <a:pPr marL="1021715" lvl="1" indent="-285750">
              <a:buFont typeface="Arial" panose="020B0604020202020204" pitchFamily="34" charset="0"/>
              <a:buChar char="•"/>
            </a:pPr>
            <a:r>
              <a:rPr lang="en-US" sz="2000" dirty="0">
                <a:solidFill>
                  <a:schemeClr val="tx1"/>
                </a:solidFill>
                <a:ea typeface="ＭＳ Ｐゴシック"/>
              </a:rPr>
              <a:t>Look at the competitive environment and profit drivers (Porter’s 5 Forces, Peer Analysis)</a:t>
            </a:r>
          </a:p>
          <a:p>
            <a:pPr marL="1021715" lvl="1" indent="-285750">
              <a:buFont typeface="Arial" panose="020B0604020202020204" pitchFamily="34" charset="0"/>
              <a:buChar char="•"/>
            </a:pPr>
            <a:r>
              <a:rPr lang="en-US" sz="2000" dirty="0">
                <a:solidFill>
                  <a:schemeClr val="tx1"/>
                </a:solidFill>
                <a:ea typeface="ＭＳ Ｐゴシック"/>
              </a:rPr>
              <a:t>Utilize specific credit ratios to form an opinion on credit quality (leverage, cash flow, interest coverage)</a:t>
            </a:r>
          </a:p>
          <a:p>
            <a:endParaRPr lang="en-US" sz="2000"/>
          </a:p>
          <a:p>
            <a:pPr marL="285750" indent="-285750">
              <a:buFont typeface="Arial" panose="020B0604020202020204" pitchFamily="34" charset="0"/>
              <a:buChar char="•"/>
            </a:pPr>
            <a:r>
              <a:rPr lang="en-US" sz="2750" dirty="0">
                <a:ea typeface="ＭＳ Ｐゴシック"/>
              </a:rPr>
              <a:t>Develop an understanding of rating process to anticipate rating changes before they happen. </a:t>
            </a:r>
          </a:p>
          <a:p>
            <a:pPr marL="1021715" lvl="1" indent="-285750">
              <a:buFont typeface="Arial" panose="020B0604020202020204" pitchFamily="34" charset="0"/>
              <a:buChar char="•"/>
            </a:pPr>
            <a:r>
              <a:rPr lang="en-US" sz="2000" dirty="0">
                <a:solidFill>
                  <a:schemeClr val="tx1"/>
                </a:solidFill>
                <a:ea typeface="ＭＳ Ｐゴシック"/>
              </a:rPr>
              <a:t>Speak with Nationally Recognized Statistical Rating Organization (NRSRO) analysts to understand thinking and process.</a:t>
            </a:r>
          </a:p>
          <a:p>
            <a:pPr marL="1021715" lvl="1" indent="-285750">
              <a:buFont typeface="Arial" panose="020B0604020202020204" pitchFamily="34" charset="0"/>
              <a:buChar char="•"/>
            </a:pPr>
            <a:r>
              <a:rPr lang="en-US" sz="2000" dirty="0">
                <a:solidFill>
                  <a:schemeClr val="tx1"/>
                </a:solidFill>
                <a:ea typeface="ＭＳ Ｐゴシック"/>
              </a:rPr>
              <a:t>Analyze rating triggers to determine whether an issuer will breach them. </a:t>
            </a:r>
          </a:p>
          <a:p>
            <a:pPr marL="1021715" lvl="1" indent="-285750">
              <a:buFont typeface="Arial" panose="020B0604020202020204" pitchFamily="34" charset="0"/>
              <a:buChar char="•"/>
            </a:pPr>
            <a:r>
              <a:rPr lang="en-US" sz="2000" dirty="0">
                <a:solidFill>
                  <a:schemeClr val="tx1"/>
                </a:solidFill>
                <a:ea typeface="ＭＳ Ｐゴシック"/>
              </a:rPr>
              <a:t>Both positive and negative migration present opportunities. </a:t>
            </a:r>
          </a:p>
          <a:p>
            <a:pPr marL="1021715" lvl="1" indent="-285750">
              <a:buFont typeface="Arial" panose="020B0604020202020204" pitchFamily="34" charset="0"/>
              <a:buChar char="•"/>
            </a:pPr>
            <a:endParaRPr lang="en-US" sz="2000"/>
          </a:p>
        </p:txBody>
      </p:sp>
      <p:sp>
        <p:nvSpPr>
          <p:cNvPr id="7" name="Text Placeholder 3">
            <a:extLst>
              <a:ext uri="{FF2B5EF4-FFF2-40B4-BE49-F238E27FC236}">
                <a16:creationId xmlns:a16="http://schemas.microsoft.com/office/drawing/2014/main" id="{62EC0B16-465F-73FB-44B0-F62E353D7608}"/>
              </a:ext>
            </a:extLst>
          </p:cNvPr>
          <p:cNvSpPr>
            <a:spLocks noGrp="1"/>
          </p:cNvSpPr>
          <p:nvPr>
            <p:ph type="body" sz="quarter" idx="11"/>
          </p:nvPr>
        </p:nvSpPr>
        <p:spPr>
          <a:xfrm>
            <a:off x="1643063" y="6362700"/>
            <a:ext cx="4033837" cy="274638"/>
          </a:xfrm>
        </p:spPr>
        <p:txBody>
          <a:bodyPr/>
          <a:lstStyle/>
          <a:p>
            <a:r>
              <a:rPr lang="en-US"/>
              <a:t>Please refer to the disclosure slide for additional information. </a:t>
            </a:r>
          </a:p>
        </p:txBody>
      </p:sp>
    </p:spTree>
    <p:extLst>
      <p:ext uri="{BB962C8B-B14F-4D97-AF65-F5344CB8AC3E}">
        <p14:creationId xmlns:p14="http://schemas.microsoft.com/office/powerpoint/2010/main" val="363164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8BDA-61D5-1AA4-6211-BAF438D4AA96}"/>
              </a:ext>
            </a:extLst>
          </p:cNvPr>
          <p:cNvSpPr>
            <a:spLocks noGrp="1"/>
          </p:cNvSpPr>
          <p:nvPr>
            <p:ph type="title"/>
          </p:nvPr>
        </p:nvSpPr>
        <p:spPr/>
        <p:txBody>
          <a:bodyPr/>
          <a:lstStyle/>
          <a:p>
            <a:pPr algn="ctr"/>
            <a:r>
              <a:rPr lang="en-US"/>
              <a:t>Corporate Credit Analysis (5 Cs)</a:t>
            </a:r>
          </a:p>
        </p:txBody>
      </p:sp>
      <p:sp>
        <p:nvSpPr>
          <p:cNvPr id="3" name="Slide Number Placeholder 2">
            <a:extLst>
              <a:ext uri="{FF2B5EF4-FFF2-40B4-BE49-F238E27FC236}">
                <a16:creationId xmlns:a16="http://schemas.microsoft.com/office/drawing/2014/main" id="{DBA312F8-68EF-F42E-75CF-A0FEBD46611F}"/>
              </a:ext>
            </a:extLst>
          </p:cNvPr>
          <p:cNvSpPr>
            <a:spLocks noGrp="1"/>
          </p:cNvSpPr>
          <p:nvPr>
            <p:ph type="sldNum" sz="quarter" idx="10"/>
          </p:nvPr>
        </p:nvSpPr>
        <p:spPr/>
        <p:txBody>
          <a:bodyPr/>
          <a:lstStyle/>
          <a:p>
            <a:fld id="{2E9F7E63-0103-43A8-A277-0E1F8158C81C}" type="slidenum">
              <a:rPr lang="en-US" smtClean="0"/>
              <a:pPr/>
              <a:t>6</a:t>
            </a:fld>
            <a:endParaRPr lang="en-US"/>
          </a:p>
        </p:txBody>
      </p:sp>
      <p:sp>
        <p:nvSpPr>
          <p:cNvPr id="4" name="Text Placeholder 3">
            <a:extLst>
              <a:ext uri="{FF2B5EF4-FFF2-40B4-BE49-F238E27FC236}">
                <a16:creationId xmlns:a16="http://schemas.microsoft.com/office/drawing/2014/main" id="{DE0DC771-E7D0-EF1C-7681-71097366CD60}"/>
              </a:ext>
            </a:extLst>
          </p:cNvPr>
          <p:cNvSpPr>
            <a:spLocks noGrp="1"/>
          </p:cNvSpPr>
          <p:nvPr>
            <p:ph type="body" sz="quarter" idx="11"/>
          </p:nvPr>
        </p:nvSpPr>
        <p:spPr/>
        <p:txBody>
          <a:bodyPr/>
          <a:lstStyle/>
          <a:p>
            <a:r>
              <a:rPr lang="en-US"/>
              <a:t>Please refer to the disclosure slide for additional information. </a:t>
            </a:r>
          </a:p>
        </p:txBody>
      </p:sp>
    </p:spTree>
    <p:extLst>
      <p:ext uri="{BB962C8B-B14F-4D97-AF65-F5344CB8AC3E}">
        <p14:creationId xmlns:p14="http://schemas.microsoft.com/office/powerpoint/2010/main" val="686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Corporate Credit Analysis (The 5 C’s)</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7</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3"/>
            <a:ext cx="11431093" cy="4974968"/>
          </a:xfrm>
        </p:spPr>
        <p:txBody>
          <a:bodyPr/>
          <a:lstStyle/>
          <a:p>
            <a:pPr marL="285750" indent="-285750">
              <a:buFont typeface="Arial" panose="020B0604020202020204" pitchFamily="34" charset="0"/>
              <a:buChar char="•"/>
            </a:pPr>
            <a:r>
              <a:rPr lang="en-US" sz="2800"/>
              <a:t>Character</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Capacity</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Capital</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Collateral</a:t>
            </a:r>
          </a:p>
          <a:p>
            <a:endParaRPr lang="en-US" sz="2800"/>
          </a:p>
          <a:p>
            <a:pPr marL="285750" indent="-285750">
              <a:buFont typeface="Arial" panose="020B0604020202020204" pitchFamily="34" charset="0"/>
              <a:buChar char="•"/>
            </a:pPr>
            <a:r>
              <a:rPr lang="en-US" sz="2800"/>
              <a:t>Conditions</a:t>
            </a:r>
          </a:p>
          <a:p>
            <a:pPr marL="285750" indent="-285750">
              <a:buFont typeface="Arial" panose="020B0604020202020204" pitchFamily="34" charset="0"/>
              <a:buChar char="•"/>
            </a:pPr>
            <a:endParaRPr lang="en-US" sz="2800"/>
          </a:p>
          <a:p>
            <a:endParaRPr lang="en-US" sz="2000"/>
          </a:p>
          <a:p>
            <a:pPr marL="1022038" lvl="1" indent="-285750">
              <a:buFont typeface="Arial" panose="020B0604020202020204" pitchFamily="34" charset="0"/>
              <a:buChar char="•"/>
            </a:pPr>
            <a:endParaRPr lang="en-US" sz="2000"/>
          </a:p>
        </p:txBody>
      </p:sp>
      <p:sp>
        <p:nvSpPr>
          <p:cNvPr id="6" name="AutoShape 2" descr="The 5 Cs of Credit">
            <a:extLst>
              <a:ext uri="{FF2B5EF4-FFF2-40B4-BE49-F238E27FC236}">
                <a16:creationId xmlns:a16="http://schemas.microsoft.com/office/drawing/2014/main" id="{422685CB-8962-E8F8-413C-08346AFABE4F}"/>
              </a:ext>
            </a:extLst>
          </p:cNvPr>
          <p:cNvSpPr>
            <a:spLocks noChangeAspect="1" noChangeArrowheads="1"/>
          </p:cNvSpPr>
          <p:nvPr/>
        </p:nvSpPr>
        <p:spPr bwMode="auto">
          <a:xfrm>
            <a:off x="5943600" y="3276600"/>
            <a:ext cx="2421802" cy="2421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Diagram&#10;&#10;Description automatically generated">
            <a:extLst>
              <a:ext uri="{FF2B5EF4-FFF2-40B4-BE49-F238E27FC236}">
                <a16:creationId xmlns:a16="http://schemas.microsoft.com/office/drawing/2014/main" id="{787B6030-6E0C-E2DA-8618-6327C7A6A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823" y="1259292"/>
            <a:ext cx="7297095" cy="4864730"/>
          </a:xfrm>
          <a:prstGeom prst="rect">
            <a:avLst/>
          </a:prstGeom>
        </p:spPr>
      </p:pic>
      <p:sp>
        <p:nvSpPr>
          <p:cNvPr id="7" name="Text Placeholder 3">
            <a:extLst>
              <a:ext uri="{FF2B5EF4-FFF2-40B4-BE49-F238E27FC236}">
                <a16:creationId xmlns:a16="http://schemas.microsoft.com/office/drawing/2014/main" id="{34A3DF22-07AE-BF60-6C06-9C117C4D5DC6}"/>
              </a:ext>
            </a:extLst>
          </p:cNvPr>
          <p:cNvSpPr>
            <a:spLocks noGrp="1"/>
          </p:cNvSpPr>
          <p:nvPr>
            <p:ph type="body" sz="quarter" idx="11"/>
          </p:nvPr>
        </p:nvSpPr>
        <p:spPr>
          <a:xfrm>
            <a:off x="1643063" y="6362700"/>
            <a:ext cx="4033837" cy="274638"/>
          </a:xfrm>
        </p:spPr>
        <p:txBody>
          <a:bodyPr/>
          <a:lstStyle/>
          <a:p>
            <a:r>
              <a:rPr lang="en-US"/>
              <a:t>Please refer to the disclosure slide for additional information. </a:t>
            </a:r>
          </a:p>
        </p:txBody>
      </p:sp>
    </p:spTree>
    <p:extLst>
      <p:ext uri="{BB962C8B-B14F-4D97-AF65-F5344CB8AC3E}">
        <p14:creationId xmlns:p14="http://schemas.microsoft.com/office/powerpoint/2010/main" val="244699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Character</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8</a:t>
            </a:fld>
            <a:endParaRPr lang="en-US"/>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3"/>
            <a:ext cx="11431093" cy="4974968"/>
          </a:xfrm>
        </p:spPr>
        <p:txBody>
          <a:bodyPr/>
          <a:lstStyle/>
          <a:p>
            <a:pPr marL="285750" indent="-285750">
              <a:buFont typeface="Arial" panose="020B0604020202020204" pitchFamily="34" charset="0"/>
              <a:buChar char="•"/>
            </a:pPr>
            <a:r>
              <a:rPr lang="en-US" sz="2800"/>
              <a:t>Character</a:t>
            </a:r>
          </a:p>
          <a:p>
            <a:pPr marL="1022038" lvl="1" indent="-285750">
              <a:buFont typeface="Arial" panose="020B0604020202020204" pitchFamily="34" charset="0"/>
              <a:buChar char="•"/>
            </a:pPr>
            <a:r>
              <a:rPr lang="en-US" sz="2038">
                <a:solidFill>
                  <a:schemeClr val="tx1"/>
                </a:solidFill>
              </a:rPr>
              <a:t>Refers to a company's willingness to pay back debts. </a:t>
            </a:r>
          </a:p>
          <a:p>
            <a:pPr marL="1022038" lvl="1" indent="-285750">
              <a:buFont typeface="Arial" panose="020B0604020202020204" pitchFamily="34" charset="0"/>
              <a:buChar char="•"/>
            </a:pPr>
            <a:r>
              <a:rPr lang="en-US" sz="2038">
                <a:solidFill>
                  <a:schemeClr val="tx1"/>
                </a:solidFill>
              </a:rPr>
              <a:t>Considers things like prior defaults, management, subordination of debt. </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For investment grade (IG) - companies' default is not usually the biggest concern. We look at how management teams prioritize excess cash flow to judge “character.” </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For example,  a company using debt or excess cash to repurchase shares shows that the management team favors equity holders over debt holders.</a:t>
            </a:r>
            <a:endParaRPr lang="en-US" sz="2000"/>
          </a:p>
          <a:p>
            <a:pPr marL="1022038" lvl="1" indent="-285750">
              <a:buFont typeface="Arial" panose="020B0604020202020204" pitchFamily="34" charset="0"/>
              <a:buChar char="•"/>
            </a:pPr>
            <a:endParaRPr lang="en-US" sz="2000"/>
          </a:p>
        </p:txBody>
      </p:sp>
      <p:sp>
        <p:nvSpPr>
          <p:cNvPr id="6" name="AutoShape 2" descr="The 5 Cs of Credit">
            <a:extLst>
              <a:ext uri="{FF2B5EF4-FFF2-40B4-BE49-F238E27FC236}">
                <a16:creationId xmlns:a16="http://schemas.microsoft.com/office/drawing/2014/main" id="{422685CB-8962-E8F8-413C-08346AFABE4F}"/>
              </a:ext>
            </a:extLst>
          </p:cNvPr>
          <p:cNvSpPr>
            <a:spLocks noChangeAspect="1" noChangeArrowheads="1"/>
          </p:cNvSpPr>
          <p:nvPr/>
        </p:nvSpPr>
        <p:spPr bwMode="auto">
          <a:xfrm>
            <a:off x="5943600" y="3276600"/>
            <a:ext cx="2421802" cy="2421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Placeholder 3">
            <a:extLst>
              <a:ext uri="{FF2B5EF4-FFF2-40B4-BE49-F238E27FC236}">
                <a16:creationId xmlns:a16="http://schemas.microsoft.com/office/drawing/2014/main" id="{5166D9F9-B137-9CA0-1FA5-77D3178433C9}"/>
              </a:ext>
            </a:extLst>
          </p:cNvPr>
          <p:cNvSpPr>
            <a:spLocks noGrp="1"/>
          </p:cNvSpPr>
          <p:nvPr>
            <p:ph type="body" sz="quarter" idx="11"/>
          </p:nvPr>
        </p:nvSpPr>
        <p:spPr>
          <a:xfrm>
            <a:off x="1643063" y="6362700"/>
            <a:ext cx="4033837" cy="274638"/>
          </a:xfrm>
        </p:spPr>
        <p:txBody>
          <a:bodyPr/>
          <a:lstStyle/>
          <a:p>
            <a:r>
              <a:rPr lang="en-US"/>
              <a:t>Please refer to the disclosure slide for additional information. </a:t>
            </a:r>
          </a:p>
        </p:txBody>
      </p:sp>
    </p:spTree>
    <p:extLst>
      <p:ext uri="{BB962C8B-B14F-4D97-AF65-F5344CB8AC3E}">
        <p14:creationId xmlns:p14="http://schemas.microsoft.com/office/powerpoint/2010/main" val="36113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799-576C-48C1-8E9D-C42595DDD024}"/>
              </a:ext>
            </a:extLst>
          </p:cNvPr>
          <p:cNvSpPr>
            <a:spLocks noGrp="1"/>
          </p:cNvSpPr>
          <p:nvPr>
            <p:ph type="title"/>
          </p:nvPr>
        </p:nvSpPr>
        <p:spPr/>
        <p:txBody>
          <a:bodyPr/>
          <a:lstStyle/>
          <a:p>
            <a:r>
              <a:rPr lang="en-US"/>
              <a:t>Character: Oracle Corp. Example</a:t>
            </a:r>
          </a:p>
        </p:txBody>
      </p:sp>
      <p:sp>
        <p:nvSpPr>
          <p:cNvPr id="3" name="Slide Number Placeholder 2">
            <a:extLst>
              <a:ext uri="{FF2B5EF4-FFF2-40B4-BE49-F238E27FC236}">
                <a16:creationId xmlns:a16="http://schemas.microsoft.com/office/drawing/2014/main" id="{E1A43EF6-7270-4663-AF72-42A6526ED5A8}"/>
              </a:ext>
            </a:extLst>
          </p:cNvPr>
          <p:cNvSpPr>
            <a:spLocks noGrp="1"/>
          </p:cNvSpPr>
          <p:nvPr>
            <p:ph type="sldNum" sz="quarter" idx="10"/>
          </p:nvPr>
        </p:nvSpPr>
        <p:spPr/>
        <p:txBody>
          <a:bodyPr/>
          <a:lstStyle/>
          <a:p>
            <a:fld id="{2E9F7E63-0103-43A8-A277-0E1F8158C81C}" type="slidenum">
              <a:rPr lang="en-US" smtClean="0"/>
              <a:pPr/>
              <a:t>9</a:t>
            </a:fld>
            <a:endParaRPr lang="en-US"/>
          </a:p>
        </p:txBody>
      </p:sp>
      <p:sp>
        <p:nvSpPr>
          <p:cNvPr id="4" name="Text Placeholder 3">
            <a:extLst>
              <a:ext uri="{FF2B5EF4-FFF2-40B4-BE49-F238E27FC236}">
                <a16:creationId xmlns:a16="http://schemas.microsoft.com/office/drawing/2014/main" id="{F3CDBA8D-B07D-450C-A6FE-B88351F43790}"/>
              </a:ext>
            </a:extLst>
          </p:cNvPr>
          <p:cNvSpPr>
            <a:spLocks noGrp="1"/>
          </p:cNvSpPr>
          <p:nvPr>
            <p:ph type="body" sz="quarter" idx="11"/>
          </p:nvPr>
        </p:nvSpPr>
        <p:spPr>
          <a:xfrm>
            <a:off x="7280328" y="6376224"/>
            <a:ext cx="4034531" cy="275485"/>
          </a:xfrm>
        </p:spPr>
        <p:txBody>
          <a:bodyPr/>
          <a:lstStyle/>
          <a:p>
            <a:r>
              <a:rPr lang="en-US"/>
              <a:t>Please refer to the disclosure slide for additional information. </a:t>
            </a:r>
          </a:p>
        </p:txBody>
      </p:sp>
      <p:sp>
        <p:nvSpPr>
          <p:cNvPr id="5" name="Text Placeholder 4">
            <a:extLst>
              <a:ext uri="{FF2B5EF4-FFF2-40B4-BE49-F238E27FC236}">
                <a16:creationId xmlns:a16="http://schemas.microsoft.com/office/drawing/2014/main" id="{815DBFF8-34D8-4583-8EB3-D6768F97FF71}"/>
              </a:ext>
            </a:extLst>
          </p:cNvPr>
          <p:cNvSpPr>
            <a:spLocks noGrp="1"/>
          </p:cNvSpPr>
          <p:nvPr>
            <p:ph type="body" sz="quarter" idx="13"/>
          </p:nvPr>
        </p:nvSpPr>
        <p:spPr>
          <a:xfrm>
            <a:off x="365760" y="1031093"/>
            <a:ext cx="11431093" cy="4974968"/>
          </a:xfrm>
        </p:spPr>
        <p:txBody>
          <a:bodyPr/>
          <a:lstStyle/>
          <a:p>
            <a:pPr marL="285750" indent="-285750">
              <a:spcBef>
                <a:spcPts val="0"/>
              </a:spcBef>
              <a:buFont typeface="Arial" panose="020B0604020202020204" pitchFamily="34" charset="0"/>
              <a:buChar char="•"/>
            </a:pPr>
            <a:r>
              <a:rPr lang="en-US" sz="2400"/>
              <a:t>In 2019, Oracle began repurchasing significant amounts of stock at the direction of its CEO, Larry Ellison. </a:t>
            </a:r>
            <a:br>
              <a:rPr lang="en-US" sz="2400"/>
            </a:br>
            <a:endParaRPr lang="en-US" sz="2400"/>
          </a:p>
          <a:p>
            <a:pPr marL="285750" indent="-285750">
              <a:buFont typeface="Arial" panose="020B0604020202020204" pitchFamily="34" charset="0"/>
              <a:buChar char="•"/>
            </a:pPr>
            <a:r>
              <a:rPr lang="en-US" sz="2400"/>
              <a:t>Repurchases in 2019 amounted to $34.50 billion which was ~3x higher than the prior year and used up the company’s excess cash balance resulting in a “net leverage position” for the first time in years. </a:t>
            </a:r>
          </a:p>
          <a:p>
            <a:pPr marL="285750" indent="-285750">
              <a:buFont typeface="Arial" panose="020B0604020202020204" pitchFamily="34" charset="0"/>
              <a:buChar char="•"/>
            </a:pPr>
            <a:endParaRPr lang="en-US" sz="2800"/>
          </a:p>
        </p:txBody>
      </p:sp>
      <p:pic>
        <p:nvPicPr>
          <p:cNvPr id="7" name="Picture 6">
            <a:extLst>
              <a:ext uri="{FF2B5EF4-FFF2-40B4-BE49-F238E27FC236}">
                <a16:creationId xmlns:a16="http://schemas.microsoft.com/office/drawing/2014/main" id="{3DF05609-D17B-DD15-3824-6965C5F9DC67}"/>
              </a:ext>
            </a:extLst>
          </p:cNvPr>
          <p:cNvPicPr>
            <a:picLocks noChangeAspect="1"/>
          </p:cNvPicPr>
          <p:nvPr/>
        </p:nvPicPr>
        <p:blipFill>
          <a:blip r:embed="rId3"/>
          <a:stretch>
            <a:fillRect/>
          </a:stretch>
        </p:blipFill>
        <p:spPr>
          <a:xfrm>
            <a:off x="1368824" y="3429000"/>
            <a:ext cx="3755625" cy="2732440"/>
          </a:xfrm>
          <a:prstGeom prst="rect">
            <a:avLst/>
          </a:prstGeom>
        </p:spPr>
      </p:pic>
      <p:pic>
        <p:nvPicPr>
          <p:cNvPr id="9" name="Picture 8">
            <a:extLst>
              <a:ext uri="{FF2B5EF4-FFF2-40B4-BE49-F238E27FC236}">
                <a16:creationId xmlns:a16="http://schemas.microsoft.com/office/drawing/2014/main" id="{57C4269D-7126-C5E7-8F38-C2398756EEC9}"/>
              </a:ext>
            </a:extLst>
          </p:cNvPr>
          <p:cNvPicPr>
            <a:picLocks noChangeAspect="1"/>
          </p:cNvPicPr>
          <p:nvPr/>
        </p:nvPicPr>
        <p:blipFill>
          <a:blip r:embed="rId4"/>
          <a:stretch>
            <a:fillRect/>
          </a:stretch>
        </p:blipFill>
        <p:spPr>
          <a:xfrm>
            <a:off x="6838563" y="3429000"/>
            <a:ext cx="3689745" cy="2732440"/>
          </a:xfrm>
          <a:prstGeom prst="rect">
            <a:avLst/>
          </a:prstGeom>
        </p:spPr>
      </p:pic>
      <p:sp>
        <p:nvSpPr>
          <p:cNvPr id="8" name="Text Placeholder 3">
            <a:extLst>
              <a:ext uri="{FF2B5EF4-FFF2-40B4-BE49-F238E27FC236}">
                <a16:creationId xmlns:a16="http://schemas.microsoft.com/office/drawing/2014/main" id="{FEDA31FE-D7FF-CB82-DB1E-D1CC01A12F35}"/>
              </a:ext>
            </a:extLst>
          </p:cNvPr>
          <p:cNvSpPr txBox="1">
            <a:spLocks/>
          </p:cNvSpPr>
          <p:nvPr/>
        </p:nvSpPr>
        <p:spPr>
          <a:xfrm>
            <a:off x="1372005" y="6359291"/>
            <a:ext cx="4020420" cy="275485"/>
          </a:xfrm>
          <a:prstGeom prst="rect">
            <a:avLst/>
          </a:prstGeom>
        </p:spPr>
        <p:txBody>
          <a:bodyPr lIns="91440" tIns="45720" rIns="91440" bIns="45720" anchor="ctr"/>
          <a:lstStyle>
            <a:lvl1pPr marL="0" indent="0" algn="l" defTabSz="453099" rtl="0" eaLnBrk="1" fontAlgn="base" hangingPunct="1">
              <a:spcBef>
                <a:spcPct val="20000"/>
              </a:spcBef>
              <a:spcAft>
                <a:spcPct val="0"/>
              </a:spcAft>
              <a:buFont typeface="Arial" charset="0"/>
              <a:buNone/>
              <a:defRPr sz="984" kern="1200">
                <a:solidFill>
                  <a:srgbClr val="000000"/>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a:lstStyle>
          <a:p>
            <a:r>
              <a:rPr lang="en-US" sz="950" dirty="0">
                <a:ea typeface="ＭＳ Ｐゴシック"/>
              </a:rPr>
              <a:t>Data as of 12/31/2022</a:t>
            </a:r>
          </a:p>
          <a:p>
            <a:r>
              <a:rPr lang="en-US" sz="950" dirty="0">
                <a:ea typeface="ＭＳ Ｐゴシック"/>
              </a:rPr>
              <a:t>Representative example. Not intended to be a security recommendation.</a:t>
            </a:r>
            <a:endParaRPr lang="en-US" sz="950" dirty="0"/>
          </a:p>
        </p:txBody>
      </p:sp>
    </p:spTree>
    <p:extLst>
      <p:ext uri="{BB962C8B-B14F-4D97-AF65-F5344CB8AC3E}">
        <p14:creationId xmlns:p14="http://schemas.microsoft.com/office/powerpoint/2010/main" val="11935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TA">
  <a:themeElements>
    <a:clrScheme name="Public Trust Advisors Color Palette Final">
      <a:dk1>
        <a:srgbClr val="403F42"/>
      </a:dk1>
      <a:lt1>
        <a:srgbClr val="FFFFFF"/>
      </a:lt1>
      <a:dk2>
        <a:srgbClr val="3B6E8F"/>
      </a:dk2>
      <a:lt2>
        <a:srgbClr val="FFFFFF"/>
      </a:lt2>
      <a:accent1>
        <a:srgbClr val="3B6E8F"/>
      </a:accent1>
      <a:accent2>
        <a:srgbClr val="807F83"/>
      </a:accent2>
      <a:accent3>
        <a:srgbClr val="003862"/>
      </a:accent3>
      <a:accent4>
        <a:srgbClr val="799E43"/>
      </a:accent4>
      <a:accent5>
        <a:srgbClr val="C2E8EA"/>
      </a:accent5>
      <a:accent6>
        <a:srgbClr val="247D82"/>
      </a:accent6>
      <a:hlink>
        <a:srgbClr val="3B6E8F"/>
      </a:hlink>
      <a:folHlink>
        <a:srgbClr val="799E43"/>
      </a:folHlink>
    </a:clrScheme>
    <a:fontScheme name="Public Trust Advisor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Trust Advisors  PowerPoint Template" id="{87429465-976F-48F7-A46C-FAE76FD0CEA5}" vid="{A79254EA-A2DD-4589-827F-147E5DF8F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6" ma:contentTypeDescription="Create a new document." ma:contentTypeScope="" ma:versionID="07a728dac8347970f7d2f4f8ac63688e">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ec487edad7753101425a63f6e2326024"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F64E86-AECD-418D-8866-FC4AFB4B6FA6}">
  <ds:schemaRefs>
    <ds:schemaRef ds:uri="http://schemas.microsoft.com/sharepoint/v3/contenttype/forms"/>
  </ds:schemaRefs>
</ds:datastoreItem>
</file>

<file path=customXml/itemProps2.xml><?xml version="1.0" encoding="utf-8"?>
<ds:datastoreItem xmlns:ds="http://schemas.openxmlformats.org/officeDocument/2006/customXml" ds:itemID="{2A663271-6199-4F12-B541-4A1B69D14DD8}">
  <ds:schemaRefs>
    <ds:schemaRef ds:uri="0e75f1ea-22f7-41fd-b984-281b8bce9a32"/>
    <ds:schemaRef ds:uri="8fba6721-7fa3-47c6-a137-ded732b4cbe5"/>
    <ds:schemaRef ds:uri="http://schemas.microsoft.com/office/2006/metadata/properties"/>
    <ds:schemaRef ds:uri="http://schemas.microsoft.com/office/infopath/2007/PartnerControls"/>
    <ds:schemaRef ds:uri="dfe38d57-61e1-43ee-8ab1-b90d5c982d9b"/>
  </ds:schemaRefs>
</ds:datastoreItem>
</file>

<file path=customXml/itemProps3.xml><?xml version="1.0" encoding="utf-8"?>
<ds:datastoreItem xmlns:ds="http://schemas.openxmlformats.org/officeDocument/2006/customXml" ds:itemID="{FD59CF95-A527-487C-8ED1-D20BA9D8A016}"/>
</file>

<file path=docProps/app.xml><?xml version="1.0" encoding="utf-8"?>
<Properties xmlns="http://schemas.openxmlformats.org/officeDocument/2006/extended-properties" xmlns:vt="http://schemas.openxmlformats.org/officeDocument/2006/docPropsVTypes">
  <Template/>
  <TotalTime>139</TotalTime>
  <Words>4848</Words>
  <Application>Microsoft Office PowerPoint</Application>
  <PresentationFormat>Widescreen</PresentationFormat>
  <Paragraphs>415</Paragraphs>
  <Slides>48</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Aptos</vt:lpstr>
      <vt:lpstr>Arial</vt:lpstr>
      <vt:lpstr>Arial Nova</vt:lpstr>
      <vt:lpstr>Calibri</vt:lpstr>
      <vt:lpstr>Courier New</vt:lpstr>
      <vt:lpstr>Gill Sans MT</vt:lpstr>
      <vt:lpstr>Verdana</vt:lpstr>
      <vt:lpstr>Wingdings</vt:lpstr>
      <vt:lpstr>1_PTA</vt:lpstr>
      <vt:lpstr>Introduction to Credit Research Perspectives on Corporates and Banks   Patrick Edler, CFA </vt:lpstr>
      <vt:lpstr>Disclosures</vt:lpstr>
      <vt:lpstr>PowerPoint Presentation</vt:lpstr>
      <vt:lpstr>Learning Objectives</vt:lpstr>
      <vt:lpstr>What is Fundamental Credit Analysis?</vt:lpstr>
      <vt:lpstr>Corporate Credit Analysis (5 Cs)</vt:lpstr>
      <vt:lpstr>Corporate Credit Analysis (The 5 C’s)</vt:lpstr>
      <vt:lpstr>Character</vt:lpstr>
      <vt:lpstr>Character: Oracle Corp. Example</vt:lpstr>
      <vt:lpstr>Character: Oracle Corp. Example (cont.)</vt:lpstr>
      <vt:lpstr>Capacity</vt:lpstr>
      <vt:lpstr>Capacity</vt:lpstr>
      <vt:lpstr>Capital</vt:lpstr>
      <vt:lpstr>Collateral</vt:lpstr>
      <vt:lpstr>Conditions</vt:lpstr>
      <vt:lpstr>Other Factors</vt:lpstr>
      <vt:lpstr>Bank Credit Analysis (CAMELS)</vt:lpstr>
      <vt:lpstr>Bank Credit Analysis (CAMELS)</vt:lpstr>
      <vt:lpstr>Bank Credit Analysis (CAMELS)</vt:lpstr>
      <vt:lpstr>Capital</vt:lpstr>
      <vt:lpstr>Tier 1 Capital</vt:lpstr>
      <vt:lpstr>Asset Quality</vt:lpstr>
      <vt:lpstr>Management Strategy</vt:lpstr>
      <vt:lpstr>Earnings &amp; Profitability</vt:lpstr>
      <vt:lpstr>Liquidity &amp; Funding</vt:lpstr>
      <vt:lpstr>Liquidity &amp; Funding (cont.)</vt:lpstr>
      <vt:lpstr>Sensitivity</vt:lpstr>
      <vt:lpstr>Bank Analysis Case Study: Société Générale</vt:lpstr>
      <vt:lpstr>Capital: Société Générale (SG)</vt:lpstr>
      <vt:lpstr>Asset Quality: Société Générale (SG)</vt:lpstr>
      <vt:lpstr>Management Strategy: Société Générale (SG)</vt:lpstr>
      <vt:lpstr>Earnings and Profitability: Société Générale (SG)</vt:lpstr>
      <vt:lpstr>Liquidity &amp; Funding: Société Générale (SG)</vt:lpstr>
      <vt:lpstr>Interest Sensitivity: Société Générale (SG)</vt:lpstr>
      <vt:lpstr>Fundamental vs. Market Based Credit Analysis</vt:lpstr>
      <vt:lpstr>Fundamental vs. Market Based Credit Analysis</vt:lpstr>
      <vt:lpstr>Conclusion</vt:lpstr>
      <vt:lpstr>Conclusion</vt:lpstr>
      <vt:lpstr>Questions?</vt:lpstr>
      <vt:lpstr>APPENDIX: MONEY MARKET CREDIT INVESTMENTS</vt:lpstr>
      <vt:lpstr>COMMERCIAL PAPER</vt:lpstr>
      <vt:lpstr>COMMERCIAL PAPER (CP)</vt:lpstr>
      <vt:lpstr>ASSET-BACKED COMMERCIAL PAPER (ABCP)</vt:lpstr>
      <vt:lpstr>ASSET-BACKED CP (ABCP)</vt:lpstr>
      <vt:lpstr>CERTIFICATES OF DEPOSIT</vt:lpstr>
      <vt:lpstr>CERTIFICATES OF DEPOSIT (CD/YCD)</vt:lpstr>
      <vt:lpstr>REPURCHASE AGREEMENT</vt:lpstr>
      <vt:lpstr>REPURCHASE AGREEMENT (REPO)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04.2025 TX GFAOT Intro To Credit Research Presentation</dc:title>
  <dc:creator>Acacia Scavone</dc:creator>
  <cp:lastModifiedBy>Patrick Edler</cp:lastModifiedBy>
  <cp:revision>72</cp:revision>
  <dcterms:created xsi:type="dcterms:W3CDTF">2020-07-11T21:15:18Z</dcterms:created>
  <dcterms:modified xsi:type="dcterms:W3CDTF">2025-03-28T15:35:56Z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y fmtid="{D5CDD505-2E9C-101B-9397-08002B2CF9AE}" pid="3" name="MediaServiceImageTags">
    <vt:lpwstr/>
  </property>
</Properties>
</file>