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B37C3-0FB8-4A57-A3D3-866A2D291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77B55A-E344-46C8-AD20-C321753C1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4A415-45FD-46AB-913E-EEEDBECC7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4B0E-AFCA-4A73-8425-5DC80750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A3D97-7598-4059-91BF-E0D045E7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9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29D15-E948-4E91-9235-475AD9B22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5B71C-E1DC-4D27-B63F-0C800A47C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E9CF8-25A7-4591-8EED-DEF7CAAB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44B30-52EB-46AD-894A-A8A6B14C4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68777-9BFB-4AEE-B566-1B50F56AA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5E3786-CC05-4B11-AE4D-AD512F7E8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9FE42E-6368-428F-9D0C-55FB49151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AF842-CD17-4EAC-8191-3FF85FDEE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9311A-3388-482C-869C-C4598E13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7F87B-BBAA-4E42-9EBC-E19ACDC5A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1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66DE3-CAB1-4977-85DD-646EE9EEF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79168-D83F-4A53-8F8F-2EE4759A0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E5185-9053-4A83-8300-46F8D4D9C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30250-21DC-465E-A00A-0A9605EB9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43659-9D30-44C3-9668-A5538B62A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3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D62A-9C16-4109-A410-5E76F6B18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87433-EC04-4300-B74B-0FD98D311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B9013-DC38-421D-9352-2D8E66EF2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07CC4-03CA-421A-8CA5-9A20A654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97E58-F138-43D6-9D31-E010018D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5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BCD79-AEAA-47F7-B7B1-73764C36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40449-5555-4AF3-9733-155A02FFD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078C78-E16B-4037-BE6D-C604CE62C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F5197-F490-4FC0-BE5A-DA5F83BC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0FD4E-0DCB-4444-99A3-28FA7BB57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8BFB6-51E8-4CD7-A686-75D0D599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1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9172-5C22-4B8D-BA35-2DA09EF32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7BAF8-D2AD-4671-B51D-051632755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B29C4-A0D0-4D9B-A585-77A2A23C1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69A1C3-8069-4BD8-9616-0BB43E44A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FC4A1F-6990-433B-B64A-3B7999840D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EEE68C-1C66-405F-8FC9-F682A9343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51009A-2753-410D-9E0A-F3277813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CCEC4E-1248-431D-B84F-A0F36A41B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6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3B27-4EA7-4AE0-BB93-0DEE2E09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93C885-0F56-4ED6-A672-A4420B24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A922E-450B-467E-84D2-E04BFA23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A4515-6101-446C-AFA2-16FCE748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3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339CAA-7DCE-42E1-B091-4D215A151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44A36-C2FC-4C3B-9AAD-66E11657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E4075-FC5E-4260-8899-97A58AF9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0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4AD2C-2377-4F3F-8197-2CBD93E2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9F0FD-E315-4CB8-866B-EF5E7229F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50453-D2B4-47A9-B673-66B3F6674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ED186-BB42-4310-A78D-38356211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1C76E-7921-412E-AFFD-56CE47474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227A4-795B-4C3F-A70E-36F41939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EA25A-C072-4353-A4D8-CEA328E7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F0FA6C-3E0D-4E22-BD7A-416FBE2C9E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FF4B3-B400-4B2F-9089-0F140E430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0E417-607E-4FC6-B014-F1AF5CDB1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15599B-C732-462A-8257-2A9ACC1F5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513CF-C49B-49A4-9281-DD1C9F88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1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083E3-73F4-4D35-ABF1-33D59F062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36675-5218-4CE3-A815-7F5CF1C3D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C9254-188C-498E-B145-5A9D92439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A85D7-8191-4D1E-B4B0-1EEBF432D87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A20F9-E0B2-40BE-ABB1-F72B2FC21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4844E-9CFE-4715-A67F-AC4F9B132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1938B-057A-4F1F-BF63-B794E9E3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8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E200-42C2-4C7E-9EC1-7A3B5DA85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NAVIGATING CHANGE</a:t>
            </a:r>
            <a:br>
              <a:rPr lang="en-US" dirty="0"/>
            </a:br>
            <a:r>
              <a:rPr lang="en-US" sz="3600" dirty="0"/>
              <a:t>Setting Your Compass for Success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1F4BC-C839-495A-A02B-1EF2DB45A1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/>
              <a:t>Clara Santos, GFOAT President, CPA, CGFO, City of San Antonio</a:t>
            </a:r>
          </a:p>
          <a:p>
            <a:r>
              <a:rPr lang="en-US" dirty="0"/>
              <a:t>John Zagurski, GFOAT Past President, Town of Flower Mound</a:t>
            </a:r>
          </a:p>
          <a:p>
            <a:r>
              <a:rPr lang="en-US" dirty="0"/>
              <a:t>Blu Kostelich, GFOAT President Elect, Town of Waco,</a:t>
            </a:r>
          </a:p>
          <a:p>
            <a:r>
              <a:rPr lang="en-US" dirty="0"/>
              <a:t>Cayce Lay Lamas, Town of Westlake</a:t>
            </a:r>
          </a:p>
          <a:p>
            <a:r>
              <a:rPr lang="en-US" dirty="0"/>
              <a:t>Martie Simpson, GFOAT </a:t>
            </a:r>
            <a:r>
              <a:rPr lang="en-US"/>
              <a:t>Executive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4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9AF5E-28FE-4963-AA1A-B97181F50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Questions before </a:t>
            </a:r>
            <a:r>
              <a:rPr lang="en-US"/>
              <a:t>session begins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11B24-61DD-4991-8F43-673330345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many years in your career - &lt;5, 5-10, 10-15, 15-20, &gt;20</a:t>
            </a:r>
          </a:p>
          <a:p>
            <a:r>
              <a:rPr lang="en-US" dirty="0"/>
              <a:t>What is your current title – open ended</a:t>
            </a:r>
          </a:p>
          <a:p>
            <a:r>
              <a:rPr lang="en-US" dirty="0"/>
              <a:t>What degrees do you have – BA in Accounting, Management, Finance, Public Administration, Masters, CPA, CGFO</a:t>
            </a:r>
          </a:p>
          <a:p>
            <a:r>
              <a:rPr lang="en-US" dirty="0"/>
              <a:t>Are you where you thought you’d be 5 years ago? Ahead, where am I?, totally unexpected, on target</a:t>
            </a:r>
          </a:p>
          <a:p>
            <a:r>
              <a:rPr lang="en-US" dirty="0"/>
              <a:t>What are you willing to do to improve your career – Masters degree, move to other city, work harder, change careers</a:t>
            </a:r>
          </a:p>
          <a:p>
            <a:r>
              <a:rPr lang="en-US" dirty="0"/>
              <a:t>What is your dream job – become City Manager, Finance Director, Budget Director, City Auditor, All of the above, a little of everything</a:t>
            </a:r>
          </a:p>
          <a:p>
            <a:r>
              <a:rPr lang="en-US" dirty="0"/>
              <a:t>What situations occurred that made you change plans in your career – family, lack of opportunities, economy,  </a:t>
            </a:r>
          </a:p>
        </p:txBody>
      </p:sp>
    </p:spTree>
    <p:extLst>
      <p:ext uri="{BB962C8B-B14F-4D97-AF65-F5344CB8AC3E}">
        <p14:creationId xmlns:p14="http://schemas.microsoft.com/office/powerpoint/2010/main" val="56854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C181-86EF-488E-9530-7AFB63BD5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5441"/>
          </a:xfrm>
        </p:spPr>
        <p:txBody>
          <a:bodyPr/>
          <a:lstStyle/>
          <a:p>
            <a:r>
              <a:rPr lang="en-US" dirty="0"/>
              <a:t>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53F75-B722-4FF5-9010-E20E9AFBB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7804"/>
            <a:ext cx="9144000" cy="3119996"/>
          </a:xfrm>
        </p:spPr>
        <p:txBody>
          <a:bodyPr/>
          <a:lstStyle/>
          <a:p>
            <a:pPr algn="l"/>
            <a:r>
              <a:rPr lang="en-US" dirty="0"/>
              <a:t>Bachelor’s degree – Finance, Accounting, Business Administration, Management;</a:t>
            </a:r>
          </a:p>
          <a:p>
            <a:pPr algn="l"/>
            <a:r>
              <a:rPr lang="en-US" dirty="0"/>
              <a:t>Master’s Degree – Accounting, Public Administration, Management,</a:t>
            </a:r>
          </a:p>
          <a:p>
            <a:pPr algn="l"/>
            <a:r>
              <a:rPr lang="en-US" dirty="0"/>
              <a:t>CPA </a:t>
            </a:r>
          </a:p>
          <a:p>
            <a:pPr algn="l"/>
            <a:r>
              <a:rPr lang="en-US" dirty="0"/>
              <a:t>CGFO</a:t>
            </a:r>
          </a:p>
          <a:p>
            <a:pPr algn="l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8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13C7-DCFC-4C0D-84DA-1DB509437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57774"/>
          </a:xfrm>
        </p:spPr>
        <p:txBody>
          <a:bodyPr>
            <a:normAutofit fontScale="90000"/>
          </a:bodyPr>
          <a:lstStyle/>
          <a:p>
            <a:r>
              <a:rPr lang="en-US" dirty="0"/>
              <a:t>Location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97B45-4AC2-40C8-B6D1-FE45E7039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89153"/>
            <a:ext cx="9144000" cy="2968647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Willing to relocate</a:t>
            </a:r>
          </a:p>
          <a:p>
            <a:pPr algn="l"/>
            <a:r>
              <a:rPr lang="en-US" dirty="0"/>
              <a:t>	Closer to Family</a:t>
            </a:r>
          </a:p>
          <a:p>
            <a:pPr algn="l"/>
            <a:r>
              <a:rPr lang="en-US" dirty="0"/>
              <a:t>	Better Opportunities</a:t>
            </a:r>
          </a:p>
          <a:p>
            <a:pPr algn="l"/>
            <a:r>
              <a:rPr lang="en-US" dirty="0"/>
              <a:t>	Small City vs. Large metropolitan area</a:t>
            </a:r>
          </a:p>
          <a:p>
            <a:pPr algn="l"/>
            <a:r>
              <a:rPr lang="en-US" dirty="0"/>
              <a:t>	Rural vs. Suburban area</a:t>
            </a:r>
          </a:p>
          <a:p>
            <a:pPr algn="l"/>
            <a:r>
              <a:rPr lang="en-US" dirty="0"/>
              <a:t>	Follow mentor – offered new position from old boss</a:t>
            </a:r>
          </a:p>
          <a:p>
            <a:pPr algn="l"/>
            <a:r>
              <a:rPr lang="en-US" dirty="0"/>
              <a:t>	Out of State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49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BE12-A37F-4FC3-9058-565AFF742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5891"/>
          </a:xfrm>
        </p:spPr>
        <p:txBody>
          <a:bodyPr/>
          <a:lstStyle/>
          <a:p>
            <a:r>
              <a:rPr lang="en-US" dirty="0"/>
              <a:t>Economy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FC80C-A208-4F47-984C-12A0AFDE7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4378"/>
            <a:ext cx="9144000" cy="2943422"/>
          </a:xfrm>
        </p:spPr>
        <p:txBody>
          <a:bodyPr/>
          <a:lstStyle/>
          <a:p>
            <a:pPr algn="l"/>
            <a:r>
              <a:rPr lang="en-US" dirty="0"/>
              <a:t>Cost of Living</a:t>
            </a:r>
          </a:p>
          <a:p>
            <a:pPr algn="l"/>
            <a:r>
              <a:rPr lang="en-US" dirty="0"/>
              <a:t>Industries in City/County – volatile vs. stable</a:t>
            </a:r>
          </a:p>
          <a:p>
            <a:pPr algn="l"/>
            <a:r>
              <a:rPr lang="en-US" dirty="0"/>
              <a:t>Sources of Revenue – sales tax dependent, utilities,</a:t>
            </a:r>
          </a:p>
          <a:p>
            <a:pPr algn="l"/>
            <a:r>
              <a:rPr lang="en-US" dirty="0"/>
              <a:t>Politics – turnover in Mayor and Council members, term limits, </a:t>
            </a:r>
          </a:p>
          <a:p>
            <a:pPr algn="l"/>
            <a:r>
              <a:rPr lang="en-US" dirty="0"/>
              <a:t>Local or National situations – 911, Covid, 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8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1ED9-6B78-45EC-9061-C952B2A4C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Individual Circumstances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18C51-BA0B-41D3-8D63-4EEEE6669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Death in family</a:t>
            </a:r>
          </a:p>
          <a:p>
            <a:r>
              <a:rPr lang="en-US" dirty="0"/>
              <a:t>Fired</a:t>
            </a:r>
          </a:p>
          <a:p>
            <a:r>
              <a:rPr lang="en-US" dirty="0"/>
              <a:t>Finances</a:t>
            </a:r>
          </a:p>
          <a:p>
            <a:r>
              <a:rPr lang="en-US" dirty="0"/>
              <a:t>Work/life balance</a:t>
            </a:r>
          </a:p>
          <a:p>
            <a:r>
              <a:rPr lang="en-US" dirty="0"/>
              <a:t>More opportunities for long-term career growth and higher pay</a:t>
            </a:r>
          </a:p>
          <a:p>
            <a:r>
              <a:rPr lang="en-US" dirty="0"/>
              <a:t>Personal interest/passion in an area</a:t>
            </a:r>
          </a:p>
          <a:p>
            <a:r>
              <a:rPr lang="en-US" dirty="0"/>
              <a:t>Make a bigger social or community impact</a:t>
            </a:r>
          </a:p>
          <a:p>
            <a:r>
              <a:rPr lang="en-US" dirty="0"/>
              <a:t>Seek new challenges and personal growth</a:t>
            </a:r>
          </a:p>
          <a:p>
            <a:r>
              <a:rPr lang="en-US" dirty="0"/>
              <a:t>Seek job better suited to your skills, experience, and/or personality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6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44FEF859F5BA4B89A4DC153F9F7047" ma:contentTypeVersion="16" ma:contentTypeDescription="Create a new document." ma:contentTypeScope="" ma:versionID="07a728dac8347970f7d2f4f8ac63688e">
  <xsd:schema xmlns:xsd="http://www.w3.org/2001/XMLSchema" xmlns:xs="http://www.w3.org/2001/XMLSchema" xmlns:p="http://schemas.microsoft.com/office/2006/metadata/properties" xmlns:ns2="42d80b5b-9166-41de-9abd-a7089d0244a6" xmlns:ns3="8523a9fe-24b3-4fba-b4b4-99549620bb68" targetNamespace="http://schemas.microsoft.com/office/2006/metadata/properties" ma:root="true" ma:fieldsID="ec487edad7753101425a63f6e2326024" ns2:_="" ns3:_="">
    <xsd:import namespace="42d80b5b-9166-41de-9abd-a7089d0244a6"/>
    <xsd:import namespace="8523a9fe-24b3-4fba-b4b4-99549620bb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80b5b-9166-41de-9abd-a7089d0244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edaba5d-021b-47f3-88ae-893c76e4e3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3a9fe-24b3-4fba-b4b4-99549620bb6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ab375bf-7140-4311-8b8b-4d36e8f1518a}" ma:internalName="TaxCatchAll" ma:showField="CatchAllData" ma:web="8523a9fe-24b3-4fba-b4b4-99549620bb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23a9fe-24b3-4fba-b4b4-99549620bb68" xsi:nil="true"/>
    <lcf76f155ced4ddcb4097134ff3c332f xmlns="42d80b5b-9166-41de-9abd-a7089d0244a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3986D2-9D5F-45D2-B974-6011EB0EC811}"/>
</file>

<file path=customXml/itemProps2.xml><?xml version="1.0" encoding="utf-8"?>
<ds:datastoreItem xmlns:ds="http://schemas.openxmlformats.org/officeDocument/2006/customXml" ds:itemID="{3CEB8DCE-390A-4859-A68E-DFE9976FC59D}"/>
</file>

<file path=customXml/itemProps3.xml><?xml version="1.0" encoding="utf-8"?>
<ds:datastoreItem xmlns:ds="http://schemas.openxmlformats.org/officeDocument/2006/customXml" ds:itemID="{5160B4B8-D2D2-45BD-8AE0-F5CF3A44EB52}"/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369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NAVIGATING CHANGE Setting Your Compass for Success</vt:lpstr>
      <vt:lpstr>Survey Questions before session begins</vt:lpstr>
      <vt:lpstr>Education</vt:lpstr>
      <vt:lpstr>Location </vt:lpstr>
      <vt:lpstr>Economy</vt:lpstr>
      <vt:lpstr>Individual Circumstances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CHANGE Setting Your Compass for Success</dc:title>
  <dc:creator>Clara Santos (Finance-Shared Services)</dc:creator>
  <cp:lastModifiedBy>Crane Petty</cp:lastModifiedBy>
  <cp:revision>2</cp:revision>
  <dcterms:created xsi:type="dcterms:W3CDTF">2025-04-04T05:02:58Z</dcterms:created>
  <dcterms:modified xsi:type="dcterms:W3CDTF">2025-04-04T18:19:53Z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0x010100CE44FEF859F5BA4B89A4DC153F9F7047</vt:lpwstr>
  </property>
</Properties>
</file>