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88" r:id="rId2"/>
  </p:sldMasterIdLst>
  <p:notesMasterIdLst>
    <p:notesMasterId r:id="rId36"/>
  </p:notesMasterIdLst>
  <p:sldIdLst>
    <p:sldId id="260" r:id="rId3"/>
    <p:sldId id="376" r:id="rId4"/>
    <p:sldId id="307" r:id="rId5"/>
    <p:sldId id="309" r:id="rId6"/>
    <p:sldId id="377" r:id="rId7"/>
    <p:sldId id="371" r:id="rId8"/>
    <p:sldId id="370" r:id="rId9"/>
    <p:sldId id="378" r:id="rId10"/>
    <p:sldId id="310" r:id="rId11"/>
    <p:sldId id="311" r:id="rId12"/>
    <p:sldId id="374" r:id="rId13"/>
    <p:sldId id="312" r:id="rId14"/>
    <p:sldId id="372" r:id="rId15"/>
    <p:sldId id="373" r:id="rId16"/>
    <p:sldId id="397" r:id="rId17"/>
    <p:sldId id="368" r:id="rId18"/>
    <p:sldId id="375" r:id="rId19"/>
    <p:sldId id="326" r:id="rId20"/>
    <p:sldId id="327" r:id="rId21"/>
    <p:sldId id="328" r:id="rId22"/>
    <p:sldId id="333" r:id="rId23"/>
    <p:sldId id="335" r:id="rId24"/>
    <p:sldId id="336" r:id="rId25"/>
    <p:sldId id="403" r:id="rId26"/>
    <p:sldId id="404" r:id="rId27"/>
    <p:sldId id="405" r:id="rId28"/>
    <p:sldId id="406" r:id="rId29"/>
    <p:sldId id="407" r:id="rId30"/>
    <p:sldId id="408" r:id="rId31"/>
    <p:sldId id="409" r:id="rId32"/>
    <p:sldId id="410" r:id="rId33"/>
    <p:sldId id="411" r:id="rId34"/>
    <p:sldId id="40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9FB74A-5AAD-4772-9D10-BDCF0C26864B}" v="2" dt="2025-03-11T14:39:24.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45"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0" Type="http://schemas.openxmlformats.org/officeDocument/2006/relationships/slide" Target="slides/slide18.xml"/><Relationship Id="rId4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Scott" userId="c92aff8d-b9d8-4759-999f-6bd5f26b1c63" providerId="ADAL" clId="{F69FB74A-5AAD-4772-9D10-BDCF0C26864B}"/>
    <pc:docChg chg="custSel modSld">
      <pc:chgData name="Bob Scott" userId="c92aff8d-b9d8-4759-999f-6bd5f26b1c63" providerId="ADAL" clId="{F69FB74A-5AAD-4772-9D10-BDCF0C26864B}" dt="2025-03-24T22:13:21.007" v="1092" actId="20577"/>
      <pc:docMkLst>
        <pc:docMk/>
      </pc:docMkLst>
      <pc:sldChg chg="modSp mod">
        <pc:chgData name="Bob Scott" userId="c92aff8d-b9d8-4759-999f-6bd5f26b1c63" providerId="ADAL" clId="{F69FB74A-5AAD-4772-9D10-BDCF0C26864B}" dt="2025-03-24T21:50:34.039" v="488" actId="12"/>
        <pc:sldMkLst>
          <pc:docMk/>
          <pc:sldMk cId="4218832073" sldId="310"/>
        </pc:sldMkLst>
        <pc:spChg chg="mod">
          <ac:chgData name="Bob Scott" userId="c92aff8d-b9d8-4759-999f-6bd5f26b1c63" providerId="ADAL" clId="{F69FB74A-5AAD-4772-9D10-BDCF0C26864B}" dt="2025-03-24T21:50:34.039" v="488" actId="12"/>
          <ac:spMkLst>
            <pc:docMk/>
            <pc:sldMk cId="4218832073" sldId="310"/>
            <ac:spMk id="8" creationId="{BFF64E44-83E8-4579-AF7B-CFAEF5ED259E}"/>
          </ac:spMkLst>
        </pc:spChg>
      </pc:sldChg>
      <pc:sldChg chg="modSp mod">
        <pc:chgData name="Bob Scott" userId="c92aff8d-b9d8-4759-999f-6bd5f26b1c63" providerId="ADAL" clId="{F69FB74A-5AAD-4772-9D10-BDCF0C26864B}" dt="2025-03-24T21:49:52.409" v="487" actId="255"/>
        <pc:sldMkLst>
          <pc:docMk/>
          <pc:sldMk cId="1696830041" sldId="371"/>
        </pc:sldMkLst>
        <pc:spChg chg="mod">
          <ac:chgData name="Bob Scott" userId="c92aff8d-b9d8-4759-999f-6bd5f26b1c63" providerId="ADAL" clId="{F69FB74A-5AAD-4772-9D10-BDCF0C26864B}" dt="2025-03-24T21:49:52.409" v="487" actId="255"/>
          <ac:spMkLst>
            <pc:docMk/>
            <pc:sldMk cId="1696830041" sldId="371"/>
            <ac:spMk id="4" creationId="{937484B8-9D1B-6341-AEE0-69D3A318D92E}"/>
          </ac:spMkLst>
        </pc:spChg>
      </pc:sldChg>
      <pc:sldChg chg="delSp modSp mod">
        <pc:chgData name="Bob Scott" userId="c92aff8d-b9d8-4759-999f-6bd5f26b1c63" providerId="ADAL" clId="{F69FB74A-5AAD-4772-9D10-BDCF0C26864B}" dt="2025-03-11T14:39:49.729" v="25" actId="1076"/>
        <pc:sldMkLst>
          <pc:docMk/>
          <pc:sldMk cId="2846916468" sldId="401"/>
        </pc:sldMkLst>
        <pc:picChg chg="mod">
          <ac:chgData name="Bob Scott" userId="c92aff8d-b9d8-4759-999f-6bd5f26b1c63" providerId="ADAL" clId="{F69FB74A-5AAD-4772-9D10-BDCF0C26864B}" dt="2025-03-11T14:39:49.729" v="25" actId="1076"/>
          <ac:picMkLst>
            <pc:docMk/>
            <pc:sldMk cId="2846916468" sldId="401"/>
            <ac:picMk id="3" creationId="{43C7167D-489A-D272-3FAD-D8501C058BC1}"/>
          </ac:picMkLst>
        </pc:picChg>
      </pc:sldChg>
      <pc:sldChg chg="modSp mod">
        <pc:chgData name="Bob Scott" userId="c92aff8d-b9d8-4759-999f-6bd5f26b1c63" providerId="ADAL" clId="{F69FB74A-5AAD-4772-9D10-BDCF0C26864B}" dt="2025-03-24T21:51:48.549" v="490" actId="115"/>
        <pc:sldMkLst>
          <pc:docMk/>
          <pc:sldMk cId="2078739192" sldId="405"/>
        </pc:sldMkLst>
        <pc:spChg chg="mod">
          <ac:chgData name="Bob Scott" userId="c92aff8d-b9d8-4759-999f-6bd5f26b1c63" providerId="ADAL" clId="{F69FB74A-5AAD-4772-9D10-BDCF0C26864B}" dt="2025-03-24T21:51:48.549" v="490" actId="115"/>
          <ac:spMkLst>
            <pc:docMk/>
            <pc:sldMk cId="2078739192" sldId="405"/>
            <ac:spMk id="3" creationId="{9CB06C43-6E7A-0B64-A962-91DE5F1A601A}"/>
          </ac:spMkLst>
        </pc:spChg>
        <pc:picChg chg="mod">
          <ac:chgData name="Bob Scott" userId="c92aff8d-b9d8-4759-999f-6bd5f26b1c63" providerId="ADAL" clId="{F69FB74A-5AAD-4772-9D10-BDCF0C26864B}" dt="2025-03-20T16:05:17.855" v="194" actId="14100"/>
          <ac:picMkLst>
            <pc:docMk/>
            <pc:sldMk cId="2078739192" sldId="405"/>
            <ac:picMk id="7" creationId="{3709781B-EBED-F59E-0E7B-4FF3108C204C}"/>
          </ac:picMkLst>
        </pc:picChg>
      </pc:sldChg>
      <pc:sldChg chg="modSp mod">
        <pc:chgData name="Bob Scott" userId="c92aff8d-b9d8-4759-999f-6bd5f26b1c63" providerId="ADAL" clId="{F69FB74A-5AAD-4772-9D10-BDCF0C26864B}" dt="2025-03-24T22:13:21.007" v="1092" actId="20577"/>
        <pc:sldMkLst>
          <pc:docMk/>
          <pc:sldMk cId="3538347186" sldId="406"/>
        </pc:sldMkLst>
        <pc:spChg chg="mod">
          <ac:chgData name="Bob Scott" userId="c92aff8d-b9d8-4759-999f-6bd5f26b1c63" providerId="ADAL" clId="{F69FB74A-5AAD-4772-9D10-BDCF0C26864B}" dt="2025-03-24T22:13:21.007" v="1092" actId="20577"/>
          <ac:spMkLst>
            <pc:docMk/>
            <pc:sldMk cId="3538347186" sldId="406"/>
            <ac:spMk id="4" creationId="{455F4F57-2213-29E3-87B2-9AD4625CEA24}"/>
          </ac:spMkLst>
        </pc:spChg>
      </pc:sldChg>
      <pc:sldChg chg="modSp mod">
        <pc:chgData name="Bob Scott" userId="c92aff8d-b9d8-4759-999f-6bd5f26b1c63" providerId="ADAL" clId="{F69FB74A-5AAD-4772-9D10-BDCF0C26864B}" dt="2025-03-24T22:05:34.054" v="991" actId="6549"/>
        <pc:sldMkLst>
          <pc:docMk/>
          <pc:sldMk cId="3542170658" sldId="407"/>
        </pc:sldMkLst>
        <pc:spChg chg="mod">
          <ac:chgData name="Bob Scott" userId="c92aff8d-b9d8-4759-999f-6bd5f26b1c63" providerId="ADAL" clId="{F69FB74A-5AAD-4772-9D10-BDCF0C26864B}" dt="2025-03-24T22:05:34.054" v="991" actId="6549"/>
          <ac:spMkLst>
            <pc:docMk/>
            <pc:sldMk cId="3542170658" sldId="407"/>
            <ac:spMk id="4" creationId="{E2184161-2294-3A76-6F96-DBAA10193393}"/>
          </ac:spMkLst>
        </pc:spChg>
      </pc:sldChg>
      <pc:sldChg chg="modSp mod">
        <pc:chgData name="Bob Scott" userId="c92aff8d-b9d8-4759-999f-6bd5f26b1c63" providerId="ADAL" clId="{F69FB74A-5AAD-4772-9D10-BDCF0C26864B}" dt="2025-03-24T22:09:04.415" v="1089" actId="6549"/>
        <pc:sldMkLst>
          <pc:docMk/>
          <pc:sldMk cId="3979523444" sldId="408"/>
        </pc:sldMkLst>
        <pc:spChg chg="mod">
          <ac:chgData name="Bob Scott" userId="c92aff8d-b9d8-4759-999f-6bd5f26b1c63" providerId="ADAL" clId="{F69FB74A-5AAD-4772-9D10-BDCF0C26864B}" dt="2025-03-24T22:09:04.415" v="1089" actId="6549"/>
          <ac:spMkLst>
            <pc:docMk/>
            <pc:sldMk cId="3979523444" sldId="408"/>
            <ac:spMk id="4" creationId="{F27FB56D-DEC4-AA11-C4B1-89A989F674E5}"/>
          </ac:spMkLst>
        </pc:spChg>
      </pc:sldChg>
      <pc:sldChg chg="addSp delSp modSp mod">
        <pc:chgData name="Bob Scott" userId="c92aff8d-b9d8-4759-999f-6bd5f26b1c63" providerId="ADAL" clId="{F69FB74A-5AAD-4772-9D10-BDCF0C26864B}" dt="2025-03-20T16:16:40.540" v="486" actId="1076"/>
        <pc:sldMkLst>
          <pc:docMk/>
          <pc:sldMk cId="1561737059" sldId="411"/>
        </pc:sldMkLst>
        <pc:spChg chg="mod">
          <ac:chgData name="Bob Scott" userId="c92aff8d-b9d8-4759-999f-6bd5f26b1c63" providerId="ADAL" clId="{F69FB74A-5AAD-4772-9D10-BDCF0C26864B}" dt="2025-03-11T14:35:13.822" v="5" actId="1076"/>
          <ac:spMkLst>
            <pc:docMk/>
            <pc:sldMk cId="1561737059" sldId="411"/>
            <ac:spMk id="3" creationId="{2DB3F570-B028-13C5-0666-B8629F63E0C7}"/>
          </ac:spMkLst>
        </pc:spChg>
        <pc:spChg chg="mod">
          <ac:chgData name="Bob Scott" userId="c92aff8d-b9d8-4759-999f-6bd5f26b1c63" providerId="ADAL" clId="{F69FB74A-5AAD-4772-9D10-BDCF0C26864B}" dt="2025-03-11T14:36:42.251" v="13" actId="255"/>
          <ac:spMkLst>
            <pc:docMk/>
            <pc:sldMk cId="1561737059" sldId="411"/>
            <ac:spMk id="4" creationId="{03E0F364-E099-B675-AC3A-B951BA482421}"/>
          </ac:spMkLst>
        </pc:spChg>
        <pc:picChg chg="add mod">
          <ac:chgData name="Bob Scott" userId="c92aff8d-b9d8-4759-999f-6bd5f26b1c63" providerId="ADAL" clId="{F69FB74A-5AAD-4772-9D10-BDCF0C26864B}" dt="2025-03-11T14:38:40.903" v="20" actId="1076"/>
          <ac:picMkLst>
            <pc:docMk/>
            <pc:sldMk cId="1561737059" sldId="411"/>
            <ac:picMk id="9" creationId="{AE15BDA8-DB22-9C2B-B70D-D37178D87A23}"/>
          </ac:picMkLst>
        </pc:picChg>
        <pc:picChg chg="add mod">
          <ac:chgData name="Bob Scott" userId="c92aff8d-b9d8-4759-999f-6bd5f26b1c63" providerId="ADAL" clId="{F69FB74A-5AAD-4772-9D10-BDCF0C26864B}" dt="2025-03-11T14:38:32.091" v="19" actId="1076"/>
          <ac:picMkLst>
            <pc:docMk/>
            <pc:sldMk cId="1561737059" sldId="411"/>
            <ac:picMk id="11" creationId="{35A965C1-5797-7941-AEB6-4FEF357421AC}"/>
          </ac:picMkLst>
        </pc:picChg>
        <pc:picChg chg="add mod">
          <ac:chgData name="Bob Scott" userId="c92aff8d-b9d8-4759-999f-6bd5f26b1c63" providerId="ADAL" clId="{F69FB74A-5AAD-4772-9D10-BDCF0C26864B}" dt="2025-03-20T16:16:40.540" v="486" actId="1076"/>
          <ac:picMkLst>
            <pc:docMk/>
            <pc:sldMk cId="1561737059" sldId="411"/>
            <ac:picMk id="12" creationId="{CD1C7376-4BE4-4067-82B4-1E6CFD91EAB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903E1A-7B78-4D6D-8FEC-784A0F3324AC}" type="doc">
      <dgm:prSet loTypeId="urn:microsoft.com/office/officeart/2005/8/layout/chevron1" loCatId="process" qsTypeId="urn:microsoft.com/office/officeart/2005/8/quickstyle/simple5" qsCatId="simple" csTypeId="urn:microsoft.com/office/officeart/2005/8/colors/accent1_2" csCatId="accent1" phldr="1"/>
      <dgm:spPr/>
    </dgm:pt>
    <dgm:pt modelId="{3E0CAA27-5A60-4857-9884-30B18BB12D73}">
      <dgm:prSet phldrT="[Text]"/>
      <dgm:spPr>
        <a:gradFill rotWithShape="0">
          <a:gsLst>
            <a:gs pos="0">
              <a:schemeClr val="accent2">
                <a:lumMod val="5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dgm:spPr>
      <dgm:t>
        <a:bodyPr/>
        <a:lstStyle/>
        <a:p>
          <a:r>
            <a:rPr lang="en-US" b="1" dirty="0">
              <a:latin typeface="Arial" panose="020B0604020202020204" pitchFamily="34" charset="0"/>
              <a:cs typeface="Arial" panose="020B0604020202020204" pitchFamily="34" charset="0"/>
            </a:rPr>
            <a:t>Effective Date</a:t>
          </a:r>
        </a:p>
      </dgm:t>
    </dgm:pt>
    <dgm:pt modelId="{A2F937D9-5FF1-45CF-96A0-D5AC37FBA0B0}" type="parTrans" cxnId="{5EEFD884-F3E6-485D-AAD6-C5172FD77FDA}">
      <dgm:prSet/>
      <dgm:spPr/>
      <dgm:t>
        <a:bodyPr/>
        <a:lstStyle/>
        <a:p>
          <a:endParaRPr lang="en-US">
            <a:latin typeface="Arial" panose="020B0604020202020204" pitchFamily="34" charset="0"/>
            <a:cs typeface="Arial" panose="020B0604020202020204" pitchFamily="34" charset="0"/>
          </a:endParaRPr>
        </a:p>
      </dgm:t>
    </dgm:pt>
    <dgm:pt modelId="{582B81C8-5CB5-45AF-A092-0A0D6E1C2F24}" type="sibTrans" cxnId="{5EEFD884-F3E6-485D-AAD6-C5172FD77FDA}">
      <dgm:prSet/>
      <dgm:spPr/>
      <dgm:t>
        <a:bodyPr/>
        <a:lstStyle/>
        <a:p>
          <a:endParaRPr lang="en-US">
            <a:latin typeface="Arial" panose="020B0604020202020204" pitchFamily="34" charset="0"/>
            <a:cs typeface="Arial" panose="020B0604020202020204" pitchFamily="34" charset="0"/>
          </a:endParaRPr>
        </a:p>
      </dgm:t>
    </dgm:pt>
    <dgm:pt modelId="{D81C411E-2EA0-41E4-A50B-3DABAF1034BD}">
      <dgm:prSet phldrT="[Text]"/>
      <dgm:spPr>
        <a:gradFill rotWithShape="0">
          <a:gsLst>
            <a:gs pos="0">
              <a:schemeClr val="accent1">
                <a:lumMod val="5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gradFill>
      </dgm:spPr>
      <dgm:t>
        <a:bodyPr/>
        <a:lstStyle/>
        <a:p>
          <a:r>
            <a:rPr lang="en-US" b="0" dirty="0">
              <a:latin typeface="Arial" panose="020B0604020202020204" pitchFamily="34" charset="0"/>
              <a:cs typeface="Arial" panose="020B0604020202020204" pitchFamily="34" charset="0"/>
            </a:rPr>
            <a:t>Reporting periods beginning after December 15, 2023</a:t>
          </a:r>
        </a:p>
      </dgm:t>
    </dgm:pt>
    <dgm:pt modelId="{AFEF1160-CAB0-46D3-AB5B-62381BBFEEBC}" type="parTrans" cxnId="{FF2D0079-F6FC-43D1-A63D-6CA83B9AFCD8}">
      <dgm:prSet/>
      <dgm:spPr/>
      <dgm:t>
        <a:bodyPr/>
        <a:lstStyle/>
        <a:p>
          <a:endParaRPr lang="en-US">
            <a:latin typeface="Arial" panose="020B0604020202020204" pitchFamily="34" charset="0"/>
            <a:cs typeface="Arial" panose="020B0604020202020204" pitchFamily="34" charset="0"/>
          </a:endParaRPr>
        </a:p>
      </dgm:t>
    </dgm:pt>
    <dgm:pt modelId="{0F4093C4-7B2F-4D2A-825F-95AB18362157}" type="sibTrans" cxnId="{FF2D0079-F6FC-43D1-A63D-6CA83B9AFCD8}">
      <dgm:prSet/>
      <dgm:spPr/>
      <dgm:t>
        <a:bodyPr/>
        <a:lstStyle/>
        <a:p>
          <a:endParaRPr lang="en-US">
            <a:latin typeface="Arial" panose="020B0604020202020204" pitchFamily="34" charset="0"/>
            <a:cs typeface="Arial" panose="020B0604020202020204" pitchFamily="34" charset="0"/>
          </a:endParaRPr>
        </a:p>
      </dgm:t>
    </dgm:pt>
    <dgm:pt modelId="{939AE197-E56C-47FB-ABE0-7224C7640213}" type="pres">
      <dgm:prSet presAssocID="{5B903E1A-7B78-4D6D-8FEC-784A0F3324AC}" presName="Name0" presStyleCnt="0">
        <dgm:presLayoutVars>
          <dgm:dir/>
          <dgm:animLvl val="lvl"/>
          <dgm:resizeHandles val="exact"/>
        </dgm:presLayoutVars>
      </dgm:prSet>
      <dgm:spPr/>
    </dgm:pt>
    <dgm:pt modelId="{1014F482-A30C-493D-B092-61858B29E45D}" type="pres">
      <dgm:prSet presAssocID="{3E0CAA27-5A60-4857-9884-30B18BB12D73}" presName="parTxOnly" presStyleLbl="node1" presStyleIdx="0" presStyleCnt="2">
        <dgm:presLayoutVars>
          <dgm:chMax val="0"/>
          <dgm:chPref val="0"/>
          <dgm:bulletEnabled val="1"/>
        </dgm:presLayoutVars>
      </dgm:prSet>
      <dgm:spPr/>
    </dgm:pt>
    <dgm:pt modelId="{37DB8807-C921-43C9-A3CD-D72B95826AE1}" type="pres">
      <dgm:prSet presAssocID="{582B81C8-5CB5-45AF-A092-0A0D6E1C2F24}" presName="parTxOnlySpace" presStyleCnt="0"/>
      <dgm:spPr/>
    </dgm:pt>
    <dgm:pt modelId="{0C2D8F36-4BC8-46B2-9CE4-4A1AFF0F7055}" type="pres">
      <dgm:prSet presAssocID="{D81C411E-2EA0-41E4-A50B-3DABAF1034BD}" presName="parTxOnly" presStyleLbl="node1" presStyleIdx="1" presStyleCnt="2">
        <dgm:presLayoutVars>
          <dgm:chMax val="0"/>
          <dgm:chPref val="0"/>
          <dgm:bulletEnabled val="1"/>
        </dgm:presLayoutVars>
      </dgm:prSet>
      <dgm:spPr/>
    </dgm:pt>
  </dgm:ptLst>
  <dgm:cxnLst>
    <dgm:cxn modelId="{893C9E6F-5BC5-4A96-BBF3-27DCE6265C78}" type="presOf" srcId="{3E0CAA27-5A60-4857-9884-30B18BB12D73}" destId="{1014F482-A30C-493D-B092-61858B29E45D}" srcOrd="0" destOrd="0" presId="urn:microsoft.com/office/officeart/2005/8/layout/chevron1"/>
    <dgm:cxn modelId="{FF2D0079-F6FC-43D1-A63D-6CA83B9AFCD8}" srcId="{5B903E1A-7B78-4D6D-8FEC-784A0F3324AC}" destId="{D81C411E-2EA0-41E4-A50B-3DABAF1034BD}" srcOrd="1" destOrd="0" parTransId="{AFEF1160-CAB0-46D3-AB5B-62381BBFEEBC}" sibTransId="{0F4093C4-7B2F-4D2A-825F-95AB18362157}"/>
    <dgm:cxn modelId="{5EEFD884-F3E6-485D-AAD6-C5172FD77FDA}" srcId="{5B903E1A-7B78-4D6D-8FEC-784A0F3324AC}" destId="{3E0CAA27-5A60-4857-9884-30B18BB12D73}" srcOrd="0" destOrd="0" parTransId="{A2F937D9-5FF1-45CF-96A0-D5AC37FBA0B0}" sibTransId="{582B81C8-5CB5-45AF-A092-0A0D6E1C2F24}"/>
    <dgm:cxn modelId="{9C1FF4A8-3E4E-4995-8A0A-A7410E146B94}" type="presOf" srcId="{5B903E1A-7B78-4D6D-8FEC-784A0F3324AC}" destId="{939AE197-E56C-47FB-ABE0-7224C7640213}" srcOrd="0" destOrd="0" presId="urn:microsoft.com/office/officeart/2005/8/layout/chevron1"/>
    <dgm:cxn modelId="{3D8E63BB-3703-422A-A2B6-83734EE350F3}" type="presOf" srcId="{D81C411E-2EA0-41E4-A50B-3DABAF1034BD}" destId="{0C2D8F36-4BC8-46B2-9CE4-4A1AFF0F7055}" srcOrd="0" destOrd="0" presId="urn:microsoft.com/office/officeart/2005/8/layout/chevron1"/>
    <dgm:cxn modelId="{961F252B-6744-4F30-8083-51265A1265C6}" type="presParOf" srcId="{939AE197-E56C-47FB-ABE0-7224C7640213}" destId="{1014F482-A30C-493D-B092-61858B29E45D}" srcOrd="0" destOrd="0" presId="urn:microsoft.com/office/officeart/2005/8/layout/chevron1"/>
    <dgm:cxn modelId="{ECE9AF61-84C3-476B-8E16-B2219FE9E15B}" type="presParOf" srcId="{939AE197-E56C-47FB-ABE0-7224C7640213}" destId="{37DB8807-C921-43C9-A3CD-D72B95826AE1}" srcOrd="1" destOrd="0" presId="urn:microsoft.com/office/officeart/2005/8/layout/chevron1"/>
    <dgm:cxn modelId="{77D4BC70-6631-4DF2-A857-53FE13CBE71E}" type="presParOf" srcId="{939AE197-E56C-47FB-ABE0-7224C7640213}" destId="{0C2D8F36-4BC8-46B2-9CE4-4A1AFF0F7055}"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693F53-036E-4803-AD7B-2E23E996CA49}" type="doc">
      <dgm:prSet loTypeId="urn:microsoft.com/office/officeart/2005/8/layout/process4" loCatId="process" qsTypeId="urn:microsoft.com/office/officeart/2005/8/quickstyle/simple2" qsCatId="simple" csTypeId="urn:microsoft.com/office/officeart/2005/8/colors/accent2_2" csCatId="accent2" phldr="1"/>
      <dgm:spPr/>
      <dgm:t>
        <a:bodyPr/>
        <a:lstStyle/>
        <a:p>
          <a:endParaRPr lang="en-US"/>
        </a:p>
      </dgm:t>
    </dgm:pt>
    <dgm:pt modelId="{E550E71B-AE71-484D-BDB0-6E531A503D28}">
      <dgm:prSet/>
      <dgm:spPr>
        <a:solidFill>
          <a:schemeClr val="accent1"/>
        </a:solidFill>
      </dgm:spPr>
      <dgm:t>
        <a:bodyPr/>
        <a:lstStyle/>
        <a:p>
          <a:r>
            <a:rPr lang="en-US" b="0" i="0" baseline="0" dirty="0"/>
            <a:t>Sabbatical leave in which an employee is not required to perform any significant duties for the government -unrestricted sabbatical leave - is a compensated absence</a:t>
          </a:r>
          <a:endParaRPr lang="en-US" dirty="0"/>
        </a:p>
      </dgm:t>
    </dgm:pt>
    <dgm:pt modelId="{0DE27032-182B-4893-8115-134DE7BF2891}" type="parTrans" cxnId="{A4A968F5-6CBF-45A6-8223-DDFE947C4DA0}">
      <dgm:prSet/>
      <dgm:spPr/>
      <dgm:t>
        <a:bodyPr/>
        <a:lstStyle/>
        <a:p>
          <a:endParaRPr lang="en-US"/>
        </a:p>
      </dgm:t>
    </dgm:pt>
    <dgm:pt modelId="{C02E7BE9-503A-497E-A5F9-3F6251464370}" type="sibTrans" cxnId="{A4A968F5-6CBF-45A6-8223-DDFE947C4DA0}">
      <dgm:prSet/>
      <dgm:spPr/>
      <dgm:t>
        <a:bodyPr/>
        <a:lstStyle/>
        <a:p>
          <a:endParaRPr lang="en-US"/>
        </a:p>
      </dgm:t>
    </dgm:pt>
    <dgm:pt modelId="{3511D99D-48B3-4279-B867-0DDADBEAB072}">
      <dgm:prSet/>
      <dgm:spPr/>
      <dgm:t>
        <a:bodyPr/>
        <a:lstStyle/>
        <a:p>
          <a:r>
            <a:rPr lang="en-US" baseline="0" dirty="0">
              <a:solidFill>
                <a:schemeClr val="tx1"/>
              </a:solidFill>
            </a:rPr>
            <a:t>Sabbatical leave in which an employee is required to perform duties of a different nature for the government - is not a compensated absence</a:t>
          </a:r>
          <a:endParaRPr lang="en-US" dirty="0">
            <a:solidFill>
              <a:schemeClr val="tx1"/>
            </a:solidFill>
          </a:endParaRPr>
        </a:p>
      </dgm:t>
    </dgm:pt>
    <dgm:pt modelId="{6C808B6B-9B29-4CE2-8CB7-145B7D45FF2B}" type="parTrans" cxnId="{387169F2-3502-436A-B055-8981814EDC4E}">
      <dgm:prSet/>
      <dgm:spPr/>
      <dgm:t>
        <a:bodyPr/>
        <a:lstStyle/>
        <a:p>
          <a:endParaRPr lang="en-US"/>
        </a:p>
      </dgm:t>
    </dgm:pt>
    <dgm:pt modelId="{14F9829E-C10E-4E37-B5BC-3A73C8E68966}" type="sibTrans" cxnId="{387169F2-3502-436A-B055-8981814EDC4E}">
      <dgm:prSet/>
      <dgm:spPr/>
      <dgm:t>
        <a:bodyPr/>
        <a:lstStyle/>
        <a:p>
          <a:endParaRPr lang="en-US"/>
        </a:p>
      </dgm:t>
    </dgm:pt>
    <dgm:pt modelId="{ACA2E74E-DF78-400A-A21E-B3098495BB55}" type="pres">
      <dgm:prSet presAssocID="{6E693F53-036E-4803-AD7B-2E23E996CA49}" presName="Name0" presStyleCnt="0">
        <dgm:presLayoutVars>
          <dgm:dir/>
          <dgm:animLvl val="lvl"/>
          <dgm:resizeHandles val="exact"/>
        </dgm:presLayoutVars>
      </dgm:prSet>
      <dgm:spPr/>
    </dgm:pt>
    <dgm:pt modelId="{B4C0072E-5D2B-408E-815B-1339A118AC5F}" type="pres">
      <dgm:prSet presAssocID="{3511D99D-48B3-4279-B867-0DDADBEAB072}" presName="boxAndChildren" presStyleCnt="0"/>
      <dgm:spPr/>
    </dgm:pt>
    <dgm:pt modelId="{7695A12F-FAA9-4045-9812-71DF9855F23B}" type="pres">
      <dgm:prSet presAssocID="{3511D99D-48B3-4279-B867-0DDADBEAB072}" presName="parentTextBox" presStyleLbl="node1" presStyleIdx="0" presStyleCnt="2" custScaleX="94082"/>
      <dgm:spPr/>
    </dgm:pt>
    <dgm:pt modelId="{2CB7C53F-01FD-4B98-803C-8CA773CF2F1F}" type="pres">
      <dgm:prSet presAssocID="{C02E7BE9-503A-497E-A5F9-3F6251464370}" presName="sp" presStyleCnt="0"/>
      <dgm:spPr/>
    </dgm:pt>
    <dgm:pt modelId="{CBDDE281-2512-45D7-807C-AECAF93F397E}" type="pres">
      <dgm:prSet presAssocID="{E550E71B-AE71-484D-BDB0-6E531A503D28}" presName="arrowAndChildren" presStyleCnt="0"/>
      <dgm:spPr/>
    </dgm:pt>
    <dgm:pt modelId="{C7A719C2-7BDD-42E4-9651-AFFFE9DE9FE1}" type="pres">
      <dgm:prSet presAssocID="{E550E71B-AE71-484D-BDB0-6E531A503D28}" presName="parentTextArrow" presStyleLbl="node1" presStyleIdx="1" presStyleCnt="2" custScaleX="93753"/>
      <dgm:spPr/>
    </dgm:pt>
  </dgm:ptLst>
  <dgm:cxnLst>
    <dgm:cxn modelId="{86FBAC5F-4A30-4022-BAD9-FCF018120A48}" type="presOf" srcId="{6E693F53-036E-4803-AD7B-2E23E996CA49}" destId="{ACA2E74E-DF78-400A-A21E-B3098495BB55}" srcOrd="0" destOrd="0" presId="urn:microsoft.com/office/officeart/2005/8/layout/process4"/>
    <dgm:cxn modelId="{6C6128C6-01BE-4B6A-ADD8-BC45460B1D5A}" type="presOf" srcId="{3511D99D-48B3-4279-B867-0DDADBEAB072}" destId="{7695A12F-FAA9-4045-9812-71DF9855F23B}" srcOrd="0" destOrd="0" presId="urn:microsoft.com/office/officeart/2005/8/layout/process4"/>
    <dgm:cxn modelId="{387169F2-3502-436A-B055-8981814EDC4E}" srcId="{6E693F53-036E-4803-AD7B-2E23E996CA49}" destId="{3511D99D-48B3-4279-B867-0DDADBEAB072}" srcOrd="1" destOrd="0" parTransId="{6C808B6B-9B29-4CE2-8CB7-145B7D45FF2B}" sibTransId="{14F9829E-C10E-4E37-B5BC-3A73C8E68966}"/>
    <dgm:cxn modelId="{FC7A3EF3-8B73-45E5-B985-ED35BDE036B2}" type="presOf" srcId="{E550E71B-AE71-484D-BDB0-6E531A503D28}" destId="{C7A719C2-7BDD-42E4-9651-AFFFE9DE9FE1}" srcOrd="0" destOrd="0" presId="urn:microsoft.com/office/officeart/2005/8/layout/process4"/>
    <dgm:cxn modelId="{A4A968F5-6CBF-45A6-8223-DDFE947C4DA0}" srcId="{6E693F53-036E-4803-AD7B-2E23E996CA49}" destId="{E550E71B-AE71-484D-BDB0-6E531A503D28}" srcOrd="0" destOrd="0" parTransId="{0DE27032-182B-4893-8115-134DE7BF2891}" sibTransId="{C02E7BE9-503A-497E-A5F9-3F6251464370}"/>
    <dgm:cxn modelId="{11A7210E-4B02-43C1-BCF2-D95BF1C9F137}" type="presParOf" srcId="{ACA2E74E-DF78-400A-A21E-B3098495BB55}" destId="{B4C0072E-5D2B-408E-815B-1339A118AC5F}" srcOrd="0" destOrd="0" presId="urn:microsoft.com/office/officeart/2005/8/layout/process4"/>
    <dgm:cxn modelId="{684F692F-AB5A-4829-A5FF-14C4000591A3}" type="presParOf" srcId="{B4C0072E-5D2B-408E-815B-1339A118AC5F}" destId="{7695A12F-FAA9-4045-9812-71DF9855F23B}" srcOrd="0" destOrd="0" presId="urn:microsoft.com/office/officeart/2005/8/layout/process4"/>
    <dgm:cxn modelId="{1BF46453-D68F-4634-BBCA-71C3134A7D85}" type="presParOf" srcId="{ACA2E74E-DF78-400A-A21E-B3098495BB55}" destId="{2CB7C53F-01FD-4B98-803C-8CA773CF2F1F}" srcOrd="1" destOrd="0" presId="urn:microsoft.com/office/officeart/2005/8/layout/process4"/>
    <dgm:cxn modelId="{FD815DB4-DD15-463C-B940-404EB6779351}" type="presParOf" srcId="{ACA2E74E-DF78-400A-A21E-B3098495BB55}" destId="{CBDDE281-2512-45D7-807C-AECAF93F397E}" srcOrd="2" destOrd="0" presId="urn:microsoft.com/office/officeart/2005/8/layout/process4"/>
    <dgm:cxn modelId="{2694D42C-3559-447C-8E54-31AA4E599769}" type="presParOf" srcId="{CBDDE281-2512-45D7-807C-AECAF93F397E}" destId="{C7A719C2-7BDD-42E4-9651-AFFFE9DE9FE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2773B7-7EB4-4E2D-8AC3-DC124CC0795F}"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D854AA1D-C14C-4E1C-987B-B5E9A8B8B62B}">
      <dgm:prSet phldrT="[Text]"/>
      <dgm:spPr/>
      <dgm:t>
        <a:bodyPr/>
        <a:lstStyle/>
        <a:p>
          <a:r>
            <a:rPr lang="en-US" dirty="0">
              <a:latin typeface="Arial" panose="020B0604020202020204" pitchFamily="34" charset="0"/>
              <a:cs typeface="Arial" panose="020B0604020202020204" pitchFamily="34" charset="0"/>
            </a:rPr>
            <a:t>Pay Rate</a:t>
          </a:r>
        </a:p>
      </dgm:t>
    </dgm:pt>
    <dgm:pt modelId="{C8137F21-D270-4923-A0C5-629546A8A4C0}" type="parTrans" cxnId="{A0EFC67A-D11C-41EA-9BBB-7109A3EE706A}">
      <dgm:prSet/>
      <dgm:spPr/>
      <dgm:t>
        <a:bodyPr/>
        <a:lstStyle/>
        <a:p>
          <a:endParaRPr lang="en-US">
            <a:latin typeface="Arial" panose="020B0604020202020204" pitchFamily="34" charset="0"/>
            <a:cs typeface="Arial" panose="020B0604020202020204" pitchFamily="34" charset="0"/>
          </a:endParaRPr>
        </a:p>
      </dgm:t>
    </dgm:pt>
    <dgm:pt modelId="{F7C0D84C-620A-462A-8332-89E4102C8E3F}" type="sibTrans" cxnId="{A0EFC67A-D11C-41EA-9BBB-7109A3EE706A}">
      <dgm:prSet/>
      <dgm:spPr/>
      <dgm:t>
        <a:bodyPr/>
        <a:lstStyle/>
        <a:p>
          <a:endParaRPr lang="en-US">
            <a:latin typeface="Arial" panose="020B0604020202020204" pitchFamily="34" charset="0"/>
            <a:cs typeface="Arial" panose="020B0604020202020204" pitchFamily="34" charset="0"/>
          </a:endParaRPr>
        </a:p>
      </dgm:t>
    </dgm:pt>
    <dgm:pt modelId="{64475041-0A71-4BF8-8D89-66A7B09CD672}">
      <dgm:prSet phldrT="[Text]"/>
      <dgm:spPr/>
      <dgm:t>
        <a:bodyPr/>
        <a:lstStyle/>
        <a:p>
          <a:r>
            <a:rPr lang="en-US" dirty="0">
              <a:latin typeface="Arial" panose="020B0604020202020204" pitchFamily="34" charset="0"/>
              <a:cs typeface="Arial" panose="020B0604020202020204" pitchFamily="34" charset="0"/>
            </a:rPr>
            <a:t>Generally, the employee’s pay rate at financial reporting date</a:t>
          </a:r>
        </a:p>
      </dgm:t>
    </dgm:pt>
    <dgm:pt modelId="{B6AF8B8F-715B-43E7-B759-9970A0559BEB}" type="parTrans" cxnId="{79D17A53-8C24-44AD-A1ED-7BCBDFB25A20}">
      <dgm:prSet/>
      <dgm:spPr/>
      <dgm:t>
        <a:bodyPr/>
        <a:lstStyle/>
        <a:p>
          <a:endParaRPr lang="en-US">
            <a:latin typeface="Arial" panose="020B0604020202020204" pitchFamily="34" charset="0"/>
            <a:cs typeface="Arial" panose="020B0604020202020204" pitchFamily="34" charset="0"/>
          </a:endParaRPr>
        </a:p>
      </dgm:t>
    </dgm:pt>
    <dgm:pt modelId="{37C77E4B-B1E4-4BB6-B5D7-703F29A35E96}" type="sibTrans" cxnId="{79D17A53-8C24-44AD-A1ED-7BCBDFB25A20}">
      <dgm:prSet/>
      <dgm:spPr/>
      <dgm:t>
        <a:bodyPr/>
        <a:lstStyle/>
        <a:p>
          <a:endParaRPr lang="en-US">
            <a:latin typeface="Arial" panose="020B0604020202020204" pitchFamily="34" charset="0"/>
            <a:cs typeface="Arial" panose="020B0604020202020204" pitchFamily="34" charset="0"/>
          </a:endParaRPr>
        </a:p>
      </dgm:t>
    </dgm:pt>
    <dgm:pt modelId="{FE5E32C4-B337-4B79-8D41-B1D6C1BF1AD6}">
      <dgm:prSet phldrT="[Text]"/>
      <dgm:spPr/>
      <dgm:t>
        <a:bodyPr/>
        <a:lstStyle/>
        <a:p>
          <a:r>
            <a:rPr lang="en-US" dirty="0">
              <a:latin typeface="Arial" panose="020B0604020202020204" pitchFamily="34" charset="0"/>
              <a:cs typeface="Arial" panose="020B0604020202020204" pitchFamily="34" charset="0"/>
            </a:rPr>
            <a:t>Exception: More likely than not to be paid at a different rate</a:t>
          </a:r>
        </a:p>
      </dgm:t>
    </dgm:pt>
    <dgm:pt modelId="{39FD0641-1609-48A6-9388-48ADD34027EE}" type="parTrans" cxnId="{0F92C4EC-5494-4380-B97E-98BBC19822C4}">
      <dgm:prSet/>
      <dgm:spPr/>
      <dgm:t>
        <a:bodyPr/>
        <a:lstStyle/>
        <a:p>
          <a:endParaRPr lang="en-US">
            <a:latin typeface="Arial" panose="020B0604020202020204" pitchFamily="34" charset="0"/>
            <a:cs typeface="Arial" panose="020B0604020202020204" pitchFamily="34" charset="0"/>
          </a:endParaRPr>
        </a:p>
      </dgm:t>
    </dgm:pt>
    <dgm:pt modelId="{DBD19826-8448-46A3-A876-1177A2F0875B}" type="sibTrans" cxnId="{0F92C4EC-5494-4380-B97E-98BBC19822C4}">
      <dgm:prSet/>
      <dgm:spPr/>
      <dgm:t>
        <a:bodyPr/>
        <a:lstStyle/>
        <a:p>
          <a:endParaRPr lang="en-US">
            <a:latin typeface="Arial" panose="020B0604020202020204" pitchFamily="34" charset="0"/>
            <a:cs typeface="Arial" panose="020B0604020202020204" pitchFamily="34" charset="0"/>
          </a:endParaRPr>
        </a:p>
      </dgm:t>
    </dgm:pt>
    <dgm:pt modelId="{39F73198-E420-47E0-81E8-0C3451900C45}">
      <dgm:prSet phldrT="[Text]"/>
      <dgm:spPr/>
      <dgm:t>
        <a:bodyPr/>
        <a:lstStyle/>
        <a:p>
          <a:r>
            <a:rPr lang="en-US" dirty="0">
              <a:latin typeface="Arial" panose="020B0604020202020204" pitchFamily="34" charset="0"/>
              <a:cs typeface="Arial" panose="020B0604020202020204" pitchFamily="34" charset="0"/>
            </a:rPr>
            <a:t>Salary-Related Payments</a:t>
          </a:r>
        </a:p>
      </dgm:t>
    </dgm:pt>
    <dgm:pt modelId="{2E546681-8F98-4254-96A3-4097BB20687C}" type="parTrans" cxnId="{79FE9507-1BF6-4813-A57D-A54B34B7FEA1}">
      <dgm:prSet/>
      <dgm:spPr/>
      <dgm:t>
        <a:bodyPr/>
        <a:lstStyle/>
        <a:p>
          <a:endParaRPr lang="en-US">
            <a:latin typeface="Arial" panose="020B0604020202020204" pitchFamily="34" charset="0"/>
            <a:cs typeface="Arial" panose="020B0604020202020204" pitchFamily="34" charset="0"/>
          </a:endParaRPr>
        </a:p>
      </dgm:t>
    </dgm:pt>
    <dgm:pt modelId="{D4614478-C851-4ECF-8A59-F09B6F1FAC67}" type="sibTrans" cxnId="{79FE9507-1BF6-4813-A57D-A54B34B7FEA1}">
      <dgm:prSet/>
      <dgm:spPr/>
      <dgm:t>
        <a:bodyPr/>
        <a:lstStyle/>
        <a:p>
          <a:endParaRPr lang="en-US">
            <a:latin typeface="Arial" panose="020B0604020202020204" pitchFamily="34" charset="0"/>
            <a:cs typeface="Arial" panose="020B0604020202020204" pitchFamily="34" charset="0"/>
          </a:endParaRPr>
        </a:p>
      </dgm:t>
    </dgm:pt>
    <dgm:pt modelId="{B70683B8-9AF4-4A41-B7B6-B6F8D61E2060}">
      <dgm:prSet phldrT="[Text]"/>
      <dgm:spPr/>
      <dgm:t>
        <a:bodyPr/>
        <a:lstStyle/>
        <a:p>
          <a:r>
            <a:rPr lang="en-US" dirty="0">
              <a:latin typeface="Arial" panose="020B0604020202020204" pitchFamily="34" charset="0"/>
              <a:cs typeface="Arial" panose="020B0604020202020204" pitchFamily="34" charset="0"/>
            </a:rPr>
            <a:t>Directly &amp; incrementally related</a:t>
          </a:r>
        </a:p>
      </dgm:t>
    </dgm:pt>
    <dgm:pt modelId="{0A7F0DA0-4A22-407E-98D1-D85AE8852343}" type="parTrans" cxnId="{1EC80AAA-50C2-44B5-8532-9978BDD0C6F8}">
      <dgm:prSet/>
      <dgm:spPr/>
      <dgm:t>
        <a:bodyPr/>
        <a:lstStyle/>
        <a:p>
          <a:endParaRPr lang="en-US">
            <a:latin typeface="Arial" panose="020B0604020202020204" pitchFamily="34" charset="0"/>
            <a:cs typeface="Arial" panose="020B0604020202020204" pitchFamily="34" charset="0"/>
          </a:endParaRPr>
        </a:p>
      </dgm:t>
    </dgm:pt>
    <dgm:pt modelId="{BB31A61B-5963-4010-AE02-CF37753EB70A}" type="sibTrans" cxnId="{1EC80AAA-50C2-44B5-8532-9978BDD0C6F8}">
      <dgm:prSet/>
      <dgm:spPr/>
      <dgm:t>
        <a:bodyPr/>
        <a:lstStyle/>
        <a:p>
          <a:endParaRPr lang="en-US">
            <a:latin typeface="Arial" panose="020B0604020202020204" pitchFamily="34" charset="0"/>
            <a:cs typeface="Arial" panose="020B0604020202020204" pitchFamily="34" charset="0"/>
          </a:endParaRPr>
        </a:p>
      </dgm:t>
    </dgm:pt>
    <dgm:pt modelId="{8E20A083-76FD-41F4-AAA4-455249A16235}">
      <dgm:prSet phldrT="[Text]"/>
      <dgm:spPr/>
      <dgm:t>
        <a:bodyPr/>
        <a:lstStyle/>
        <a:p>
          <a:r>
            <a:rPr lang="en-US" dirty="0">
              <a:latin typeface="Arial" panose="020B0604020202020204" pitchFamily="34" charset="0"/>
              <a:cs typeface="Arial" panose="020B0604020202020204" pitchFamily="34" charset="0"/>
            </a:rPr>
            <a:t>DC pension or OPEB recognized as related leave is earned – not pension or OPEB liability</a:t>
          </a:r>
        </a:p>
      </dgm:t>
    </dgm:pt>
    <dgm:pt modelId="{DEDBFA34-C80F-4D6D-913E-17F817EEAB72}" type="parTrans" cxnId="{24D9D7F5-C074-40AE-AE83-ABC84D142D8C}">
      <dgm:prSet/>
      <dgm:spPr/>
      <dgm:t>
        <a:bodyPr/>
        <a:lstStyle/>
        <a:p>
          <a:endParaRPr lang="en-US">
            <a:latin typeface="Arial" panose="020B0604020202020204" pitchFamily="34" charset="0"/>
            <a:cs typeface="Arial" panose="020B0604020202020204" pitchFamily="34" charset="0"/>
          </a:endParaRPr>
        </a:p>
      </dgm:t>
    </dgm:pt>
    <dgm:pt modelId="{3ED4E6D2-C0B1-4140-B486-96D197CCEFD4}" type="sibTrans" cxnId="{24D9D7F5-C074-40AE-AE83-ABC84D142D8C}">
      <dgm:prSet/>
      <dgm:spPr/>
      <dgm:t>
        <a:bodyPr/>
        <a:lstStyle/>
        <a:p>
          <a:endParaRPr lang="en-US">
            <a:latin typeface="Arial" panose="020B0604020202020204" pitchFamily="34" charset="0"/>
            <a:cs typeface="Arial" panose="020B0604020202020204" pitchFamily="34" charset="0"/>
          </a:endParaRPr>
        </a:p>
      </dgm:t>
    </dgm:pt>
    <dgm:pt modelId="{46D86ED1-8AB5-48F1-971A-5BFED644C824}">
      <dgm:prSet phldrT="[Text]"/>
      <dgm:spPr/>
      <dgm:t>
        <a:bodyPr/>
        <a:lstStyle/>
        <a:p>
          <a:r>
            <a:rPr lang="en-US" dirty="0">
              <a:latin typeface="Arial" panose="020B0604020202020204" pitchFamily="34" charset="0"/>
              <a:cs typeface="Arial" panose="020B0604020202020204" pitchFamily="34" charset="0"/>
            </a:rPr>
            <a:t>DB pension or OPEB excluded</a:t>
          </a:r>
        </a:p>
      </dgm:t>
    </dgm:pt>
    <dgm:pt modelId="{75B14F88-14B6-428E-AAA6-2B9B7C63DFA2}" type="parTrans" cxnId="{595FFFD8-2B67-4A72-A9CA-9A0DB8D565E9}">
      <dgm:prSet/>
      <dgm:spPr/>
      <dgm:t>
        <a:bodyPr/>
        <a:lstStyle/>
        <a:p>
          <a:endParaRPr lang="en-US">
            <a:latin typeface="Arial" panose="020B0604020202020204" pitchFamily="34" charset="0"/>
            <a:cs typeface="Arial" panose="020B0604020202020204" pitchFamily="34" charset="0"/>
          </a:endParaRPr>
        </a:p>
      </dgm:t>
    </dgm:pt>
    <dgm:pt modelId="{F546FC83-F62C-4189-9936-D768725B76BF}" type="sibTrans" cxnId="{595FFFD8-2B67-4A72-A9CA-9A0DB8D565E9}">
      <dgm:prSet/>
      <dgm:spPr/>
      <dgm:t>
        <a:bodyPr/>
        <a:lstStyle/>
        <a:p>
          <a:endParaRPr lang="en-US">
            <a:latin typeface="Arial" panose="020B0604020202020204" pitchFamily="34" charset="0"/>
            <a:cs typeface="Arial" panose="020B0604020202020204" pitchFamily="34" charset="0"/>
          </a:endParaRPr>
        </a:p>
      </dgm:t>
    </dgm:pt>
    <dgm:pt modelId="{2A0DA51A-D99E-4C8F-8F8E-39EB02B6EBD7}" type="pres">
      <dgm:prSet presAssocID="{722773B7-7EB4-4E2D-8AC3-DC124CC0795F}" presName="Name0" presStyleCnt="0">
        <dgm:presLayoutVars>
          <dgm:dir/>
          <dgm:animLvl val="lvl"/>
          <dgm:resizeHandles val="exact"/>
        </dgm:presLayoutVars>
      </dgm:prSet>
      <dgm:spPr/>
    </dgm:pt>
    <dgm:pt modelId="{8E886D07-92D7-4568-89D1-144918952AAB}" type="pres">
      <dgm:prSet presAssocID="{D854AA1D-C14C-4E1C-987B-B5E9A8B8B62B}" presName="linNode" presStyleCnt="0"/>
      <dgm:spPr/>
    </dgm:pt>
    <dgm:pt modelId="{C7E23FB9-CC9E-4660-92DD-CE686F2E0169}" type="pres">
      <dgm:prSet presAssocID="{D854AA1D-C14C-4E1C-987B-B5E9A8B8B62B}" presName="parentText" presStyleLbl="node1" presStyleIdx="0" presStyleCnt="2">
        <dgm:presLayoutVars>
          <dgm:chMax val="1"/>
          <dgm:bulletEnabled val="1"/>
        </dgm:presLayoutVars>
      </dgm:prSet>
      <dgm:spPr/>
    </dgm:pt>
    <dgm:pt modelId="{1976734A-8C72-44BC-A2EB-1E684F56F4C3}" type="pres">
      <dgm:prSet presAssocID="{D854AA1D-C14C-4E1C-987B-B5E9A8B8B62B}" presName="descendantText" presStyleLbl="alignAccFollowNode1" presStyleIdx="0" presStyleCnt="2">
        <dgm:presLayoutVars>
          <dgm:bulletEnabled val="1"/>
        </dgm:presLayoutVars>
      </dgm:prSet>
      <dgm:spPr/>
    </dgm:pt>
    <dgm:pt modelId="{4F95B496-0B2C-4CCA-9C51-30F1A83B8B4C}" type="pres">
      <dgm:prSet presAssocID="{F7C0D84C-620A-462A-8332-89E4102C8E3F}" presName="sp" presStyleCnt="0"/>
      <dgm:spPr/>
    </dgm:pt>
    <dgm:pt modelId="{CD5D709B-AEC2-4580-A670-A66014EE5B8B}" type="pres">
      <dgm:prSet presAssocID="{39F73198-E420-47E0-81E8-0C3451900C45}" presName="linNode" presStyleCnt="0"/>
      <dgm:spPr/>
    </dgm:pt>
    <dgm:pt modelId="{370415B7-6474-4190-AAB5-9D2275B207EB}" type="pres">
      <dgm:prSet presAssocID="{39F73198-E420-47E0-81E8-0C3451900C45}" presName="parentText" presStyleLbl="node1" presStyleIdx="1" presStyleCnt="2">
        <dgm:presLayoutVars>
          <dgm:chMax val="1"/>
          <dgm:bulletEnabled val="1"/>
        </dgm:presLayoutVars>
      </dgm:prSet>
      <dgm:spPr/>
    </dgm:pt>
    <dgm:pt modelId="{66A36A6C-6138-4373-A77A-82977CD5B231}" type="pres">
      <dgm:prSet presAssocID="{39F73198-E420-47E0-81E8-0C3451900C45}" presName="descendantText" presStyleLbl="alignAccFollowNode1" presStyleIdx="1" presStyleCnt="2">
        <dgm:presLayoutVars>
          <dgm:bulletEnabled val="1"/>
        </dgm:presLayoutVars>
      </dgm:prSet>
      <dgm:spPr/>
    </dgm:pt>
  </dgm:ptLst>
  <dgm:cxnLst>
    <dgm:cxn modelId="{79FE9507-1BF6-4813-A57D-A54B34B7FEA1}" srcId="{722773B7-7EB4-4E2D-8AC3-DC124CC0795F}" destId="{39F73198-E420-47E0-81E8-0C3451900C45}" srcOrd="1" destOrd="0" parTransId="{2E546681-8F98-4254-96A3-4097BB20687C}" sibTransId="{D4614478-C851-4ECF-8A59-F09B6F1FAC67}"/>
    <dgm:cxn modelId="{1CDE1D11-70C9-429A-A72A-51022E4D8B2C}" type="presOf" srcId="{B70683B8-9AF4-4A41-B7B6-B6F8D61E2060}" destId="{66A36A6C-6138-4373-A77A-82977CD5B231}" srcOrd="0" destOrd="0" presId="urn:microsoft.com/office/officeart/2005/8/layout/vList5"/>
    <dgm:cxn modelId="{4984156B-9C82-4E53-9343-87E0E257C4F0}" type="presOf" srcId="{722773B7-7EB4-4E2D-8AC3-DC124CC0795F}" destId="{2A0DA51A-D99E-4C8F-8F8E-39EB02B6EBD7}" srcOrd="0" destOrd="0" presId="urn:microsoft.com/office/officeart/2005/8/layout/vList5"/>
    <dgm:cxn modelId="{610ACF6D-E4F5-4261-8005-6B0BC39DA7D8}" type="presOf" srcId="{8E20A083-76FD-41F4-AAA4-455249A16235}" destId="{66A36A6C-6138-4373-A77A-82977CD5B231}" srcOrd="0" destOrd="1" presId="urn:microsoft.com/office/officeart/2005/8/layout/vList5"/>
    <dgm:cxn modelId="{79D17A53-8C24-44AD-A1ED-7BCBDFB25A20}" srcId="{D854AA1D-C14C-4E1C-987B-B5E9A8B8B62B}" destId="{64475041-0A71-4BF8-8D89-66A7B09CD672}" srcOrd="0" destOrd="0" parTransId="{B6AF8B8F-715B-43E7-B759-9970A0559BEB}" sibTransId="{37C77E4B-B1E4-4BB6-B5D7-703F29A35E96}"/>
    <dgm:cxn modelId="{323EB553-87FA-4028-A8AB-AE6CC4D2BDCC}" type="presOf" srcId="{FE5E32C4-B337-4B79-8D41-B1D6C1BF1AD6}" destId="{1976734A-8C72-44BC-A2EB-1E684F56F4C3}" srcOrd="0" destOrd="1" presId="urn:microsoft.com/office/officeart/2005/8/layout/vList5"/>
    <dgm:cxn modelId="{A0EFC67A-D11C-41EA-9BBB-7109A3EE706A}" srcId="{722773B7-7EB4-4E2D-8AC3-DC124CC0795F}" destId="{D854AA1D-C14C-4E1C-987B-B5E9A8B8B62B}" srcOrd="0" destOrd="0" parTransId="{C8137F21-D270-4923-A0C5-629546A8A4C0}" sibTransId="{F7C0D84C-620A-462A-8332-89E4102C8E3F}"/>
    <dgm:cxn modelId="{1EC80AAA-50C2-44B5-8532-9978BDD0C6F8}" srcId="{39F73198-E420-47E0-81E8-0C3451900C45}" destId="{B70683B8-9AF4-4A41-B7B6-B6F8D61E2060}" srcOrd="0" destOrd="0" parTransId="{0A7F0DA0-4A22-407E-98D1-D85AE8852343}" sibTransId="{BB31A61B-5963-4010-AE02-CF37753EB70A}"/>
    <dgm:cxn modelId="{57FFABB6-C49B-4285-9E2F-BE06E377BF45}" type="presOf" srcId="{39F73198-E420-47E0-81E8-0C3451900C45}" destId="{370415B7-6474-4190-AAB5-9D2275B207EB}" srcOrd="0" destOrd="0" presId="urn:microsoft.com/office/officeart/2005/8/layout/vList5"/>
    <dgm:cxn modelId="{E3BE9BD0-FA37-494B-A226-B03940E49302}" type="presOf" srcId="{D854AA1D-C14C-4E1C-987B-B5E9A8B8B62B}" destId="{C7E23FB9-CC9E-4660-92DD-CE686F2E0169}" srcOrd="0" destOrd="0" presId="urn:microsoft.com/office/officeart/2005/8/layout/vList5"/>
    <dgm:cxn modelId="{198387D2-BCD7-4008-9F93-FF836355D9E9}" type="presOf" srcId="{46D86ED1-8AB5-48F1-971A-5BFED644C824}" destId="{66A36A6C-6138-4373-A77A-82977CD5B231}" srcOrd="0" destOrd="2" presId="urn:microsoft.com/office/officeart/2005/8/layout/vList5"/>
    <dgm:cxn modelId="{E50170D6-8BFD-4854-BE75-B45AF3977D62}" type="presOf" srcId="{64475041-0A71-4BF8-8D89-66A7B09CD672}" destId="{1976734A-8C72-44BC-A2EB-1E684F56F4C3}" srcOrd="0" destOrd="0" presId="urn:microsoft.com/office/officeart/2005/8/layout/vList5"/>
    <dgm:cxn modelId="{595FFFD8-2B67-4A72-A9CA-9A0DB8D565E9}" srcId="{39F73198-E420-47E0-81E8-0C3451900C45}" destId="{46D86ED1-8AB5-48F1-971A-5BFED644C824}" srcOrd="2" destOrd="0" parTransId="{75B14F88-14B6-428E-AAA6-2B9B7C63DFA2}" sibTransId="{F546FC83-F62C-4189-9936-D768725B76BF}"/>
    <dgm:cxn modelId="{0F92C4EC-5494-4380-B97E-98BBC19822C4}" srcId="{D854AA1D-C14C-4E1C-987B-B5E9A8B8B62B}" destId="{FE5E32C4-B337-4B79-8D41-B1D6C1BF1AD6}" srcOrd="1" destOrd="0" parTransId="{39FD0641-1609-48A6-9388-48ADD34027EE}" sibTransId="{DBD19826-8448-46A3-A876-1177A2F0875B}"/>
    <dgm:cxn modelId="{24D9D7F5-C074-40AE-AE83-ABC84D142D8C}" srcId="{39F73198-E420-47E0-81E8-0C3451900C45}" destId="{8E20A083-76FD-41F4-AAA4-455249A16235}" srcOrd="1" destOrd="0" parTransId="{DEDBFA34-C80F-4D6D-913E-17F817EEAB72}" sibTransId="{3ED4E6D2-C0B1-4140-B486-96D197CCEFD4}"/>
    <dgm:cxn modelId="{77170EB0-C7DE-4829-AB8C-9B0259BB2583}" type="presParOf" srcId="{2A0DA51A-D99E-4C8F-8F8E-39EB02B6EBD7}" destId="{8E886D07-92D7-4568-89D1-144918952AAB}" srcOrd="0" destOrd="0" presId="urn:microsoft.com/office/officeart/2005/8/layout/vList5"/>
    <dgm:cxn modelId="{D95C4F3A-17D1-4A38-8830-B57F056046F5}" type="presParOf" srcId="{8E886D07-92D7-4568-89D1-144918952AAB}" destId="{C7E23FB9-CC9E-4660-92DD-CE686F2E0169}" srcOrd="0" destOrd="0" presId="urn:microsoft.com/office/officeart/2005/8/layout/vList5"/>
    <dgm:cxn modelId="{075A40AA-BB04-4092-B8DC-7CCE65977A26}" type="presParOf" srcId="{8E886D07-92D7-4568-89D1-144918952AAB}" destId="{1976734A-8C72-44BC-A2EB-1E684F56F4C3}" srcOrd="1" destOrd="0" presId="urn:microsoft.com/office/officeart/2005/8/layout/vList5"/>
    <dgm:cxn modelId="{36A355DE-FF84-436F-88C0-86762D48D0F6}" type="presParOf" srcId="{2A0DA51A-D99E-4C8F-8F8E-39EB02B6EBD7}" destId="{4F95B496-0B2C-4CCA-9C51-30F1A83B8B4C}" srcOrd="1" destOrd="0" presId="urn:microsoft.com/office/officeart/2005/8/layout/vList5"/>
    <dgm:cxn modelId="{A911D801-EE55-477D-AD47-29B02B3F646F}" type="presParOf" srcId="{2A0DA51A-D99E-4C8F-8F8E-39EB02B6EBD7}" destId="{CD5D709B-AEC2-4580-A670-A66014EE5B8B}" srcOrd="2" destOrd="0" presId="urn:microsoft.com/office/officeart/2005/8/layout/vList5"/>
    <dgm:cxn modelId="{B6662954-C474-4E47-8DA6-051B95B93B36}" type="presParOf" srcId="{CD5D709B-AEC2-4580-A670-A66014EE5B8B}" destId="{370415B7-6474-4190-AAB5-9D2275B207EB}" srcOrd="0" destOrd="0" presId="urn:microsoft.com/office/officeart/2005/8/layout/vList5"/>
    <dgm:cxn modelId="{9FF98086-CAF4-4547-98F8-D8F99909DCD0}" type="presParOf" srcId="{CD5D709B-AEC2-4580-A670-A66014EE5B8B}" destId="{66A36A6C-6138-4373-A77A-82977CD5B23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1C06E9-B1C9-4747-BC6D-AB533504C388}" type="doc">
      <dgm:prSet loTypeId="urn:microsoft.com/office/officeart/2005/8/layout/hierarchy1" loCatId="hierarchy" qsTypeId="urn:microsoft.com/office/officeart/2005/8/quickstyle/simple4" qsCatId="simple" csTypeId="urn:microsoft.com/office/officeart/2005/8/colors/accent3_2" csCatId="accent3" phldr="1"/>
      <dgm:spPr/>
      <dgm:t>
        <a:bodyPr/>
        <a:lstStyle/>
        <a:p>
          <a:endParaRPr lang="en-US"/>
        </a:p>
      </dgm:t>
    </dgm:pt>
    <dgm:pt modelId="{95B81AE9-CF96-4813-8AC1-44FBD7A5FB84}">
      <dgm:prSet>
        <dgm:style>
          <a:lnRef idx="2">
            <a:schemeClr val="accent5"/>
          </a:lnRef>
          <a:fillRef idx="1">
            <a:schemeClr val="lt1"/>
          </a:fillRef>
          <a:effectRef idx="0">
            <a:schemeClr val="accent5"/>
          </a:effectRef>
          <a:fontRef idx="minor">
            <a:schemeClr val="dk1"/>
          </a:fontRef>
        </dgm:style>
      </dgm:prSet>
      <dgm:spPr/>
      <dgm:t>
        <a:bodyPr/>
        <a:lstStyle/>
        <a:p>
          <a:r>
            <a:rPr lang="en-US" dirty="0"/>
            <a:t>Directly associated – if the payment amount is a function of salary to be paid</a:t>
          </a:r>
        </a:p>
      </dgm:t>
    </dgm:pt>
    <dgm:pt modelId="{09AB4A79-A6AD-45AA-B0EC-1A5139193009}" type="parTrans" cxnId="{4AB73D4E-774C-49CE-9020-3751B96326BA}">
      <dgm:prSet/>
      <dgm:spPr/>
      <dgm:t>
        <a:bodyPr/>
        <a:lstStyle/>
        <a:p>
          <a:endParaRPr lang="en-US"/>
        </a:p>
      </dgm:t>
    </dgm:pt>
    <dgm:pt modelId="{72FDC5F6-67D2-46BF-90D9-2137718FC691}" type="sibTrans" cxnId="{4AB73D4E-774C-49CE-9020-3751B96326BA}">
      <dgm:prSet/>
      <dgm:spPr/>
      <dgm:t>
        <a:bodyPr/>
        <a:lstStyle/>
        <a:p>
          <a:endParaRPr lang="en-US"/>
        </a:p>
      </dgm:t>
    </dgm:pt>
    <dgm:pt modelId="{3238A5A5-8884-482A-BE11-27F026391868}">
      <dgm:prSet>
        <dgm:style>
          <a:lnRef idx="2">
            <a:schemeClr val="accent5"/>
          </a:lnRef>
          <a:fillRef idx="1">
            <a:schemeClr val="lt1"/>
          </a:fillRef>
          <a:effectRef idx="0">
            <a:schemeClr val="accent5"/>
          </a:effectRef>
          <a:fontRef idx="minor">
            <a:schemeClr val="dk1"/>
          </a:fontRef>
        </dgm:style>
      </dgm:prSet>
      <dgm:spPr/>
      <dgm:t>
        <a:bodyPr/>
        <a:lstStyle/>
        <a:p>
          <a:r>
            <a:rPr lang="en-US" dirty="0"/>
            <a:t>Incrementally associated – if the government will make payment in addition to the salary payment</a:t>
          </a:r>
        </a:p>
      </dgm:t>
    </dgm:pt>
    <dgm:pt modelId="{CC2A4D22-2E20-4919-830F-BEFC6CFB0DA6}" type="parTrans" cxnId="{814476FE-03E6-41FA-B077-AAA4422DFC13}">
      <dgm:prSet/>
      <dgm:spPr/>
      <dgm:t>
        <a:bodyPr/>
        <a:lstStyle/>
        <a:p>
          <a:endParaRPr lang="en-US"/>
        </a:p>
      </dgm:t>
    </dgm:pt>
    <dgm:pt modelId="{341DC3C7-BC5F-46E5-8D38-A4EBED2CC110}" type="sibTrans" cxnId="{814476FE-03E6-41FA-B077-AAA4422DFC13}">
      <dgm:prSet/>
      <dgm:spPr/>
      <dgm:t>
        <a:bodyPr/>
        <a:lstStyle/>
        <a:p>
          <a:endParaRPr lang="en-US"/>
        </a:p>
      </dgm:t>
    </dgm:pt>
    <dgm:pt modelId="{BE0A90CC-B2D2-4C11-A656-E5EE3B88B020}" type="pres">
      <dgm:prSet presAssocID="{0C1C06E9-B1C9-4747-BC6D-AB533504C388}" presName="hierChild1" presStyleCnt="0">
        <dgm:presLayoutVars>
          <dgm:chPref val="1"/>
          <dgm:dir/>
          <dgm:animOne val="branch"/>
          <dgm:animLvl val="lvl"/>
          <dgm:resizeHandles/>
        </dgm:presLayoutVars>
      </dgm:prSet>
      <dgm:spPr/>
    </dgm:pt>
    <dgm:pt modelId="{22261CEE-7F2D-43D4-8FBA-D48C9793D8D2}" type="pres">
      <dgm:prSet presAssocID="{95B81AE9-CF96-4813-8AC1-44FBD7A5FB84}" presName="hierRoot1" presStyleCnt="0"/>
      <dgm:spPr/>
    </dgm:pt>
    <dgm:pt modelId="{6BC9300C-9545-4758-AD63-6ECD9D33FA4A}" type="pres">
      <dgm:prSet presAssocID="{95B81AE9-CF96-4813-8AC1-44FBD7A5FB84}" presName="composite" presStyleCnt="0"/>
      <dgm:spPr/>
    </dgm:pt>
    <dgm:pt modelId="{42579E20-7FCA-42C6-96A7-7B893BFD448F}" type="pres">
      <dgm:prSet presAssocID="{95B81AE9-CF96-4813-8AC1-44FBD7A5FB84}" presName="background" presStyleLbl="node0" presStyleIdx="0" presStyleCnt="2"/>
      <dgm:spPr>
        <a:solidFill>
          <a:schemeClr val="accent5"/>
        </a:solidFill>
      </dgm:spPr>
    </dgm:pt>
    <dgm:pt modelId="{383013E0-9181-44B4-88C0-6853FEB40F6A}" type="pres">
      <dgm:prSet presAssocID="{95B81AE9-CF96-4813-8AC1-44FBD7A5FB84}" presName="text" presStyleLbl="fgAcc0" presStyleIdx="0" presStyleCnt="2" custScaleX="100057">
        <dgm:presLayoutVars>
          <dgm:chPref val="3"/>
        </dgm:presLayoutVars>
      </dgm:prSet>
      <dgm:spPr/>
    </dgm:pt>
    <dgm:pt modelId="{63D62622-7200-4A4D-9D57-CA173B6F3767}" type="pres">
      <dgm:prSet presAssocID="{95B81AE9-CF96-4813-8AC1-44FBD7A5FB84}" presName="hierChild2" presStyleCnt="0"/>
      <dgm:spPr/>
    </dgm:pt>
    <dgm:pt modelId="{58AB6C72-1E74-4C92-8E0E-743F90361ADF}" type="pres">
      <dgm:prSet presAssocID="{3238A5A5-8884-482A-BE11-27F026391868}" presName="hierRoot1" presStyleCnt="0"/>
      <dgm:spPr/>
    </dgm:pt>
    <dgm:pt modelId="{254EFDF5-CA6D-4863-992E-DC853E63B208}" type="pres">
      <dgm:prSet presAssocID="{3238A5A5-8884-482A-BE11-27F026391868}" presName="composite" presStyleCnt="0"/>
      <dgm:spPr/>
    </dgm:pt>
    <dgm:pt modelId="{71AA1708-B067-4090-9798-182AE4C6BEF4}" type="pres">
      <dgm:prSet presAssocID="{3238A5A5-8884-482A-BE11-27F026391868}" presName="background" presStyleLbl="node0" presStyleIdx="1" presStyleCnt="2"/>
      <dgm:spPr>
        <a:solidFill>
          <a:schemeClr val="accent5"/>
        </a:solidFill>
        <a:ln>
          <a:solidFill>
            <a:schemeClr val="accent5"/>
          </a:solidFill>
        </a:ln>
      </dgm:spPr>
    </dgm:pt>
    <dgm:pt modelId="{1806652C-120A-4CD1-B5E0-364C5D6F75B8}" type="pres">
      <dgm:prSet presAssocID="{3238A5A5-8884-482A-BE11-27F026391868}" presName="text" presStyleLbl="fgAcc0" presStyleIdx="1" presStyleCnt="2">
        <dgm:presLayoutVars>
          <dgm:chPref val="3"/>
        </dgm:presLayoutVars>
      </dgm:prSet>
      <dgm:spPr/>
    </dgm:pt>
    <dgm:pt modelId="{C91C0240-3360-49B9-835F-DF15BDF82A79}" type="pres">
      <dgm:prSet presAssocID="{3238A5A5-8884-482A-BE11-27F026391868}" presName="hierChild2" presStyleCnt="0"/>
      <dgm:spPr/>
    </dgm:pt>
  </dgm:ptLst>
  <dgm:cxnLst>
    <dgm:cxn modelId="{2E76ED06-94E4-430E-B2F7-0A007322239C}" type="presOf" srcId="{0C1C06E9-B1C9-4747-BC6D-AB533504C388}" destId="{BE0A90CC-B2D2-4C11-A656-E5EE3B88B020}" srcOrd="0" destOrd="0" presId="urn:microsoft.com/office/officeart/2005/8/layout/hierarchy1"/>
    <dgm:cxn modelId="{4AB73D4E-774C-49CE-9020-3751B96326BA}" srcId="{0C1C06E9-B1C9-4747-BC6D-AB533504C388}" destId="{95B81AE9-CF96-4813-8AC1-44FBD7A5FB84}" srcOrd="0" destOrd="0" parTransId="{09AB4A79-A6AD-45AA-B0EC-1A5139193009}" sibTransId="{72FDC5F6-67D2-46BF-90D9-2137718FC691}"/>
    <dgm:cxn modelId="{F0AF2C77-9FA6-41D1-8EC6-68130E5170F6}" type="presOf" srcId="{95B81AE9-CF96-4813-8AC1-44FBD7A5FB84}" destId="{383013E0-9181-44B4-88C0-6853FEB40F6A}" srcOrd="0" destOrd="0" presId="urn:microsoft.com/office/officeart/2005/8/layout/hierarchy1"/>
    <dgm:cxn modelId="{DE23A7DA-C906-4581-8E78-1BA504A9FE0D}" type="presOf" srcId="{3238A5A5-8884-482A-BE11-27F026391868}" destId="{1806652C-120A-4CD1-B5E0-364C5D6F75B8}" srcOrd="0" destOrd="0" presId="urn:microsoft.com/office/officeart/2005/8/layout/hierarchy1"/>
    <dgm:cxn modelId="{814476FE-03E6-41FA-B077-AAA4422DFC13}" srcId="{0C1C06E9-B1C9-4747-BC6D-AB533504C388}" destId="{3238A5A5-8884-482A-BE11-27F026391868}" srcOrd="1" destOrd="0" parTransId="{CC2A4D22-2E20-4919-830F-BEFC6CFB0DA6}" sibTransId="{341DC3C7-BC5F-46E5-8D38-A4EBED2CC110}"/>
    <dgm:cxn modelId="{23EE9991-5ADC-4D6B-94ED-277D35F8E61F}" type="presParOf" srcId="{BE0A90CC-B2D2-4C11-A656-E5EE3B88B020}" destId="{22261CEE-7F2D-43D4-8FBA-D48C9793D8D2}" srcOrd="0" destOrd="0" presId="urn:microsoft.com/office/officeart/2005/8/layout/hierarchy1"/>
    <dgm:cxn modelId="{BB50B8FE-4248-495B-95C5-37B65B16AA7F}" type="presParOf" srcId="{22261CEE-7F2D-43D4-8FBA-D48C9793D8D2}" destId="{6BC9300C-9545-4758-AD63-6ECD9D33FA4A}" srcOrd="0" destOrd="0" presId="urn:microsoft.com/office/officeart/2005/8/layout/hierarchy1"/>
    <dgm:cxn modelId="{B63744D6-D933-4A7E-BC0E-E22DA580528B}" type="presParOf" srcId="{6BC9300C-9545-4758-AD63-6ECD9D33FA4A}" destId="{42579E20-7FCA-42C6-96A7-7B893BFD448F}" srcOrd="0" destOrd="0" presId="urn:microsoft.com/office/officeart/2005/8/layout/hierarchy1"/>
    <dgm:cxn modelId="{C04A0635-D8A7-4662-912A-CF218FCFC6BE}" type="presParOf" srcId="{6BC9300C-9545-4758-AD63-6ECD9D33FA4A}" destId="{383013E0-9181-44B4-88C0-6853FEB40F6A}" srcOrd="1" destOrd="0" presId="urn:microsoft.com/office/officeart/2005/8/layout/hierarchy1"/>
    <dgm:cxn modelId="{73C4AEB0-A7D8-4D2E-9677-3655BC2B0F44}" type="presParOf" srcId="{22261CEE-7F2D-43D4-8FBA-D48C9793D8D2}" destId="{63D62622-7200-4A4D-9D57-CA173B6F3767}" srcOrd="1" destOrd="0" presId="urn:microsoft.com/office/officeart/2005/8/layout/hierarchy1"/>
    <dgm:cxn modelId="{6C71D115-0179-47D4-9933-AA0154C144B8}" type="presParOf" srcId="{BE0A90CC-B2D2-4C11-A656-E5EE3B88B020}" destId="{58AB6C72-1E74-4C92-8E0E-743F90361ADF}" srcOrd="1" destOrd="0" presId="urn:microsoft.com/office/officeart/2005/8/layout/hierarchy1"/>
    <dgm:cxn modelId="{08940A43-FB3D-40E8-9835-8D63C3823EB0}" type="presParOf" srcId="{58AB6C72-1E74-4C92-8E0E-743F90361ADF}" destId="{254EFDF5-CA6D-4863-992E-DC853E63B208}" srcOrd="0" destOrd="0" presId="urn:microsoft.com/office/officeart/2005/8/layout/hierarchy1"/>
    <dgm:cxn modelId="{6407C8D8-8946-4CCD-8280-5CF3301AC708}" type="presParOf" srcId="{254EFDF5-CA6D-4863-992E-DC853E63B208}" destId="{71AA1708-B067-4090-9798-182AE4C6BEF4}" srcOrd="0" destOrd="0" presId="urn:microsoft.com/office/officeart/2005/8/layout/hierarchy1"/>
    <dgm:cxn modelId="{488E4353-32B6-46E8-AE22-AFD8A6359B6C}" type="presParOf" srcId="{254EFDF5-CA6D-4863-992E-DC853E63B208}" destId="{1806652C-120A-4CD1-B5E0-364C5D6F75B8}" srcOrd="1" destOrd="0" presId="urn:microsoft.com/office/officeart/2005/8/layout/hierarchy1"/>
    <dgm:cxn modelId="{37BB334E-482A-46A6-884C-E300527068A9}" type="presParOf" srcId="{58AB6C72-1E74-4C92-8E0E-743F90361ADF}" destId="{C91C0240-3360-49B9-835F-DF15BDF82A7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903E1A-7B78-4D6D-8FEC-784A0F3324AC}" type="doc">
      <dgm:prSet loTypeId="urn:microsoft.com/office/officeart/2005/8/layout/chevron1" loCatId="process" qsTypeId="urn:microsoft.com/office/officeart/2005/8/quickstyle/simple5" qsCatId="simple" csTypeId="urn:microsoft.com/office/officeart/2005/8/colors/accent2_2" csCatId="accent2" phldr="1"/>
      <dgm:spPr/>
    </dgm:pt>
    <dgm:pt modelId="{3E0CAA27-5A60-4857-9884-30B18BB12D73}">
      <dgm:prSet phldrT="[Text]"/>
      <dgm:spPr>
        <a:solidFill>
          <a:schemeClr val="accent1"/>
        </a:solidFill>
      </dgm:spPr>
      <dgm:t>
        <a:bodyPr/>
        <a:lstStyle/>
        <a:p>
          <a:r>
            <a:rPr lang="en-US" b="1" dirty="0">
              <a:latin typeface="Arial" panose="020B0604020202020204" pitchFamily="34" charset="0"/>
              <a:cs typeface="Arial" panose="020B0604020202020204" pitchFamily="34" charset="0"/>
            </a:rPr>
            <a:t>Effective Date</a:t>
          </a:r>
        </a:p>
      </dgm:t>
    </dgm:pt>
    <dgm:pt modelId="{A2F937D9-5FF1-45CF-96A0-D5AC37FBA0B0}" type="parTrans" cxnId="{5EEFD884-F3E6-485D-AAD6-C5172FD77FDA}">
      <dgm:prSet/>
      <dgm:spPr/>
      <dgm:t>
        <a:bodyPr/>
        <a:lstStyle/>
        <a:p>
          <a:endParaRPr lang="en-US">
            <a:latin typeface="Arial" panose="020B0604020202020204" pitchFamily="34" charset="0"/>
            <a:cs typeface="Arial" panose="020B0604020202020204" pitchFamily="34" charset="0"/>
          </a:endParaRPr>
        </a:p>
      </dgm:t>
    </dgm:pt>
    <dgm:pt modelId="{582B81C8-5CB5-45AF-A092-0A0D6E1C2F24}" type="sibTrans" cxnId="{5EEFD884-F3E6-485D-AAD6-C5172FD77FDA}">
      <dgm:prSet/>
      <dgm:spPr/>
      <dgm:t>
        <a:bodyPr/>
        <a:lstStyle/>
        <a:p>
          <a:endParaRPr lang="en-US">
            <a:latin typeface="Arial" panose="020B0604020202020204" pitchFamily="34" charset="0"/>
            <a:cs typeface="Arial" panose="020B0604020202020204" pitchFamily="34" charset="0"/>
          </a:endParaRPr>
        </a:p>
      </dgm:t>
    </dgm:pt>
    <dgm:pt modelId="{D81C411E-2EA0-41E4-A50B-3DABAF1034BD}">
      <dgm:prSet phldrT="[Text]"/>
      <dgm:spPr>
        <a:solidFill>
          <a:schemeClr val="accent1"/>
        </a:solidFill>
      </dgm:spPr>
      <dgm:t>
        <a:bodyPr/>
        <a:lstStyle/>
        <a:p>
          <a:r>
            <a:rPr lang="en-US" b="0" dirty="0">
              <a:latin typeface="Arial" panose="020B0604020202020204" pitchFamily="34" charset="0"/>
              <a:cs typeface="Arial" panose="020B0604020202020204" pitchFamily="34" charset="0"/>
            </a:rPr>
            <a:t>Reporting periods beginning after June 15, 2023</a:t>
          </a:r>
        </a:p>
      </dgm:t>
    </dgm:pt>
    <dgm:pt modelId="{AFEF1160-CAB0-46D3-AB5B-62381BBFEEBC}" type="parTrans" cxnId="{FF2D0079-F6FC-43D1-A63D-6CA83B9AFCD8}">
      <dgm:prSet/>
      <dgm:spPr/>
      <dgm:t>
        <a:bodyPr/>
        <a:lstStyle/>
        <a:p>
          <a:endParaRPr lang="en-US">
            <a:latin typeface="Arial" panose="020B0604020202020204" pitchFamily="34" charset="0"/>
            <a:cs typeface="Arial" panose="020B0604020202020204" pitchFamily="34" charset="0"/>
          </a:endParaRPr>
        </a:p>
      </dgm:t>
    </dgm:pt>
    <dgm:pt modelId="{0F4093C4-7B2F-4D2A-825F-95AB18362157}" type="sibTrans" cxnId="{FF2D0079-F6FC-43D1-A63D-6CA83B9AFCD8}">
      <dgm:prSet/>
      <dgm:spPr/>
      <dgm:t>
        <a:bodyPr/>
        <a:lstStyle/>
        <a:p>
          <a:endParaRPr lang="en-US">
            <a:latin typeface="Arial" panose="020B0604020202020204" pitchFamily="34" charset="0"/>
            <a:cs typeface="Arial" panose="020B0604020202020204" pitchFamily="34" charset="0"/>
          </a:endParaRPr>
        </a:p>
      </dgm:t>
    </dgm:pt>
    <dgm:pt modelId="{8BB03E94-A82A-41E8-A54D-DC672DF9F712}" type="pres">
      <dgm:prSet presAssocID="{5B903E1A-7B78-4D6D-8FEC-784A0F3324AC}" presName="Name0" presStyleCnt="0">
        <dgm:presLayoutVars>
          <dgm:dir/>
          <dgm:animLvl val="lvl"/>
          <dgm:resizeHandles val="exact"/>
        </dgm:presLayoutVars>
      </dgm:prSet>
      <dgm:spPr/>
    </dgm:pt>
    <dgm:pt modelId="{C3065B94-5E64-43ED-AB57-AF6CA90F56B6}" type="pres">
      <dgm:prSet presAssocID="{3E0CAA27-5A60-4857-9884-30B18BB12D73}" presName="parTxOnly" presStyleLbl="node1" presStyleIdx="0" presStyleCnt="2">
        <dgm:presLayoutVars>
          <dgm:chMax val="0"/>
          <dgm:chPref val="0"/>
          <dgm:bulletEnabled val="1"/>
        </dgm:presLayoutVars>
      </dgm:prSet>
      <dgm:spPr/>
    </dgm:pt>
    <dgm:pt modelId="{905427EB-73A4-4D7A-8090-7FADAE4F74DD}" type="pres">
      <dgm:prSet presAssocID="{582B81C8-5CB5-45AF-A092-0A0D6E1C2F24}" presName="parTxOnlySpace" presStyleCnt="0"/>
      <dgm:spPr/>
    </dgm:pt>
    <dgm:pt modelId="{8F865104-D063-47D2-BFC0-A05C4B16FB2B}" type="pres">
      <dgm:prSet presAssocID="{D81C411E-2EA0-41E4-A50B-3DABAF1034BD}" presName="parTxOnly" presStyleLbl="node1" presStyleIdx="1" presStyleCnt="2">
        <dgm:presLayoutVars>
          <dgm:chMax val="0"/>
          <dgm:chPref val="0"/>
          <dgm:bulletEnabled val="1"/>
        </dgm:presLayoutVars>
      </dgm:prSet>
      <dgm:spPr/>
    </dgm:pt>
  </dgm:ptLst>
  <dgm:cxnLst>
    <dgm:cxn modelId="{DCD31E63-3F32-45CC-9370-6DF21D9E3F8C}" type="presOf" srcId="{3E0CAA27-5A60-4857-9884-30B18BB12D73}" destId="{C3065B94-5E64-43ED-AB57-AF6CA90F56B6}" srcOrd="0" destOrd="0" presId="urn:microsoft.com/office/officeart/2005/8/layout/chevron1"/>
    <dgm:cxn modelId="{FF2D0079-F6FC-43D1-A63D-6CA83B9AFCD8}" srcId="{5B903E1A-7B78-4D6D-8FEC-784A0F3324AC}" destId="{D81C411E-2EA0-41E4-A50B-3DABAF1034BD}" srcOrd="1" destOrd="0" parTransId="{AFEF1160-CAB0-46D3-AB5B-62381BBFEEBC}" sibTransId="{0F4093C4-7B2F-4D2A-825F-95AB18362157}"/>
    <dgm:cxn modelId="{5EEFD884-F3E6-485D-AAD6-C5172FD77FDA}" srcId="{5B903E1A-7B78-4D6D-8FEC-784A0F3324AC}" destId="{3E0CAA27-5A60-4857-9884-30B18BB12D73}" srcOrd="0" destOrd="0" parTransId="{A2F937D9-5FF1-45CF-96A0-D5AC37FBA0B0}" sibTransId="{582B81C8-5CB5-45AF-A092-0A0D6E1C2F24}"/>
    <dgm:cxn modelId="{E49C2C86-0152-4CF8-8860-A9BF6CEC4C2C}" type="presOf" srcId="{D81C411E-2EA0-41E4-A50B-3DABAF1034BD}" destId="{8F865104-D063-47D2-BFC0-A05C4B16FB2B}" srcOrd="0" destOrd="0" presId="urn:microsoft.com/office/officeart/2005/8/layout/chevron1"/>
    <dgm:cxn modelId="{9DFB86B4-7D95-4467-8DD7-3120AFBC9DF5}" type="presOf" srcId="{5B903E1A-7B78-4D6D-8FEC-784A0F3324AC}" destId="{8BB03E94-A82A-41E8-A54D-DC672DF9F712}" srcOrd="0" destOrd="0" presId="urn:microsoft.com/office/officeart/2005/8/layout/chevron1"/>
    <dgm:cxn modelId="{3624E937-D513-4DDD-A1A1-B8924E97B6EA}" type="presParOf" srcId="{8BB03E94-A82A-41E8-A54D-DC672DF9F712}" destId="{C3065B94-5E64-43ED-AB57-AF6CA90F56B6}" srcOrd="0" destOrd="0" presId="urn:microsoft.com/office/officeart/2005/8/layout/chevron1"/>
    <dgm:cxn modelId="{0265ABC3-F99D-4C71-8FF6-1C96FB594F16}" type="presParOf" srcId="{8BB03E94-A82A-41E8-A54D-DC672DF9F712}" destId="{905427EB-73A4-4D7A-8090-7FADAE4F74DD}" srcOrd="1" destOrd="0" presId="urn:microsoft.com/office/officeart/2005/8/layout/chevron1"/>
    <dgm:cxn modelId="{1DC57969-1CEF-4E4A-80E6-94167F5C06C3}" type="presParOf" srcId="{8BB03E94-A82A-41E8-A54D-DC672DF9F712}" destId="{8F865104-D063-47D2-BFC0-A05C4B16FB2B}"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4371B0-7AF5-4CCC-B767-7BA794A3B1C2}"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US"/>
        </a:p>
      </dgm:t>
    </dgm:pt>
    <dgm:pt modelId="{EAF9F67C-A0D5-41D6-A3C6-1EB3BB373DBC}">
      <dgm:prSet custT="1"/>
      <dgm:spPr>
        <a:scene3d>
          <a:camera prst="orthographicFront"/>
          <a:lightRig rig="threePt" dir="t"/>
        </a:scene3d>
        <a:sp3d>
          <a:bevelT/>
        </a:sp3d>
      </dgm:spPr>
      <dgm:t>
        <a:bodyPr/>
        <a:lstStyle/>
        <a:p>
          <a:r>
            <a:rPr lang="en-US" sz="2800" b="1" dirty="0">
              <a:latin typeface="Arial" panose="020B0604020202020204" pitchFamily="34" charset="0"/>
              <a:cs typeface="Arial" panose="020B0604020202020204" pitchFamily="34" charset="0"/>
            </a:rPr>
            <a:t>Accounting changes</a:t>
          </a:r>
        </a:p>
      </dgm:t>
    </dgm:pt>
    <dgm:pt modelId="{AF464D08-78CC-49BE-BC35-BA59910AB1CA}" type="parTrans" cxnId="{445FB10C-9ECE-482A-953C-D0DB4ED12405}">
      <dgm:prSet/>
      <dgm:spPr/>
      <dgm:t>
        <a:bodyPr/>
        <a:lstStyle/>
        <a:p>
          <a:endParaRPr lang="en-US" sz="1800">
            <a:latin typeface="Arial" panose="020B0604020202020204" pitchFamily="34" charset="0"/>
            <a:cs typeface="Arial" panose="020B0604020202020204" pitchFamily="34" charset="0"/>
          </a:endParaRPr>
        </a:p>
      </dgm:t>
    </dgm:pt>
    <dgm:pt modelId="{B8A0460D-D51D-488C-A5C1-FBA7EA7C8D5F}" type="sibTrans" cxnId="{445FB10C-9ECE-482A-953C-D0DB4ED12405}">
      <dgm:prSet/>
      <dgm:spPr/>
      <dgm:t>
        <a:bodyPr/>
        <a:lstStyle/>
        <a:p>
          <a:endParaRPr lang="en-US" sz="1800">
            <a:latin typeface="Arial" panose="020B0604020202020204" pitchFamily="34" charset="0"/>
            <a:cs typeface="Arial" panose="020B0604020202020204" pitchFamily="34" charset="0"/>
          </a:endParaRPr>
        </a:p>
      </dgm:t>
    </dgm:pt>
    <dgm:pt modelId="{E803DCCD-259F-4B2E-801E-2E146A8491A9}">
      <dgm:prSet custT="1"/>
      <dgm:spPr>
        <a:scene3d>
          <a:camera prst="orthographicFront"/>
          <a:lightRig rig="threePt" dir="t"/>
        </a:scene3d>
        <a:sp3d>
          <a:bevelT/>
        </a:sp3d>
      </dgm:spPr>
      <dgm:t>
        <a:bodyPr/>
        <a:lstStyle/>
        <a:p>
          <a:r>
            <a:rPr lang="en-US" sz="2000" b="0" dirty="0">
              <a:solidFill>
                <a:schemeClr val="tx1"/>
              </a:solidFill>
              <a:latin typeface="Arial" panose="020B0604020202020204" pitchFamily="34" charset="0"/>
              <a:cs typeface="Arial" panose="020B0604020202020204" pitchFamily="34" charset="0"/>
            </a:rPr>
            <a:t>1. Change in accounting principle</a:t>
          </a:r>
          <a:endParaRPr lang="en-US" sz="2000" dirty="0">
            <a:solidFill>
              <a:schemeClr val="tx1"/>
            </a:solidFill>
            <a:latin typeface="Arial" panose="020B0604020202020204" pitchFamily="34" charset="0"/>
            <a:cs typeface="Arial" panose="020B0604020202020204" pitchFamily="34" charset="0"/>
          </a:endParaRPr>
        </a:p>
      </dgm:t>
    </dgm:pt>
    <dgm:pt modelId="{13AC1787-229E-472C-A49C-03D47835ADE3}" type="parTrans" cxnId="{3F27979D-F50E-451A-B9AC-0F04F6A2BB20}">
      <dgm:prSet/>
      <dgm:spPr/>
      <dgm:t>
        <a:bodyPr/>
        <a:lstStyle/>
        <a:p>
          <a:endParaRPr lang="en-US" sz="1800">
            <a:latin typeface="Arial" panose="020B0604020202020204" pitchFamily="34" charset="0"/>
            <a:cs typeface="Arial" panose="020B0604020202020204" pitchFamily="34" charset="0"/>
          </a:endParaRPr>
        </a:p>
      </dgm:t>
    </dgm:pt>
    <dgm:pt modelId="{DCA45D0E-2F36-4CE4-BE20-766F954C1E80}" type="sibTrans" cxnId="{3F27979D-F50E-451A-B9AC-0F04F6A2BB20}">
      <dgm:prSet/>
      <dgm:spPr/>
      <dgm:t>
        <a:bodyPr/>
        <a:lstStyle/>
        <a:p>
          <a:endParaRPr lang="en-US" sz="1800">
            <a:latin typeface="Arial" panose="020B0604020202020204" pitchFamily="34" charset="0"/>
            <a:cs typeface="Arial" panose="020B0604020202020204" pitchFamily="34" charset="0"/>
          </a:endParaRPr>
        </a:p>
      </dgm:t>
    </dgm:pt>
    <dgm:pt modelId="{85AB449C-5E06-4226-A68F-79A8551CF657}">
      <dgm:prSet custT="1"/>
      <dgm:spPr>
        <a:scene3d>
          <a:camera prst="orthographicFront"/>
          <a:lightRig rig="threePt" dir="t"/>
        </a:scene3d>
        <a:sp3d>
          <a:bevelT/>
        </a:sp3d>
      </dgm:spPr>
      <dgm:t>
        <a:bodyPr/>
        <a:lstStyle/>
        <a:p>
          <a:r>
            <a:rPr lang="en-US" sz="2000" b="0" dirty="0">
              <a:solidFill>
                <a:schemeClr val="tx1"/>
              </a:solidFill>
              <a:latin typeface="Arial" panose="020B0604020202020204" pitchFamily="34" charset="0"/>
              <a:cs typeface="Arial" panose="020B0604020202020204" pitchFamily="34" charset="0"/>
            </a:rPr>
            <a:t>2. Change in accounting estimate</a:t>
          </a:r>
          <a:endParaRPr lang="en-US" sz="2000" dirty="0">
            <a:solidFill>
              <a:schemeClr val="tx1"/>
            </a:solidFill>
            <a:latin typeface="Arial" panose="020B0604020202020204" pitchFamily="34" charset="0"/>
            <a:cs typeface="Arial" panose="020B0604020202020204" pitchFamily="34" charset="0"/>
          </a:endParaRPr>
        </a:p>
      </dgm:t>
    </dgm:pt>
    <dgm:pt modelId="{BF8D8154-810F-4EB3-90D5-08114D40C0CF}" type="parTrans" cxnId="{751FE850-161A-49BF-B91E-AA7E23C8762A}">
      <dgm:prSet/>
      <dgm:spPr/>
      <dgm:t>
        <a:bodyPr/>
        <a:lstStyle/>
        <a:p>
          <a:endParaRPr lang="en-US" sz="1800">
            <a:latin typeface="Arial" panose="020B0604020202020204" pitchFamily="34" charset="0"/>
            <a:cs typeface="Arial" panose="020B0604020202020204" pitchFamily="34" charset="0"/>
          </a:endParaRPr>
        </a:p>
      </dgm:t>
    </dgm:pt>
    <dgm:pt modelId="{93085897-C48C-4879-96D4-8D661ACB22AD}" type="sibTrans" cxnId="{751FE850-161A-49BF-B91E-AA7E23C8762A}">
      <dgm:prSet/>
      <dgm:spPr/>
      <dgm:t>
        <a:bodyPr/>
        <a:lstStyle/>
        <a:p>
          <a:endParaRPr lang="en-US" sz="1800">
            <a:latin typeface="Arial" panose="020B0604020202020204" pitchFamily="34" charset="0"/>
            <a:cs typeface="Arial" panose="020B0604020202020204" pitchFamily="34" charset="0"/>
          </a:endParaRPr>
        </a:p>
      </dgm:t>
    </dgm:pt>
    <dgm:pt modelId="{F389BF3C-DAD9-4207-84E6-704C97BEB007}">
      <dgm:prSet custT="1"/>
      <dgm:spPr>
        <a:solidFill>
          <a:schemeClr val="tx2"/>
        </a:solidFill>
        <a:scene3d>
          <a:camera prst="orthographicFront"/>
          <a:lightRig rig="threePt" dir="t"/>
        </a:scene3d>
        <a:sp3d>
          <a:bevelT/>
        </a:sp3d>
      </dgm:spPr>
      <dgm:t>
        <a:bodyPr/>
        <a:lstStyle/>
        <a:p>
          <a:r>
            <a:rPr lang="en-US" sz="2000" b="0" dirty="0">
              <a:latin typeface="Arial" panose="020B0604020202020204" pitchFamily="34" charset="0"/>
              <a:cs typeface="Arial" panose="020B0604020202020204" pitchFamily="34" charset="0"/>
            </a:rPr>
            <a:t>3. Change to or within the financial reporting entity</a:t>
          </a:r>
          <a:endParaRPr lang="en-US" sz="2000" dirty="0">
            <a:latin typeface="Arial" panose="020B0604020202020204" pitchFamily="34" charset="0"/>
            <a:cs typeface="Arial" panose="020B0604020202020204" pitchFamily="34" charset="0"/>
          </a:endParaRPr>
        </a:p>
      </dgm:t>
    </dgm:pt>
    <dgm:pt modelId="{ECB4499A-B467-4D4C-B474-2018BC5C0F4B}" type="parTrans" cxnId="{10A24625-71A1-4989-9017-8D6B15DFDD96}">
      <dgm:prSet/>
      <dgm:spPr/>
      <dgm:t>
        <a:bodyPr/>
        <a:lstStyle/>
        <a:p>
          <a:endParaRPr lang="en-US" sz="1800">
            <a:latin typeface="Arial" panose="020B0604020202020204" pitchFamily="34" charset="0"/>
            <a:cs typeface="Arial" panose="020B0604020202020204" pitchFamily="34" charset="0"/>
          </a:endParaRPr>
        </a:p>
      </dgm:t>
    </dgm:pt>
    <dgm:pt modelId="{F01F0F67-B11A-479C-AC4D-4BFA9968F257}" type="sibTrans" cxnId="{10A24625-71A1-4989-9017-8D6B15DFDD96}">
      <dgm:prSet/>
      <dgm:spPr/>
      <dgm:t>
        <a:bodyPr/>
        <a:lstStyle/>
        <a:p>
          <a:endParaRPr lang="en-US" sz="1800">
            <a:latin typeface="Arial" panose="020B0604020202020204" pitchFamily="34" charset="0"/>
            <a:cs typeface="Arial" panose="020B0604020202020204" pitchFamily="34" charset="0"/>
          </a:endParaRPr>
        </a:p>
      </dgm:t>
    </dgm:pt>
    <dgm:pt modelId="{B99CCD95-353A-46A7-9772-4A61649E7D55}">
      <dgm:prSet custT="1"/>
      <dgm:spPr>
        <a:scene3d>
          <a:camera prst="orthographicFront"/>
          <a:lightRig rig="threePt" dir="t"/>
        </a:scene3d>
        <a:sp3d>
          <a:bevelT/>
        </a:sp3d>
      </dgm:spPr>
      <dgm:t>
        <a:bodyPr/>
        <a:lstStyle/>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Error Correction</a:t>
          </a:r>
        </a:p>
        <a:p>
          <a:endParaRPr lang="en-US" sz="2800" b="1" dirty="0">
            <a:latin typeface="Arial" panose="020B0604020202020204" pitchFamily="34" charset="0"/>
            <a:cs typeface="Arial" panose="020B0604020202020204" pitchFamily="34" charset="0"/>
          </a:endParaRPr>
        </a:p>
        <a:p>
          <a:r>
            <a:rPr lang="en-US" sz="2800" b="0" dirty="0">
              <a:latin typeface="Arial" panose="020B0604020202020204" pitchFamily="34" charset="0"/>
              <a:cs typeface="Arial" panose="020B0604020202020204" pitchFamily="34" charset="0"/>
            </a:rPr>
            <a:t>Correction of an error in previously issued financial statements</a:t>
          </a:r>
          <a:endParaRPr lang="en-US" sz="2400" b="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dgm:t>
    </dgm:pt>
    <dgm:pt modelId="{7FC4F99F-1D4B-4752-B2D9-9844606C5A1D}" type="parTrans" cxnId="{86F84F26-124A-47B5-93BE-CB018BE69BE4}">
      <dgm:prSet/>
      <dgm:spPr/>
      <dgm:t>
        <a:bodyPr/>
        <a:lstStyle/>
        <a:p>
          <a:endParaRPr lang="en-US" sz="1800">
            <a:latin typeface="Arial" panose="020B0604020202020204" pitchFamily="34" charset="0"/>
            <a:cs typeface="Arial" panose="020B0604020202020204" pitchFamily="34" charset="0"/>
          </a:endParaRPr>
        </a:p>
      </dgm:t>
    </dgm:pt>
    <dgm:pt modelId="{0DB95F99-CEDC-4779-885B-5AB8F0FEE176}" type="sibTrans" cxnId="{86F84F26-124A-47B5-93BE-CB018BE69BE4}">
      <dgm:prSet/>
      <dgm:spPr/>
      <dgm:t>
        <a:bodyPr/>
        <a:lstStyle/>
        <a:p>
          <a:endParaRPr lang="en-US" sz="1800">
            <a:latin typeface="Arial" panose="020B0604020202020204" pitchFamily="34" charset="0"/>
            <a:cs typeface="Arial" panose="020B0604020202020204" pitchFamily="34" charset="0"/>
          </a:endParaRPr>
        </a:p>
      </dgm:t>
    </dgm:pt>
    <dgm:pt modelId="{7E472F3D-EF8E-4B44-BB26-BD46CFD2802A}" type="pres">
      <dgm:prSet presAssocID="{A44371B0-7AF5-4CCC-B767-7BA794A3B1C2}" presName="theList" presStyleCnt="0">
        <dgm:presLayoutVars>
          <dgm:dir/>
          <dgm:animLvl val="lvl"/>
          <dgm:resizeHandles val="exact"/>
        </dgm:presLayoutVars>
      </dgm:prSet>
      <dgm:spPr/>
    </dgm:pt>
    <dgm:pt modelId="{0C3AA6BF-443A-4716-90E5-B404B55DC05F}" type="pres">
      <dgm:prSet presAssocID="{EAF9F67C-A0D5-41D6-A3C6-1EB3BB373DBC}" presName="compNode" presStyleCnt="0"/>
      <dgm:spPr/>
    </dgm:pt>
    <dgm:pt modelId="{78A5EE43-60C1-42F8-97DC-62B608A0712E}" type="pres">
      <dgm:prSet presAssocID="{EAF9F67C-A0D5-41D6-A3C6-1EB3BB373DBC}" presName="aNode" presStyleLbl="bgShp" presStyleIdx="0" presStyleCnt="2"/>
      <dgm:spPr/>
    </dgm:pt>
    <dgm:pt modelId="{628BF4E6-0F69-488A-885D-FF0FFD0EC009}" type="pres">
      <dgm:prSet presAssocID="{EAF9F67C-A0D5-41D6-A3C6-1EB3BB373DBC}" presName="textNode" presStyleLbl="bgShp" presStyleIdx="0" presStyleCnt="2"/>
      <dgm:spPr/>
    </dgm:pt>
    <dgm:pt modelId="{0EE76A1D-7390-4A83-B07B-8F3BF1A4B085}" type="pres">
      <dgm:prSet presAssocID="{EAF9F67C-A0D5-41D6-A3C6-1EB3BB373DBC}" presName="compChildNode" presStyleCnt="0"/>
      <dgm:spPr/>
    </dgm:pt>
    <dgm:pt modelId="{F93E08F9-37AD-45BC-BD21-51F04124A8CC}" type="pres">
      <dgm:prSet presAssocID="{EAF9F67C-A0D5-41D6-A3C6-1EB3BB373DBC}" presName="theInnerList" presStyleCnt="0"/>
      <dgm:spPr/>
    </dgm:pt>
    <dgm:pt modelId="{6BFD4076-85C1-4581-B6BB-C1295BCBFFB0}" type="pres">
      <dgm:prSet presAssocID="{E803DCCD-259F-4B2E-801E-2E146A8491A9}" presName="childNode" presStyleLbl="node1" presStyleIdx="0" presStyleCnt="3">
        <dgm:presLayoutVars>
          <dgm:bulletEnabled val="1"/>
        </dgm:presLayoutVars>
      </dgm:prSet>
      <dgm:spPr/>
    </dgm:pt>
    <dgm:pt modelId="{35DB1AA9-C29E-4E82-8C80-54100E141A47}" type="pres">
      <dgm:prSet presAssocID="{E803DCCD-259F-4B2E-801E-2E146A8491A9}" presName="aSpace2" presStyleCnt="0"/>
      <dgm:spPr/>
    </dgm:pt>
    <dgm:pt modelId="{20ED0436-B38F-4A8B-BC4A-7E4C1FB5D566}" type="pres">
      <dgm:prSet presAssocID="{85AB449C-5E06-4226-A68F-79A8551CF657}" presName="childNode" presStyleLbl="node1" presStyleIdx="1" presStyleCnt="3">
        <dgm:presLayoutVars>
          <dgm:bulletEnabled val="1"/>
        </dgm:presLayoutVars>
      </dgm:prSet>
      <dgm:spPr/>
    </dgm:pt>
    <dgm:pt modelId="{E53F337D-52A7-43C8-BA17-AAF7DCC44C1F}" type="pres">
      <dgm:prSet presAssocID="{85AB449C-5E06-4226-A68F-79A8551CF657}" presName="aSpace2" presStyleCnt="0"/>
      <dgm:spPr/>
    </dgm:pt>
    <dgm:pt modelId="{7F1232C3-B122-4279-8772-E812DACA6204}" type="pres">
      <dgm:prSet presAssocID="{F389BF3C-DAD9-4207-84E6-704C97BEB007}" presName="childNode" presStyleLbl="node1" presStyleIdx="2" presStyleCnt="3">
        <dgm:presLayoutVars>
          <dgm:bulletEnabled val="1"/>
        </dgm:presLayoutVars>
      </dgm:prSet>
      <dgm:spPr/>
    </dgm:pt>
    <dgm:pt modelId="{55F25F16-6810-43EB-BEE2-ED5B93731F68}" type="pres">
      <dgm:prSet presAssocID="{EAF9F67C-A0D5-41D6-A3C6-1EB3BB373DBC}" presName="aSpace" presStyleCnt="0"/>
      <dgm:spPr/>
    </dgm:pt>
    <dgm:pt modelId="{39F1B2FE-9CBC-483C-801C-ACAAEC08A844}" type="pres">
      <dgm:prSet presAssocID="{B99CCD95-353A-46A7-9772-4A61649E7D55}" presName="compNode" presStyleCnt="0"/>
      <dgm:spPr/>
    </dgm:pt>
    <dgm:pt modelId="{9587CE06-9DC5-4F03-8D28-F8DF2672F812}" type="pres">
      <dgm:prSet presAssocID="{B99CCD95-353A-46A7-9772-4A61649E7D55}" presName="aNode" presStyleLbl="bgShp" presStyleIdx="1" presStyleCnt="2"/>
      <dgm:spPr/>
    </dgm:pt>
    <dgm:pt modelId="{6A73531B-0BCC-41E2-BEAE-653E412621A8}" type="pres">
      <dgm:prSet presAssocID="{B99CCD95-353A-46A7-9772-4A61649E7D55}" presName="textNode" presStyleLbl="bgShp" presStyleIdx="1" presStyleCnt="2"/>
      <dgm:spPr/>
    </dgm:pt>
    <dgm:pt modelId="{33F7503A-1E9E-4DC0-8267-D4098B1BD05F}" type="pres">
      <dgm:prSet presAssocID="{B99CCD95-353A-46A7-9772-4A61649E7D55}" presName="compChildNode" presStyleCnt="0"/>
      <dgm:spPr/>
    </dgm:pt>
    <dgm:pt modelId="{FBB026A4-9123-45D5-AD48-5F520686DB23}" type="pres">
      <dgm:prSet presAssocID="{B99CCD95-353A-46A7-9772-4A61649E7D55}" presName="theInnerList" presStyleCnt="0"/>
      <dgm:spPr/>
    </dgm:pt>
  </dgm:ptLst>
  <dgm:cxnLst>
    <dgm:cxn modelId="{479CD60A-A887-4CD0-8732-004B007335B7}" type="presOf" srcId="{85AB449C-5E06-4226-A68F-79A8551CF657}" destId="{20ED0436-B38F-4A8B-BC4A-7E4C1FB5D566}" srcOrd="0" destOrd="0" presId="urn:microsoft.com/office/officeart/2005/8/layout/lProcess2"/>
    <dgm:cxn modelId="{445FB10C-9ECE-482A-953C-D0DB4ED12405}" srcId="{A44371B0-7AF5-4CCC-B767-7BA794A3B1C2}" destId="{EAF9F67C-A0D5-41D6-A3C6-1EB3BB373DBC}" srcOrd="0" destOrd="0" parTransId="{AF464D08-78CC-49BE-BC35-BA59910AB1CA}" sibTransId="{B8A0460D-D51D-488C-A5C1-FBA7EA7C8D5F}"/>
    <dgm:cxn modelId="{1C297121-A3D7-4665-B162-24DE911A5357}" type="presOf" srcId="{B99CCD95-353A-46A7-9772-4A61649E7D55}" destId="{9587CE06-9DC5-4F03-8D28-F8DF2672F812}" srcOrd="0" destOrd="0" presId="urn:microsoft.com/office/officeart/2005/8/layout/lProcess2"/>
    <dgm:cxn modelId="{10A24625-71A1-4989-9017-8D6B15DFDD96}" srcId="{EAF9F67C-A0D5-41D6-A3C6-1EB3BB373DBC}" destId="{F389BF3C-DAD9-4207-84E6-704C97BEB007}" srcOrd="2" destOrd="0" parTransId="{ECB4499A-B467-4D4C-B474-2018BC5C0F4B}" sibTransId="{F01F0F67-B11A-479C-AC4D-4BFA9968F257}"/>
    <dgm:cxn modelId="{86F84F26-124A-47B5-93BE-CB018BE69BE4}" srcId="{A44371B0-7AF5-4CCC-B767-7BA794A3B1C2}" destId="{B99CCD95-353A-46A7-9772-4A61649E7D55}" srcOrd="1" destOrd="0" parTransId="{7FC4F99F-1D4B-4752-B2D9-9844606C5A1D}" sibTransId="{0DB95F99-CEDC-4779-885B-5AB8F0FEE176}"/>
    <dgm:cxn modelId="{28D6AF33-6CC4-4E03-B0BD-D03FFE4BC6C6}" type="presOf" srcId="{F389BF3C-DAD9-4207-84E6-704C97BEB007}" destId="{7F1232C3-B122-4279-8772-E812DACA6204}" srcOrd="0" destOrd="0" presId="urn:microsoft.com/office/officeart/2005/8/layout/lProcess2"/>
    <dgm:cxn modelId="{0E072342-0075-47C9-8532-C40EE3EE969A}" type="presOf" srcId="{B99CCD95-353A-46A7-9772-4A61649E7D55}" destId="{6A73531B-0BCC-41E2-BEAE-653E412621A8}" srcOrd="1" destOrd="0" presId="urn:microsoft.com/office/officeart/2005/8/layout/lProcess2"/>
    <dgm:cxn modelId="{751FE850-161A-49BF-B91E-AA7E23C8762A}" srcId="{EAF9F67C-A0D5-41D6-A3C6-1EB3BB373DBC}" destId="{85AB449C-5E06-4226-A68F-79A8551CF657}" srcOrd="1" destOrd="0" parTransId="{BF8D8154-810F-4EB3-90D5-08114D40C0CF}" sibTransId="{93085897-C48C-4879-96D4-8D661ACB22AD}"/>
    <dgm:cxn modelId="{3F27979D-F50E-451A-B9AC-0F04F6A2BB20}" srcId="{EAF9F67C-A0D5-41D6-A3C6-1EB3BB373DBC}" destId="{E803DCCD-259F-4B2E-801E-2E146A8491A9}" srcOrd="0" destOrd="0" parTransId="{13AC1787-229E-472C-A49C-03D47835ADE3}" sibTransId="{DCA45D0E-2F36-4CE4-BE20-766F954C1E80}"/>
    <dgm:cxn modelId="{876EF5C9-BAE4-4A89-B768-65DDB5C65496}" type="presOf" srcId="{EAF9F67C-A0D5-41D6-A3C6-1EB3BB373DBC}" destId="{78A5EE43-60C1-42F8-97DC-62B608A0712E}" srcOrd="0" destOrd="0" presId="urn:microsoft.com/office/officeart/2005/8/layout/lProcess2"/>
    <dgm:cxn modelId="{B84617E1-70DC-426C-89F5-5E571E92091F}" type="presOf" srcId="{E803DCCD-259F-4B2E-801E-2E146A8491A9}" destId="{6BFD4076-85C1-4581-B6BB-C1295BCBFFB0}" srcOrd="0" destOrd="0" presId="urn:microsoft.com/office/officeart/2005/8/layout/lProcess2"/>
    <dgm:cxn modelId="{FB9360E6-31C2-4C1C-A7D6-B8313EE857BD}" type="presOf" srcId="{EAF9F67C-A0D5-41D6-A3C6-1EB3BB373DBC}" destId="{628BF4E6-0F69-488A-885D-FF0FFD0EC009}" srcOrd="1" destOrd="0" presId="urn:microsoft.com/office/officeart/2005/8/layout/lProcess2"/>
    <dgm:cxn modelId="{2C8760E9-7431-4A9F-9EFE-0718EF31AC52}" type="presOf" srcId="{A44371B0-7AF5-4CCC-B767-7BA794A3B1C2}" destId="{7E472F3D-EF8E-4B44-BB26-BD46CFD2802A}" srcOrd="0" destOrd="0" presId="urn:microsoft.com/office/officeart/2005/8/layout/lProcess2"/>
    <dgm:cxn modelId="{44C053EE-E70C-4F01-A364-D945643B312E}" type="presParOf" srcId="{7E472F3D-EF8E-4B44-BB26-BD46CFD2802A}" destId="{0C3AA6BF-443A-4716-90E5-B404B55DC05F}" srcOrd="0" destOrd="0" presId="urn:microsoft.com/office/officeart/2005/8/layout/lProcess2"/>
    <dgm:cxn modelId="{D188FD47-45A8-4233-BD96-BBF62C93F803}" type="presParOf" srcId="{0C3AA6BF-443A-4716-90E5-B404B55DC05F}" destId="{78A5EE43-60C1-42F8-97DC-62B608A0712E}" srcOrd="0" destOrd="0" presId="urn:microsoft.com/office/officeart/2005/8/layout/lProcess2"/>
    <dgm:cxn modelId="{5BC52D28-9F95-4A65-9830-9FA817FE9D12}" type="presParOf" srcId="{0C3AA6BF-443A-4716-90E5-B404B55DC05F}" destId="{628BF4E6-0F69-488A-885D-FF0FFD0EC009}" srcOrd="1" destOrd="0" presId="urn:microsoft.com/office/officeart/2005/8/layout/lProcess2"/>
    <dgm:cxn modelId="{D38DC767-A51C-4D7B-8C0E-406650B6EBF0}" type="presParOf" srcId="{0C3AA6BF-443A-4716-90E5-B404B55DC05F}" destId="{0EE76A1D-7390-4A83-B07B-8F3BF1A4B085}" srcOrd="2" destOrd="0" presId="urn:microsoft.com/office/officeart/2005/8/layout/lProcess2"/>
    <dgm:cxn modelId="{5D938964-77F3-4893-8A50-6D4DB579AAA2}" type="presParOf" srcId="{0EE76A1D-7390-4A83-B07B-8F3BF1A4B085}" destId="{F93E08F9-37AD-45BC-BD21-51F04124A8CC}" srcOrd="0" destOrd="0" presId="urn:microsoft.com/office/officeart/2005/8/layout/lProcess2"/>
    <dgm:cxn modelId="{B068A1D4-A819-497A-B311-DC5CFDE29A26}" type="presParOf" srcId="{F93E08F9-37AD-45BC-BD21-51F04124A8CC}" destId="{6BFD4076-85C1-4581-B6BB-C1295BCBFFB0}" srcOrd="0" destOrd="0" presId="urn:microsoft.com/office/officeart/2005/8/layout/lProcess2"/>
    <dgm:cxn modelId="{B5580110-7E54-49E1-941C-C280D843E12B}" type="presParOf" srcId="{F93E08F9-37AD-45BC-BD21-51F04124A8CC}" destId="{35DB1AA9-C29E-4E82-8C80-54100E141A47}" srcOrd="1" destOrd="0" presId="urn:microsoft.com/office/officeart/2005/8/layout/lProcess2"/>
    <dgm:cxn modelId="{715B8969-7E5F-4E17-8847-3760603C0257}" type="presParOf" srcId="{F93E08F9-37AD-45BC-BD21-51F04124A8CC}" destId="{20ED0436-B38F-4A8B-BC4A-7E4C1FB5D566}" srcOrd="2" destOrd="0" presId="urn:microsoft.com/office/officeart/2005/8/layout/lProcess2"/>
    <dgm:cxn modelId="{CE19A49B-6B72-438C-B69C-A9E8D5AFF475}" type="presParOf" srcId="{F93E08F9-37AD-45BC-BD21-51F04124A8CC}" destId="{E53F337D-52A7-43C8-BA17-AAF7DCC44C1F}" srcOrd="3" destOrd="0" presId="urn:microsoft.com/office/officeart/2005/8/layout/lProcess2"/>
    <dgm:cxn modelId="{60FA0062-4760-4ED6-B9E9-1C1C9D10D180}" type="presParOf" srcId="{F93E08F9-37AD-45BC-BD21-51F04124A8CC}" destId="{7F1232C3-B122-4279-8772-E812DACA6204}" srcOrd="4" destOrd="0" presId="urn:microsoft.com/office/officeart/2005/8/layout/lProcess2"/>
    <dgm:cxn modelId="{9DFA0BE5-AF7C-4C40-8B01-B18690ED4DD8}" type="presParOf" srcId="{7E472F3D-EF8E-4B44-BB26-BD46CFD2802A}" destId="{55F25F16-6810-43EB-BEE2-ED5B93731F68}" srcOrd="1" destOrd="0" presId="urn:microsoft.com/office/officeart/2005/8/layout/lProcess2"/>
    <dgm:cxn modelId="{4407A004-3874-4FD7-A702-513590288F03}" type="presParOf" srcId="{7E472F3D-EF8E-4B44-BB26-BD46CFD2802A}" destId="{39F1B2FE-9CBC-483C-801C-ACAAEC08A844}" srcOrd="2" destOrd="0" presId="urn:microsoft.com/office/officeart/2005/8/layout/lProcess2"/>
    <dgm:cxn modelId="{B7DDB952-AB87-45E8-A5A5-F61C45DB46C8}" type="presParOf" srcId="{39F1B2FE-9CBC-483C-801C-ACAAEC08A844}" destId="{9587CE06-9DC5-4F03-8D28-F8DF2672F812}" srcOrd="0" destOrd="0" presId="urn:microsoft.com/office/officeart/2005/8/layout/lProcess2"/>
    <dgm:cxn modelId="{1367486C-3847-41D7-BA9E-F4748B068BC8}" type="presParOf" srcId="{39F1B2FE-9CBC-483C-801C-ACAAEC08A844}" destId="{6A73531B-0BCC-41E2-BEAE-653E412621A8}" srcOrd="1" destOrd="0" presId="urn:microsoft.com/office/officeart/2005/8/layout/lProcess2"/>
    <dgm:cxn modelId="{988EBBE0-CCFB-4A58-B55C-6275820FD6C2}" type="presParOf" srcId="{39F1B2FE-9CBC-483C-801C-ACAAEC08A844}" destId="{33F7503A-1E9E-4DC0-8267-D4098B1BD05F}" srcOrd="2" destOrd="0" presId="urn:microsoft.com/office/officeart/2005/8/layout/lProcess2"/>
    <dgm:cxn modelId="{B1E224E7-3682-4942-8A15-A571ADEFE337}" type="presParOf" srcId="{33F7503A-1E9E-4DC0-8267-D4098B1BD05F}" destId="{FBB026A4-9123-45D5-AD48-5F520686DB23}"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A02F08-F73C-4BA1-AB38-135AF52117E5}"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en-US"/>
        </a:p>
      </dgm:t>
    </dgm:pt>
    <dgm:pt modelId="{14F83AFF-BEF4-47AA-A73C-2BE7E7C6E825}">
      <dgm:prSet custT="1"/>
      <dgm:spPr/>
      <dgm:t>
        <a:bodyPr/>
        <a:lstStyle/>
        <a:p>
          <a:r>
            <a:rPr lang="en-US" sz="2800" b="0" dirty="0">
              <a:latin typeface="Arial" panose="020B0604020202020204" pitchFamily="34" charset="0"/>
              <a:cs typeface="Arial" panose="020B0604020202020204" pitchFamily="34" charset="0"/>
            </a:rPr>
            <a:t>A change in accounting principle results from either:</a:t>
          </a:r>
          <a:endParaRPr lang="en-US" sz="2800" dirty="0">
            <a:latin typeface="Arial" panose="020B0604020202020204" pitchFamily="34" charset="0"/>
            <a:cs typeface="Arial" panose="020B0604020202020204" pitchFamily="34" charset="0"/>
          </a:endParaRPr>
        </a:p>
      </dgm:t>
    </dgm:pt>
    <dgm:pt modelId="{39A3FDDF-78F2-4F7D-9BEF-155B618D65EA}" type="parTrans" cxnId="{9DFB2C35-FDE9-45D6-9750-C19D6CF8493F}">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85135DDB-5D89-4429-86D0-9D097893A5AB}" type="sibTrans" cxnId="{9DFB2C35-FDE9-45D6-9750-C19D6CF8493F}">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684A176F-54CF-4676-A70D-FC6A82224CC4}">
      <dgm:prSet custT="1"/>
      <dgm:spPr/>
      <dgm:t>
        <a:bodyPr anchor="t"/>
        <a:lstStyle/>
        <a:p>
          <a:r>
            <a:rPr lang="en-US" sz="2500" baseline="0" dirty="0">
              <a:solidFill>
                <a:schemeClr val="tx1"/>
              </a:solidFill>
              <a:latin typeface="Arial" panose="020B0604020202020204" pitchFamily="34" charset="0"/>
              <a:cs typeface="Arial" panose="020B0604020202020204" pitchFamily="34" charset="0"/>
            </a:rPr>
            <a:t>A </a:t>
          </a:r>
          <a:r>
            <a:rPr lang="en-US" sz="2500" b="1" baseline="0" dirty="0">
              <a:solidFill>
                <a:schemeClr val="tx1"/>
              </a:solidFill>
              <a:latin typeface="Arial" panose="020B0604020202020204" pitchFamily="34" charset="0"/>
              <a:cs typeface="Arial" panose="020B0604020202020204" pitchFamily="34" charset="0"/>
            </a:rPr>
            <a:t>change</a:t>
          </a:r>
          <a:r>
            <a:rPr lang="en-US" sz="2500" baseline="0" dirty="0">
              <a:solidFill>
                <a:schemeClr val="tx1"/>
              </a:solidFill>
              <a:latin typeface="Arial" panose="020B0604020202020204" pitchFamily="34" charset="0"/>
              <a:cs typeface="Arial" panose="020B0604020202020204" pitchFamily="34" charset="0"/>
            </a:rPr>
            <a:t> from one generally accepted accounting principle to another that is justified on the basis that </a:t>
          </a:r>
          <a:r>
            <a:rPr lang="en-US" sz="2500" i="1" baseline="0" dirty="0">
              <a:solidFill>
                <a:schemeClr val="tx1"/>
              </a:solidFill>
              <a:latin typeface="Arial" panose="020B0604020202020204" pitchFamily="34" charset="0"/>
              <a:cs typeface="Arial" panose="020B0604020202020204" pitchFamily="34" charset="0"/>
            </a:rPr>
            <a:t>the newly adopted accounting principle is preferable,</a:t>
          </a:r>
          <a:r>
            <a:rPr lang="en-US" sz="2500" baseline="0" dirty="0">
              <a:solidFill>
                <a:schemeClr val="tx1"/>
              </a:solidFill>
              <a:latin typeface="Arial" panose="020B0604020202020204" pitchFamily="34" charset="0"/>
              <a:cs typeface="Arial" panose="020B0604020202020204" pitchFamily="34" charset="0"/>
            </a:rPr>
            <a:t> based on the qualitative characteristics of financial reporting</a:t>
          </a:r>
          <a:endParaRPr lang="en-US" sz="2500" dirty="0">
            <a:solidFill>
              <a:schemeClr val="tx1"/>
            </a:solidFill>
            <a:latin typeface="Arial" panose="020B0604020202020204" pitchFamily="34" charset="0"/>
            <a:cs typeface="Arial" panose="020B0604020202020204" pitchFamily="34" charset="0"/>
          </a:endParaRPr>
        </a:p>
      </dgm:t>
    </dgm:pt>
    <dgm:pt modelId="{484404F0-18C9-4084-B133-F62ADC2544A7}" type="parTrans" cxnId="{6F5C3FB1-39B1-47FF-8A6D-24A383F17D37}">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ACEB26D3-EC58-4DD7-9128-12F81564272F}" type="sibTrans" cxnId="{6F5C3FB1-39B1-47FF-8A6D-24A383F17D37}">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B9593982-8808-4C59-BFD6-D2F0C1FBFA73}">
      <dgm:prSet custT="1"/>
      <dgm:spPr/>
      <dgm:t>
        <a:bodyPr anchor="t"/>
        <a:lstStyle/>
        <a:p>
          <a:endParaRPr lang="en-US" sz="2400" baseline="0" dirty="0">
            <a:latin typeface="Arial" panose="020B0604020202020204" pitchFamily="34" charset="0"/>
            <a:cs typeface="Arial" panose="020B0604020202020204" pitchFamily="34" charset="0"/>
          </a:endParaRPr>
        </a:p>
        <a:p>
          <a:endParaRPr lang="en-US" sz="2400" baseline="0" dirty="0">
            <a:latin typeface="Arial" panose="020B0604020202020204" pitchFamily="34" charset="0"/>
            <a:cs typeface="Arial" panose="020B0604020202020204" pitchFamily="34" charset="0"/>
          </a:endParaRPr>
        </a:p>
        <a:p>
          <a:r>
            <a:rPr lang="en-US" sz="3200" baseline="0" dirty="0">
              <a:solidFill>
                <a:schemeClr val="tx1"/>
              </a:solidFill>
              <a:latin typeface="Arial" panose="020B0604020202020204" pitchFamily="34" charset="0"/>
              <a:cs typeface="Arial" panose="020B0604020202020204" pitchFamily="34" charset="0"/>
            </a:rPr>
            <a:t>Implementation of new pronouncements</a:t>
          </a:r>
          <a:endParaRPr lang="en-US" sz="3200" dirty="0">
            <a:solidFill>
              <a:schemeClr val="tx1"/>
            </a:solidFill>
            <a:latin typeface="Arial" panose="020B0604020202020204" pitchFamily="34" charset="0"/>
            <a:cs typeface="Arial" panose="020B0604020202020204" pitchFamily="34" charset="0"/>
          </a:endParaRPr>
        </a:p>
      </dgm:t>
    </dgm:pt>
    <dgm:pt modelId="{19D15CA7-49B6-4031-80A5-1D6D34E1AFFF}" type="parTrans" cxnId="{940497A4-28A2-4F06-AE8F-1015CAF5CCD9}">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FB5F4EB5-3AEE-40EC-965F-62359B1EA4C8}" type="sibTrans" cxnId="{940497A4-28A2-4F06-AE8F-1015CAF5CCD9}">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23BC9C38-30EC-48C0-81E3-93C8B868B1FF}" type="pres">
      <dgm:prSet presAssocID="{7EA02F08-F73C-4BA1-AB38-135AF52117E5}" presName="Name0" presStyleCnt="0">
        <dgm:presLayoutVars>
          <dgm:chPref val="1"/>
          <dgm:dir/>
          <dgm:animOne val="branch"/>
          <dgm:animLvl val="lvl"/>
          <dgm:resizeHandles/>
        </dgm:presLayoutVars>
      </dgm:prSet>
      <dgm:spPr/>
    </dgm:pt>
    <dgm:pt modelId="{EFBEE19A-A01E-48E5-A57E-92AE6D5D69D9}" type="pres">
      <dgm:prSet presAssocID="{14F83AFF-BEF4-47AA-A73C-2BE7E7C6E825}" presName="vertOne" presStyleCnt="0"/>
      <dgm:spPr/>
    </dgm:pt>
    <dgm:pt modelId="{28FB39AA-C6A0-45C5-835B-0D85586830BD}" type="pres">
      <dgm:prSet presAssocID="{14F83AFF-BEF4-47AA-A73C-2BE7E7C6E825}" presName="txOne" presStyleLbl="node0" presStyleIdx="0" presStyleCnt="1" custScaleY="26729">
        <dgm:presLayoutVars>
          <dgm:chPref val="3"/>
        </dgm:presLayoutVars>
      </dgm:prSet>
      <dgm:spPr/>
    </dgm:pt>
    <dgm:pt modelId="{FE88992C-5667-4AAA-9A5B-FCBCDA181709}" type="pres">
      <dgm:prSet presAssocID="{14F83AFF-BEF4-47AA-A73C-2BE7E7C6E825}" presName="parTransOne" presStyleCnt="0"/>
      <dgm:spPr/>
    </dgm:pt>
    <dgm:pt modelId="{B8468728-4066-469A-B259-D975E7E29F90}" type="pres">
      <dgm:prSet presAssocID="{14F83AFF-BEF4-47AA-A73C-2BE7E7C6E825}" presName="horzOne" presStyleCnt="0"/>
      <dgm:spPr/>
    </dgm:pt>
    <dgm:pt modelId="{BEA337C6-EC35-4423-BA5A-85D17867D409}" type="pres">
      <dgm:prSet presAssocID="{684A176F-54CF-4676-A70D-FC6A82224CC4}" presName="vertTwo" presStyleCnt="0"/>
      <dgm:spPr/>
    </dgm:pt>
    <dgm:pt modelId="{C6F57FF5-572D-4522-A4ED-7DDA39BCAE40}" type="pres">
      <dgm:prSet presAssocID="{684A176F-54CF-4676-A70D-FC6A82224CC4}" presName="txTwo" presStyleLbl="node2" presStyleIdx="0" presStyleCnt="2">
        <dgm:presLayoutVars>
          <dgm:chPref val="3"/>
        </dgm:presLayoutVars>
      </dgm:prSet>
      <dgm:spPr/>
    </dgm:pt>
    <dgm:pt modelId="{FC570453-A38D-4820-B9F3-6FFAF609A638}" type="pres">
      <dgm:prSet presAssocID="{684A176F-54CF-4676-A70D-FC6A82224CC4}" presName="horzTwo" presStyleCnt="0"/>
      <dgm:spPr/>
    </dgm:pt>
    <dgm:pt modelId="{072D4664-5F10-4FDF-A231-7991FA7F315D}" type="pres">
      <dgm:prSet presAssocID="{ACEB26D3-EC58-4DD7-9128-12F81564272F}" presName="sibSpaceTwo" presStyleCnt="0"/>
      <dgm:spPr/>
    </dgm:pt>
    <dgm:pt modelId="{537E9C51-E486-4AB5-883D-BC4FC91C7BF5}" type="pres">
      <dgm:prSet presAssocID="{B9593982-8808-4C59-BFD6-D2F0C1FBFA73}" presName="vertTwo" presStyleCnt="0"/>
      <dgm:spPr/>
    </dgm:pt>
    <dgm:pt modelId="{3951306A-42AA-44EC-BE06-3E101903F3EF}" type="pres">
      <dgm:prSet presAssocID="{B9593982-8808-4C59-BFD6-D2F0C1FBFA73}" presName="txTwo" presStyleLbl="node2" presStyleIdx="1" presStyleCnt="2">
        <dgm:presLayoutVars>
          <dgm:chPref val="3"/>
        </dgm:presLayoutVars>
      </dgm:prSet>
      <dgm:spPr/>
    </dgm:pt>
    <dgm:pt modelId="{F28E07C3-DB35-49D2-A277-2A70968DC496}" type="pres">
      <dgm:prSet presAssocID="{B9593982-8808-4C59-BFD6-D2F0C1FBFA73}" presName="horzTwo" presStyleCnt="0"/>
      <dgm:spPr/>
    </dgm:pt>
  </dgm:ptLst>
  <dgm:cxnLst>
    <dgm:cxn modelId="{78ACA209-7DA0-431B-B5D6-5207A1887E56}" type="presOf" srcId="{7EA02F08-F73C-4BA1-AB38-135AF52117E5}" destId="{23BC9C38-30EC-48C0-81E3-93C8B868B1FF}" srcOrd="0" destOrd="0" presId="urn:microsoft.com/office/officeart/2005/8/layout/hierarchy4"/>
    <dgm:cxn modelId="{9DFB2C35-FDE9-45D6-9750-C19D6CF8493F}" srcId="{7EA02F08-F73C-4BA1-AB38-135AF52117E5}" destId="{14F83AFF-BEF4-47AA-A73C-2BE7E7C6E825}" srcOrd="0" destOrd="0" parTransId="{39A3FDDF-78F2-4F7D-9BEF-155B618D65EA}" sibTransId="{85135DDB-5D89-4429-86D0-9D097893A5AB}"/>
    <dgm:cxn modelId="{F7A0413D-D83D-4983-801D-2C3A0DFBB145}" type="presOf" srcId="{14F83AFF-BEF4-47AA-A73C-2BE7E7C6E825}" destId="{28FB39AA-C6A0-45C5-835B-0D85586830BD}" srcOrd="0" destOrd="0" presId="urn:microsoft.com/office/officeart/2005/8/layout/hierarchy4"/>
    <dgm:cxn modelId="{940497A4-28A2-4F06-AE8F-1015CAF5CCD9}" srcId="{14F83AFF-BEF4-47AA-A73C-2BE7E7C6E825}" destId="{B9593982-8808-4C59-BFD6-D2F0C1FBFA73}" srcOrd="1" destOrd="0" parTransId="{19D15CA7-49B6-4031-80A5-1D6D34E1AFFF}" sibTransId="{FB5F4EB5-3AEE-40EC-965F-62359B1EA4C8}"/>
    <dgm:cxn modelId="{6F5C3FB1-39B1-47FF-8A6D-24A383F17D37}" srcId="{14F83AFF-BEF4-47AA-A73C-2BE7E7C6E825}" destId="{684A176F-54CF-4676-A70D-FC6A82224CC4}" srcOrd="0" destOrd="0" parTransId="{484404F0-18C9-4084-B133-F62ADC2544A7}" sibTransId="{ACEB26D3-EC58-4DD7-9128-12F81564272F}"/>
    <dgm:cxn modelId="{E835DBB7-56D3-4A26-B2DC-79B885AD9EF2}" type="presOf" srcId="{B9593982-8808-4C59-BFD6-D2F0C1FBFA73}" destId="{3951306A-42AA-44EC-BE06-3E101903F3EF}" srcOrd="0" destOrd="0" presId="urn:microsoft.com/office/officeart/2005/8/layout/hierarchy4"/>
    <dgm:cxn modelId="{8F7B08C9-0126-47C4-B8D9-4EF6D5AC8C3D}" type="presOf" srcId="{684A176F-54CF-4676-A70D-FC6A82224CC4}" destId="{C6F57FF5-572D-4522-A4ED-7DDA39BCAE40}" srcOrd="0" destOrd="0" presId="urn:microsoft.com/office/officeart/2005/8/layout/hierarchy4"/>
    <dgm:cxn modelId="{435E8C03-3A99-4327-8A3A-525CB11DFFF6}" type="presParOf" srcId="{23BC9C38-30EC-48C0-81E3-93C8B868B1FF}" destId="{EFBEE19A-A01E-48E5-A57E-92AE6D5D69D9}" srcOrd="0" destOrd="0" presId="urn:microsoft.com/office/officeart/2005/8/layout/hierarchy4"/>
    <dgm:cxn modelId="{90B2B7F0-12DD-4932-B461-54ECE3D00338}" type="presParOf" srcId="{EFBEE19A-A01E-48E5-A57E-92AE6D5D69D9}" destId="{28FB39AA-C6A0-45C5-835B-0D85586830BD}" srcOrd="0" destOrd="0" presId="urn:microsoft.com/office/officeart/2005/8/layout/hierarchy4"/>
    <dgm:cxn modelId="{6B252C58-415D-45EE-B72D-01E6D5FCA87A}" type="presParOf" srcId="{EFBEE19A-A01E-48E5-A57E-92AE6D5D69D9}" destId="{FE88992C-5667-4AAA-9A5B-FCBCDA181709}" srcOrd="1" destOrd="0" presId="urn:microsoft.com/office/officeart/2005/8/layout/hierarchy4"/>
    <dgm:cxn modelId="{4A2CDC17-FD76-45BB-B610-EDCA908FD323}" type="presParOf" srcId="{EFBEE19A-A01E-48E5-A57E-92AE6D5D69D9}" destId="{B8468728-4066-469A-B259-D975E7E29F90}" srcOrd="2" destOrd="0" presId="urn:microsoft.com/office/officeart/2005/8/layout/hierarchy4"/>
    <dgm:cxn modelId="{CF1F4532-C873-4538-AA3F-D18978B04B23}" type="presParOf" srcId="{B8468728-4066-469A-B259-D975E7E29F90}" destId="{BEA337C6-EC35-4423-BA5A-85D17867D409}" srcOrd="0" destOrd="0" presId="urn:microsoft.com/office/officeart/2005/8/layout/hierarchy4"/>
    <dgm:cxn modelId="{7852B468-0CE4-44AF-945D-7DAABD16FC20}" type="presParOf" srcId="{BEA337C6-EC35-4423-BA5A-85D17867D409}" destId="{C6F57FF5-572D-4522-A4ED-7DDA39BCAE40}" srcOrd="0" destOrd="0" presId="urn:microsoft.com/office/officeart/2005/8/layout/hierarchy4"/>
    <dgm:cxn modelId="{6D52062D-DF6B-40DE-AFAC-17DBDC0EE5C7}" type="presParOf" srcId="{BEA337C6-EC35-4423-BA5A-85D17867D409}" destId="{FC570453-A38D-4820-B9F3-6FFAF609A638}" srcOrd="1" destOrd="0" presId="urn:microsoft.com/office/officeart/2005/8/layout/hierarchy4"/>
    <dgm:cxn modelId="{C245F32A-82B2-4495-8D95-C83678083A29}" type="presParOf" srcId="{B8468728-4066-469A-B259-D975E7E29F90}" destId="{072D4664-5F10-4FDF-A231-7991FA7F315D}" srcOrd="1" destOrd="0" presId="urn:microsoft.com/office/officeart/2005/8/layout/hierarchy4"/>
    <dgm:cxn modelId="{8F97ADC9-2768-4542-83DE-FE9A144B58A0}" type="presParOf" srcId="{B8468728-4066-469A-B259-D975E7E29F90}" destId="{537E9C51-E486-4AB5-883D-BC4FC91C7BF5}" srcOrd="2" destOrd="0" presId="urn:microsoft.com/office/officeart/2005/8/layout/hierarchy4"/>
    <dgm:cxn modelId="{DF1ED9EF-DE00-4032-92BF-99B3607400C1}" type="presParOf" srcId="{537E9C51-E486-4AB5-883D-BC4FC91C7BF5}" destId="{3951306A-42AA-44EC-BE06-3E101903F3EF}" srcOrd="0" destOrd="0" presId="urn:microsoft.com/office/officeart/2005/8/layout/hierarchy4"/>
    <dgm:cxn modelId="{40370EEC-8B61-42BE-81FA-B96241A8A5F3}" type="presParOf" srcId="{537E9C51-E486-4AB5-883D-BC4FC91C7BF5}" destId="{F28E07C3-DB35-49D2-A277-2A70968DC49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800A09-5926-4E0F-9EE0-C076221669A6}"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26DCE1C0-B0A7-4823-A0A1-2C4F78DD57C6}">
      <dgm:prSet phldrT="[Text]"/>
      <dgm:spPr>
        <a:solidFill>
          <a:srgbClr val="0070C0"/>
        </a:solidFill>
      </dgm:spPr>
      <dgm:t>
        <a:bodyPr/>
        <a:lstStyle/>
        <a:p>
          <a:r>
            <a:rPr lang="en-US"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Change in accounting </a:t>
          </a:r>
          <a:r>
            <a:rPr lang="en-US" dirty="0">
              <a:solidFill>
                <a:schemeClr val="tx1"/>
              </a:solidFill>
              <a:latin typeface="Arial" panose="020B0604020202020204" pitchFamily="34" charset="0"/>
              <a:cs typeface="Arial" panose="020B0604020202020204" pitchFamily="34" charset="0"/>
            </a:rPr>
            <a:t>principle</a:t>
          </a:r>
        </a:p>
      </dgm:t>
    </dgm:pt>
    <dgm:pt modelId="{B02FDB9A-3D0D-4294-AACE-F495DA0BB926}" type="parTrans" cxnId="{1AFFECE3-4CAC-4F68-956F-5B672DD9548A}">
      <dgm:prSet/>
      <dgm:spPr/>
      <dgm:t>
        <a:bodyPr/>
        <a:lstStyle/>
        <a:p>
          <a:endParaRPr lang="en-US">
            <a:latin typeface="Arial" panose="020B0604020202020204" pitchFamily="34" charset="0"/>
            <a:cs typeface="Arial" panose="020B0604020202020204" pitchFamily="34" charset="0"/>
          </a:endParaRPr>
        </a:p>
      </dgm:t>
    </dgm:pt>
    <dgm:pt modelId="{B98F5F8F-C431-4056-89E2-E24CD7FC6F54}" type="sibTrans" cxnId="{1AFFECE3-4CAC-4F68-956F-5B672DD9548A}">
      <dgm:prSet/>
      <dgm:spPr/>
      <dgm:t>
        <a:bodyPr/>
        <a:lstStyle/>
        <a:p>
          <a:endParaRPr lang="en-US">
            <a:latin typeface="Arial" panose="020B0604020202020204" pitchFamily="34" charset="0"/>
            <a:cs typeface="Arial" panose="020B0604020202020204" pitchFamily="34" charset="0"/>
          </a:endParaRPr>
        </a:p>
      </dgm:t>
    </dgm:pt>
    <dgm:pt modelId="{F338A121-B9A3-4BC0-9F19-130723C78DF8}">
      <dgm:prSet phldrT="[Text]" custT="1"/>
      <dgm:spPr>
        <a:solidFill>
          <a:schemeClr val="accent2">
            <a:lumMod val="60000"/>
            <a:lumOff val="40000"/>
            <a:alpha val="90000"/>
          </a:schemeClr>
        </a:solidFill>
      </dgm:spPr>
      <dgm:t>
        <a:bodyPr/>
        <a:lstStyle/>
        <a:p>
          <a:r>
            <a:rPr lang="en-US" sz="1800" dirty="0">
              <a:latin typeface="Arial" panose="020B0604020202020204" pitchFamily="34" charset="0"/>
              <a:cs typeface="Arial" panose="020B0604020202020204" pitchFamily="34" charset="0"/>
            </a:rPr>
            <a:t>Reported retroactively by restating prior periods presented, if practicable</a:t>
          </a:r>
        </a:p>
      </dgm:t>
    </dgm:pt>
    <dgm:pt modelId="{62D9355B-526A-4927-95FD-B9F40BB67E10}" type="parTrans" cxnId="{5A7207BF-D3DC-438E-A74D-AB3F38B66ED1}">
      <dgm:prSet/>
      <dgm:spPr/>
      <dgm:t>
        <a:bodyPr/>
        <a:lstStyle/>
        <a:p>
          <a:endParaRPr lang="en-US">
            <a:latin typeface="Arial" panose="020B0604020202020204" pitchFamily="34" charset="0"/>
            <a:cs typeface="Arial" panose="020B0604020202020204" pitchFamily="34" charset="0"/>
          </a:endParaRPr>
        </a:p>
      </dgm:t>
    </dgm:pt>
    <dgm:pt modelId="{814044E8-D26D-4EC6-A076-B712C47A2736}" type="sibTrans" cxnId="{5A7207BF-D3DC-438E-A74D-AB3F38B66ED1}">
      <dgm:prSet/>
      <dgm:spPr/>
      <dgm:t>
        <a:bodyPr/>
        <a:lstStyle/>
        <a:p>
          <a:endParaRPr lang="en-US">
            <a:latin typeface="Arial" panose="020B0604020202020204" pitchFamily="34" charset="0"/>
            <a:cs typeface="Arial" panose="020B0604020202020204" pitchFamily="34" charset="0"/>
          </a:endParaRPr>
        </a:p>
      </dgm:t>
    </dgm:pt>
    <dgm:pt modelId="{C21E778C-5457-43D6-829E-7F39FF9FFD3D}">
      <dgm:prSet phldrT="[Text]"/>
      <dgm:spPr/>
      <dgm:t>
        <a:bodyPr/>
        <a:lstStyle/>
        <a:p>
          <a:r>
            <a:rPr lang="en-US"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Change in accounting estimate</a:t>
          </a:r>
        </a:p>
      </dgm:t>
    </dgm:pt>
    <dgm:pt modelId="{4161EBA8-738A-4C42-931A-93484A000E85}" type="parTrans" cxnId="{8F6F7178-9946-4379-A3DD-7B248D1C1743}">
      <dgm:prSet/>
      <dgm:spPr/>
      <dgm:t>
        <a:bodyPr/>
        <a:lstStyle/>
        <a:p>
          <a:endParaRPr lang="en-US">
            <a:latin typeface="Arial" panose="020B0604020202020204" pitchFamily="34" charset="0"/>
            <a:cs typeface="Arial" panose="020B0604020202020204" pitchFamily="34" charset="0"/>
          </a:endParaRPr>
        </a:p>
      </dgm:t>
    </dgm:pt>
    <dgm:pt modelId="{F633A513-C5C4-41A6-8FFD-D805819B3C9C}" type="sibTrans" cxnId="{8F6F7178-9946-4379-A3DD-7B248D1C1743}">
      <dgm:prSet/>
      <dgm:spPr/>
      <dgm:t>
        <a:bodyPr/>
        <a:lstStyle/>
        <a:p>
          <a:endParaRPr lang="en-US">
            <a:latin typeface="Arial" panose="020B0604020202020204" pitchFamily="34" charset="0"/>
            <a:cs typeface="Arial" panose="020B0604020202020204" pitchFamily="34" charset="0"/>
          </a:endParaRPr>
        </a:p>
      </dgm:t>
    </dgm:pt>
    <dgm:pt modelId="{2E4163AB-6A92-498F-A842-80C84AFA56C3}">
      <dgm:prSet phldrT="[Text]"/>
      <dgm:spPr>
        <a:solidFill>
          <a:schemeClr val="accent1"/>
        </a:solidFill>
      </dgm:spPr>
      <dgm:t>
        <a:bodyPr/>
        <a:lstStyle/>
        <a:p>
          <a:r>
            <a:rPr lang="en-US" dirty="0">
              <a:latin typeface="Arial" panose="020B0604020202020204" pitchFamily="34" charset="0"/>
              <a:cs typeface="Arial" panose="020B0604020202020204" pitchFamily="34" charset="0"/>
            </a:rPr>
            <a:t>Change to/within the reporting entity</a:t>
          </a:r>
        </a:p>
      </dgm:t>
    </dgm:pt>
    <dgm:pt modelId="{86AD8F82-E6B9-43F0-BBDA-07D75DF10D78}" type="parTrans" cxnId="{A3ADF5C2-DA25-4112-8962-AEDABB20C386}">
      <dgm:prSet/>
      <dgm:spPr/>
      <dgm:t>
        <a:bodyPr/>
        <a:lstStyle/>
        <a:p>
          <a:endParaRPr lang="en-US">
            <a:latin typeface="Arial" panose="020B0604020202020204" pitchFamily="34" charset="0"/>
            <a:cs typeface="Arial" panose="020B0604020202020204" pitchFamily="34" charset="0"/>
          </a:endParaRPr>
        </a:p>
      </dgm:t>
    </dgm:pt>
    <dgm:pt modelId="{4A377146-A8AE-41FD-B6D2-46D702BFAE19}" type="sibTrans" cxnId="{A3ADF5C2-DA25-4112-8962-AEDABB20C386}">
      <dgm:prSet/>
      <dgm:spPr/>
      <dgm:t>
        <a:bodyPr/>
        <a:lstStyle/>
        <a:p>
          <a:endParaRPr lang="en-US">
            <a:latin typeface="Arial" panose="020B0604020202020204" pitchFamily="34" charset="0"/>
            <a:cs typeface="Arial" panose="020B0604020202020204" pitchFamily="34" charset="0"/>
          </a:endParaRPr>
        </a:p>
      </dgm:t>
    </dgm:pt>
    <dgm:pt modelId="{DD6D8742-E1F5-4892-AEA7-1072AADC1E95}">
      <dgm:prSet phldrT="[Text]" custT="1"/>
      <dgm:spPr>
        <a:solidFill>
          <a:schemeClr val="accent1">
            <a:lumMod val="60000"/>
            <a:lumOff val="40000"/>
            <a:alpha val="90000"/>
          </a:schemeClr>
        </a:solidFill>
      </dgm:spPr>
      <dgm:t>
        <a:bodyPr/>
        <a:lstStyle/>
        <a:p>
          <a:r>
            <a:rPr lang="en-US" sz="1800" dirty="0">
              <a:latin typeface="Arial" panose="020B0604020202020204" pitchFamily="34" charset="0"/>
              <a:cs typeface="Arial" panose="020B0604020202020204" pitchFamily="34" charset="0"/>
            </a:rPr>
            <a:t>Reported by adjusting current period beginning balances</a:t>
          </a:r>
        </a:p>
      </dgm:t>
    </dgm:pt>
    <dgm:pt modelId="{39588366-34CC-4EFD-83A8-E6A94E91475E}" type="parTrans" cxnId="{89D64300-2B73-40F6-A9A6-1E7C68C65BEB}">
      <dgm:prSet/>
      <dgm:spPr/>
      <dgm:t>
        <a:bodyPr/>
        <a:lstStyle/>
        <a:p>
          <a:endParaRPr lang="en-US">
            <a:latin typeface="Arial" panose="020B0604020202020204" pitchFamily="34" charset="0"/>
            <a:cs typeface="Arial" panose="020B0604020202020204" pitchFamily="34" charset="0"/>
          </a:endParaRPr>
        </a:p>
      </dgm:t>
    </dgm:pt>
    <dgm:pt modelId="{0C6AAF34-DC48-4FD4-AFE0-4AC1496187BD}" type="sibTrans" cxnId="{89D64300-2B73-40F6-A9A6-1E7C68C65BEB}">
      <dgm:prSet/>
      <dgm:spPr/>
      <dgm:t>
        <a:bodyPr/>
        <a:lstStyle/>
        <a:p>
          <a:endParaRPr lang="en-US">
            <a:latin typeface="Arial" panose="020B0604020202020204" pitchFamily="34" charset="0"/>
            <a:cs typeface="Arial" panose="020B0604020202020204" pitchFamily="34" charset="0"/>
          </a:endParaRPr>
        </a:p>
      </dgm:t>
    </dgm:pt>
    <dgm:pt modelId="{269276E0-16F1-44FB-BF0E-F2F25F6E7249}">
      <dgm:prSet phldrT="[Text]"/>
      <dgm:spPr/>
      <dgm:t>
        <a:bodyPr/>
        <a:lstStyle/>
        <a:p>
          <a:r>
            <a:rPr lang="en-US"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Error correction</a:t>
          </a:r>
        </a:p>
      </dgm:t>
    </dgm:pt>
    <dgm:pt modelId="{9DFFB3E5-5936-4601-A817-9EC22457D5D0}" type="parTrans" cxnId="{D657C95B-15DF-40E5-AB6A-3068D5C00147}">
      <dgm:prSet/>
      <dgm:spPr/>
      <dgm:t>
        <a:bodyPr/>
        <a:lstStyle/>
        <a:p>
          <a:endParaRPr lang="en-US">
            <a:latin typeface="Arial" panose="020B0604020202020204" pitchFamily="34" charset="0"/>
            <a:cs typeface="Arial" panose="020B0604020202020204" pitchFamily="34" charset="0"/>
          </a:endParaRPr>
        </a:p>
      </dgm:t>
    </dgm:pt>
    <dgm:pt modelId="{A3C5A830-8D32-4C63-8DBA-FD85B0FA724B}" type="sibTrans" cxnId="{D657C95B-15DF-40E5-AB6A-3068D5C00147}">
      <dgm:prSet/>
      <dgm:spPr/>
      <dgm:t>
        <a:bodyPr/>
        <a:lstStyle/>
        <a:p>
          <a:endParaRPr lang="en-US">
            <a:latin typeface="Arial" panose="020B0604020202020204" pitchFamily="34" charset="0"/>
            <a:cs typeface="Arial" panose="020B0604020202020204" pitchFamily="34" charset="0"/>
          </a:endParaRPr>
        </a:p>
      </dgm:t>
    </dgm:pt>
    <dgm:pt modelId="{80CFDB31-6776-4144-95DE-3DB6E8B7958F}">
      <dgm:prSet phldrT="[Text]" custT="1"/>
      <dgm:spPr>
        <a:solidFill>
          <a:schemeClr val="accent5">
            <a:lumMod val="60000"/>
            <a:lumOff val="40000"/>
            <a:alpha val="90000"/>
          </a:schemeClr>
        </a:solidFill>
      </dgm:spPr>
      <dgm:t>
        <a:bodyPr/>
        <a:lstStyle/>
        <a:p>
          <a:r>
            <a:rPr lang="en-US" sz="1800" dirty="0">
              <a:latin typeface="Arial" panose="020B0604020202020204" pitchFamily="34" charset="0"/>
              <a:cs typeface="Arial" panose="020B0604020202020204" pitchFamily="34" charset="0"/>
            </a:rPr>
            <a:t>Reported retroactively by restating prior periods presented</a:t>
          </a:r>
        </a:p>
      </dgm:t>
    </dgm:pt>
    <dgm:pt modelId="{118A2BA3-D1DE-4113-B63D-C950CF336558}" type="parTrans" cxnId="{4BD409D6-09C6-42C8-A39E-938A89CF521C}">
      <dgm:prSet/>
      <dgm:spPr/>
      <dgm:t>
        <a:bodyPr/>
        <a:lstStyle/>
        <a:p>
          <a:endParaRPr lang="en-US">
            <a:latin typeface="Arial" panose="020B0604020202020204" pitchFamily="34" charset="0"/>
            <a:cs typeface="Arial" panose="020B0604020202020204" pitchFamily="34" charset="0"/>
          </a:endParaRPr>
        </a:p>
      </dgm:t>
    </dgm:pt>
    <dgm:pt modelId="{A3A38073-2F51-4DA7-A604-E7C041CF5693}" type="sibTrans" cxnId="{4BD409D6-09C6-42C8-A39E-938A89CF521C}">
      <dgm:prSet/>
      <dgm:spPr/>
      <dgm:t>
        <a:bodyPr/>
        <a:lstStyle/>
        <a:p>
          <a:endParaRPr lang="en-US">
            <a:latin typeface="Arial" panose="020B0604020202020204" pitchFamily="34" charset="0"/>
            <a:cs typeface="Arial" panose="020B0604020202020204" pitchFamily="34" charset="0"/>
          </a:endParaRPr>
        </a:p>
      </dgm:t>
    </dgm:pt>
    <dgm:pt modelId="{36057590-1B9F-4D29-9DA1-45D42C643625}">
      <dgm:prSet phldrT="[Text]" custT="1"/>
      <dgm:spPr>
        <a:solidFill>
          <a:schemeClr val="accent2">
            <a:lumMod val="60000"/>
            <a:lumOff val="40000"/>
            <a:alpha val="90000"/>
          </a:schemeClr>
        </a:solidFill>
      </dgm:spPr>
      <dgm:t>
        <a:bodyPr/>
        <a:lstStyle/>
        <a:p>
          <a:r>
            <a:rPr lang="en-US" sz="1800" dirty="0">
              <a:latin typeface="Arial" panose="020B0604020202020204" pitchFamily="34" charset="0"/>
              <a:cs typeface="Arial" panose="020B0604020202020204" pitchFamily="34" charset="0"/>
            </a:rPr>
            <a:t>If not practicable, restate beginning balances of current period</a:t>
          </a:r>
        </a:p>
      </dgm:t>
    </dgm:pt>
    <dgm:pt modelId="{695849C1-81F5-4689-8BD0-D2405E8AA27F}" type="parTrans" cxnId="{7D94ACAF-6237-4823-9E67-DFEE5073E7D4}">
      <dgm:prSet/>
      <dgm:spPr/>
      <dgm:t>
        <a:bodyPr/>
        <a:lstStyle/>
        <a:p>
          <a:endParaRPr lang="en-US">
            <a:latin typeface="Arial" panose="020B0604020202020204" pitchFamily="34" charset="0"/>
            <a:cs typeface="Arial" panose="020B0604020202020204" pitchFamily="34" charset="0"/>
          </a:endParaRPr>
        </a:p>
      </dgm:t>
    </dgm:pt>
    <dgm:pt modelId="{94A5EF1D-B740-4B98-8C6A-169AF11B3F83}" type="sibTrans" cxnId="{7D94ACAF-6237-4823-9E67-DFEE5073E7D4}">
      <dgm:prSet/>
      <dgm:spPr/>
      <dgm:t>
        <a:bodyPr/>
        <a:lstStyle/>
        <a:p>
          <a:endParaRPr lang="en-US">
            <a:latin typeface="Arial" panose="020B0604020202020204" pitchFamily="34" charset="0"/>
            <a:cs typeface="Arial" panose="020B0604020202020204" pitchFamily="34" charset="0"/>
          </a:endParaRPr>
        </a:p>
      </dgm:t>
    </dgm:pt>
    <dgm:pt modelId="{E021571D-0A78-4D43-A9ED-FF2F5F9056C8}">
      <dgm:prSet phldrT="[Text]" custT="1"/>
      <dgm:spPr>
        <a:solidFill>
          <a:schemeClr val="accent3">
            <a:lumMod val="60000"/>
            <a:lumOff val="40000"/>
            <a:alpha val="90000"/>
          </a:schemeClr>
        </a:solidFill>
      </dgm:spPr>
      <dgm:t>
        <a:bodyPr/>
        <a:lstStyle/>
        <a:p>
          <a:r>
            <a:rPr lang="en-US" sz="1800" dirty="0">
              <a:latin typeface="Arial" panose="020B0604020202020204" pitchFamily="34" charset="0"/>
              <a:cs typeface="Arial" panose="020B0604020202020204" pitchFamily="34" charset="0"/>
            </a:rPr>
            <a:t>Recognized in current-period flows</a:t>
          </a:r>
        </a:p>
      </dgm:t>
    </dgm:pt>
    <dgm:pt modelId="{70F3BB43-CC02-4BF9-985C-AF5C6223286B}" type="parTrans" cxnId="{B8E99C93-B060-48DD-96F5-9F58F0A84C3F}">
      <dgm:prSet/>
      <dgm:spPr/>
      <dgm:t>
        <a:bodyPr/>
        <a:lstStyle/>
        <a:p>
          <a:endParaRPr lang="en-US"/>
        </a:p>
      </dgm:t>
    </dgm:pt>
    <dgm:pt modelId="{0D327D7F-54A9-4C42-AB9E-364CBB04E432}" type="sibTrans" cxnId="{B8E99C93-B060-48DD-96F5-9F58F0A84C3F}">
      <dgm:prSet/>
      <dgm:spPr/>
      <dgm:t>
        <a:bodyPr/>
        <a:lstStyle/>
        <a:p>
          <a:endParaRPr lang="en-US"/>
        </a:p>
      </dgm:t>
    </dgm:pt>
    <dgm:pt modelId="{00218A2A-24AD-4B03-A1EC-782A15507E9D}">
      <dgm:prSet phldrT="[Text]"/>
      <dgm:spPr>
        <a:solidFill>
          <a:schemeClr val="accent1">
            <a:lumMod val="60000"/>
            <a:lumOff val="40000"/>
            <a:alpha val="90000"/>
          </a:schemeClr>
        </a:solidFill>
      </dgm:spPr>
      <dgm:t>
        <a:bodyPr/>
        <a:lstStyle/>
        <a:p>
          <a:endParaRPr lang="en-US" sz="1700" dirty="0">
            <a:latin typeface="Arial" panose="020B0604020202020204" pitchFamily="34" charset="0"/>
            <a:cs typeface="Arial" panose="020B0604020202020204" pitchFamily="34" charset="0"/>
          </a:endParaRPr>
        </a:p>
      </dgm:t>
    </dgm:pt>
    <dgm:pt modelId="{8001E09E-A661-4E30-8795-123542291202}" type="parTrans" cxnId="{20E79200-1F73-465B-90EC-2B20176903CC}">
      <dgm:prSet/>
      <dgm:spPr/>
      <dgm:t>
        <a:bodyPr/>
        <a:lstStyle/>
        <a:p>
          <a:endParaRPr lang="en-US"/>
        </a:p>
      </dgm:t>
    </dgm:pt>
    <dgm:pt modelId="{47C29332-8D2E-4798-862C-F09304F8A5E7}" type="sibTrans" cxnId="{20E79200-1F73-465B-90EC-2B20176903CC}">
      <dgm:prSet/>
      <dgm:spPr/>
      <dgm:t>
        <a:bodyPr/>
        <a:lstStyle/>
        <a:p>
          <a:endParaRPr lang="en-US"/>
        </a:p>
      </dgm:t>
    </dgm:pt>
    <dgm:pt modelId="{CFA9F239-CC56-420F-BF5B-05369DC0D19A}">
      <dgm:prSet phldrT="[Text]"/>
      <dgm:spPr>
        <a:solidFill>
          <a:schemeClr val="accent5">
            <a:lumMod val="60000"/>
            <a:lumOff val="40000"/>
            <a:alpha val="90000"/>
          </a:schemeClr>
        </a:solidFill>
      </dgm:spPr>
      <dgm:t>
        <a:bodyPr/>
        <a:lstStyle/>
        <a:p>
          <a:endParaRPr lang="en-US" sz="1700" dirty="0">
            <a:latin typeface="Arial" panose="020B0604020202020204" pitchFamily="34" charset="0"/>
            <a:cs typeface="Arial" panose="020B0604020202020204" pitchFamily="34" charset="0"/>
          </a:endParaRPr>
        </a:p>
      </dgm:t>
    </dgm:pt>
    <dgm:pt modelId="{84BB4BE5-E0BC-4782-A563-86670BAD6B75}" type="parTrans" cxnId="{3739CF10-B46D-4277-9E1B-298A175A0993}">
      <dgm:prSet/>
      <dgm:spPr/>
      <dgm:t>
        <a:bodyPr/>
        <a:lstStyle/>
        <a:p>
          <a:endParaRPr lang="en-US"/>
        </a:p>
      </dgm:t>
    </dgm:pt>
    <dgm:pt modelId="{16898376-3355-4D1C-B6D0-E3A25EBF90AE}" type="sibTrans" cxnId="{3739CF10-B46D-4277-9E1B-298A175A0993}">
      <dgm:prSet/>
      <dgm:spPr/>
      <dgm:t>
        <a:bodyPr/>
        <a:lstStyle/>
        <a:p>
          <a:endParaRPr lang="en-US"/>
        </a:p>
      </dgm:t>
    </dgm:pt>
    <dgm:pt modelId="{DBC47B82-016B-48D6-A568-FA845E8B7430}">
      <dgm:prSet phldrT="[Text]" custT="1"/>
      <dgm:spPr>
        <a:solidFill>
          <a:schemeClr val="accent3">
            <a:lumMod val="60000"/>
            <a:lumOff val="40000"/>
            <a:alpha val="90000"/>
          </a:schemeClr>
        </a:solidFill>
      </dgm:spPr>
      <dgm:t>
        <a:bodyPr/>
        <a:lstStyle/>
        <a:p>
          <a:r>
            <a:rPr lang="en-US" sz="1800" dirty="0">
              <a:latin typeface="Arial" panose="020B0604020202020204" pitchFamily="34" charset="0"/>
              <a:cs typeface="Arial" panose="020B0604020202020204" pitchFamily="34" charset="0"/>
            </a:rPr>
            <a:t>Reported prospectively</a:t>
          </a:r>
        </a:p>
      </dgm:t>
    </dgm:pt>
    <dgm:pt modelId="{60D87BA0-AC44-4831-B470-7E4C895478D6}" type="parTrans" cxnId="{0675264B-64F0-4DCE-BCB6-B91FE082B3F3}">
      <dgm:prSet/>
      <dgm:spPr/>
    </dgm:pt>
    <dgm:pt modelId="{1C4A4247-B1BA-4CF4-8952-9FD9C708891D}" type="sibTrans" cxnId="{0675264B-64F0-4DCE-BCB6-B91FE082B3F3}">
      <dgm:prSet/>
      <dgm:spPr/>
    </dgm:pt>
    <dgm:pt modelId="{1595092F-D421-4DC8-AB68-84C160523C28}" type="pres">
      <dgm:prSet presAssocID="{61800A09-5926-4E0F-9EE0-C076221669A6}" presName="Name0" presStyleCnt="0">
        <dgm:presLayoutVars>
          <dgm:dir/>
          <dgm:animLvl val="lvl"/>
          <dgm:resizeHandles/>
        </dgm:presLayoutVars>
      </dgm:prSet>
      <dgm:spPr/>
    </dgm:pt>
    <dgm:pt modelId="{8F72A3C2-7678-4BE6-B21D-3BAB2398D713}" type="pres">
      <dgm:prSet presAssocID="{26DCE1C0-B0A7-4823-A0A1-2C4F78DD57C6}" presName="linNode" presStyleCnt="0"/>
      <dgm:spPr/>
    </dgm:pt>
    <dgm:pt modelId="{4184C407-0B24-47E2-BF99-4D9B36AECD0C}" type="pres">
      <dgm:prSet presAssocID="{26DCE1C0-B0A7-4823-A0A1-2C4F78DD57C6}" presName="parentShp" presStyleLbl="node1" presStyleIdx="0" presStyleCnt="4" custScaleX="98090" custLinFactNeighborX="-886" custLinFactNeighborY="-126">
        <dgm:presLayoutVars>
          <dgm:bulletEnabled val="1"/>
        </dgm:presLayoutVars>
      </dgm:prSet>
      <dgm:spPr/>
    </dgm:pt>
    <dgm:pt modelId="{67BE2B5C-6659-4F7B-9E17-07793D99C505}" type="pres">
      <dgm:prSet presAssocID="{26DCE1C0-B0A7-4823-A0A1-2C4F78DD57C6}" presName="childShp" presStyleLbl="bgAccFollowNode1" presStyleIdx="0" presStyleCnt="4" custScaleY="141212">
        <dgm:presLayoutVars>
          <dgm:bulletEnabled val="1"/>
        </dgm:presLayoutVars>
      </dgm:prSet>
      <dgm:spPr/>
    </dgm:pt>
    <dgm:pt modelId="{E865D1EB-8306-4651-834B-0577E279C4B4}" type="pres">
      <dgm:prSet presAssocID="{B98F5F8F-C431-4056-89E2-E24CD7FC6F54}" presName="spacing" presStyleCnt="0"/>
      <dgm:spPr/>
    </dgm:pt>
    <dgm:pt modelId="{9F7FD928-678A-4404-B038-B6B5754ADC1B}" type="pres">
      <dgm:prSet presAssocID="{C21E778C-5457-43D6-829E-7F39FF9FFD3D}" presName="linNode" presStyleCnt="0"/>
      <dgm:spPr/>
    </dgm:pt>
    <dgm:pt modelId="{0413F1F2-3078-413E-81B2-D8D44F379CD2}" type="pres">
      <dgm:prSet presAssocID="{C21E778C-5457-43D6-829E-7F39FF9FFD3D}" presName="parentShp" presStyleLbl="node1" presStyleIdx="1" presStyleCnt="4">
        <dgm:presLayoutVars>
          <dgm:bulletEnabled val="1"/>
        </dgm:presLayoutVars>
      </dgm:prSet>
      <dgm:spPr/>
    </dgm:pt>
    <dgm:pt modelId="{DE5D06C2-A8CF-4AB4-B84E-EB6AAB0D0C7A}" type="pres">
      <dgm:prSet presAssocID="{C21E778C-5457-43D6-829E-7F39FF9FFD3D}" presName="childShp" presStyleLbl="bgAccFollowNode1" presStyleIdx="1" presStyleCnt="4">
        <dgm:presLayoutVars>
          <dgm:bulletEnabled val="1"/>
        </dgm:presLayoutVars>
      </dgm:prSet>
      <dgm:spPr/>
    </dgm:pt>
    <dgm:pt modelId="{B16513CF-B8EE-4ABD-A424-6807D444EBC4}" type="pres">
      <dgm:prSet presAssocID="{F633A513-C5C4-41A6-8FFD-D805819B3C9C}" presName="spacing" presStyleCnt="0"/>
      <dgm:spPr/>
    </dgm:pt>
    <dgm:pt modelId="{70BE9859-26D1-4EB0-A563-65D8BE7F8010}" type="pres">
      <dgm:prSet presAssocID="{2E4163AB-6A92-498F-A842-80C84AFA56C3}" presName="linNode" presStyleCnt="0"/>
      <dgm:spPr/>
    </dgm:pt>
    <dgm:pt modelId="{4C5BF1DF-F9D5-43FA-9975-CC65B3B0C55C}" type="pres">
      <dgm:prSet presAssocID="{2E4163AB-6A92-498F-A842-80C84AFA56C3}" presName="parentShp" presStyleLbl="node1" presStyleIdx="2" presStyleCnt="4">
        <dgm:presLayoutVars>
          <dgm:bulletEnabled val="1"/>
        </dgm:presLayoutVars>
      </dgm:prSet>
      <dgm:spPr/>
    </dgm:pt>
    <dgm:pt modelId="{6FA0DE83-AA26-44D8-A692-1AA911890E99}" type="pres">
      <dgm:prSet presAssocID="{2E4163AB-6A92-498F-A842-80C84AFA56C3}" presName="childShp" presStyleLbl="bgAccFollowNode1" presStyleIdx="2" presStyleCnt="4">
        <dgm:presLayoutVars>
          <dgm:bulletEnabled val="1"/>
        </dgm:presLayoutVars>
      </dgm:prSet>
      <dgm:spPr/>
    </dgm:pt>
    <dgm:pt modelId="{F00B6D6F-553C-4876-90BE-E4400990641C}" type="pres">
      <dgm:prSet presAssocID="{4A377146-A8AE-41FD-B6D2-46D702BFAE19}" presName="spacing" presStyleCnt="0"/>
      <dgm:spPr/>
    </dgm:pt>
    <dgm:pt modelId="{68CCF259-7A3B-4BAD-997B-6D4B49B99FDA}" type="pres">
      <dgm:prSet presAssocID="{269276E0-16F1-44FB-BF0E-F2F25F6E7249}" presName="linNode" presStyleCnt="0"/>
      <dgm:spPr/>
    </dgm:pt>
    <dgm:pt modelId="{17928DD6-5F40-4634-A417-70204D7E82DD}" type="pres">
      <dgm:prSet presAssocID="{269276E0-16F1-44FB-BF0E-F2F25F6E7249}" presName="parentShp" presStyleLbl="node1" presStyleIdx="3" presStyleCnt="4">
        <dgm:presLayoutVars>
          <dgm:bulletEnabled val="1"/>
        </dgm:presLayoutVars>
      </dgm:prSet>
      <dgm:spPr/>
    </dgm:pt>
    <dgm:pt modelId="{5E0C2F86-244A-4131-8B44-C6A1A8A34F60}" type="pres">
      <dgm:prSet presAssocID="{269276E0-16F1-44FB-BF0E-F2F25F6E7249}" presName="childShp" presStyleLbl="bgAccFollowNode1" presStyleIdx="3" presStyleCnt="4">
        <dgm:presLayoutVars>
          <dgm:bulletEnabled val="1"/>
        </dgm:presLayoutVars>
      </dgm:prSet>
      <dgm:spPr/>
    </dgm:pt>
  </dgm:ptLst>
  <dgm:cxnLst>
    <dgm:cxn modelId="{89D64300-2B73-40F6-A9A6-1E7C68C65BEB}" srcId="{2E4163AB-6A92-498F-A842-80C84AFA56C3}" destId="{DD6D8742-E1F5-4892-AEA7-1072AADC1E95}" srcOrd="1" destOrd="0" parTransId="{39588366-34CC-4EFD-83A8-E6A94E91475E}" sibTransId="{0C6AAF34-DC48-4FD4-AFE0-4AC1496187BD}"/>
    <dgm:cxn modelId="{20E79200-1F73-465B-90EC-2B20176903CC}" srcId="{2E4163AB-6A92-498F-A842-80C84AFA56C3}" destId="{00218A2A-24AD-4B03-A1EC-782A15507E9D}" srcOrd="0" destOrd="0" parTransId="{8001E09E-A661-4E30-8795-123542291202}" sibTransId="{47C29332-8D2E-4798-862C-F09304F8A5E7}"/>
    <dgm:cxn modelId="{233C440C-07E2-4A9F-8269-9DE993321E67}" type="presOf" srcId="{E021571D-0A78-4D43-A9ED-FF2F5F9056C8}" destId="{DE5D06C2-A8CF-4AB4-B84E-EB6AAB0D0C7A}" srcOrd="0" destOrd="1" presId="urn:microsoft.com/office/officeart/2005/8/layout/vList6"/>
    <dgm:cxn modelId="{B440780F-BD56-4BCF-8F0F-70369B3F8D0A}" type="presOf" srcId="{C21E778C-5457-43D6-829E-7F39FF9FFD3D}" destId="{0413F1F2-3078-413E-81B2-D8D44F379CD2}" srcOrd="0" destOrd="0" presId="urn:microsoft.com/office/officeart/2005/8/layout/vList6"/>
    <dgm:cxn modelId="{3739CF10-B46D-4277-9E1B-298A175A0993}" srcId="{269276E0-16F1-44FB-BF0E-F2F25F6E7249}" destId="{CFA9F239-CC56-420F-BF5B-05369DC0D19A}" srcOrd="0" destOrd="0" parTransId="{84BB4BE5-E0BC-4782-A563-86670BAD6B75}" sibTransId="{16898376-3355-4D1C-B6D0-E3A25EBF90AE}"/>
    <dgm:cxn modelId="{78303214-2E96-46A6-99A3-B49E70B38578}" type="presOf" srcId="{F338A121-B9A3-4BC0-9F19-130723C78DF8}" destId="{67BE2B5C-6659-4F7B-9E17-07793D99C505}" srcOrd="0" destOrd="0" presId="urn:microsoft.com/office/officeart/2005/8/layout/vList6"/>
    <dgm:cxn modelId="{04F91F19-5144-407F-A36D-B1BEB4AE91F3}" type="presOf" srcId="{DD6D8742-E1F5-4892-AEA7-1072AADC1E95}" destId="{6FA0DE83-AA26-44D8-A692-1AA911890E99}" srcOrd="0" destOrd="1" presId="urn:microsoft.com/office/officeart/2005/8/layout/vList6"/>
    <dgm:cxn modelId="{0A52933D-2451-4C8B-B6A3-F47D4F2DA25D}" type="presOf" srcId="{36057590-1B9F-4D29-9DA1-45D42C643625}" destId="{67BE2B5C-6659-4F7B-9E17-07793D99C505}" srcOrd="0" destOrd="1" presId="urn:microsoft.com/office/officeart/2005/8/layout/vList6"/>
    <dgm:cxn modelId="{D657C95B-15DF-40E5-AB6A-3068D5C00147}" srcId="{61800A09-5926-4E0F-9EE0-C076221669A6}" destId="{269276E0-16F1-44FB-BF0E-F2F25F6E7249}" srcOrd="3" destOrd="0" parTransId="{9DFFB3E5-5936-4601-A817-9EC22457D5D0}" sibTransId="{A3C5A830-8D32-4C63-8DBA-FD85B0FA724B}"/>
    <dgm:cxn modelId="{8F028363-0ABF-4351-B3D5-50C2F4E37505}" type="presOf" srcId="{CFA9F239-CC56-420F-BF5B-05369DC0D19A}" destId="{5E0C2F86-244A-4131-8B44-C6A1A8A34F60}" srcOrd="0" destOrd="0" presId="urn:microsoft.com/office/officeart/2005/8/layout/vList6"/>
    <dgm:cxn modelId="{0675264B-64F0-4DCE-BCB6-B91FE082B3F3}" srcId="{C21E778C-5457-43D6-829E-7F39FF9FFD3D}" destId="{DBC47B82-016B-48D6-A568-FA845E8B7430}" srcOrd="0" destOrd="0" parTransId="{60D87BA0-AC44-4831-B470-7E4C895478D6}" sibTransId="{1C4A4247-B1BA-4CF4-8952-9FD9C708891D}"/>
    <dgm:cxn modelId="{8F6F7178-9946-4379-A3DD-7B248D1C1743}" srcId="{61800A09-5926-4E0F-9EE0-C076221669A6}" destId="{C21E778C-5457-43D6-829E-7F39FF9FFD3D}" srcOrd="1" destOrd="0" parTransId="{4161EBA8-738A-4C42-931A-93484A000E85}" sibTransId="{F633A513-C5C4-41A6-8FFD-D805819B3C9C}"/>
    <dgm:cxn modelId="{AF18CF7D-E3A3-4FB6-999C-CC72D5C64721}" type="presOf" srcId="{80CFDB31-6776-4144-95DE-3DB6E8B7958F}" destId="{5E0C2F86-244A-4131-8B44-C6A1A8A34F60}" srcOrd="0" destOrd="1" presId="urn:microsoft.com/office/officeart/2005/8/layout/vList6"/>
    <dgm:cxn modelId="{4331E18C-236F-4299-8A9D-F35B0404E166}" type="presOf" srcId="{00218A2A-24AD-4B03-A1EC-782A15507E9D}" destId="{6FA0DE83-AA26-44D8-A692-1AA911890E99}" srcOrd="0" destOrd="0" presId="urn:microsoft.com/office/officeart/2005/8/layout/vList6"/>
    <dgm:cxn modelId="{B8E99C93-B060-48DD-96F5-9F58F0A84C3F}" srcId="{C21E778C-5457-43D6-829E-7F39FF9FFD3D}" destId="{E021571D-0A78-4D43-A9ED-FF2F5F9056C8}" srcOrd="1" destOrd="0" parTransId="{70F3BB43-CC02-4BF9-985C-AF5C6223286B}" sibTransId="{0D327D7F-54A9-4C42-AB9E-364CBB04E432}"/>
    <dgm:cxn modelId="{A2782498-0635-465D-A574-C4BC9F6919F4}" type="presOf" srcId="{269276E0-16F1-44FB-BF0E-F2F25F6E7249}" destId="{17928DD6-5F40-4634-A417-70204D7E82DD}" srcOrd="0" destOrd="0" presId="urn:microsoft.com/office/officeart/2005/8/layout/vList6"/>
    <dgm:cxn modelId="{FE84059C-9FC7-423B-80E9-ABC2B19EF9AF}" type="presOf" srcId="{2E4163AB-6A92-498F-A842-80C84AFA56C3}" destId="{4C5BF1DF-F9D5-43FA-9975-CC65B3B0C55C}" srcOrd="0" destOrd="0" presId="urn:microsoft.com/office/officeart/2005/8/layout/vList6"/>
    <dgm:cxn modelId="{59FC45A7-0939-4D95-A023-6134BFEAD8D0}" type="presOf" srcId="{61800A09-5926-4E0F-9EE0-C076221669A6}" destId="{1595092F-D421-4DC8-AB68-84C160523C28}" srcOrd="0" destOrd="0" presId="urn:microsoft.com/office/officeart/2005/8/layout/vList6"/>
    <dgm:cxn modelId="{7D94ACAF-6237-4823-9E67-DFEE5073E7D4}" srcId="{26DCE1C0-B0A7-4823-A0A1-2C4F78DD57C6}" destId="{36057590-1B9F-4D29-9DA1-45D42C643625}" srcOrd="1" destOrd="0" parTransId="{695849C1-81F5-4689-8BD0-D2405E8AA27F}" sibTransId="{94A5EF1D-B740-4B98-8C6A-169AF11B3F83}"/>
    <dgm:cxn modelId="{95F0D2BB-1645-46F0-B74A-DE77AECA03AF}" type="presOf" srcId="{26DCE1C0-B0A7-4823-A0A1-2C4F78DD57C6}" destId="{4184C407-0B24-47E2-BF99-4D9B36AECD0C}" srcOrd="0" destOrd="0" presId="urn:microsoft.com/office/officeart/2005/8/layout/vList6"/>
    <dgm:cxn modelId="{5A7207BF-D3DC-438E-A74D-AB3F38B66ED1}" srcId="{26DCE1C0-B0A7-4823-A0A1-2C4F78DD57C6}" destId="{F338A121-B9A3-4BC0-9F19-130723C78DF8}" srcOrd="0" destOrd="0" parTransId="{62D9355B-526A-4927-95FD-B9F40BB67E10}" sibTransId="{814044E8-D26D-4EC6-A076-B712C47A2736}"/>
    <dgm:cxn modelId="{A3ADF5C2-DA25-4112-8962-AEDABB20C386}" srcId="{61800A09-5926-4E0F-9EE0-C076221669A6}" destId="{2E4163AB-6A92-498F-A842-80C84AFA56C3}" srcOrd="2" destOrd="0" parTransId="{86AD8F82-E6B9-43F0-BBDA-07D75DF10D78}" sibTransId="{4A377146-A8AE-41FD-B6D2-46D702BFAE19}"/>
    <dgm:cxn modelId="{76EF72D5-47F7-4AD0-A9A3-7F34D6C4DE5D}" type="presOf" srcId="{DBC47B82-016B-48D6-A568-FA845E8B7430}" destId="{DE5D06C2-A8CF-4AB4-B84E-EB6AAB0D0C7A}" srcOrd="0" destOrd="0" presId="urn:microsoft.com/office/officeart/2005/8/layout/vList6"/>
    <dgm:cxn modelId="{4BD409D6-09C6-42C8-A39E-938A89CF521C}" srcId="{269276E0-16F1-44FB-BF0E-F2F25F6E7249}" destId="{80CFDB31-6776-4144-95DE-3DB6E8B7958F}" srcOrd="1" destOrd="0" parTransId="{118A2BA3-D1DE-4113-B63D-C950CF336558}" sibTransId="{A3A38073-2F51-4DA7-A604-E7C041CF5693}"/>
    <dgm:cxn modelId="{1AFFECE3-4CAC-4F68-956F-5B672DD9548A}" srcId="{61800A09-5926-4E0F-9EE0-C076221669A6}" destId="{26DCE1C0-B0A7-4823-A0A1-2C4F78DD57C6}" srcOrd="0" destOrd="0" parTransId="{B02FDB9A-3D0D-4294-AACE-F495DA0BB926}" sibTransId="{B98F5F8F-C431-4056-89E2-E24CD7FC6F54}"/>
    <dgm:cxn modelId="{7BA1C472-C117-4576-BB5A-E1AA106ABC43}" type="presParOf" srcId="{1595092F-D421-4DC8-AB68-84C160523C28}" destId="{8F72A3C2-7678-4BE6-B21D-3BAB2398D713}" srcOrd="0" destOrd="0" presId="urn:microsoft.com/office/officeart/2005/8/layout/vList6"/>
    <dgm:cxn modelId="{A16A2478-58FF-42C9-82C4-17B51B1AE7FA}" type="presParOf" srcId="{8F72A3C2-7678-4BE6-B21D-3BAB2398D713}" destId="{4184C407-0B24-47E2-BF99-4D9B36AECD0C}" srcOrd="0" destOrd="0" presId="urn:microsoft.com/office/officeart/2005/8/layout/vList6"/>
    <dgm:cxn modelId="{B4E48B89-CD53-4EC9-ACDC-D7F101EBF92F}" type="presParOf" srcId="{8F72A3C2-7678-4BE6-B21D-3BAB2398D713}" destId="{67BE2B5C-6659-4F7B-9E17-07793D99C505}" srcOrd="1" destOrd="0" presId="urn:microsoft.com/office/officeart/2005/8/layout/vList6"/>
    <dgm:cxn modelId="{C0205D8C-4227-49B9-9A43-3E84C89816A7}" type="presParOf" srcId="{1595092F-D421-4DC8-AB68-84C160523C28}" destId="{E865D1EB-8306-4651-834B-0577E279C4B4}" srcOrd="1" destOrd="0" presId="urn:microsoft.com/office/officeart/2005/8/layout/vList6"/>
    <dgm:cxn modelId="{70285576-1A88-4E9B-BEE6-5FAB64B1C648}" type="presParOf" srcId="{1595092F-D421-4DC8-AB68-84C160523C28}" destId="{9F7FD928-678A-4404-B038-B6B5754ADC1B}" srcOrd="2" destOrd="0" presId="urn:microsoft.com/office/officeart/2005/8/layout/vList6"/>
    <dgm:cxn modelId="{FF94F295-D711-4334-BC60-90DDE9C6CDDE}" type="presParOf" srcId="{9F7FD928-678A-4404-B038-B6B5754ADC1B}" destId="{0413F1F2-3078-413E-81B2-D8D44F379CD2}" srcOrd="0" destOrd="0" presId="urn:microsoft.com/office/officeart/2005/8/layout/vList6"/>
    <dgm:cxn modelId="{2CC314C9-2205-4DB4-BA12-0CA606DAF98B}" type="presParOf" srcId="{9F7FD928-678A-4404-B038-B6B5754ADC1B}" destId="{DE5D06C2-A8CF-4AB4-B84E-EB6AAB0D0C7A}" srcOrd="1" destOrd="0" presId="urn:microsoft.com/office/officeart/2005/8/layout/vList6"/>
    <dgm:cxn modelId="{5511407E-5C55-4070-A4CF-5110F7DA6905}" type="presParOf" srcId="{1595092F-D421-4DC8-AB68-84C160523C28}" destId="{B16513CF-B8EE-4ABD-A424-6807D444EBC4}" srcOrd="3" destOrd="0" presId="urn:microsoft.com/office/officeart/2005/8/layout/vList6"/>
    <dgm:cxn modelId="{4A86FBA8-E550-488E-8C6C-BDCC74BF0427}" type="presParOf" srcId="{1595092F-D421-4DC8-AB68-84C160523C28}" destId="{70BE9859-26D1-4EB0-A563-65D8BE7F8010}" srcOrd="4" destOrd="0" presId="urn:microsoft.com/office/officeart/2005/8/layout/vList6"/>
    <dgm:cxn modelId="{C997396F-E40F-45D6-9456-FC0BB1309924}" type="presParOf" srcId="{70BE9859-26D1-4EB0-A563-65D8BE7F8010}" destId="{4C5BF1DF-F9D5-43FA-9975-CC65B3B0C55C}" srcOrd="0" destOrd="0" presId="urn:microsoft.com/office/officeart/2005/8/layout/vList6"/>
    <dgm:cxn modelId="{DE1286A4-456C-41F8-B3B2-13C2D0C7E517}" type="presParOf" srcId="{70BE9859-26D1-4EB0-A563-65D8BE7F8010}" destId="{6FA0DE83-AA26-44D8-A692-1AA911890E99}" srcOrd="1" destOrd="0" presId="urn:microsoft.com/office/officeart/2005/8/layout/vList6"/>
    <dgm:cxn modelId="{A77DAEF2-35AF-41AE-B84C-589060F38062}" type="presParOf" srcId="{1595092F-D421-4DC8-AB68-84C160523C28}" destId="{F00B6D6F-553C-4876-90BE-E4400990641C}" srcOrd="5" destOrd="0" presId="urn:microsoft.com/office/officeart/2005/8/layout/vList6"/>
    <dgm:cxn modelId="{E5762C2F-749F-49FA-9239-D62A17EA4240}" type="presParOf" srcId="{1595092F-D421-4DC8-AB68-84C160523C28}" destId="{68CCF259-7A3B-4BAD-997B-6D4B49B99FDA}" srcOrd="6" destOrd="0" presId="urn:microsoft.com/office/officeart/2005/8/layout/vList6"/>
    <dgm:cxn modelId="{1F509369-7782-4E0A-8B13-839994333D4E}" type="presParOf" srcId="{68CCF259-7A3B-4BAD-997B-6D4B49B99FDA}" destId="{17928DD6-5F40-4634-A417-70204D7E82DD}" srcOrd="0" destOrd="0" presId="urn:microsoft.com/office/officeart/2005/8/layout/vList6"/>
    <dgm:cxn modelId="{E63D1E1E-C8D1-44AF-9FF6-7A385EF5CDF4}" type="presParOf" srcId="{68CCF259-7A3B-4BAD-997B-6D4B49B99FDA}" destId="{5E0C2F86-244A-4131-8B44-C6A1A8A34F6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3070A6-FDAF-4DFB-B897-E2E293002DE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0D83532A-AF03-42AF-956F-249EDDB35592}">
      <dgm:prSet custT="1"/>
      <dgm:spPr/>
      <dgm:t>
        <a:bodyPr/>
        <a:lstStyle/>
        <a:p>
          <a:r>
            <a:rPr lang="en-US" sz="2000" dirty="0">
              <a:latin typeface="Arial" panose="020B0604020202020204" pitchFamily="34" charset="0"/>
              <a:cs typeface="Arial" panose="020B0604020202020204" pitchFamily="34" charset="0"/>
            </a:rPr>
            <a:t>The nature of the change or error and its correction </a:t>
          </a:r>
        </a:p>
      </dgm:t>
    </dgm:pt>
    <dgm:pt modelId="{12597F6E-2A82-46F0-AE29-C9A00D447C84}" type="parTrans" cxnId="{2CA9EF6F-D740-4569-8A6B-7618B0E1B1F4}">
      <dgm:prSet/>
      <dgm:spPr/>
      <dgm:t>
        <a:bodyPr/>
        <a:lstStyle/>
        <a:p>
          <a:endParaRPr lang="en-US">
            <a:latin typeface="Arial" panose="020B0604020202020204" pitchFamily="34" charset="0"/>
            <a:cs typeface="Arial" panose="020B0604020202020204" pitchFamily="34" charset="0"/>
          </a:endParaRPr>
        </a:p>
      </dgm:t>
    </dgm:pt>
    <dgm:pt modelId="{30C30569-D352-4B1D-9717-E69C93D4A684}" type="sibTrans" cxnId="{2CA9EF6F-D740-4569-8A6B-7618B0E1B1F4}">
      <dgm:prSet/>
      <dgm:spPr/>
      <dgm:t>
        <a:bodyPr/>
        <a:lstStyle/>
        <a:p>
          <a:endParaRPr lang="en-US" dirty="0">
            <a:latin typeface="Arial" panose="020B0604020202020204" pitchFamily="34" charset="0"/>
            <a:cs typeface="Arial" panose="020B0604020202020204" pitchFamily="34" charset="0"/>
          </a:endParaRPr>
        </a:p>
      </dgm:t>
    </dgm:pt>
    <dgm:pt modelId="{6E89BF69-BB9E-4457-8511-27B88A280667}">
      <dgm:prSet custT="1"/>
      <dgm:spPr/>
      <dgm:t>
        <a:bodyPr/>
        <a:lstStyle/>
        <a:p>
          <a:r>
            <a:rPr lang="en-US" sz="2000" dirty="0">
              <a:latin typeface="Arial" panose="020B0604020202020204" pitchFamily="34" charset="0"/>
              <a:cs typeface="Arial" panose="020B0604020202020204" pitchFamily="34" charset="0"/>
            </a:rPr>
            <a:t>Reason for the change</a:t>
          </a:r>
        </a:p>
      </dgm:t>
    </dgm:pt>
    <dgm:pt modelId="{088B3D51-CA3D-459B-83B1-BDF24973D9E6}" type="parTrans" cxnId="{803EC2EA-A064-48B8-95E1-226B771D11A9}">
      <dgm:prSet/>
      <dgm:spPr/>
      <dgm:t>
        <a:bodyPr/>
        <a:lstStyle/>
        <a:p>
          <a:endParaRPr lang="en-US">
            <a:latin typeface="Arial" panose="020B0604020202020204" pitchFamily="34" charset="0"/>
            <a:cs typeface="Arial" panose="020B0604020202020204" pitchFamily="34" charset="0"/>
          </a:endParaRPr>
        </a:p>
      </dgm:t>
    </dgm:pt>
    <dgm:pt modelId="{1BF59039-6933-45A0-9E36-260440C72D14}" type="sibTrans" cxnId="{803EC2EA-A064-48B8-95E1-226B771D11A9}">
      <dgm:prSet/>
      <dgm:spPr/>
      <dgm:t>
        <a:bodyPr/>
        <a:lstStyle/>
        <a:p>
          <a:endParaRPr lang="en-US" dirty="0">
            <a:latin typeface="Arial" panose="020B0604020202020204" pitchFamily="34" charset="0"/>
            <a:cs typeface="Arial" panose="020B0604020202020204" pitchFamily="34" charset="0"/>
          </a:endParaRPr>
        </a:p>
      </dgm:t>
    </dgm:pt>
    <dgm:pt modelId="{4AB5F96C-D748-4DB2-9CE0-8778C2FD64FB}">
      <dgm:prSet custT="1"/>
      <dgm:spPr/>
      <dgm:t>
        <a:bodyPr/>
        <a:lstStyle/>
        <a:p>
          <a:r>
            <a:rPr lang="en-US" sz="2000" dirty="0">
              <a:latin typeface="Arial" panose="020B0604020202020204" pitchFamily="34" charset="0"/>
              <a:cs typeface="Arial" panose="020B0604020202020204" pitchFamily="34" charset="0"/>
            </a:rPr>
            <a:t>The effects on beginning net position, fund balance, or fund net position, as applicable, presented in a tabular format</a:t>
          </a:r>
        </a:p>
      </dgm:t>
    </dgm:pt>
    <dgm:pt modelId="{FEAA2CE9-25C7-4288-922A-71AE46D23CA4}" type="parTrans" cxnId="{6EEB4C4B-7FE3-435E-8A38-09A40922DA58}">
      <dgm:prSet/>
      <dgm:spPr/>
      <dgm:t>
        <a:bodyPr/>
        <a:lstStyle/>
        <a:p>
          <a:endParaRPr lang="en-US">
            <a:latin typeface="Arial" panose="020B0604020202020204" pitchFamily="34" charset="0"/>
            <a:cs typeface="Arial" panose="020B0604020202020204" pitchFamily="34" charset="0"/>
          </a:endParaRPr>
        </a:p>
      </dgm:t>
    </dgm:pt>
    <dgm:pt modelId="{A6C51682-F575-466D-AB60-008F59445729}" type="sibTrans" cxnId="{6EEB4C4B-7FE3-435E-8A38-09A40922DA58}">
      <dgm:prSet/>
      <dgm:spPr/>
      <dgm:t>
        <a:bodyPr/>
        <a:lstStyle/>
        <a:p>
          <a:endParaRPr lang="en-US">
            <a:latin typeface="Arial" panose="020B0604020202020204" pitchFamily="34" charset="0"/>
            <a:cs typeface="Arial" panose="020B0604020202020204" pitchFamily="34" charset="0"/>
          </a:endParaRPr>
        </a:p>
      </dgm:t>
    </dgm:pt>
    <dgm:pt modelId="{B22DB8E7-6664-4B2C-AD7A-D7433F735904}" type="pres">
      <dgm:prSet presAssocID="{3E3070A6-FDAF-4DFB-B897-E2E293002DE1}" presName="outerComposite" presStyleCnt="0">
        <dgm:presLayoutVars>
          <dgm:chMax val="5"/>
          <dgm:dir/>
          <dgm:resizeHandles val="exact"/>
        </dgm:presLayoutVars>
      </dgm:prSet>
      <dgm:spPr/>
    </dgm:pt>
    <dgm:pt modelId="{5AC0A00E-4249-408D-BE49-8775F45EC6F0}" type="pres">
      <dgm:prSet presAssocID="{3E3070A6-FDAF-4DFB-B897-E2E293002DE1}" presName="dummyMaxCanvas" presStyleCnt="0">
        <dgm:presLayoutVars/>
      </dgm:prSet>
      <dgm:spPr/>
    </dgm:pt>
    <dgm:pt modelId="{D8328D13-48B1-4A43-A036-FD5558040866}" type="pres">
      <dgm:prSet presAssocID="{3E3070A6-FDAF-4DFB-B897-E2E293002DE1}" presName="ThreeNodes_1" presStyleLbl="node1" presStyleIdx="0" presStyleCnt="3">
        <dgm:presLayoutVars>
          <dgm:bulletEnabled val="1"/>
        </dgm:presLayoutVars>
      </dgm:prSet>
      <dgm:spPr/>
    </dgm:pt>
    <dgm:pt modelId="{1BEF5A3D-3812-45BB-A56B-A5E03B904089}" type="pres">
      <dgm:prSet presAssocID="{3E3070A6-FDAF-4DFB-B897-E2E293002DE1}" presName="ThreeNodes_2" presStyleLbl="node1" presStyleIdx="1" presStyleCnt="3" custLinFactNeighborY="-2041">
        <dgm:presLayoutVars>
          <dgm:bulletEnabled val="1"/>
        </dgm:presLayoutVars>
      </dgm:prSet>
      <dgm:spPr/>
    </dgm:pt>
    <dgm:pt modelId="{A75E155F-6AFF-463E-9B9D-D9A3589E6A06}" type="pres">
      <dgm:prSet presAssocID="{3E3070A6-FDAF-4DFB-B897-E2E293002DE1}" presName="ThreeNodes_3" presStyleLbl="node1" presStyleIdx="2" presStyleCnt="3">
        <dgm:presLayoutVars>
          <dgm:bulletEnabled val="1"/>
        </dgm:presLayoutVars>
      </dgm:prSet>
      <dgm:spPr/>
    </dgm:pt>
    <dgm:pt modelId="{73A06230-37C3-4283-906D-D26C535AB795}" type="pres">
      <dgm:prSet presAssocID="{3E3070A6-FDAF-4DFB-B897-E2E293002DE1}" presName="ThreeConn_1-2" presStyleLbl="fgAccFollowNode1" presStyleIdx="0" presStyleCnt="2">
        <dgm:presLayoutVars>
          <dgm:bulletEnabled val="1"/>
        </dgm:presLayoutVars>
      </dgm:prSet>
      <dgm:spPr/>
    </dgm:pt>
    <dgm:pt modelId="{5170D7A9-456D-4E71-A556-C16774CF8788}" type="pres">
      <dgm:prSet presAssocID="{3E3070A6-FDAF-4DFB-B897-E2E293002DE1}" presName="ThreeConn_2-3" presStyleLbl="fgAccFollowNode1" presStyleIdx="1" presStyleCnt="2">
        <dgm:presLayoutVars>
          <dgm:bulletEnabled val="1"/>
        </dgm:presLayoutVars>
      </dgm:prSet>
      <dgm:spPr/>
    </dgm:pt>
    <dgm:pt modelId="{E11E86C7-69D7-4E72-A188-91D6E8393036}" type="pres">
      <dgm:prSet presAssocID="{3E3070A6-FDAF-4DFB-B897-E2E293002DE1}" presName="ThreeNodes_1_text" presStyleLbl="node1" presStyleIdx="2" presStyleCnt="3">
        <dgm:presLayoutVars>
          <dgm:bulletEnabled val="1"/>
        </dgm:presLayoutVars>
      </dgm:prSet>
      <dgm:spPr/>
    </dgm:pt>
    <dgm:pt modelId="{D644637B-E5FA-48B1-9C5B-B751CA5BC575}" type="pres">
      <dgm:prSet presAssocID="{3E3070A6-FDAF-4DFB-B897-E2E293002DE1}" presName="ThreeNodes_2_text" presStyleLbl="node1" presStyleIdx="2" presStyleCnt="3">
        <dgm:presLayoutVars>
          <dgm:bulletEnabled val="1"/>
        </dgm:presLayoutVars>
      </dgm:prSet>
      <dgm:spPr/>
    </dgm:pt>
    <dgm:pt modelId="{42B045A8-7528-4C6A-BF69-99997F9840ED}" type="pres">
      <dgm:prSet presAssocID="{3E3070A6-FDAF-4DFB-B897-E2E293002DE1}" presName="ThreeNodes_3_text" presStyleLbl="node1" presStyleIdx="2" presStyleCnt="3">
        <dgm:presLayoutVars>
          <dgm:bulletEnabled val="1"/>
        </dgm:presLayoutVars>
      </dgm:prSet>
      <dgm:spPr/>
    </dgm:pt>
  </dgm:ptLst>
  <dgm:cxnLst>
    <dgm:cxn modelId="{2E6D2013-6EAB-45FC-BF1F-B907AC8D26D2}" type="presOf" srcId="{1BF59039-6933-45A0-9E36-260440C72D14}" destId="{5170D7A9-456D-4E71-A556-C16774CF8788}" srcOrd="0" destOrd="0" presId="urn:microsoft.com/office/officeart/2005/8/layout/vProcess5"/>
    <dgm:cxn modelId="{A869621D-30D9-46B4-8D81-8651143A704C}" type="presOf" srcId="{4AB5F96C-D748-4DB2-9CE0-8778C2FD64FB}" destId="{A75E155F-6AFF-463E-9B9D-D9A3589E6A06}" srcOrd="0" destOrd="0" presId="urn:microsoft.com/office/officeart/2005/8/layout/vProcess5"/>
    <dgm:cxn modelId="{493E4E24-9E22-410F-8B33-30968F7F0973}" type="presOf" srcId="{3E3070A6-FDAF-4DFB-B897-E2E293002DE1}" destId="{B22DB8E7-6664-4B2C-AD7A-D7433F735904}" srcOrd="0" destOrd="0" presId="urn:microsoft.com/office/officeart/2005/8/layout/vProcess5"/>
    <dgm:cxn modelId="{566A963A-26B8-4240-B16F-24770B68E1D5}" type="presOf" srcId="{0D83532A-AF03-42AF-956F-249EDDB35592}" destId="{E11E86C7-69D7-4E72-A188-91D6E8393036}" srcOrd="1" destOrd="0" presId="urn:microsoft.com/office/officeart/2005/8/layout/vProcess5"/>
    <dgm:cxn modelId="{15FD365B-64F3-4F73-B2A2-6A9591859DE3}" type="presOf" srcId="{4AB5F96C-D748-4DB2-9CE0-8778C2FD64FB}" destId="{42B045A8-7528-4C6A-BF69-99997F9840ED}" srcOrd="1" destOrd="0" presId="urn:microsoft.com/office/officeart/2005/8/layout/vProcess5"/>
    <dgm:cxn modelId="{6EEB4C4B-7FE3-435E-8A38-09A40922DA58}" srcId="{3E3070A6-FDAF-4DFB-B897-E2E293002DE1}" destId="{4AB5F96C-D748-4DB2-9CE0-8778C2FD64FB}" srcOrd="2" destOrd="0" parTransId="{FEAA2CE9-25C7-4288-922A-71AE46D23CA4}" sibTransId="{A6C51682-F575-466D-AB60-008F59445729}"/>
    <dgm:cxn modelId="{2CA9EF6F-D740-4569-8A6B-7618B0E1B1F4}" srcId="{3E3070A6-FDAF-4DFB-B897-E2E293002DE1}" destId="{0D83532A-AF03-42AF-956F-249EDDB35592}" srcOrd="0" destOrd="0" parTransId="{12597F6E-2A82-46F0-AE29-C9A00D447C84}" sibTransId="{30C30569-D352-4B1D-9717-E69C93D4A684}"/>
    <dgm:cxn modelId="{7E37BE57-C7B3-4A94-9274-4EDE0611DC60}" type="presOf" srcId="{6E89BF69-BB9E-4457-8511-27B88A280667}" destId="{D644637B-E5FA-48B1-9C5B-B751CA5BC575}" srcOrd="1" destOrd="0" presId="urn:microsoft.com/office/officeart/2005/8/layout/vProcess5"/>
    <dgm:cxn modelId="{0A713BCA-FA9D-4F1A-B0CF-DD0A0DA666A6}" type="presOf" srcId="{30C30569-D352-4B1D-9717-E69C93D4A684}" destId="{73A06230-37C3-4283-906D-D26C535AB795}" srcOrd="0" destOrd="0" presId="urn:microsoft.com/office/officeart/2005/8/layout/vProcess5"/>
    <dgm:cxn modelId="{803EC2EA-A064-48B8-95E1-226B771D11A9}" srcId="{3E3070A6-FDAF-4DFB-B897-E2E293002DE1}" destId="{6E89BF69-BB9E-4457-8511-27B88A280667}" srcOrd="1" destOrd="0" parTransId="{088B3D51-CA3D-459B-83B1-BDF24973D9E6}" sibTransId="{1BF59039-6933-45A0-9E36-260440C72D14}"/>
    <dgm:cxn modelId="{C3199DF9-467E-42F7-A91A-B86AB611DF98}" type="presOf" srcId="{6E89BF69-BB9E-4457-8511-27B88A280667}" destId="{1BEF5A3D-3812-45BB-A56B-A5E03B904089}" srcOrd="0" destOrd="0" presId="urn:microsoft.com/office/officeart/2005/8/layout/vProcess5"/>
    <dgm:cxn modelId="{528EA5FB-0BE2-44F9-A985-C0E185644F17}" type="presOf" srcId="{0D83532A-AF03-42AF-956F-249EDDB35592}" destId="{D8328D13-48B1-4A43-A036-FD5558040866}" srcOrd="0" destOrd="0" presId="urn:microsoft.com/office/officeart/2005/8/layout/vProcess5"/>
    <dgm:cxn modelId="{95BD30F3-8E2F-4BD9-BA71-C19CDB446ED7}" type="presParOf" srcId="{B22DB8E7-6664-4B2C-AD7A-D7433F735904}" destId="{5AC0A00E-4249-408D-BE49-8775F45EC6F0}" srcOrd="0" destOrd="0" presId="urn:microsoft.com/office/officeart/2005/8/layout/vProcess5"/>
    <dgm:cxn modelId="{DBF68D9B-2B67-4277-AE82-1EA1C5D15757}" type="presParOf" srcId="{B22DB8E7-6664-4B2C-AD7A-D7433F735904}" destId="{D8328D13-48B1-4A43-A036-FD5558040866}" srcOrd="1" destOrd="0" presId="urn:microsoft.com/office/officeart/2005/8/layout/vProcess5"/>
    <dgm:cxn modelId="{219219BA-A8D9-43D9-B27D-C6D3AF1104CC}" type="presParOf" srcId="{B22DB8E7-6664-4B2C-AD7A-D7433F735904}" destId="{1BEF5A3D-3812-45BB-A56B-A5E03B904089}" srcOrd="2" destOrd="0" presId="urn:microsoft.com/office/officeart/2005/8/layout/vProcess5"/>
    <dgm:cxn modelId="{3BA0F192-1532-4F03-804E-1EF7D803DB7C}" type="presParOf" srcId="{B22DB8E7-6664-4B2C-AD7A-D7433F735904}" destId="{A75E155F-6AFF-463E-9B9D-D9A3589E6A06}" srcOrd="3" destOrd="0" presId="urn:microsoft.com/office/officeart/2005/8/layout/vProcess5"/>
    <dgm:cxn modelId="{79C9D115-D642-4179-9E66-0374127E6E3C}" type="presParOf" srcId="{B22DB8E7-6664-4B2C-AD7A-D7433F735904}" destId="{73A06230-37C3-4283-906D-D26C535AB795}" srcOrd="4" destOrd="0" presId="urn:microsoft.com/office/officeart/2005/8/layout/vProcess5"/>
    <dgm:cxn modelId="{05298D33-E768-485A-BB44-409D2309FCDC}" type="presParOf" srcId="{B22DB8E7-6664-4B2C-AD7A-D7433F735904}" destId="{5170D7A9-456D-4E71-A556-C16774CF8788}" srcOrd="5" destOrd="0" presId="urn:microsoft.com/office/officeart/2005/8/layout/vProcess5"/>
    <dgm:cxn modelId="{54E9D6A1-0A0E-4F8A-B800-1793C2244001}" type="presParOf" srcId="{B22DB8E7-6664-4B2C-AD7A-D7433F735904}" destId="{E11E86C7-69D7-4E72-A188-91D6E8393036}" srcOrd="6" destOrd="0" presId="urn:microsoft.com/office/officeart/2005/8/layout/vProcess5"/>
    <dgm:cxn modelId="{81F4B843-7D15-4D23-9585-336735F18901}" type="presParOf" srcId="{B22DB8E7-6664-4B2C-AD7A-D7433F735904}" destId="{D644637B-E5FA-48B1-9C5B-B751CA5BC575}" srcOrd="7" destOrd="0" presId="urn:microsoft.com/office/officeart/2005/8/layout/vProcess5"/>
    <dgm:cxn modelId="{80718DD8-2D6C-49A2-93A0-38C91D0084A8}" type="presParOf" srcId="{B22DB8E7-6664-4B2C-AD7A-D7433F735904}" destId="{42B045A8-7528-4C6A-BF69-99997F9840E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4F482-A30C-493D-B092-61858B29E45D}">
      <dsp:nvSpPr>
        <dsp:cNvPr id="0" name=""/>
        <dsp:cNvSpPr/>
      </dsp:nvSpPr>
      <dsp:spPr>
        <a:xfrm>
          <a:off x="9842" y="1528374"/>
          <a:ext cx="5883628" cy="2353451"/>
        </a:xfrm>
        <a:prstGeom prst="chevron">
          <a:avLst/>
        </a:prstGeom>
        <a:gradFill rotWithShape="0">
          <a:gsLst>
            <a:gs pos="0">
              <a:schemeClr val="accent2">
                <a:lumMod val="5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36017" tIns="45339" rIns="45339" bIns="45339" numCol="1" spcCol="1270" anchor="ctr" anchorCtr="0">
          <a:noAutofit/>
        </a:bodyPr>
        <a:lstStyle/>
        <a:p>
          <a:pPr marL="0" lvl="0" indent="0" algn="ctr" defTabSz="1511300">
            <a:lnSpc>
              <a:spcPct val="90000"/>
            </a:lnSpc>
            <a:spcBef>
              <a:spcPct val="0"/>
            </a:spcBef>
            <a:spcAft>
              <a:spcPct val="35000"/>
            </a:spcAft>
            <a:buNone/>
          </a:pPr>
          <a:r>
            <a:rPr lang="en-US" sz="3400" b="1" kern="1200" dirty="0">
              <a:latin typeface="Arial" panose="020B0604020202020204" pitchFamily="34" charset="0"/>
              <a:cs typeface="Arial" panose="020B0604020202020204" pitchFamily="34" charset="0"/>
            </a:rPr>
            <a:t>Effective Date</a:t>
          </a:r>
        </a:p>
      </dsp:txBody>
      <dsp:txXfrm>
        <a:off x="1186568" y="1528374"/>
        <a:ext cx="3530177" cy="2353451"/>
      </dsp:txXfrm>
    </dsp:sp>
    <dsp:sp modelId="{0C2D8F36-4BC8-46B2-9CE4-4A1AFF0F7055}">
      <dsp:nvSpPr>
        <dsp:cNvPr id="0" name=""/>
        <dsp:cNvSpPr/>
      </dsp:nvSpPr>
      <dsp:spPr>
        <a:xfrm>
          <a:off x="5305108" y="1528374"/>
          <a:ext cx="5883628" cy="2353451"/>
        </a:xfrm>
        <a:prstGeom prst="chevron">
          <a:avLst/>
        </a:prstGeom>
        <a:gradFill rotWithShape="0">
          <a:gsLst>
            <a:gs pos="0">
              <a:schemeClr val="accent1">
                <a:lumMod val="5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36017" tIns="45339" rIns="45339" bIns="45339" numCol="1" spcCol="1270" anchor="ctr" anchorCtr="0">
          <a:noAutofit/>
        </a:bodyPr>
        <a:lstStyle/>
        <a:p>
          <a:pPr marL="0" lvl="0" indent="0" algn="ctr" defTabSz="1511300">
            <a:lnSpc>
              <a:spcPct val="90000"/>
            </a:lnSpc>
            <a:spcBef>
              <a:spcPct val="0"/>
            </a:spcBef>
            <a:spcAft>
              <a:spcPct val="35000"/>
            </a:spcAft>
            <a:buNone/>
          </a:pPr>
          <a:r>
            <a:rPr lang="en-US" sz="3400" b="0" kern="1200" dirty="0">
              <a:latin typeface="Arial" panose="020B0604020202020204" pitchFamily="34" charset="0"/>
              <a:cs typeface="Arial" panose="020B0604020202020204" pitchFamily="34" charset="0"/>
            </a:rPr>
            <a:t>Reporting periods beginning after December 15, 2023</a:t>
          </a:r>
        </a:p>
      </dsp:txBody>
      <dsp:txXfrm>
        <a:off x="6481834" y="1528374"/>
        <a:ext cx="3530177" cy="23534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5A12F-FAA9-4045-9812-71DF9855F23B}">
      <dsp:nvSpPr>
        <dsp:cNvPr id="0" name=""/>
        <dsp:cNvSpPr/>
      </dsp:nvSpPr>
      <dsp:spPr>
        <a:xfrm>
          <a:off x="332482" y="2534281"/>
          <a:ext cx="10571359" cy="166276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baseline="0" dirty="0">
              <a:solidFill>
                <a:schemeClr val="tx1"/>
              </a:solidFill>
            </a:rPr>
            <a:t>Sabbatical leave in which an employee is required to perform duties of a different nature for the government - is not a compensated absence</a:t>
          </a:r>
          <a:endParaRPr lang="en-US" sz="2900" kern="1200" dirty="0">
            <a:solidFill>
              <a:schemeClr val="tx1"/>
            </a:solidFill>
          </a:endParaRPr>
        </a:p>
      </dsp:txBody>
      <dsp:txXfrm>
        <a:off x="332482" y="2534281"/>
        <a:ext cx="10571359" cy="1662763"/>
      </dsp:txXfrm>
    </dsp:sp>
    <dsp:sp modelId="{C7A719C2-7BDD-42E4-9651-AFFFE9DE9FE1}">
      <dsp:nvSpPr>
        <dsp:cNvPr id="0" name=""/>
        <dsp:cNvSpPr/>
      </dsp:nvSpPr>
      <dsp:spPr>
        <a:xfrm rot="10800000">
          <a:off x="350966" y="1893"/>
          <a:ext cx="10534391" cy="2557329"/>
        </a:xfrm>
        <a:prstGeom prst="upArrowCallout">
          <a:avLst/>
        </a:prstGeom>
        <a:solidFill>
          <a:schemeClr val="accent1"/>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b="0" i="0" kern="1200" baseline="0" dirty="0"/>
            <a:t>Sabbatical leave in which an employee is not required to perform any significant duties for the government -unrestricted sabbatical leave - is a compensated absence</a:t>
          </a:r>
          <a:endParaRPr lang="en-US" sz="2900" kern="1200" dirty="0"/>
        </a:p>
      </dsp:txBody>
      <dsp:txXfrm rot="10800000">
        <a:off x="350966" y="1893"/>
        <a:ext cx="10534391" cy="16616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6734A-8C72-44BC-A2EB-1E684F56F4C3}">
      <dsp:nvSpPr>
        <dsp:cNvPr id="0" name=""/>
        <dsp:cNvSpPr/>
      </dsp:nvSpPr>
      <dsp:spPr>
        <a:xfrm rot="5400000">
          <a:off x="6458625" y="-2666966"/>
          <a:ext cx="955480" cy="65283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Generally, the employee’s pay rate at financial reporting date</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Exception: More likely than not to be paid at a different rate</a:t>
          </a:r>
        </a:p>
      </dsp:txBody>
      <dsp:txXfrm rot="-5400000">
        <a:off x="3672194" y="166108"/>
        <a:ext cx="6481701" cy="862194"/>
      </dsp:txXfrm>
    </dsp:sp>
    <dsp:sp modelId="{C7E23FB9-CC9E-4660-92DD-CE686F2E0169}">
      <dsp:nvSpPr>
        <dsp:cNvPr id="0" name=""/>
        <dsp:cNvSpPr/>
      </dsp:nvSpPr>
      <dsp:spPr>
        <a:xfrm>
          <a:off x="0" y="29"/>
          <a:ext cx="3672193" cy="119435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latin typeface="Arial" panose="020B0604020202020204" pitchFamily="34" charset="0"/>
              <a:cs typeface="Arial" panose="020B0604020202020204" pitchFamily="34" charset="0"/>
            </a:rPr>
            <a:t>Pay Rate</a:t>
          </a:r>
        </a:p>
      </dsp:txBody>
      <dsp:txXfrm>
        <a:off x="58303" y="58332"/>
        <a:ext cx="3555587" cy="1077744"/>
      </dsp:txXfrm>
    </dsp:sp>
    <dsp:sp modelId="{66A36A6C-6138-4373-A77A-82977CD5B231}">
      <dsp:nvSpPr>
        <dsp:cNvPr id="0" name=""/>
        <dsp:cNvSpPr/>
      </dsp:nvSpPr>
      <dsp:spPr>
        <a:xfrm rot="5400000">
          <a:off x="6458625" y="-1412898"/>
          <a:ext cx="955480" cy="65283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Directly &amp; incrementally related</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DC pension or OPEB recognized as related leave is earned – not pension or OPEB liability</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DB pension or OPEB excluded</a:t>
          </a:r>
        </a:p>
      </dsp:txBody>
      <dsp:txXfrm rot="-5400000">
        <a:off x="3672194" y="1420176"/>
        <a:ext cx="6481701" cy="862194"/>
      </dsp:txXfrm>
    </dsp:sp>
    <dsp:sp modelId="{370415B7-6474-4190-AAB5-9D2275B207EB}">
      <dsp:nvSpPr>
        <dsp:cNvPr id="0" name=""/>
        <dsp:cNvSpPr/>
      </dsp:nvSpPr>
      <dsp:spPr>
        <a:xfrm>
          <a:off x="0" y="1254098"/>
          <a:ext cx="3672193" cy="119435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latin typeface="Arial" panose="020B0604020202020204" pitchFamily="34" charset="0"/>
              <a:cs typeface="Arial" panose="020B0604020202020204" pitchFamily="34" charset="0"/>
            </a:rPr>
            <a:t>Salary-Related Payments</a:t>
          </a:r>
        </a:p>
      </dsp:txBody>
      <dsp:txXfrm>
        <a:off x="58303" y="1312401"/>
        <a:ext cx="3555587" cy="10777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79E20-7FCA-42C6-96A7-7B893BFD448F}">
      <dsp:nvSpPr>
        <dsp:cNvPr id="0" name=""/>
        <dsp:cNvSpPr/>
      </dsp:nvSpPr>
      <dsp:spPr>
        <a:xfrm>
          <a:off x="5865" y="286429"/>
          <a:ext cx="4899220" cy="3109232"/>
        </a:xfrm>
        <a:prstGeom prst="roundRect">
          <a:avLst>
            <a:gd name="adj" fmla="val 10000"/>
          </a:avLst>
        </a:prstGeom>
        <a:solidFill>
          <a:schemeClr val="accent5"/>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83013E0-9181-44B4-88C0-6853FEB40F6A}">
      <dsp:nvSpPr>
        <dsp:cNvPr id="0" name=""/>
        <dsp:cNvSpPr/>
      </dsp:nvSpPr>
      <dsp:spPr>
        <a:xfrm>
          <a:off x="549913" y="803275"/>
          <a:ext cx="4899220" cy="3109232"/>
        </a:xfrm>
        <a:prstGeom prst="roundRect">
          <a:avLst>
            <a:gd name="adj" fmla="val 10000"/>
          </a:avLst>
        </a:prstGeom>
        <a:solidFill>
          <a:schemeClr val="lt1"/>
        </a:solidFill>
        <a:ln w="15875"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Directly associated – if the payment amount is a function of salary to be paid</a:t>
          </a:r>
        </a:p>
      </dsp:txBody>
      <dsp:txXfrm>
        <a:off x="640979" y="894341"/>
        <a:ext cx="4717088" cy="2927100"/>
      </dsp:txXfrm>
    </dsp:sp>
    <dsp:sp modelId="{71AA1708-B067-4090-9798-182AE4C6BEF4}">
      <dsp:nvSpPr>
        <dsp:cNvPr id="0" name=""/>
        <dsp:cNvSpPr/>
      </dsp:nvSpPr>
      <dsp:spPr>
        <a:xfrm>
          <a:off x="5993181" y="286429"/>
          <a:ext cx="4896429" cy="3109232"/>
        </a:xfrm>
        <a:prstGeom prst="roundRect">
          <a:avLst>
            <a:gd name="adj" fmla="val 10000"/>
          </a:avLst>
        </a:prstGeom>
        <a:solidFill>
          <a:schemeClr val="accent5"/>
        </a:solidFill>
        <a:ln>
          <a:solidFill>
            <a:schemeClr val="accent5"/>
          </a:solid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806652C-120A-4CD1-B5E0-364C5D6F75B8}">
      <dsp:nvSpPr>
        <dsp:cNvPr id="0" name=""/>
        <dsp:cNvSpPr/>
      </dsp:nvSpPr>
      <dsp:spPr>
        <a:xfrm>
          <a:off x="6537229" y="803275"/>
          <a:ext cx="4896429" cy="3109232"/>
        </a:xfrm>
        <a:prstGeom prst="roundRect">
          <a:avLst>
            <a:gd name="adj" fmla="val 10000"/>
          </a:avLst>
        </a:prstGeom>
        <a:solidFill>
          <a:schemeClr val="lt1"/>
        </a:solidFill>
        <a:ln w="15875"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Incrementally associated – if the government will make payment in addition to the salary payment</a:t>
          </a:r>
        </a:p>
      </dsp:txBody>
      <dsp:txXfrm>
        <a:off x="6628295" y="894341"/>
        <a:ext cx="4714297" cy="29271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65B94-5E64-43ED-AB57-AF6CA90F56B6}">
      <dsp:nvSpPr>
        <dsp:cNvPr id="0" name=""/>
        <dsp:cNvSpPr/>
      </dsp:nvSpPr>
      <dsp:spPr>
        <a:xfrm>
          <a:off x="9842" y="1528374"/>
          <a:ext cx="5883628" cy="2353451"/>
        </a:xfrm>
        <a:prstGeom prst="chevron">
          <a:avLst/>
        </a:prstGeom>
        <a:solidFill>
          <a:schemeClr val="accent1"/>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56020" tIns="52007" rIns="52007" bIns="52007" numCol="1" spcCol="1270" anchor="ctr" anchorCtr="0">
          <a:noAutofit/>
        </a:bodyPr>
        <a:lstStyle/>
        <a:p>
          <a:pPr marL="0" lvl="0" indent="0" algn="ctr" defTabSz="1733550">
            <a:lnSpc>
              <a:spcPct val="90000"/>
            </a:lnSpc>
            <a:spcBef>
              <a:spcPct val="0"/>
            </a:spcBef>
            <a:spcAft>
              <a:spcPct val="35000"/>
            </a:spcAft>
            <a:buNone/>
          </a:pPr>
          <a:r>
            <a:rPr lang="en-US" sz="3900" b="1" kern="1200" dirty="0">
              <a:latin typeface="Arial" panose="020B0604020202020204" pitchFamily="34" charset="0"/>
              <a:cs typeface="Arial" panose="020B0604020202020204" pitchFamily="34" charset="0"/>
            </a:rPr>
            <a:t>Effective Date</a:t>
          </a:r>
        </a:p>
      </dsp:txBody>
      <dsp:txXfrm>
        <a:off x="1186568" y="1528374"/>
        <a:ext cx="3530177" cy="2353451"/>
      </dsp:txXfrm>
    </dsp:sp>
    <dsp:sp modelId="{8F865104-D063-47D2-BFC0-A05C4B16FB2B}">
      <dsp:nvSpPr>
        <dsp:cNvPr id="0" name=""/>
        <dsp:cNvSpPr/>
      </dsp:nvSpPr>
      <dsp:spPr>
        <a:xfrm>
          <a:off x="5305108" y="1528374"/>
          <a:ext cx="5883628" cy="2353451"/>
        </a:xfrm>
        <a:prstGeom prst="chevron">
          <a:avLst/>
        </a:prstGeom>
        <a:solidFill>
          <a:schemeClr val="accent1"/>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56020" tIns="52007" rIns="52007" bIns="52007" numCol="1" spcCol="1270" anchor="ctr" anchorCtr="0">
          <a:noAutofit/>
        </a:bodyPr>
        <a:lstStyle/>
        <a:p>
          <a:pPr marL="0" lvl="0" indent="0" algn="ctr" defTabSz="1733550">
            <a:lnSpc>
              <a:spcPct val="90000"/>
            </a:lnSpc>
            <a:spcBef>
              <a:spcPct val="0"/>
            </a:spcBef>
            <a:spcAft>
              <a:spcPct val="35000"/>
            </a:spcAft>
            <a:buNone/>
          </a:pPr>
          <a:r>
            <a:rPr lang="en-US" sz="3900" b="0" kern="1200" dirty="0">
              <a:latin typeface="Arial" panose="020B0604020202020204" pitchFamily="34" charset="0"/>
              <a:cs typeface="Arial" panose="020B0604020202020204" pitchFamily="34" charset="0"/>
            </a:rPr>
            <a:t>Reporting periods beginning after June 15, 2023</a:t>
          </a:r>
        </a:p>
      </dsp:txBody>
      <dsp:txXfrm>
        <a:off x="6481834" y="1528374"/>
        <a:ext cx="3530177" cy="23534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5EE43-60C1-42F8-97DC-62B608A0712E}">
      <dsp:nvSpPr>
        <dsp:cNvPr id="0" name=""/>
        <dsp:cNvSpPr/>
      </dsp:nvSpPr>
      <dsp:spPr>
        <a:xfrm>
          <a:off x="5623" y="0"/>
          <a:ext cx="5409676" cy="4198938"/>
        </a:xfrm>
        <a:prstGeom prst="roundRect">
          <a:avLst>
            <a:gd name="adj" fmla="val 10000"/>
          </a:avLst>
        </a:prstGeom>
        <a:solidFill>
          <a:schemeClr val="accent2">
            <a:tint val="4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Accounting changes</a:t>
          </a:r>
        </a:p>
      </dsp:txBody>
      <dsp:txXfrm>
        <a:off x="5623" y="0"/>
        <a:ext cx="5409676" cy="1259681"/>
      </dsp:txXfrm>
    </dsp:sp>
    <dsp:sp modelId="{6BFD4076-85C1-4581-B6BB-C1295BCBFFB0}">
      <dsp:nvSpPr>
        <dsp:cNvPr id="0" name=""/>
        <dsp:cNvSpPr/>
      </dsp:nvSpPr>
      <dsp:spPr>
        <a:xfrm>
          <a:off x="546591" y="1260040"/>
          <a:ext cx="4327740" cy="82492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tx1"/>
              </a:solidFill>
              <a:latin typeface="Arial" panose="020B0604020202020204" pitchFamily="34" charset="0"/>
              <a:cs typeface="Arial" panose="020B0604020202020204" pitchFamily="34" charset="0"/>
            </a:rPr>
            <a:t>1. Change in accounting principle</a:t>
          </a:r>
          <a:endParaRPr lang="en-US" sz="2000" kern="1200" dirty="0">
            <a:solidFill>
              <a:schemeClr val="tx1"/>
            </a:solidFill>
            <a:latin typeface="Arial" panose="020B0604020202020204" pitchFamily="34" charset="0"/>
            <a:cs typeface="Arial" panose="020B0604020202020204" pitchFamily="34" charset="0"/>
          </a:endParaRPr>
        </a:p>
      </dsp:txBody>
      <dsp:txXfrm>
        <a:off x="570752" y="1284201"/>
        <a:ext cx="4279418" cy="776601"/>
      </dsp:txXfrm>
    </dsp:sp>
    <dsp:sp modelId="{20ED0436-B38F-4A8B-BC4A-7E4C1FB5D566}">
      <dsp:nvSpPr>
        <dsp:cNvPr id="0" name=""/>
        <dsp:cNvSpPr/>
      </dsp:nvSpPr>
      <dsp:spPr>
        <a:xfrm>
          <a:off x="546591" y="2211874"/>
          <a:ext cx="4327740" cy="824923"/>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tx1"/>
              </a:solidFill>
              <a:latin typeface="Arial" panose="020B0604020202020204" pitchFamily="34" charset="0"/>
              <a:cs typeface="Arial" panose="020B0604020202020204" pitchFamily="34" charset="0"/>
            </a:rPr>
            <a:t>2. Change in accounting estimate</a:t>
          </a:r>
          <a:endParaRPr lang="en-US" sz="2000" kern="1200" dirty="0">
            <a:solidFill>
              <a:schemeClr val="tx1"/>
            </a:solidFill>
            <a:latin typeface="Arial" panose="020B0604020202020204" pitchFamily="34" charset="0"/>
            <a:cs typeface="Arial" panose="020B0604020202020204" pitchFamily="34" charset="0"/>
          </a:endParaRPr>
        </a:p>
      </dsp:txBody>
      <dsp:txXfrm>
        <a:off x="570752" y="2236035"/>
        <a:ext cx="4279418" cy="776601"/>
      </dsp:txXfrm>
    </dsp:sp>
    <dsp:sp modelId="{7F1232C3-B122-4279-8772-E812DACA6204}">
      <dsp:nvSpPr>
        <dsp:cNvPr id="0" name=""/>
        <dsp:cNvSpPr/>
      </dsp:nvSpPr>
      <dsp:spPr>
        <a:xfrm>
          <a:off x="546591" y="3163709"/>
          <a:ext cx="4327740" cy="824923"/>
        </a:xfrm>
        <a:prstGeom prst="roundRect">
          <a:avLst>
            <a:gd name="adj" fmla="val 10000"/>
          </a:avLst>
        </a:prstGeom>
        <a:solidFill>
          <a:schemeClr val="tx2"/>
        </a:solidFill>
        <a:ln w="15875"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panose="020B0604020202020204" pitchFamily="34" charset="0"/>
              <a:cs typeface="Arial" panose="020B0604020202020204" pitchFamily="34" charset="0"/>
            </a:rPr>
            <a:t>3. Change to or within the financial reporting entity</a:t>
          </a:r>
          <a:endParaRPr lang="en-US" sz="2000" kern="1200" dirty="0">
            <a:latin typeface="Arial" panose="020B0604020202020204" pitchFamily="34" charset="0"/>
            <a:cs typeface="Arial" panose="020B0604020202020204" pitchFamily="34" charset="0"/>
          </a:endParaRPr>
        </a:p>
      </dsp:txBody>
      <dsp:txXfrm>
        <a:off x="570752" y="3187870"/>
        <a:ext cx="4279418" cy="776601"/>
      </dsp:txXfrm>
    </dsp:sp>
    <dsp:sp modelId="{9587CE06-9DC5-4F03-8D28-F8DF2672F812}">
      <dsp:nvSpPr>
        <dsp:cNvPr id="0" name=""/>
        <dsp:cNvSpPr/>
      </dsp:nvSpPr>
      <dsp:spPr>
        <a:xfrm>
          <a:off x="5821025" y="0"/>
          <a:ext cx="5409676" cy="4198938"/>
        </a:xfrm>
        <a:prstGeom prst="roundRect">
          <a:avLst>
            <a:gd name="adj" fmla="val 10000"/>
          </a:avLst>
        </a:prstGeom>
        <a:solidFill>
          <a:schemeClr val="accent2">
            <a:tint val="4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b="1" kern="120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b="1" kern="120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b="1" kern="120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b="1" kern="120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b="1" kern="120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Error Correction</a:t>
          </a:r>
        </a:p>
        <a:p>
          <a:pPr marL="0" lvl="0" indent="0" algn="ctr" defTabSz="1066800">
            <a:lnSpc>
              <a:spcPct val="90000"/>
            </a:lnSpc>
            <a:spcBef>
              <a:spcPct val="0"/>
            </a:spcBef>
            <a:spcAft>
              <a:spcPct val="35000"/>
            </a:spcAft>
            <a:buNone/>
          </a:pPr>
          <a:endParaRPr lang="en-US" sz="2800" b="1" kern="120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en-US" sz="2800" b="0" kern="1200" dirty="0">
              <a:latin typeface="Arial" panose="020B0604020202020204" pitchFamily="34" charset="0"/>
              <a:cs typeface="Arial" panose="020B0604020202020204" pitchFamily="34" charset="0"/>
            </a:rPr>
            <a:t>Correction of an error in previously issued financial statements</a:t>
          </a:r>
          <a:endParaRPr lang="en-US" sz="2400" b="0" kern="120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b="1" kern="1200" dirty="0">
            <a:latin typeface="Arial" panose="020B0604020202020204" pitchFamily="34" charset="0"/>
            <a:cs typeface="Arial" panose="020B0604020202020204" pitchFamily="34" charset="0"/>
          </a:endParaRPr>
        </a:p>
      </dsp:txBody>
      <dsp:txXfrm>
        <a:off x="5821025" y="0"/>
        <a:ext cx="5409676" cy="12596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B39AA-C6A0-45C5-835B-0D85586830BD}">
      <dsp:nvSpPr>
        <dsp:cNvPr id="0" name=""/>
        <dsp:cNvSpPr/>
      </dsp:nvSpPr>
      <dsp:spPr>
        <a:xfrm>
          <a:off x="4147" y="1683"/>
          <a:ext cx="11228029" cy="79133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latin typeface="Arial" panose="020B0604020202020204" pitchFamily="34" charset="0"/>
              <a:cs typeface="Arial" panose="020B0604020202020204" pitchFamily="34" charset="0"/>
            </a:rPr>
            <a:t>A change in accounting principle results from either:</a:t>
          </a:r>
          <a:endParaRPr lang="en-US" sz="2800" kern="1200" dirty="0">
            <a:latin typeface="Arial" panose="020B0604020202020204" pitchFamily="34" charset="0"/>
            <a:cs typeface="Arial" panose="020B0604020202020204" pitchFamily="34" charset="0"/>
          </a:endParaRPr>
        </a:p>
      </dsp:txBody>
      <dsp:txXfrm>
        <a:off x="27324" y="24860"/>
        <a:ext cx="11181675" cy="744979"/>
      </dsp:txXfrm>
    </dsp:sp>
    <dsp:sp modelId="{C6F57FF5-572D-4522-A4ED-7DDA39BCAE40}">
      <dsp:nvSpPr>
        <dsp:cNvPr id="0" name=""/>
        <dsp:cNvSpPr/>
      </dsp:nvSpPr>
      <dsp:spPr>
        <a:xfrm>
          <a:off x="4147" y="1236675"/>
          <a:ext cx="5387730" cy="296057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r>
            <a:rPr lang="en-US" sz="2500" kern="1200" baseline="0" dirty="0">
              <a:solidFill>
                <a:schemeClr val="tx1"/>
              </a:solidFill>
              <a:latin typeface="Arial" panose="020B0604020202020204" pitchFamily="34" charset="0"/>
              <a:cs typeface="Arial" panose="020B0604020202020204" pitchFamily="34" charset="0"/>
            </a:rPr>
            <a:t>A </a:t>
          </a:r>
          <a:r>
            <a:rPr lang="en-US" sz="2500" b="1" kern="1200" baseline="0" dirty="0">
              <a:solidFill>
                <a:schemeClr val="tx1"/>
              </a:solidFill>
              <a:latin typeface="Arial" panose="020B0604020202020204" pitchFamily="34" charset="0"/>
              <a:cs typeface="Arial" panose="020B0604020202020204" pitchFamily="34" charset="0"/>
            </a:rPr>
            <a:t>change</a:t>
          </a:r>
          <a:r>
            <a:rPr lang="en-US" sz="2500" kern="1200" baseline="0" dirty="0">
              <a:solidFill>
                <a:schemeClr val="tx1"/>
              </a:solidFill>
              <a:latin typeface="Arial" panose="020B0604020202020204" pitchFamily="34" charset="0"/>
              <a:cs typeface="Arial" panose="020B0604020202020204" pitchFamily="34" charset="0"/>
            </a:rPr>
            <a:t> from one generally accepted accounting principle to another that is justified on the basis that </a:t>
          </a:r>
          <a:r>
            <a:rPr lang="en-US" sz="2500" i="1" kern="1200" baseline="0" dirty="0">
              <a:solidFill>
                <a:schemeClr val="tx1"/>
              </a:solidFill>
              <a:latin typeface="Arial" panose="020B0604020202020204" pitchFamily="34" charset="0"/>
              <a:cs typeface="Arial" panose="020B0604020202020204" pitchFamily="34" charset="0"/>
            </a:rPr>
            <a:t>the newly adopted accounting principle is preferable,</a:t>
          </a:r>
          <a:r>
            <a:rPr lang="en-US" sz="2500" kern="1200" baseline="0" dirty="0">
              <a:solidFill>
                <a:schemeClr val="tx1"/>
              </a:solidFill>
              <a:latin typeface="Arial" panose="020B0604020202020204" pitchFamily="34" charset="0"/>
              <a:cs typeface="Arial" panose="020B0604020202020204" pitchFamily="34" charset="0"/>
            </a:rPr>
            <a:t> based on the qualitative characteristics of financial reporting</a:t>
          </a:r>
          <a:endParaRPr lang="en-US" sz="2500" kern="1200" dirty="0">
            <a:solidFill>
              <a:schemeClr val="tx1"/>
            </a:solidFill>
            <a:latin typeface="Arial" panose="020B0604020202020204" pitchFamily="34" charset="0"/>
            <a:cs typeface="Arial" panose="020B0604020202020204" pitchFamily="34" charset="0"/>
          </a:endParaRPr>
        </a:p>
      </dsp:txBody>
      <dsp:txXfrm>
        <a:off x="90859" y="1323387"/>
        <a:ext cx="5214306" cy="2787155"/>
      </dsp:txXfrm>
    </dsp:sp>
    <dsp:sp modelId="{3951306A-42AA-44EC-BE06-3E101903F3EF}">
      <dsp:nvSpPr>
        <dsp:cNvPr id="0" name=""/>
        <dsp:cNvSpPr/>
      </dsp:nvSpPr>
      <dsp:spPr>
        <a:xfrm>
          <a:off x="5844447" y="1236675"/>
          <a:ext cx="5387730" cy="296057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endParaRPr lang="en-US" sz="2400" kern="1200" baseline="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baseline="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en-US" sz="3200" kern="1200" baseline="0" dirty="0">
              <a:solidFill>
                <a:schemeClr val="tx1"/>
              </a:solidFill>
              <a:latin typeface="Arial" panose="020B0604020202020204" pitchFamily="34" charset="0"/>
              <a:cs typeface="Arial" panose="020B0604020202020204" pitchFamily="34" charset="0"/>
            </a:rPr>
            <a:t>Implementation of new pronouncements</a:t>
          </a:r>
          <a:endParaRPr lang="en-US" sz="3200" kern="1200" dirty="0">
            <a:solidFill>
              <a:schemeClr val="tx1"/>
            </a:solidFill>
            <a:latin typeface="Arial" panose="020B0604020202020204" pitchFamily="34" charset="0"/>
            <a:cs typeface="Arial" panose="020B0604020202020204" pitchFamily="34" charset="0"/>
          </a:endParaRPr>
        </a:p>
      </dsp:txBody>
      <dsp:txXfrm>
        <a:off x="5931159" y="1323387"/>
        <a:ext cx="5214306" cy="27871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E2B5C-6659-4F7B-9E17-07793D99C505}">
      <dsp:nvSpPr>
        <dsp:cNvPr id="0" name=""/>
        <dsp:cNvSpPr/>
      </dsp:nvSpPr>
      <dsp:spPr>
        <a:xfrm>
          <a:off x="4453884" y="598"/>
          <a:ext cx="6728633" cy="1257971"/>
        </a:xfrm>
        <a:prstGeom prst="rightArrow">
          <a:avLst>
            <a:gd name="adj1" fmla="val 75000"/>
            <a:gd name="adj2" fmla="val 50000"/>
          </a:avLst>
        </a:prstGeom>
        <a:solidFill>
          <a:schemeClr val="accent2">
            <a:lumMod val="60000"/>
            <a:lumOff val="40000"/>
            <a:alpha val="9000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Reported retroactively by restating prior periods presented, if practicable</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If not practicable, restate beginning balances of current period</a:t>
          </a:r>
        </a:p>
      </dsp:txBody>
      <dsp:txXfrm>
        <a:off x="4453884" y="157844"/>
        <a:ext cx="6256894" cy="943479"/>
      </dsp:txXfrm>
    </dsp:sp>
    <dsp:sp modelId="{4184C407-0B24-47E2-BF99-4D9B36AECD0C}">
      <dsp:nvSpPr>
        <dsp:cNvPr id="0" name=""/>
        <dsp:cNvSpPr/>
      </dsp:nvSpPr>
      <dsp:spPr>
        <a:xfrm>
          <a:off x="0" y="183042"/>
          <a:ext cx="4400077" cy="890839"/>
        </a:xfrm>
        <a:prstGeom prst="roundRect">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0"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Change in accounting </a:t>
          </a:r>
          <a:r>
            <a:rPr lang="en-US" sz="2600" kern="1200" dirty="0">
              <a:solidFill>
                <a:schemeClr val="tx1"/>
              </a:solidFill>
              <a:latin typeface="Arial" panose="020B0604020202020204" pitchFamily="34" charset="0"/>
              <a:cs typeface="Arial" panose="020B0604020202020204" pitchFamily="34" charset="0"/>
            </a:rPr>
            <a:t>principle</a:t>
          </a:r>
        </a:p>
      </dsp:txBody>
      <dsp:txXfrm>
        <a:off x="43487" y="226529"/>
        <a:ext cx="4313103" cy="803865"/>
      </dsp:txXfrm>
    </dsp:sp>
    <dsp:sp modelId="{DE5D06C2-A8CF-4AB4-B84E-EB6AAB0D0C7A}">
      <dsp:nvSpPr>
        <dsp:cNvPr id="0" name=""/>
        <dsp:cNvSpPr/>
      </dsp:nvSpPr>
      <dsp:spPr>
        <a:xfrm>
          <a:off x="4494529" y="1347654"/>
          <a:ext cx="6741795" cy="890839"/>
        </a:xfrm>
        <a:prstGeom prst="rightArrow">
          <a:avLst>
            <a:gd name="adj1" fmla="val 75000"/>
            <a:gd name="adj2" fmla="val 50000"/>
          </a:avLst>
        </a:prstGeom>
        <a:solidFill>
          <a:schemeClr val="accent3">
            <a:lumMod val="60000"/>
            <a:lumOff val="40000"/>
            <a:alpha val="9000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Reported prospectively</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Recognized in current-period flows</a:t>
          </a:r>
        </a:p>
      </dsp:txBody>
      <dsp:txXfrm>
        <a:off x="4494529" y="1459009"/>
        <a:ext cx="6407730" cy="668129"/>
      </dsp:txXfrm>
    </dsp:sp>
    <dsp:sp modelId="{0413F1F2-3078-413E-81B2-D8D44F379CD2}">
      <dsp:nvSpPr>
        <dsp:cNvPr id="0" name=""/>
        <dsp:cNvSpPr/>
      </dsp:nvSpPr>
      <dsp:spPr>
        <a:xfrm>
          <a:off x="0" y="1347654"/>
          <a:ext cx="4494530" cy="890839"/>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0"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Change in accounting estimate</a:t>
          </a:r>
        </a:p>
      </dsp:txBody>
      <dsp:txXfrm>
        <a:off x="43487" y="1391141"/>
        <a:ext cx="4407556" cy="803865"/>
      </dsp:txXfrm>
    </dsp:sp>
    <dsp:sp modelId="{6FA0DE83-AA26-44D8-A692-1AA911890E99}">
      <dsp:nvSpPr>
        <dsp:cNvPr id="0" name=""/>
        <dsp:cNvSpPr/>
      </dsp:nvSpPr>
      <dsp:spPr>
        <a:xfrm>
          <a:off x="4494529" y="2327577"/>
          <a:ext cx="6741795" cy="890839"/>
        </a:xfrm>
        <a:prstGeom prst="rightArrow">
          <a:avLst>
            <a:gd name="adj1" fmla="val 75000"/>
            <a:gd name="adj2" fmla="val 50000"/>
          </a:avLst>
        </a:prstGeom>
        <a:solidFill>
          <a:schemeClr val="accent1">
            <a:lumMod val="60000"/>
            <a:lumOff val="40000"/>
            <a:alpha val="9000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755650">
            <a:lnSpc>
              <a:spcPct val="90000"/>
            </a:lnSpc>
            <a:spcBef>
              <a:spcPct val="0"/>
            </a:spcBef>
            <a:spcAft>
              <a:spcPct val="15000"/>
            </a:spcAft>
            <a:buChar char="•"/>
          </a:pPr>
          <a:endParaRPr lang="en-US" sz="17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Reported by adjusting current period beginning balances</a:t>
          </a:r>
        </a:p>
      </dsp:txBody>
      <dsp:txXfrm>
        <a:off x="4494529" y="2438932"/>
        <a:ext cx="6407730" cy="668129"/>
      </dsp:txXfrm>
    </dsp:sp>
    <dsp:sp modelId="{4C5BF1DF-F9D5-43FA-9975-CC65B3B0C55C}">
      <dsp:nvSpPr>
        <dsp:cNvPr id="0" name=""/>
        <dsp:cNvSpPr/>
      </dsp:nvSpPr>
      <dsp:spPr>
        <a:xfrm>
          <a:off x="0" y="2327577"/>
          <a:ext cx="4494530" cy="890839"/>
        </a:xfrm>
        <a:prstGeom prst="roundRect">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Change to/within the reporting entity</a:t>
          </a:r>
        </a:p>
      </dsp:txBody>
      <dsp:txXfrm>
        <a:off x="43487" y="2371064"/>
        <a:ext cx="4407556" cy="803865"/>
      </dsp:txXfrm>
    </dsp:sp>
    <dsp:sp modelId="{5E0C2F86-244A-4131-8B44-C6A1A8A34F60}">
      <dsp:nvSpPr>
        <dsp:cNvPr id="0" name=""/>
        <dsp:cNvSpPr/>
      </dsp:nvSpPr>
      <dsp:spPr>
        <a:xfrm>
          <a:off x="4494529" y="3307500"/>
          <a:ext cx="6741795" cy="890839"/>
        </a:xfrm>
        <a:prstGeom prst="rightArrow">
          <a:avLst>
            <a:gd name="adj1" fmla="val 75000"/>
            <a:gd name="adj2" fmla="val 50000"/>
          </a:avLst>
        </a:prstGeom>
        <a:solidFill>
          <a:schemeClr val="accent5">
            <a:lumMod val="60000"/>
            <a:lumOff val="40000"/>
            <a:alpha val="9000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755650">
            <a:lnSpc>
              <a:spcPct val="90000"/>
            </a:lnSpc>
            <a:spcBef>
              <a:spcPct val="0"/>
            </a:spcBef>
            <a:spcAft>
              <a:spcPct val="15000"/>
            </a:spcAft>
            <a:buChar char="•"/>
          </a:pPr>
          <a:endParaRPr lang="en-US" sz="17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Reported retroactively by restating prior periods presented</a:t>
          </a:r>
        </a:p>
      </dsp:txBody>
      <dsp:txXfrm>
        <a:off x="4494529" y="3418855"/>
        <a:ext cx="6407730" cy="668129"/>
      </dsp:txXfrm>
    </dsp:sp>
    <dsp:sp modelId="{17928DD6-5F40-4634-A417-70204D7E82DD}">
      <dsp:nvSpPr>
        <dsp:cNvPr id="0" name=""/>
        <dsp:cNvSpPr/>
      </dsp:nvSpPr>
      <dsp:spPr>
        <a:xfrm>
          <a:off x="0" y="3307500"/>
          <a:ext cx="4494530" cy="89083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0"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Error correction</a:t>
          </a:r>
        </a:p>
      </dsp:txBody>
      <dsp:txXfrm>
        <a:off x="43487" y="3350987"/>
        <a:ext cx="4407556" cy="8038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28D13-48B1-4A43-A036-FD5558040866}">
      <dsp:nvSpPr>
        <dsp:cNvPr id="0" name=""/>
        <dsp:cNvSpPr/>
      </dsp:nvSpPr>
      <dsp:spPr>
        <a:xfrm>
          <a:off x="0" y="0"/>
          <a:ext cx="4481125" cy="13577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The nature of the change or error and its correction </a:t>
          </a:r>
        </a:p>
      </dsp:txBody>
      <dsp:txXfrm>
        <a:off x="39768" y="39768"/>
        <a:ext cx="3015965" cy="1278252"/>
      </dsp:txXfrm>
    </dsp:sp>
    <dsp:sp modelId="{1BEF5A3D-3812-45BB-A56B-A5E03B904089}">
      <dsp:nvSpPr>
        <dsp:cNvPr id="0" name=""/>
        <dsp:cNvSpPr/>
      </dsp:nvSpPr>
      <dsp:spPr>
        <a:xfrm>
          <a:off x="395393" y="1556374"/>
          <a:ext cx="4481125" cy="13577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Reason for the change</a:t>
          </a:r>
        </a:p>
      </dsp:txBody>
      <dsp:txXfrm>
        <a:off x="435161" y="1596142"/>
        <a:ext cx="3123633" cy="1278252"/>
      </dsp:txXfrm>
    </dsp:sp>
    <dsp:sp modelId="{A75E155F-6AFF-463E-9B9D-D9A3589E6A06}">
      <dsp:nvSpPr>
        <dsp:cNvPr id="0" name=""/>
        <dsp:cNvSpPr/>
      </dsp:nvSpPr>
      <dsp:spPr>
        <a:xfrm>
          <a:off x="790786" y="3168174"/>
          <a:ext cx="4481125" cy="13577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The effects on beginning net position, fund balance, or fund net position, as applicable, presented in a tabular format</a:t>
          </a:r>
        </a:p>
      </dsp:txBody>
      <dsp:txXfrm>
        <a:off x="830554" y="3207942"/>
        <a:ext cx="3123633" cy="1278252"/>
      </dsp:txXfrm>
    </dsp:sp>
    <dsp:sp modelId="{73A06230-37C3-4283-906D-D26C535AB795}">
      <dsp:nvSpPr>
        <dsp:cNvPr id="0" name=""/>
        <dsp:cNvSpPr/>
      </dsp:nvSpPr>
      <dsp:spPr>
        <a:xfrm>
          <a:off x="3598562" y="1029656"/>
          <a:ext cx="882562" cy="882562"/>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latin typeface="Arial" panose="020B0604020202020204" pitchFamily="34" charset="0"/>
            <a:cs typeface="Arial" panose="020B0604020202020204" pitchFamily="34" charset="0"/>
          </a:endParaRPr>
        </a:p>
      </dsp:txBody>
      <dsp:txXfrm>
        <a:off x="3797138" y="1029656"/>
        <a:ext cx="485410" cy="664128"/>
      </dsp:txXfrm>
    </dsp:sp>
    <dsp:sp modelId="{5170D7A9-456D-4E71-A556-C16774CF8788}">
      <dsp:nvSpPr>
        <dsp:cNvPr id="0" name=""/>
        <dsp:cNvSpPr/>
      </dsp:nvSpPr>
      <dsp:spPr>
        <a:xfrm>
          <a:off x="3993955" y="2604691"/>
          <a:ext cx="882562" cy="882562"/>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latin typeface="Arial" panose="020B0604020202020204" pitchFamily="34" charset="0"/>
            <a:cs typeface="Arial" panose="020B0604020202020204" pitchFamily="34" charset="0"/>
          </a:endParaRPr>
        </a:p>
      </dsp:txBody>
      <dsp:txXfrm>
        <a:off x="4192531" y="2604691"/>
        <a:ext cx="485410" cy="66412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4986A2-9067-44E0-A22E-5954182A4E58}"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E2A63-4F94-411F-8D51-17DA74A7CF3A}" type="slidenum">
              <a:rPr lang="en-US" smtClean="0"/>
              <a:t>‹#›</a:t>
            </a:fld>
            <a:endParaRPr lang="en-US"/>
          </a:p>
        </p:txBody>
      </p:sp>
    </p:spTree>
    <p:extLst>
      <p:ext uri="{BB962C8B-B14F-4D97-AF65-F5344CB8AC3E}">
        <p14:creationId xmlns:p14="http://schemas.microsoft.com/office/powerpoint/2010/main" val="635980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3</a:t>
            </a:fld>
            <a:endParaRPr lang="en-US" dirty="0"/>
          </a:p>
        </p:txBody>
      </p:sp>
    </p:spTree>
    <p:extLst>
      <p:ext uri="{BB962C8B-B14F-4D97-AF65-F5344CB8AC3E}">
        <p14:creationId xmlns:p14="http://schemas.microsoft.com/office/powerpoint/2010/main" val="3211220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14</a:t>
            </a:fld>
            <a:endParaRPr lang="en-US" dirty="0"/>
          </a:p>
        </p:txBody>
      </p:sp>
    </p:spTree>
    <p:extLst>
      <p:ext uri="{BB962C8B-B14F-4D97-AF65-F5344CB8AC3E}">
        <p14:creationId xmlns:p14="http://schemas.microsoft.com/office/powerpoint/2010/main" val="3853238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16</a:t>
            </a:fld>
            <a:endParaRPr lang="en-US" dirty="0"/>
          </a:p>
        </p:txBody>
      </p:sp>
    </p:spTree>
    <p:extLst>
      <p:ext uri="{BB962C8B-B14F-4D97-AF65-F5344CB8AC3E}">
        <p14:creationId xmlns:p14="http://schemas.microsoft.com/office/powerpoint/2010/main" val="268374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17</a:t>
            </a:fld>
            <a:endParaRPr lang="en-US" dirty="0"/>
          </a:p>
        </p:txBody>
      </p:sp>
    </p:spTree>
    <p:extLst>
      <p:ext uri="{BB962C8B-B14F-4D97-AF65-F5344CB8AC3E}">
        <p14:creationId xmlns:p14="http://schemas.microsoft.com/office/powerpoint/2010/main" val="3148438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4</a:t>
            </a:fld>
            <a:endParaRPr lang="en-US" dirty="0"/>
          </a:p>
        </p:txBody>
      </p:sp>
    </p:spTree>
    <p:extLst>
      <p:ext uri="{BB962C8B-B14F-4D97-AF65-F5344CB8AC3E}">
        <p14:creationId xmlns:p14="http://schemas.microsoft.com/office/powerpoint/2010/main" val="1007969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CB9E15-AE6A-499B-915B-D79C3B22861B}" type="slidenum">
              <a:rPr lang="en-US" smtClean="0"/>
              <a:t>5</a:t>
            </a:fld>
            <a:endParaRPr lang="en-US" dirty="0"/>
          </a:p>
        </p:txBody>
      </p:sp>
    </p:spTree>
    <p:extLst>
      <p:ext uri="{BB962C8B-B14F-4D97-AF65-F5344CB8AC3E}">
        <p14:creationId xmlns:p14="http://schemas.microsoft.com/office/powerpoint/2010/main" val="1478388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CB9E15-AE6A-499B-915B-D79C3B22861B}" type="slidenum">
              <a:rPr lang="en-US" smtClean="0"/>
              <a:t>6</a:t>
            </a:fld>
            <a:endParaRPr lang="en-US" dirty="0"/>
          </a:p>
        </p:txBody>
      </p:sp>
    </p:spTree>
    <p:extLst>
      <p:ext uri="{BB962C8B-B14F-4D97-AF65-F5344CB8AC3E}">
        <p14:creationId xmlns:p14="http://schemas.microsoft.com/office/powerpoint/2010/main" val="2387167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9</a:t>
            </a:fld>
            <a:endParaRPr lang="en-US" dirty="0"/>
          </a:p>
        </p:txBody>
      </p:sp>
    </p:spTree>
    <p:extLst>
      <p:ext uri="{BB962C8B-B14F-4D97-AF65-F5344CB8AC3E}">
        <p14:creationId xmlns:p14="http://schemas.microsoft.com/office/powerpoint/2010/main" val="3609650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10</a:t>
            </a:fld>
            <a:endParaRPr lang="en-US" dirty="0"/>
          </a:p>
        </p:txBody>
      </p:sp>
    </p:spTree>
    <p:extLst>
      <p:ext uri="{BB962C8B-B14F-4D97-AF65-F5344CB8AC3E}">
        <p14:creationId xmlns:p14="http://schemas.microsoft.com/office/powerpoint/2010/main" val="885255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11</a:t>
            </a:fld>
            <a:endParaRPr lang="en-US" dirty="0"/>
          </a:p>
        </p:txBody>
      </p:sp>
    </p:spTree>
    <p:extLst>
      <p:ext uri="{BB962C8B-B14F-4D97-AF65-F5344CB8AC3E}">
        <p14:creationId xmlns:p14="http://schemas.microsoft.com/office/powerpoint/2010/main" val="2413696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12</a:t>
            </a:fld>
            <a:endParaRPr lang="en-US" dirty="0"/>
          </a:p>
        </p:txBody>
      </p:sp>
    </p:spTree>
    <p:extLst>
      <p:ext uri="{BB962C8B-B14F-4D97-AF65-F5344CB8AC3E}">
        <p14:creationId xmlns:p14="http://schemas.microsoft.com/office/powerpoint/2010/main" val="3643766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13</a:t>
            </a:fld>
            <a:endParaRPr lang="en-US" dirty="0"/>
          </a:p>
        </p:txBody>
      </p:sp>
    </p:spTree>
    <p:extLst>
      <p:ext uri="{BB962C8B-B14F-4D97-AF65-F5344CB8AC3E}">
        <p14:creationId xmlns:p14="http://schemas.microsoft.com/office/powerpoint/2010/main" val="21830190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98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ernative Layout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2AAA1B-B93F-0B79-C046-3502808D4A0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rgbClr val="D42B1E"/>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descr="Shape, background pattern&#10;&#10;Description automatically generated">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0324" y="480675"/>
            <a:ext cx="1213831" cy="1965960"/>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E855D0FC-E4D6-147E-F010-37435EF5166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5683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lling Quest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9CB58B-30FC-570D-7D17-06C6FFFE83D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2C9FC29-F210-ACE0-3839-AFB26854AB5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21" y="580942"/>
            <a:ext cx="2411454" cy="440193"/>
          </a:xfrm>
        </p:spPr>
        <p:txBody>
          <a:bodyPr tIns="0" bIns="0">
            <a:noAutofit/>
          </a:bodyPr>
          <a:lstStyle>
            <a:lvl1pPr>
              <a:defRPr sz="4000" spc="300">
                <a:solidFill>
                  <a:schemeClr val="bg1"/>
                </a:solidFill>
              </a:defRPr>
            </a:lvl1pPr>
          </a:lstStyle>
          <a:p>
            <a:r>
              <a:rPr lang="en-US" dirty="0"/>
              <a:t>Polling</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775792"/>
            <a:ext cx="11236959" cy="1060174"/>
          </a:xfrm>
        </p:spPr>
        <p:txBody>
          <a:bodyPr anchor="ctr" anchorCtr="0">
            <a:normAutofit/>
          </a:bodyPr>
          <a:lstStyle>
            <a:lvl1pPr marL="0" indent="0">
              <a:spcAft>
                <a:spcPts val="300"/>
              </a:spcAft>
              <a:buNone/>
              <a:defRPr sz="2500" b="1"/>
            </a:lvl1pPr>
            <a:lvl2pPr>
              <a:spcAft>
                <a:spcPts val="300"/>
              </a:spcAft>
              <a:defRPr/>
            </a:lvl2pPr>
          </a:lstStyle>
          <a:p>
            <a:pPr lvl="0"/>
            <a:r>
              <a:rPr lang="en-US" dirty="0"/>
              <a:t>Click to edit Master text styles</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3366496" y="568407"/>
            <a:ext cx="8653670" cy="465263"/>
          </a:xfrm>
        </p:spPr>
        <p:txBody>
          <a:bodyPr tIns="0" bIns="0" anchor="ctr" anchorCtr="0">
            <a:noAutofit/>
          </a:bodyPr>
          <a:lstStyle>
            <a:lvl1pPr marL="0" indent="0">
              <a:spcAft>
                <a:spcPts val="300"/>
              </a:spcAft>
              <a:buNone/>
              <a:defRPr sz="40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2" name="Content Placeholder 2">
            <a:extLst>
              <a:ext uri="{FF2B5EF4-FFF2-40B4-BE49-F238E27FC236}">
                <a16:creationId xmlns:a16="http://schemas.microsoft.com/office/drawing/2014/main" id="{82DA3BB1-0193-88DA-0A4B-3AEB04067EAC}"/>
              </a:ext>
            </a:extLst>
          </p:cNvPr>
          <p:cNvSpPr>
            <a:spLocks noGrp="1"/>
          </p:cNvSpPr>
          <p:nvPr>
            <p:ph idx="14"/>
          </p:nvPr>
        </p:nvSpPr>
        <p:spPr>
          <a:xfrm>
            <a:off x="1364974" y="3045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4" name="Picture 13">
            <a:extLst>
              <a:ext uri="{FF2B5EF4-FFF2-40B4-BE49-F238E27FC236}">
                <a16:creationId xmlns:a16="http://schemas.microsoft.com/office/drawing/2014/main" id="{884C7CBF-90B7-9FF0-045E-F94DDC18671B}"/>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1754" y="3175000"/>
            <a:ext cx="217511" cy="352287"/>
          </a:xfrm>
          <a:prstGeom prst="rect">
            <a:avLst/>
          </a:prstGeom>
        </p:spPr>
      </p:pic>
      <p:sp>
        <p:nvSpPr>
          <p:cNvPr id="16" name="Content Placeholder 2">
            <a:extLst>
              <a:ext uri="{FF2B5EF4-FFF2-40B4-BE49-F238E27FC236}">
                <a16:creationId xmlns:a16="http://schemas.microsoft.com/office/drawing/2014/main" id="{795FD510-1411-36FD-7B4A-865F68F923BF}"/>
              </a:ext>
            </a:extLst>
          </p:cNvPr>
          <p:cNvSpPr>
            <a:spLocks noGrp="1"/>
          </p:cNvSpPr>
          <p:nvPr>
            <p:ph idx="15"/>
          </p:nvPr>
        </p:nvSpPr>
        <p:spPr>
          <a:xfrm>
            <a:off x="1364974" y="3807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sp>
        <p:nvSpPr>
          <p:cNvPr id="19" name="Content Placeholder 2">
            <a:extLst>
              <a:ext uri="{FF2B5EF4-FFF2-40B4-BE49-F238E27FC236}">
                <a16:creationId xmlns:a16="http://schemas.microsoft.com/office/drawing/2014/main" id="{A3A4CB6F-D7AD-BD40-11E0-53E89FC0933D}"/>
              </a:ext>
            </a:extLst>
          </p:cNvPr>
          <p:cNvSpPr>
            <a:spLocks noGrp="1"/>
          </p:cNvSpPr>
          <p:nvPr>
            <p:ph idx="16"/>
          </p:nvPr>
        </p:nvSpPr>
        <p:spPr>
          <a:xfrm>
            <a:off x="1364974" y="4565110"/>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sp>
        <p:nvSpPr>
          <p:cNvPr id="22" name="Content Placeholder 2">
            <a:extLst>
              <a:ext uri="{FF2B5EF4-FFF2-40B4-BE49-F238E27FC236}">
                <a16:creationId xmlns:a16="http://schemas.microsoft.com/office/drawing/2014/main" id="{9EEF9466-6BB4-C6EC-423D-2A93B5B11E5A}"/>
              </a:ext>
            </a:extLst>
          </p:cNvPr>
          <p:cNvSpPr>
            <a:spLocks noGrp="1"/>
          </p:cNvSpPr>
          <p:nvPr>
            <p:ph idx="17"/>
          </p:nvPr>
        </p:nvSpPr>
        <p:spPr>
          <a:xfrm>
            <a:off x="1364974" y="5344408"/>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sp>
        <p:nvSpPr>
          <p:cNvPr id="25" name="Rectangle 24">
            <a:extLst>
              <a:ext uri="{FF2B5EF4-FFF2-40B4-BE49-F238E27FC236}">
                <a16:creationId xmlns:a16="http://schemas.microsoft.com/office/drawing/2014/main" id="{76356A77-01EA-6FF5-0C67-E73D92DCA67E}"/>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991BA055-A7D9-9AB1-25F5-BDD7898AD257}"/>
              </a:ext>
            </a:extLst>
          </p:cNvPr>
          <p:cNvSpPr>
            <a:spLocks noGrp="1"/>
          </p:cNvSpPr>
          <p:nvPr>
            <p:ph idx="18"/>
          </p:nvPr>
        </p:nvSpPr>
        <p:spPr>
          <a:xfrm>
            <a:off x="477520" y="3045763"/>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pic>
        <p:nvPicPr>
          <p:cNvPr id="27" name="Picture 26">
            <a:extLst>
              <a:ext uri="{FF2B5EF4-FFF2-40B4-BE49-F238E27FC236}">
                <a16:creationId xmlns:a16="http://schemas.microsoft.com/office/drawing/2014/main" id="{AEF1E99E-5162-0EB1-E138-15CD771F575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1754" y="3937000"/>
            <a:ext cx="217511" cy="352287"/>
          </a:xfrm>
          <a:prstGeom prst="rect">
            <a:avLst/>
          </a:prstGeom>
        </p:spPr>
      </p:pic>
      <p:sp>
        <p:nvSpPr>
          <p:cNvPr id="28" name="Content Placeholder 2">
            <a:extLst>
              <a:ext uri="{FF2B5EF4-FFF2-40B4-BE49-F238E27FC236}">
                <a16:creationId xmlns:a16="http://schemas.microsoft.com/office/drawing/2014/main" id="{2F88AEBA-5CAA-013D-0BEC-787BD6BFC762}"/>
              </a:ext>
            </a:extLst>
          </p:cNvPr>
          <p:cNvSpPr>
            <a:spLocks noGrp="1"/>
          </p:cNvSpPr>
          <p:nvPr>
            <p:ph idx="19"/>
          </p:nvPr>
        </p:nvSpPr>
        <p:spPr>
          <a:xfrm>
            <a:off x="477520" y="3807763"/>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pic>
        <p:nvPicPr>
          <p:cNvPr id="29" name="Picture 28">
            <a:extLst>
              <a:ext uri="{FF2B5EF4-FFF2-40B4-BE49-F238E27FC236}">
                <a16:creationId xmlns:a16="http://schemas.microsoft.com/office/drawing/2014/main" id="{6A5C699C-5743-3038-2D38-17C4A931A669}"/>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1754" y="4688580"/>
            <a:ext cx="217511" cy="352287"/>
          </a:xfrm>
          <a:prstGeom prst="rect">
            <a:avLst/>
          </a:prstGeom>
        </p:spPr>
      </p:pic>
      <p:sp>
        <p:nvSpPr>
          <p:cNvPr id="30" name="Content Placeholder 2">
            <a:extLst>
              <a:ext uri="{FF2B5EF4-FFF2-40B4-BE49-F238E27FC236}">
                <a16:creationId xmlns:a16="http://schemas.microsoft.com/office/drawing/2014/main" id="{255ED3B8-3EAA-D1B0-0740-8BF1991AE6D3}"/>
              </a:ext>
            </a:extLst>
          </p:cNvPr>
          <p:cNvSpPr>
            <a:spLocks noGrp="1"/>
          </p:cNvSpPr>
          <p:nvPr>
            <p:ph idx="20"/>
          </p:nvPr>
        </p:nvSpPr>
        <p:spPr>
          <a:xfrm>
            <a:off x="477520" y="4559343"/>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pic>
        <p:nvPicPr>
          <p:cNvPr id="31" name="Picture 30">
            <a:extLst>
              <a:ext uri="{FF2B5EF4-FFF2-40B4-BE49-F238E27FC236}">
                <a16:creationId xmlns:a16="http://schemas.microsoft.com/office/drawing/2014/main" id="{FF63E9AF-A823-02B9-C44A-A7841CC5E8DE}"/>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1754" y="5472374"/>
            <a:ext cx="217511" cy="352287"/>
          </a:xfrm>
          <a:prstGeom prst="rect">
            <a:avLst/>
          </a:prstGeom>
        </p:spPr>
      </p:pic>
      <p:sp>
        <p:nvSpPr>
          <p:cNvPr id="32" name="Content Placeholder 2">
            <a:extLst>
              <a:ext uri="{FF2B5EF4-FFF2-40B4-BE49-F238E27FC236}">
                <a16:creationId xmlns:a16="http://schemas.microsoft.com/office/drawing/2014/main" id="{A8142E89-0605-569A-6AC4-EF8015E41F11}"/>
              </a:ext>
            </a:extLst>
          </p:cNvPr>
          <p:cNvSpPr>
            <a:spLocks noGrp="1"/>
          </p:cNvSpPr>
          <p:nvPr>
            <p:ph idx="21"/>
          </p:nvPr>
        </p:nvSpPr>
        <p:spPr>
          <a:xfrm>
            <a:off x="477520" y="5343137"/>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spTree>
    <p:extLst>
      <p:ext uri="{BB962C8B-B14F-4D97-AF65-F5344CB8AC3E}">
        <p14:creationId xmlns:p14="http://schemas.microsoft.com/office/powerpoint/2010/main" val="2659016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51E25-1C9B-8DD7-3BA1-413C8E97D80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859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0"/>
            <a:ext cx="7401896" cy="6857999"/>
          </a:xfr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err="1">
                <a:solidFill>
                  <a:schemeClr val="bg1"/>
                </a:solidFill>
                <a:latin typeface="Arial" panose="020B0604020202020204" pitchFamily="34" charset="0"/>
                <a:cs typeface="Arial" panose="020B0604020202020204" pitchFamily="34" charset="0"/>
              </a:rPr>
              <a:t>forvis.com</a:t>
            </a:r>
            <a:endParaRPr lang="en-US" sz="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068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580C9CC-1B8B-4FBD-AFA4-CBA841DE4E84}"/>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spTree>
    <p:extLst>
      <p:ext uri="{BB962C8B-B14F-4D97-AF65-F5344CB8AC3E}">
        <p14:creationId xmlns:p14="http://schemas.microsoft.com/office/powerpoint/2010/main" val="2496100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41D7D6-E33F-7C8F-44B4-5D592F2780EA}"/>
              </a:ext>
            </a:extLst>
          </p:cNvPr>
          <p:cNvSpPr/>
          <p:nvPr userDrawn="1"/>
        </p:nvSpPr>
        <p:spPr>
          <a:xfrm>
            <a:off x="0" y="0"/>
            <a:ext cx="12192000" cy="6858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25DEAE3-0CEE-D7BB-7CAD-0CEC1056D2A3}"/>
              </a:ext>
            </a:extLst>
          </p:cNvPr>
          <p:cNvSpPr/>
          <p:nvPr userDrawn="1"/>
        </p:nvSpPr>
        <p:spPr>
          <a:xfrm>
            <a:off x="0" y="0"/>
            <a:ext cx="12192000" cy="1046202"/>
          </a:xfrm>
          <a:prstGeom prst="rect">
            <a:avLst/>
          </a:prstGeom>
          <a:solidFill>
            <a:schemeClr val="tx2"/>
          </a:solidFill>
          <a:ln>
            <a:noFill/>
          </a:ln>
          <a:effectLst>
            <a:outerShdw blurRad="508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8E716A4-D7AC-63F1-FCFC-197379E5F46A}"/>
              </a:ext>
            </a:extLst>
          </p:cNvPr>
          <p:cNvSpPr txBox="1"/>
          <p:nvPr userDrawn="1"/>
        </p:nvSpPr>
        <p:spPr>
          <a:xfrm>
            <a:off x="535077" y="186448"/>
            <a:ext cx="5323111" cy="646331"/>
          </a:xfrm>
          <a:prstGeom prst="rect">
            <a:avLst/>
          </a:prstGeom>
          <a:noFill/>
        </p:spPr>
        <p:txBody>
          <a:bodyPr wrap="square" lIns="0" rtlCol="0">
            <a:spAutoFit/>
          </a:bodyPr>
          <a:lstStyle/>
          <a:p>
            <a:r>
              <a:rPr lang="en-US" sz="3600" dirty="0">
                <a:solidFill>
                  <a:srgbClr val="FFFFFF"/>
                </a:solidFill>
                <a:latin typeface="Arial" panose="020B0604020202020204" pitchFamily="34" charset="0"/>
                <a:cs typeface="Arial" panose="020B0604020202020204" pitchFamily="34" charset="0"/>
              </a:rPr>
              <a:t>GUIDELINES FOR USE</a:t>
            </a:r>
          </a:p>
        </p:txBody>
      </p:sp>
      <p:sp>
        <p:nvSpPr>
          <p:cNvPr id="20" name="TextBox 19">
            <a:extLst>
              <a:ext uri="{FF2B5EF4-FFF2-40B4-BE49-F238E27FC236}">
                <a16:creationId xmlns:a16="http://schemas.microsoft.com/office/drawing/2014/main" id="{4EEF7435-ED10-93D8-81EC-BC1C078D3AF8}"/>
              </a:ext>
            </a:extLst>
          </p:cNvPr>
          <p:cNvSpPr txBox="1"/>
          <p:nvPr userDrawn="1"/>
        </p:nvSpPr>
        <p:spPr>
          <a:xfrm>
            <a:off x="6096000" y="336195"/>
            <a:ext cx="5495508" cy="340461"/>
          </a:xfrm>
          <a:prstGeom prst="rect">
            <a:avLst/>
          </a:prstGeom>
          <a:solidFill>
            <a:srgbClr val="FFFFFF"/>
          </a:solidFill>
        </p:spPr>
        <p:txBody>
          <a:bodyPr wrap="square" lIns="91440" tIns="0" rIns="91440" bIns="0" rtlCol="0" anchor="ctr" anchorCtr="0">
            <a:noAutofit/>
          </a:bodyPr>
          <a:lstStyle/>
          <a:p>
            <a:pPr algn="ctr"/>
            <a:r>
              <a:rPr lang="en-US" sz="2000" b="1" dirty="0">
                <a:solidFill>
                  <a:srgbClr val="D42B1E"/>
                </a:solidFill>
                <a:latin typeface="Arial" panose="020B0604020202020204" pitchFamily="34" charset="0"/>
                <a:cs typeface="Arial" panose="020B0604020202020204" pitchFamily="34" charset="0"/>
              </a:rPr>
              <a:t>! ! ! DELETE THIS SLIDE WHEN FINAL ! ! !</a:t>
            </a:r>
          </a:p>
        </p:txBody>
      </p:sp>
      <p:pic>
        <p:nvPicPr>
          <p:cNvPr id="5" name="Picture 4">
            <a:extLst>
              <a:ext uri="{FF2B5EF4-FFF2-40B4-BE49-F238E27FC236}">
                <a16:creationId xmlns:a16="http://schemas.microsoft.com/office/drawing/2014/main" id="{5C650D4D-B9FD-4362-856A-DED832448841}"/>
              </a:ext>
            </a:extLst>
          </p:cNvPr>
          <p:cNvPicPr>
            <a:picLocks noChangeAspect="1"/>
          </p:cNvPicPr>
          <p:nvPr userDrawn="1"/>
        </p:nvPicPr>
        <p:blipFill>
          <a:blip r:embed="rId2"/>
          <a:stretch>
            <a:fillRect/>
          </a:stretch>
        </p:blipFill>
        <p:spPr>
          <a:xfrm>
            <a:off x="4626864" y="1241793"/>
            <a:ext cx="6964644" cy="5262325"/>
          </a:xfrm>
          <a:prstGeom prst="rect">
            <a:avLst/>
          </a:prstGeom>
        </p:spPr>
      </p:pic>
      <p:sp>
        <p:nvSpPr>
          <p:cNvPr id="2" name="TextBox 1">
            <a:extLst>
              <a:ext uri="{FF2B5EF4-FFF2-40B4-BE49-F238E27FC236}">
                <a16:creationId xmlns:a16="http://schemas.microsoft.com/office/drawing/2014/main" id="{673316AF-D6BE-F9DD-9741-64ECFF63997E}"/>
              </a:ext>
            </a:extLst>
          </p:cNvPr>
          <p:cNvSpPr txBox="1"/>
          <p:nvPr userDrawn="1"/>
        </p:nvSpPr>
        <p:spPr>
          <a:xfrm>
            <a:off x="535077" y="1241793"/>
            <a:ext cx="4193442" cy="5429759"/>
          </a:xfrm>
          <a:prstGeom prst="rect">
            <a:avLst/>
          </a:prstGeom>
          <a:noFill/>
        </p:spPr>
        <p:txBody>
          <a:bodyPr wrap="square" lIns="0" tIns="0" rIns="0" bIns="0">
            <a:normAutofit fontScale="85000" lnSpcReduction="20000"/>
          </a:body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have inserted all cover slide options available for this template as well as example slides with placeholder text. Please use these as a starting point and delete any layout you do not need for your PowerPoint presentation.</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Please note that industry-themed PowerPoint templates will be available in early February.</a:t>
            </a:r>
          </a:p>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Color Usage</a:t>
            </a:r>
          </a:p>
          <a:p>
            <a:pPr marL="182880" marR="0" lvl="0" indent="-182880" algn="l" defTabSz="914400" rtl="0" eaLnBrk="1" fontAlgn="auto" latinLnBrk="0" hangingPunct="1">
              <a:lnSpc>
                <a:spcPct val="120000"/>
              </a:lnSpc>
              <a:spcBef>
                <a:spcPts val="0"/>
              </a:spcBef>
              <a:spcAft>
                <a:spcPts val="0"/>
              </a:spcAft>
              <a:buClr>
                <a:schemeClr val="tx2"/>
              </a:buClr>
              <a:buSzPct val="110000"/>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Black, Dark Gray, or FORVIS Red for text. </a:t>
            </a:r>
          </a:p>
          <a:p>
            <a:pPr marL="182880" marR="0" lvl="0" indent="-182880" algn="l" defTabSz="914400" rtl="0" eaLnBrk="1" fontAlgn="auto" latinLnBrk="0" hangingPunct="1">
              <a:lnSpc>
                <a:spcPct val="120000"/>
              </a:lnSpc>
              <a:spcBef>
                <a:spcPts val="0"/>
              </a:spcBef>
              <a:spcAft>
                <a:spcPts val="0"/>
              </a:spcAft>
              <a:buClr>
                <a:schemeClr val="tx2"/>
              </a:buClr>
              <a:buSzPct val="110000"/>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Secondary colors are reserved for data visualization like charts and tables. </a:t>
            </a:r>
          </a:p>
          <a:p>
            <a:pPr marL="182880" marR="0" lvl="0" indent="-182880" algn="l" defTabSz="914400" rtl="0" eaLnBrk="1" fontAlgn="auto" latinLnBrk="0" hangingPunct="1">
              <a:lnSpc>
                <a:spcPct val="120000"/>
              </a:lnSpc>
              <a:spcBef>
                <a:spcPts val="0"/>
              </a:spcBef>
              <a:spcAft>
                <a:spcPts val="0"/>
              </a:spcAft>
              <a:buClr>
                <a:schemeClr val="tx2"/>
              </a:buClr>
              <a:buSzPct val="110000"/>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 not use FORVIS Red or accent colors in charts or tables.</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Fonts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Please only use Arial, Arial Bold, and Arial Black throughout this presentation. </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a:lnSpc>
                <a:spcPct val="120000"/>
              </a:lnSpc>
              <a:spcBef>
                <a:spcPts val="1200"/>
              </a:spcBef>
              <a:spcAft>
                <a:spcPts val="0"/>
              </a:spcAft>
            </a:pPr>
            <a:r>
              <a:rPr lang="en-US" sz="1900" b="1" i="0" dirty="0">
                <a:solidFill>
                  <a:schemeClr val="tx1"/>
                </a:solidFill>
                <a:latin typeface="Arial" panose="020B0604020202020204" pitchFamily="34" charset="0"/>
                <a:cs typeface="Arial" panose="020B0604020202020204" pitchFamily="34" charset="0"/>
              </a:rPr>
              <a:t>Icons</a:t>
            </a:r>
            <a:endParaRPr lang="en-US" sz="1800" b="1" i="0" dirty="0">
              <a:solidFill>
                <a:schemeClr val="tx1"/>
              </a:solidFill>
              <a:latin typeface="Arial" panose="020B0604020202020204" pitchFamily="34" charset="0"/>
              <a:cs typeface="Arial" panose="020B0604020202020204" pitchFamily="34" charset="0"/>
            </a:endParaRPr>
          </a:p>
          <a:p>
            <a:pPr>
              <a:lnSpc>
                <a:spcPct val="120000"/>
              </a:lnSpc>
            </a:pPr>
            <a:r>
              <a:rPr lang="en-US" sz="1700" b="0" i="0" dirty="0">
                <a:solidFill>
                  <a:schemeClr val="tx1"/>
                </a:solidFill>
                <a:latin typeface="Arial" panose="020B0604020202020204" pitchFamily="34" charset="0"/>
                <a:cs typeface="Arial" panose="020B0604020202020204" pitchFamily="34" charset="0"/>
              </a:rPr>
              <a:t>We’ve included a library of icons for your use. Our icons appear in either Dark Gray or White (if on a dark background). Please delete these slides when the presentation is final.</a:t>
            </a:r>
          </a:p>
        </p:txBody>
      </p:sp>
    </p:spTree>
    <p:extLst>
      <p:ext uri="{BB962C8B-B14F-4D97-AF65-F5344CB8AC3E}">
        <p14:creationId xmlns:p14="http://schemas.microsoft.com/office/powerpoint/2010/main" val="688622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219200"/>
            <a:ext cx="4095391" cy="4258940"/>
          </a:xfrm>
        </p:spPr>
        <p:txBody>
          <a:bodyPr anchor="ctr" anchorCtr="0">
            <a:normAutofit/>
          </a:bodyPr>
          <a:lstStyle>
            <a:lvl1pPr marL="0" indent="0">
              <a:buFontTx/>
              <a:buNone/>
              <a:defRPr sz="4000" b="1">
                <a:solidFill>
                  <a:schemeClr val="bg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5478141"/>
            <a:ext cx="7233920" cy="700089"/>
          </a:xfrm>
        </p:spPr>
        <p:txBody>
          <a:bodyPr anchor="b" anchorCtr="0">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5478140"/>
            <a:ext cx="3627563" cy="700089"/>
          </a:xfrm>
        </p:spPr>
        <p:txBody>
          <a:bodyPr tIns="0" bIns="0" anchor="b" anchorCtr="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1022031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Option 3">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219200"/>
            <a:ext cx="4095391" cy="4258940"/>
          </a:xfrm>
        </p:spPr>
        <p:txBody>
          <a:bodyPr anchor="ctr" anchorCtr="0">
            <a:normAutofit/>
          </a:bodyPr>
          <a:lstStyle>
            <a:lvl1pPr marL="0" indent="0">
              <a:buFontTx/>
              <a:buNone/>
              <a:defRPr sz="4000" b="1">
                <a:solidFill>
                  <a:schemeClr val="bg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5478141"/>
            <a:ext cx="7233920" cy="700089"/>
          </a:xfrm>
        </p:spPr>
        <p:txBody>
          <a:bodyPr anchor="b" anchorCtr="0">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5478140"/>
            <a:ext cx="3627563" cy="700089"/>
          </a:xfrm>
        </p:spPr>
        <p:txBody>
          <a:bodyPr tIns="0" bIns="0" anchor="b" anchorCtr="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3432517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Option 4">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219200"/>
            <a:ext cx="4095391" cy="4258940"/>
          </a:xfrm>
        </p:spPr>
        <p:txBody>
          <a:bodyPr anchor="ctr" anchorCtr="0">
            <a:normAutofit/>
          </a:bodyPr>
          <a:lstStyle>
            <a:lvl1pPr marL="0" indent="0">
              <a:buFontTx/>
              <a:buNone/>
              <a:defRPr sz="4000" b="1">
                <a:solidFill>
                  <a:schemeClr val="bg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5478141"/>
            <a:ext cx="7233920" cy="700089"/>
          </a:xfrm>
        </p:spPr>
        <p:txBody>
          <a:bodyPr anchor="b" anchorCtr="0">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5478140"/>
            <a:ext cx="3627563" cy="700089"/>
          </a:xfrm>
        </p:spPr>
        <p:txBody>
          <a:bodyPr tIns="0" bIns="0" anchor="b" anchorCtr="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1301750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Option 5">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219200"/>
            <a:ext cx="4095391" cy="4258940"/>
          </a:xfrm>
        </p:spPr>
        <p:txBody>
          <a:bodyPr anchor="ctr" anchorCtr="0">
            <a:normAutofit/>
          </a:bodyPr>
          <a:lstStyle>
            <a:lvl1pPr marL="0" indent="0">
              <a:buFontTx/>
              <a:buNone/>
              <a:defRPr sz="4000" b="1">
                <a:solidFill>
                  <a:schemeClr val="bg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5478141"/>
            <a:ext cx="7233920" cy="700089"/>
          </a:xfrm>
        </p:spPr>
        <p:txBody>
          <a:bodyPr anchor="b" anchorCtr="0">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5478140"/>
            <a:ext cx="3627563" cy="700089"/>
          </a:xfrm>
        </p:spPr>
        <p:txBody>
          <a:bodyPr tIns="0" bIns="0" anchor="b" anchorCtr="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282754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1 - Industr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BF313090-510A-55D3-B9C7-715E9E3AEF57}"/>
              </a:ext>
            </a:extLst>
          </p:cNvPr>
          <p:cNvSpPr>
            <a:spLocks noGrp="1"/>
          </p:cNvSpPr>
          <p:nvPr>
            <p:ph type="body" sz="quarter" idx="11" hasCustomPrompt="1"/>
          </p:nvPr>
        </p:nvSpPr>
        <p:spPr>
          <a:xfrm>
            <a:off x="4572000" y="4507023"/>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Tree>
    <p:extLst>
      <p:ext uri="{BB962C8B-B14F-4D97-AF65-F5344CB8AC3E}">
        <p14:creationId xmlns:p14="http://schemas.microsoft.com/office/powerpoint/2010/main" val="2892732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Option 6">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219200"/>
            <a:ext cx="4095391" cy="4258940"/>
          </a:xfrm>
        </p:spPr>
        <p:txBody>
          <a:bodyPr anchor="ctr" anchorCtr="0">
            <a:normAutofit/>
          </a:bodyPr>
          <a:lstStyle>
            <a:lvl1pPr marL="0" indent="0">
              <a:buFontTx/>
              <a:buNone/>
              <a:defRPr sz="4000" b="1">
                <a:solidFill>
                  <a:schemeClr val="bg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5478141"/>
            <a:ext cx="7233920" cy="700089"/>
          </a:xfrm>
        </p:spPr>
        <p:txBody>
          <a:bodyPr anchor="b" anchorCtr="0">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5478140"/>
            <a:ext cx="3627563" cy="700089"/>
          </a:xfrm>
        </p:spPr>
        <p:txBody>
          <a:bodyPr tIns="0" bIns="0" anchor="b" anchorCtr="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2890118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Option 7">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087120"/>
            <a:ext cx="4095391" cy="3832291"/>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3374834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Option 8">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087120"/>
            <a:ext cx="4095391" cy="3832291"/>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3323186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Option 9">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087120"/>
            <a:ext cx="4095391" cy="3832291"/>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3758908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Option 10">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087120"/>
            <a:ext cx="4095391" cy="3832291"/>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4101111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Option 11">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087120"/>
            <a:ext cx="4095391" cy="3832291"/>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3898832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Option 12">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087120"/>
            <a:ext cx="4095391" cy="3832291"/>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1072158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Option 13">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087120"/>
            <a:ext cx="4095391" cy="3832291"/>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2343277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Option 14">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087120"/>
            <a:ext cx="4095391" cy="3832291"/>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1391444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Option 15">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087120"/>
            <a:ext cx="4095391" cy="3832291"/>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410511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0647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Option 1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1066800"/>
            <a:ext cx="8209722" cy="4396213"/>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5463014"/>
            <a:ext cx="6761923" cy="785035"/>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6354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777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Option 16 - Industr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1066800"/>
            <a:ext cx="8209722" cy="4396213"/>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5463014"/>
            <a:ext cx="6761923" cy="785035"/>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6354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EA73E399-0F30-3E7D-E91B-0D308C42AE8D}"/>
              </a:ext>
            </a:extLst>
          </p:cNvPr>
          <p:cNvSpPr>
            <a:spLocks noGrp="1"/>
          </p:cNvSpPr>
          <p:nvPr>
            <p:ph type="body" sz="quarter" idx="11" hasCustomPrompt="1"/>
          </p:nvPr>
        </p:nvSpPr>
        <p:spPr>
          <a:xfrm>
            <a:off x="7912100" y="5463014"/>
            <a:ext cx="3893820" cy="785036"/>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Tree>
    <p:extLst>
      <p:ext uri="{BB962C8B-B14F-4D97-AF65-F5344CB8AC3E}">
        <p14:creationId xmlns:p14="http://schemas.microsoft.com/office/powerpoint/2010/main" val="517941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Option 1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2159000"/>
            <a:ext cx="8209722" cy="350539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5664395"/>
            <a:ext cx="6761923" cy="785035"/>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635485"/>
            <a:ext cx="6096000" cy="84639"/>
          </a:xfrm>
          <a:prstGeom prst="rect">
            <a:avLst/>
          </a:prstGeom>
        </p:spPr>
        <p:txBody>
          <a:bodyPr lIns="0" tIns="0" rIns="0" bIns="0">
            <a:spAutoFit/>
          </a:bodyPr>
          <a:lstStyle/>
          <a:p>
            <a:r>
              <a:rPr lang="en-US" sz="550" b="0" i="0" u="none" strike="noStrike" dirty="0">
                <a:solidFill>
                  <a:schemeClr val="tx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3868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Option 17 - Industr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2159000"/>
            <a:ext cx="8209722" cy="350539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5664395"/>
            <a:ext cx="6761923" cy="785035"/>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635485"/>
            <a:ext cx="6096000" cy="84639"/>
          </a:xfrm>
          <a:prstGeom prst="rect">
            <a:avLst/>
          </a:prstGeom>
        </p:spPr>
        <p:txBody>
          <a:bodyPr lIns="0" tIns="0" rIns="0" bIns="0">
            <a:spAutoFit/>
          </a:bodyPr>
          <a:lstStyle/>
          <a:p>
            <a:r>
              <a:rPr lang="en-US" sz="550" b="0" i="0" u="none" strike="noStrike" dirty="0">
                <a:solidFill>
                  <a:schemeClr val="tx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tx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EA73E399-0F30-3E7D-E91B-0D308C42AE8D}"/>
              </a:ext>
            </a:extLst>
          </p:cNvPr>
          <p:cNvSpPr>
            <a:spLocks noGrp="1"/>
          </p:cNvSpPr>
          <p:nvPr>
            <p:ph type="body" sz="quarter" idx="11" hasCustomPrompt="1"/>
          </p:nvPr>
        </p:nvSpPr>
        <p:spPr>
          <a:xfrm>
            <a:off x="7912100" y="5664395"/>
            <a:ext cx="3893820" cy="785036"/>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Tree>
    <p:extLst>
      <p:ext uri="{BB962C8B-B14F-4D97-AF65-F5344CB8AC3E}">
        <p14:creationId xmlns:p14="http://schemas.microsoft.com/office/powerpoint/2010/main" val="33296345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Rectangle 2"/>
          <p:cNvSpPr/>
          <p:nvPr userDrawn="1"/>
        </p:nvSpPr>
        <p:spPr>
          <a:xfrm rot="5400000">
            <a:off x="5435600" y="-1897062"/>
            <a:ext cx="1320800" cy="12192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userDrawn="1"/>
        </p:nvSpPr>
        <p:spPr>
          <a:xfrm rot="5400000">
            <a:off x="5845969" y="-1012031"/>
            <a:ext cx="500062" cy="12192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userDrawn="1"/>
        </p:nvSpPr>
        <p:spPr>
          <a:xfrm>
            <a:off x="395286" y="0"/>
            <a:ext cx="18288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2336248" y="736263"/>
            <a:ext cx="9632133" cy="1757892"/>
          </a:xfrm>
          <a:solidFill>
            <a:schemeClr val="bg1"/>
          </a:solidFill>
        </p:spPr>
        <p:txBody>
          <a:bodyPr/>
          <a:lstStyle>
            <a:lvl1pPr>
              <a:defRPr b="1">
                <a:solidFill>
                  <a:schemeClr val="accent1"/>
                </a:solidFill>
                <a:latin typeface="Lato" panose="020F0502020204030203"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C6E9DFAC-404B-9E21-3404-FC885F835B08}"/>
              </a:ext>
            </a:extLst>
          </p:cNvPr>
          <p:cNvPicPr>
            <a:picLocks noChangeAspect="1"/>
          </p:cNvPicPr>
          <p:nvPr userDrawn="1"/>
        </p:nvPicPr>
        <p:blipFill>
          <a:blip r:embed="rId2"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639307" y="3632359"/>
            <a:ext cx="1340757" cy="1642428"/>
          </a:xfrm>
          <a:prstGeom prst="rect">
            <a:avLst/>
          </a:prstGeom>
        </p:spPr>
      </p:pic>
    </p:spTree>
    <p:extLst>
      <p:ext uri="{BB962C8B-B14F-4D97-AF65-F5344CB8AC3E}">
        <p14:creationId xmlns:p14="http://schemas.microsoft.com/office/powerpoint/2010/main" val="1039947783"/>
      </p:ext>
    </p:extLst>
  </p:cSld>
  <p:clrMapOvr>
    <a:masterClrMapping/>
  </p:clrMapOvr>
  <p:extLst>
    <p:ext uri="{DCECCB84-F9BA-43D5-87BE-67443E8EF086}">
      <p15:sldGuideLst xmlns:p15="http://schemas.microsoft.com/office/powerpoint/2012/main">
        <p15:guide id="1" pos="1536">
          <p15:clr>
            <a:srgbClr val="FBAE40"/>
          </p15:clr>
        </p15:guide>
        <p15:guide id="2" orient="horz" pos="115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userDrawn="1"/>
        </p:nvSpPr>
        <p:spPr>
          <a:xfrm>
            <a:off x="0" y="914400"/>
            <a:ext cx="12192000" cy="122238"/>
          </a:xfrm>
          <a:prstGeom prst="rect">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dirty="0"/>
          </a:p>
        </p:txBody>
      </p:sp>
      <p:sp>
        <p:nvSpPr>
          <p:cNvPr id="5" name="Rectangle 4"/>
          <p:cNvSpPr/>
          <p:nvPr userDrawn="1"/>
        </p:nvSpPr>
        <p:spPr>
          <a:xfrm>
            <a:off x="168429" y="0"/>
            <a:ext cx="598488"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Picture 5"/>
          <p:cNvPicPr>
            <a:picLocks noChangeAspect="1"/>
          </p:cNvPicPr>
          <p:nvPr userDrawn="1"/>
        </p:nvPicPr>
        <p:blipFill>
          <a:blip r:embed="rId2"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239590" y="6070598"/>
            <a:ext cx="456165" cy="558802"/>
          </a:xfrm>
          <a:prstGeom prst="rect">
            <a:avLst/>
          </a:prstGeom>
        </p:spPr>
      </p:pic>
      <p:sp>
        <p:nvSpPr>
          <p:cNvPr id="2" name="Title 1"/>
          <p:cNvSpPr>
            <a:spLocks noGrp="1"/>
          </p:cNvSpPr>
          <p:nvPr>
            <p:ph type="title"/>
          </p:nvPr>
        </p:nvSpPr>
        <p:spPr>
          <a:xfrm>
            <a:off x="846804" y="103148"/>
            <a:ext cx="11198579" cy="838200"/>
          </a:xfrm>
          <a:noFill/>
        </p:spPr>
        <p:txBody>
          <a:bodyPr/>
          <a:lstStyle>
            <a:lvl1pPr algn="l">
              <a:defRPr sz="3600" baseline="0">
                <a:solidFill>
                  <a:schemeClr val="tx2"/>
                </a:solidFill>
                <a:latin typeface="Lato" panose="020F0502020204030203" pitchFamily="34" charset="0"/>
              </a:defRPr>
            </a:lvl1pPr>
          </a:lstStyle>
          <a:p>
            <a:r>
              <a:rPr lang="en-US" dirty="0"/>
              <a:t>Click to edit Master title style</a:t>
            </a:r>
          </a:p>
        </p:txBody>
      </p:sp>
      <p:sp>
        <p:nvSpPr>
          <p:cNvPr id="3" name="Content Placeholder 2"/>
          <p:cNvSpPr>
            <a:spLocks noGrp="1"/>
          </p:cNvSpPr>
          <p:nvPr>
            <p:ph idx="1"/>
          </p:nvPr>
        </p:nvSpPr>
        <p:spPr>
          <a:xfrm>
            <a:off x="846804" y="1255751"/>
            <a:ext cx="11198579" cy="5410200"/>
          </a:xfrm>
        </p:spPr>
        <p:txBody>
          <a:bodyPr>
            <a:normAutofit/>
          </a:bodyPr>
          <a:lstStyle>
            <a:lvl1pPr marL="457200" indent="-457200">
              <a:buSzPct val="125000"/>
              <a:buFont typeface="Courier New" panose="02070309020205020404" pitchFamily="49" charset="0"/>
              <a:buChar char="o"/>
              <a:defRPr baseline="0">
                <a:solidFill>
                  <a:schemeClr val="tx1"/>
                </a:solidFill>
                <a:latin typeface="Lato" panose="020F0502020204030203" pitchFamily="34" charset="0"/>
              </a:defRPr>
            </a:lvl1pPr>
            <a:lvl2pPr marL="742950" indent="-285750">
              <a:buSzPct val="125000"/>
              <a:buFont typeface="Wingdings" panose="05000000000000000000" pitchFamily="2" charset="2"/>
              <a:buChar char="§"/>
              <a:defRPr>
                <a:solidFill>
                  <a:schemeClr val="tx1"/>
                </a:solidFill>
                <a:latin typeface="Lato" panose="020F0502020204030203" pitchFamily="34" charset="0"/>
              </a:defRPr>
            </a:lvl2pPr>
            <a:lvl3pPr marL="1143000" indent="-228600">
              <a:buFont typeface="Arial" panose="020B0604020202020204" pitchFamily="34" charset="0"/>
              <a:buChar char="•"/>
              <a:defRPr>
                <a:solidFill>
                  <a:schemeClr val="tx1"/>
                </a:solidFill>
                <a:latin typeface="Lato" panose="020F0502020204030203" pitchFamily="34" charset="0"/>
              </a:defRPr>
            </a:lvl3pPr>
            <a:lvl4pPr>
              <a:defRPr>
                <a:solidFill>
                  <a:schemeClr val="tx1"/>
                </a:solidFill>
                <a:latin typeface="Lato" panose="020F0502020204030203" pitchFamily="34" charset="0"/>
              </a:defRPr>
            </a:lvl4pPr>
            <a:lvl5pPr>
              <a:defRPr>
                <a:solidFill>
                  <a:schemeClr val="tx1"/>
                </a:solidFill>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300821"/>
      </p:ext>
    </p:extLst>
  </p:cSld>
  <p:clrMapOvr>
    <a:masterClrMapping/>
  </p:clrMapOvr>
  <p:extLst>
    <p:ext uri="{DCECCB84-F9BA-43D5-87BE-67443E8EF086}">
      <p15:sldGuideLst xmlns:p15="http://schemas.microsoft.com/office/powerpoint/2012/main">
        <p15:guide id="1" orient="horz" pos="432">
          <p15:clr>
            <a:srgbClr val="FBAE40"/>
          </p15:clr>
        </p15:guide>
        <p15:guide id="2" pos="96">
          <p15:clr>
            <a:srgbClr val="FBAE40"/>
          </p15:clr>
        </p15:guide>
        <p15:guide id="3" orient="horz" pos="4176">
          <p15:clr>
            <a:srgbClr val="FBAE40"/>
          </p15:clr>
        </p15:guide>
        <p15:guide id="4" pos="576">
          <p15:clr>
            <a:srgbClr val="FBAE40"/>
          </p15:clr>
        </p15:guide>
        <p15:guide id="5" orient="horz" pos="79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p:cNvSpPr/>
          <p:nvPr userDrawn="1"/>
        </p:nvSpPr>
        <p:spPr>
          <a:xfrm rot="5400000">
            <a:off x="5845969" y="-1012031"/>
            <a:ext cx="500062" cy="12192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p:cNvSpPr/>
          <p:nvPr userDrawn="1"/>
        </p:nvSpPr>
        <p:spPr>
          <a:xfrm>
            <a:off x="395288" y="0"/>
            <a:ext cx="2744152"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userDrawn="1"/>
        </p:nvSpPr>
        <p:spPr>
          <a:xfrm rot="5400000">
            <a:off x="5045869" y="-1507331"/>
            <a:ext cx="2100262" cy="12192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Picture 5"/>
          <p:cNvPicPr>
            <a:picLocks noChangeAspect="1"/>
          </p:cNvPicPr>
          <p:nvPr userDrawn="1"/>
        </p:nvPicPr>
        <p:blipFill>
          <a:blip r:embed="rId2"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1096985" y="3767455"/>
            <a:ext cx="1340757" cy="1642428"/>
          </a:xfrm>
          <a:prstGeom prst="rect">
            <a:avLst/>
          </a:prstGeom>
        </p:spPr>
      </p:pic>
      <p:sp>
        <p:nvSpPr>
          <p:cNvPr id="9" name="Title 1"/>
          <p:cNvSpPr>
            <a:spLocks noGrp="1"/>
          </p:cNvSpPr>
          <p:nvPr>
            <p:ph type="ctrTitle"/>
          </p:nvPr>
        </p:nvSpPr>
        <p:spPr>
          <a:xfrm>
            <a:off x="3838836" y="3869796"/>
            <a:ext cx="7653767" cy="1437746"/>
          </a:xfrm>
          <a:noFill/>
        </p:spPr>
        <p:txBody>
          <a:bodyPr/>
          <a:lstStyle>
            <a:lvl1pPr>
              <a:defRPr b="1">
                <a:solidFill>
                  <a:schemeClr val="bg1"/>
                </a:solidFill>
                <a:latin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2363797086"/>
      </p:ext>
    </p:extLst>
  </p:cSld>
  <p:clrMapOvr>
    <a:masterClrMapping/>
  </p:clrMapOvr>
  <p:extLst>
    <p:ext uri="{DCECCB84-F9BA-43D5-87BE-67443E8EF086}">
      <p15:sldGuideLst xmlns:p15="http://schemas.microsoft.com/office/powerpoint/2012/main">
        <p15:guide id="1" pos="240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5" name="Rectangle 4"/>
          <p:cNvSpPr/>
          <p:nvPr userDrawn="1"/>
        </p:nvSpPr>
        <p:spPr>
          <a:xfrm>
            <a:off x="0" y="1036638"/>
            <a:ext cx="12192000" cy="469900"/>
          </a:xfrm>
          <a:prstGeom prst="rect">
            <a:avLst/>
          </a:prstGeom>
          <a:solidFill>
            <a:schemeClr val="accent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2"/>
              </a:solidFill>
            </a:endParaRPr>
          </a:p>
        </p:txBody>
      </p:sp>
      <p:sp>
        <p:nvSpPr>
          <p:cNvPr id="6" name="Rectangle 5"/>
          <p:cNvSpPr/>
          <p:nvPr userDrawn="1"/>
        </p:nvSpPr>
        <p:spPr>
          <a:xfrm>
            <a:off x="0" y="914400"/>
            <a:ext cx="12192000" cy="122238"/>
          </a:xfrm>
          <a:prstGeom prst="rect">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dirty="0"/>
          </a:p>
        </p:txBody>
      </p:sp>
      <p:sp>
        <p:nvSpPr>
          <p:cNvPr id="7" name="Rectangle 6"/>
          <p:cNvSpPr/>
          <p:nvPr userDrawn="1"/>
        </p:nvSpPr>
        <p:spPr>
          <a:xfrm>
            <a:off x="168429" y="0"/>
            <a:ext cx="598488"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845150" y="100360"/>
            <a:ext cx="11469511" cy="829733"/>
          </a:xfrm>
        </p:spPr>
        <p:txBody>
          <a:bodyPr/>
          <a:lstStyle>
            <a:lvl1pPr algn="l">
              <a:defRPr sz="3600">
                <a:latin typeface="Lato" panose="020F0502020204030203" pitchFamily="34" charset="0"/>
              </a:defRPr>
            </a:lvl1pPr>
          </a:lstStyle>
          <a:p>
            <a:r>
              <a:rPr lang="en-US" dirty="0"/>
              <a:t>Click to edit Master title style</a:t>
            </a:r>
          </a:p>
        </p:txBody>
      </p:sp>
      <p:sp>
        <p:nvSpPr>
          <p:cNvPr id="3" name="Content Placeholder 2"/>
          <p:cNvSpPr>
            <a:spLocks noGrp="1"/>
          </p:cNvSpPr>
          <p:nvPr>
            <p:ph sz="half" idx="1"/>
          </p:nvPr>
        </p:nvSpPr>
        <p:spPr>
          <a:xfrm>
            <a:off x="920044" y="1589352"/>
            <a:ext cx="5271912" cy="4525963"/>
          </a:xfrm>
        </p:spPr>
        <p:txBody>
          <a:bodyPr>
            <a:normAutofit/>
          </a:bodyPr>
          <a:lstStyle>
            <a:lvl1pPr marL="457200" indent="-457200">
              <a:buFont typeface="Wingdings" panose="05000000000000000000" pitchFamily="2" charset="2"/>
              <a:buChar char="§"/>
              <a:defRPr sz="2800">
                <a:solidFill>
                  <a:schemeClr val="tx1"/>
                </a:solidFill>
                <a:latin typeface="Lato" panose="020F0502020204030203" pitchFamily="34" charset="0"/>
              </a:defRPr>
            </a:lvl1pPr>
            <a:lvl2pPr>
              <a:defRPr sz="2400">
                <a:solidFill>
                  <a:schemeClr val="tx1"/>
                </a:solidFill>
                <a:latin typeface="Lato" panose="020F0502020204030203" pitchFamily="34" charset="0"/>
              </a:defRPr>
            </a:lvl2pPr>
            <a:lvl3pPr>
              <a:defRPr sz="2000">
                <a:solidFill>
                  <a:schemeClr val="tx1"/>
                </a:solidFill>
                <a:latin typeface="Lato" panose="020F0502020204030203" pitchFamily="34" charset="0"/>
              </a:defRPr>
            </a:lvl3pPr>
            <a:lvl4pPr>
              <a:defRPr sz="1800">
                <a:solidFill>
                  <a:schemeClr val="tx1"/>
                </a:solidFill>
                <a:latin typeface="Lato" panose="020F0502020204030203" pitchFamily="34" charset="0"/>
              </a:defRPr>
            </a:lvl4pPr>
            <a:lvl5pPr>
              <a:defRPr sz="1800">
                <a:solidFill>
                  <a:schemeClr val="tx1"/>
                </a:solidFill>
                <a:latin typeface="Lato" panose="020F0502020204030203"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08044" y="1589352"/>
            <a:ext cx="5271912" cy="4525963"/>
          </a:xfrm>
        </p:spPr>
        <p:txBody>
          <a:bodyPr>
            <a:normAutofit/>
          </a:bodyPr>
          <a:lstStyle>
            <a:lvl1pPr marL="457200" indent="-457200">
              <a:buFont typeface="Wingdings" panose="05000000000000000000" pitchFamily="2" charset="2"/>
              <a:buChar char="§"/>
              <a:defRPr sz="2800">
                <a:solidFill>
                  <a:schemeClr val="tx1"/>
                </a:solidFill>
                <a:latin typeface="Lato" panose="020F0502020204030203" pitchFamily="34" charset="0"/>
              </a:defRPr>
            </a:lvl1pPr>
            <a:lvl2pPr>
              <a:defRPr sz="2400">
                <a:solidFill>
                  <a:schemeClr val="tx1"/>
                </a:solidFill>
                <a:latin typeface="Lato" panose="020F0502020204030203" pitchFamily="34" charset="0"/>
              </a:defRPr>
            </a:lvl2pPr>
            <a:lvl3pPr>
              <a:defRPr sz="2000">
                <a:solidFill>
                  <a:schemeClr val="tx1"/>
                </a:solidFill>
                <a:latin typeface="Lato" panose="020F0502020204030203" pitchFamily="34" charset="0"/>
              </a:defRPr>
            </a:lvl3pPr>
            <a:lvl4pPr>
              <a:defRPr sz="1800">
                <a:solidFill>
                  <a:schemeClr val="tx1"/>
                </a:solidFill>
                <a:latin typeface="Lato" panose="020F0502020204030203" pitchFamily="34" charset="0"/>
              </a:defRPr>
            </a:lvl4pPr>
            <a:lvl5pPr>
              <a:defRPr sz="1800">
                <a:solidFill>
                  <a:schemeClr val="tx1"/>
                </a:solidFill>
                <a:latin typeface="Lato" panose="020F0502020204030203"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B0FBF3A6-568B-AEC4-B803-7FB861284573}"/>
              </a:ext>
            </a:extLst>
          </p:cNvPr>
          <p:cNvPicPr>
            <a:picLocks noChangeAspect="1"/>
          </p:cNvPicPr>
          <p:nvPr userDrawn="1"/>
        </p:nvPicPr>
        <p:blipFill>
          <a:blip r:embed="rId2"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239590" y="6070598"/>
            <a:ext cx="456165" cy="558802"/>
          </a:xfrm>
          <a:prstGeom prst="rect">
            <a:avLst/>
          </a:prstGeom>
        </p:spPr>
      </p:pic>
    </p:spTree>
    <p:extLst>
      <p:ext uri="{BB962C8B-B14F-4D97-AF65-F5344CB8AC3E}">
        <p14:creationId xmlns:p14="http://schemas.microsoft.com/office/powerpoint/2010/main" val="261074765"/>
      </p:ext>
    </p:extLst>
  </p:cSld>
  <p:clrMapOvr>
    <a:masterClrMapping/>
  </p:clrMapOvr>
  <p:extLst>
    <p:ext uri="{DCECCB84-F9BA-43D5-87BE-67443E8EF086}">
      <p15:sldGuideLst xmlns:p15="http://schemas.microsoft.com/office/powerpoint/2012/main">
        <p15:guide id="1" orient="horz" pos="4176">
          <p15:clr>
            <a:srgbClr val="FBAE40"/>
          </p15:clr>
        </p15:guide>
        <p15:guide id="2" pos="96">
          <p15:clr>
            <a:srgbClr val="FBAE40"/>
          </p15:clr>
        </p15:guide>
        <p15:guide id="3" pos="600">
          <p15:clr>
            <a:srgbClr val="FBAE40"/>
          </p15:clr>
        </p15:guide>
        <p15:guide id="4" orient="horz" pos="432">
          <p15:clr>
            <a:srgbClr val="FBAE40"/>
          </p15:clr>
        </p15:guide>
        <p15:guide id="5" orient="horz" pos="10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3/24/2025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12C38A-D241-7041-9EFC-6446870ABFAA}"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028252"/>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3/24/2025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
        <p:nvSpPr>
          <p:cNvPr id="7" name="Rectangle 6">
            <a:extLst>
              <a:ext uri="{FF2B5EF4-FFF2-40B4-BE49-F238E27FC236}">
                <a16:creationId xmlns:a16="http://schemas.microsoft.com/office/drawing/2014/main" id="{D9D5CA99-3BFE-7446-DCE6-A0B3DC49129D}"/>
              </a:ext>
            </a:extLst>
          </p:cNvPr>
          <p:cNvSpPr/>
          <p:nvPr userDrawn="1"/>
        </p:nvSpPr>
        <p:spPr>
          <a:xfrm>
            <a:off x="0" y="914400"/>
            <a:ext cx="12192000" cy="122238"/>
          </a:xfrm>
          <a:prstGeom prst="rect">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7FBBE84E-78C9-9700-14C4-97C1BAA86257}"/>
              </a:ext>
            </a:extLst>
          </p:cNvPr>
          <p:cNvSpPr/>
          <p:nvPr userDrawn="1"/>
        </p:nvSpPr>
        <p:spPr>
          <a:xfrm>
            <a:off x="168429" y="0"/>
            <a:ext cx="598488"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 name="Picture 8">
            <a:extLst>
              <a:ext uri="{FF2B5EF4-FFF2-40B4-BE49-F238E27FC236}">
                <a16:creationId xmlns:a16="http://schemas.microsoft.com/office/drawing/2014/main" id="{E8EA127F-59F1-388F-1E7B-7E361AC37DD0}"/>
              </a:ext>
            </a:extLst>
          </p:cNvPr>
          <p:cNvPicPr>
            <a:picLocks noChangeAspect="1"/>
          </p:cNvPicPr>
          <p:nvPr userDrawn="1"/>
        </p:nvPicPr>
        <p:blipFill>
          <a:blip r:embed="rId2"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239590" y="6070598"/>
            <a:ext cx="456165" cy="558802"/>
          </a:xfrm>
          <a:prstGeom prst="rect">
            <a:avLst/>
          </a:prstGeom>
        </p:spPr>
      </p:pic>
    </p:spTree>
    <p:extLst>
      <p:ext uri="{BB962C8B-B14F-4D97-AF65-F5344CB8AC3E}">
        <p14:creationId xmlns:p14="http://schemas.microsoft.com/office/powerpoint/2010/main" val="93502451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AB3BCA-AB00-260B-68A9-8998CA20DB7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F9F61C-5A69-ED64-2B37-82F1D25CA6B6}"/>
              </a:ext>
            </a:extLst>
          </p:cNvPr>
          <p:cNvSpPr>
            <a:spLocks noGrp="1"/>
          </p:cNvSpPr>
          <p:nvPr>
            <p:ph type="title" hasCustomPrompt="1"/>
          </p:nvPr>
        </p:nvSpPr>
        <p:spPr>
          <a:xfrm>
            <a:off x="0" y="370839"/>
            <a:ext cx="2703443" cy="620395"/>
          </a:xfrm>
        </p:spPr>
        <p:txBody>
          <a:bodyPr/>
          <a:lstStyle>
            <a:lvl1pPr algn="ctr">
              <a:defRPr>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E4DB107F-26EA-9E45-462D-AD2F1242205F}"/>
              </a:ext>
            </a:extLst>
          </p:cNvPr>
          <p:cNvSpPr>
            <a:spLocks noGrp="1"/>
          </p:cNvSpPr>
          <p:nvPr>
            <p:ph idx="1"/>
          </p:nvPr>
        </p:nvSpPr>
        <p:spPr>
          <a:xfrm>
            <a:off x="3064748" y="1264977"/>
            <a:ext cx="8649732" cy="5112327"/>
          </a:xfrm>
        </p:spPr>
        <p:txBody>
          <a:bodyPr>
            <a:normAutofit/>
          </a:bodyPr>
          <a:lstStyle>
            <a:lvl1pPr marL="0" indent="0">
              <a:spcAft>
                <a:spcPts val="3000"/>
              </a:spcAft>
              <a:buNone/>
              <a:defRPr sz="2000"/>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a:t>
            </a:fld>
            <a:endParaRPr lang="en-US"/>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FADCC08C-B55C-9AED-651C-5DA27B7481B7}"/>
              </a:ext>
            </a:extLst>
          </p:cNvPr>
          <p:cNvSpPr>
            <a:spLocks noGrp="1"/>
          </p:cNvSpPr>
          <p:nvPr>
            <p:ph idx="13"/>
          </p:nvPr>
        </p:nvSpPr>
        <p:spPr>
          <a:xfrm>
            <a:off x="238539" y="1264977"/>
            <a:ext cx="2137896" cy="5112327"/>
          </a:xfrm>
        </p:spPr>
        <p:txBody>
          <a:bodyPr>
            <a:normAutofit/>
          </a:bodyPr>
          <a:lstStyle>
            <a:lvl1pPr marL="0" indent="0" algn="r">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200700C7-8850-6CD7-4D16-45C6CEC77327}"/>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92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3/24/2025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12C38A-D241-7041-9EFC-6446870ABFAA}"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834112"/>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3/24/2025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2" name="Rectangle 1">
            <a:extLst>
              <a:ext uri="{FF2B5EF4-FFF2-40B4-BE49-F238E27FC236}">
                <a16:creationId xmlns:a16="http://schemas.microsoft.com/office/drawing/2014/main" id="{1E9CABCD-1019-9644-ECCC-48A1D134A43B}"/>
              </a:ext>
            </a:extLst>
          </p:cNvPr>
          <p:cNvSpPr/>
          <p:nvPr userDrawn="1"/>
        </p:nvSpPr>
        <p:spPr>
          <a:xfrm>
            <a:off x="0" y="1036638"/>
            <a:ext cx="12192000" cy="469900"/>
          </a:xfrm>
          <a:prstGeom prst="rect">
            <a:avLst/>
          </a:prstGeom>
          <a:solidFill>
            <a:schemeClr val="accent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2"/>
              </a:solidFill>
            </a:endParaRPr>
          </a:p>
        </p:txBody>
      </p:sp>
      <p:sp>
        <p:nvSpPr>
          <p:cNvPr id="9" name="Rectangle 8">
            <a:extLst>
              <a:ext uri="{FF2B5EF4-FFF2-40B4-BE49-F238E27FC236}">
                <a16:creationId xmlns:a16="http://schemas.microsoft.com/office/drawing/2014/main" id="{55A57B38-28B0-4520-A498-E7D1DB24F512}"/>
              </a:ext>
            </a:extLst>
          </p:cNvPr>
          <p:cNvSpPr/>
          <p:nvPr userDrawn="1"/>
        </p:nvSpPr>
        <p:spPr>
          <a:xfrm>
            <a:off x="0" y="914400"/>
            <a:ext cx="12192000" cy="122238"/>
          </a:xfrm>
          <a:prstGeom prst="rect">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dirty="0"/>
          </a:p>
        </p:txBody>
      </p:sp>
      <p:sp>
        <p:nvSpPr>
          <p:cNvPr id="10" name="Rectangle 9">
            <a:extLst>
              <a:ext uri="{FF2B5EF4-FFF2-40B4-BE49-F238E27FC236}">
                <a16:creationId xmlns:a16="http://schemas.microsoft.com/office/drawing/2014/main" id="{497916B1-EF8A-B901-7ABF-F3E4FE0BAF09}"/>
              </a:ext>
            </a:extLst>
          </p:cNvPr>
          <p:cNvSpPr/>
          <p:nvPr userDrawn="1"/>
        </p:nvSpPr>
        <p:spPr>
          <a:xfrm>
            <a:off x="168429" y="0"/>
            <a:ext cx="598488"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1" name="Picture 10">
            <a:extLst>
              <a:ext uri="{FF2B5EF4-FFF2-40B4-BE49-F238E27FC236}">
                <a16:creationId xmlns:a16="http://schemas.microsoft.com/office/drawing/2014/main" id="{AF985B9A-5C95-8086-3A72-BD9D264BB866}"/>
              </a:ext>
            </a:extLst>
          </p:cNvPr>
          <p:cNvPicPr>
            <a:picLocks noChangeAspect="1"/>
          </p:cNvPicPr>
          <p:nvPr userDrawn="1"/>
        </p:nvPicPr>
        <p:blipFill>
          <a:blip r:embed="rId2"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239590" y="6070598"/>
            <a:ext cx="456165" cy="558802"/>
          </a:xfrm>
          <a:prstGeom prst="rect">
            <a:avLst/>
          </a:prstGeom>
        </p:spPr>
      </p:pic>
    </p:spTree>
    <p:extLst>
      <p:ext uri="{BB962C8B-B14F-4D97-AF65-F5344CB8AC3E}">
        <p14:creationId xmlns:p14="http://schemas.microsoft.com/office/powerpoint/2010/main" val="27066958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3/24/2025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12C38A-D241-7041-9EFC-6446870ABFAA}" type="slidenum">
              <a:rPr lang="en-US" smtClean="0"/>
              <a:pPr/>
              <a:t>‹#›</a:t>
            </a:fld>
            <a:endParaRPr lang="en-US" dirty="0"/>
          </a:p>
        </p:txBody>
      </p:sp>
    </p:spTree>
    <p:extLst>
      <p:ext uri="{BB962C8B-B14F-4D97-AF65-F5344CB8AC3E}">
        <p14:creationId xmlns:p14="http://schemas.microsoft.com/office/powerpoint/2010/main" val="2006232959"/>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3/24/2025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12C38A-D241-7041-9EFC-6446870ABFAA}" type="slidenum">
              <a:rPr lang="en-US" smtClean="0"/>
              <a:pPr/>
              <a:t>‹#›</a:t>
            </a:fld>
            <a:endParaRPr lang="en-US" dirty="0"/>
          </a:p>
        </p:txBody>
      </p:sp>
    </p:spTree>
    <p:extLst>
      <p:ext uri="{BB962C8B-B14F-4D97-AF65-F5344CB8AC3E}">
        <p14:creationId xmlns:p14="http://schemas.microsoft.com/office/powerpoint/2010/main" val="4034362749"/>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t>3/24/2025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B212C38A-D241-7041-9EFC-6446870ABFAA}" type="slidenum">
              <a:rPr lang="en-US" smtClean="0"/>
              <a:pPr/>
              <a:t>‹#›</a:t>
            </a:fld>
            <a:endParaRPr lang="en-US" dirty="0"/>
          </a:p>
        </p:txBody>
      </p:sp>
    </p:spTree>
    <p:extLst>
      <p:ext uri="{BB962C8B-B14F-4D97-AF65-F5344CB8AC3E}">
        <p14:creationId xmlns:p14="http://schemas.microsoft.com/office/powerpoint/2010/main" val="2553588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smtClean="0"/>
              <a:t>3/24/2025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212C38A-D241-7041-9EFC-6446870ABFAA}" type="slidenum">
              <a:rPr lang="en-US" smtClean="0"/>
              <a:pPr/>
              <a:t>‹#›</a:t>
            </a:fld>
            <a:endParaRPr lang="en-US" dirty="0"/>
          </a:p>
        </p:txBody>
      </p:sp>
    </p:spTree>
    <p:extLst>
      <p:ext uri="{BB962C8B-B14F-4D97-AF65-F5344CB8AC3E}">
        <p14:creationId xmlns:p14="http://schemas.microsoft.com/office/powerpoint/2010/main" val="1334125421"/>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3/24/2025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12C38A-D241-7041-9EFC-6446870ABFAA}" type="slidenum">
              <a:rPr lang="en-US" smtClean="0"/>
              <a:pPr/>
              <a:t>‹#›</a:t>
            </a:fld>
            <a:endParaRPr lang="en-US" dirty="0"/>
          </a:p>
        </p:txBody>
      </p:sp>
    </p:spTree>
    <p:extLst>
      <p:ext uri="{BB962C8B-B14F-4D97-AF65-F5344CB8AC3E}">
        <p14:creationId xmlns:p14="http://schemas.microsoft.com/office/powerpoint/2010/main" val="1909898931"/>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3/24/2025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12C38A-D241-7041-9EFC-6446870ABFAA}" type="slidenum">
              <a:rPr lang="en-US" smtClean="0"/>
              <a:pPr/>
              <a:t>‹#›</a:t>
            </a:fld>
            <a:endParaRPr lang="en-US" dirty="0"/>
          </a:p>
        </p:txBody>
      </p:sp>
    </p:spTree>
    <p:extLst>
      <p:ext uri="{BB962C8B-B14F-4D97-AF65-F5344CB8AC3E}">
        <p14:creationId xmlns:p14="http://schemas.microsoft.com/office/powerpoint/2010/main" val="888123683"/>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3/24/2025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12C38A-D241-7041-9EFC-6446870ABFAA}" type="slidenum">
              <a:rPr lang="en-US" smtClean="0"/>
              <a:pPr/>
              <a:t>‹#›</a:t>
            </a:fld>
            <a:endParaRPr lang="en-US" dirty="0"/>
          </a:p>
        </p:txBody>
      </p:sp>
    </p:spTree>
    <p:extLst>
      <p:ext uri="{BB962C8B-B14F-4D97-AF65-F5344CB8AC3E}">
        <p14:creationId xmlns:p14="http://schemas.microsoft.com/office/powerpoint/2010/main" val="1543861414"/>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51E25-1C9B-8DD7-3BA1-413C8E97D80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146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311874-DB7E-C41F-0951-4E8CE98DEDF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bg1"/>
                </a:solidFill>
              </a:defRPr>
            </a:lvl1pPr>
          </a:lstStyle>
          <a:p>
            <a:fld id="{B212C38A-D241-7041-9EFC-6446870ABFAA}" type="slidenum">
              <a:rPr lang="en-US" smtClean="0"/>
              <a:pPr/>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1"/>
            <a:ext cx="7731760" cy="160528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1869440"/>
            <a:ext cx="11236959" cy="416792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red and black logo&#10;&#10;Description automatically generated with low confidence">
            <a:extLst>
              <a:ext uri="{FF2B5EF4-FFF2-40B4-BE49-F238E27FC236}">
                <a16:creationId xmlns:a16="http://schemas.microsoft.com/office/drawing/2014/main" id="{CF069490-6DE8-4164-40D4-8003E3BC3D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1" name="Rectangle 10">
            <a:extLst>
              <a:ext uri="{FF2B5EF4-FFF2-40B4-BE49-F238E27FC236}">
                <a16:creationId xmlns:a16="http://schemas.microsoft.com/office/drawing/2014/main" id="{7A69186C-5399-A21F-446E-5635703C9771}"/>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57011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Alternative Layou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3AA135-9E19-69F3-1233-089A7EA6C45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1"/>
            <a:ext cx="11236960" cy="1574800"/>
          </a:xfrm>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838960"/>
            <a:ext cx="11236959" cy="419840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8BB06BA-F47B-A211-DA0A-9ED757401BD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1413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0"/>
            <a:ext cx="7401896" cy="6857999"/>
          </a:xfr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err="1">
                <a:solidFill>
                  <a:schemeClr val="bg1"/>
                </a:solidFill>
                <a:latin typeface="Arial" panose="020B0604020202020204" pitchFamily="34" charset="0"/>
                <a:cs typeface="Arial" panose="020B0604020202020204" pitchFamily="34" charset="0"/>
              </a:rPr>
              <a:t>forvis.com</a:t>
            </a:r>
            <a:endParaRPr lang="en-US" sz="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436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ternative Layou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CA0C01-F7FE-22E4-04C5-E81981FD8660}"/>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564D8BDC-FB7A-6A02-DBF1-16A0D4638BEB}"/>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8238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ternative Layou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3AA135-9E19-69F3-1233-089A7EA6C45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1"/>
            <a:ext cx="11236960" cy="1574800"/>
          </a:xfrm>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838960"/>
            <a:ext cx="11236959" cy="419840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8BB06BA-F47B-A211-DA0A-9ED757401BD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215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ernative Layou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51E0B7-44D0-A77E-026E-AC0C4E1F2BA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9313"/>
            <a:ext cx="3535680" cy="903445"/>
          </a:xfrm>
        </p:spPr>
        <p:txBody>
          <a:bodyPr/>
          <a:lstStyle>
            <a:lvl1pPr>
              <a:defRPr>
                <a:solidFill>
                  <a:schemeClr val="bg1"/>
                </a:solidFill>
              </a:defRPr>
            </a:lvl1pPr>
          </a:lstStyle>
          <a:p>
            <a:r>
              <a:rPr lang="en-US" dirty="0"/>
              <a:t>Sidebar</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846320" y="229313"/>
            <a:ext cx="6868159" cy="5808053"/>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7518" y="6181723"/>
            <a:ext cx="1461595" cy="282575"/>
          </a:xfrm>
          <a:prstGeom prst="rect">
            <a:avLst/>
          </a:prstGeom>
        </p:spPr>
      </p:pic>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p:spPr>
        <p:txBody>
          <a:bodyPr>
            <a:normAutofit/>
          </a:bodyPr>
          <a:lstStyle>
            <a:lvl1pPr marL="0" indent="0" algn="l">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Rectangle 10">
            <a:extLst>
              <a:ext uri="{FF2B5EF4-FFF2-40B4-BE49-F238E27FC236}">
                <a16:creationId xmlns:a16="http://schemas.microsoft.com/office/drawing/2014/main" id="{E7FFD8CA-83AB-B2F6-D4F2-2BB5F8D510C9}"/>
              </a:ext>
            </a:extLst>
          </p:cNvPr>
          <p:cNvSpPr/>
          <p:nvPr userDrawn="1"/>
        </p:nvSpPr>
        <p:spPr>
          <a:xfrm>
            <a:off x="5618479"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076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ternative Layout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546D4B-E89E-95C5-9CCF-A280406AC388}"/>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chemeClr val="tx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solidFill>
                  <a:schemeClr val="bg1"/>
                </a:solidFill>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10450324" y="480675"/>
            <a:ext cx="1213831" cy="1965959"/>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C548AB90-4F34-4CA9-C328-0023F2709A7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97202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jpe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2.png"/><Relationship Id="rId2" Type="http://schemas.openxmlformats.org/officeDocument/2006/relationships/slideLayout" Target="../slideLayouts/slideLayout39.xml"/><Relationship Id="rId16" Type="http://schemas.openxmlformats.org/officeDocument/2006/relationships/image" Target="../media/image1.jpe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2A0661-7826-F595-F9D2-E5CD00382AF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BF6444B-3F7B-196B-D97A-08724F3F3978}"/>
              </a:ext>
            </a:extLst>
          </p:cNvPr>
          <p:cNvPicPr>
            <a:picLocks noChangeAspect="1"/>
          </p:cNvPicPr>
          <p:nvPr userDrawn="1"/>
        </p:nvPicPr>
        <p:blipFill>
          <a:blip r:embed="rId39"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1CBC320-6B43-64FF-C652-CE895AACBB47}"/>
              </a:ext>
            </a:extLst>
          </p:cNvPr>
          <p:cNvSpPr>
            <a:spLocks noGrp="1"/>
          </p:cNvSpPr>
          <p:nvPr>
            <p:ph type="title"/>
          </p:nvPr>
        </p:nvSpPr>
        <p:spPr>
          <a:xfrm>
            <a:off x="477520" y="370839"/>
            <a:ext cx="11236960" cy="620395"/>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E8E74F-5752-44DB-8373-56078698ADF6}"/>
              </a:ext>
            </a:extLst>
          </p:cNvPr>
          <p:cNvSpPr>
            <a:spLocks noGrp="1"/>
          </p:cNvSpPr>
          <p:nvPr>
            <p:ph type="body" idx="1"/>
          </p:nvPr>
        </p:nvSpPr>
        <p:spPr>
          <a:xfrm>
            <a:off x="477520" y="1253331"/>
            <a:ext cx="1123696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E5FE36E-96EA-501B-B129-550ED613D77E}"/>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pic>
        <p:nvPicPr>
          <p:cNvPr id="12" name="Picture 11" descr="A red and black logo&#10;&#10;Description automatically generated with low confidence">
            <a:extLst>
              <a:ext uri="{FF2B5EF4-FFF2-40B4-BE49-F238E27FC236}">
                <a16:creationId xmlns:a16="http://schemas.microsoft.com/office/drawing/2014/main" id="{5F46FF60-E4E9-9F9F-7779-34C3CC5192DE}"/>
              </a:ext>
            </a:extLst>
          </p:cNvPr>
          <p:cNvPicPr>
            <a:picLocks noChangeAspect="1"/>
          </p:cNvPicPr>
          <p:nvPr userDrawn="1"/>
        </p:nvPicPr>
        <p:blipFill>
          <a:blip r:embed="rId40"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1FDD23F-F2EB-FA93-4F91-8F40F930A842}"/>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2224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Lst>
  <p:hf hdr="0" ftr="0" dt="0"/>
  <p:txStyles>
    <p:titleStyle>
      <a:lvl1pPr marL="11113" indent="-11113" algn="l" defTabSz="914400" rtl="0" eaLnBrk="1" latinLnBrk="0" hangingPunct="1">
        <a:lnSpc>
          <a:spcPct val="90000"/>
        </a:lnSpc>
        <a:spcBef>
          <a:spcPct val="0"/>
        </a:spcBef>
        <a:buNone/>
        <a:tabLst/>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33363" indent="-233363" algn="l" defTabSz="914400" rtl="0" eaLnBrk="1" latinLnBrk="0" hangingPunct="1">
        <a:lnSpc>
          <a:spcPct val="100000"/>
        </a:lnSpc>
        <a:spcBef>
          <a:spcPts val="1000"/>
        </a:spcBef>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D42B1E"/>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D42B1E"/>
        </a:buClr>
        <a:buSzPct val="100000"/>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p15:clr>
            <a:srgbClr val="F26B43"/>
          </p15:clr>
        </p15:guide>
        <p15:guide id="2" pos="288">
          <p15:clr>
            <a:srgbClr val="F26B43"/>
          </p15:clr>
        </p15:guide>
        <p15:guide id="3" pos="73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3/24/2025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212C38A-D241-7041-9EFC-6446870ABFAA}"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6944488-C95F-E23E-1031-8B55DC7463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5B15F0C-883D-FDF1-0845-B6387FB88CA5}"/>
              </a:ext>
            </a:extLst>
          </p:cNvPr>
          <p:cNvPicPr>
            <a:picLocks noChangeAspect="1"/>
          </p:cNvPicPr>
          <p:nvPr userDrawn="1"/>
        </p:nvPicPr>
        <p:blipFill>
          <a:blip r:embed="rId16"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descr="A red and black logo&#10;&#10;Description automatically generated with low confidence">
            <a:extLst>
              <a:ext uri="{FF2B5EF4-FFF2-40B4-BE49-F238E27FC236}">
                <a16:creationId xmlns:a16="http://schemas.microsoft.com/office/drawing/2014/main" id="{4E4F97BD-A2B8-F7C6-7A3E-DC08D34F1C45}"/>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3" name="Rectangle 12">
            <a:extLst>
              <a:ext uri="{FF2B5EF4-FFF2-40B4-BE49-F238E27FC236}">
                <a16:creationId xmlns:a16="http://schemas.microsoft.com/office/drawing/2014/main" id="{E678AD2F-57EA-1504-65B1-323EAB49A44F}"/>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83513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openclipart.org/detail/21968/person-outline-2-by-rejon" TargetMode="External"/><Relationship Id="rId7" Type="http://schemas.openxmlformats.org/officeDocument/2006/relationships/hyperlink" Target="https://www.pngall.com/crowd-png/" TargetMode="External"/><Relationship Id="rId2" Type="http://schemas.openxmlformats.org/officeDocument/2006/relationships/image" Target="../media/image40.png"/><Relationship Id="rId1" Type="http://schemas.openxmlformats.org/officeDocument/2006/relationships/slideLayout" Target="../slideLayouts/slideLayout38.xml"/><Relationship Id="rId6" Type="http://schemas.openxmlformats.org/officeDocument/2006/relationships/image" Target="../media/image42.png"/><Relationship Id="rId5" Type="http://schemas.openxmlformats.org/officeDocument/2006/relationships/hyperlink" Target="https://openclipart.org/detail/21972/" TargetMode="External"/><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4.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p:nvPr>
        </p:nvSpPr>
        <p:spPr>
          <a:xfrm>
            <a:off x="1097280" y="758952"/>
            <a:ext cx="10058400" cy="1513193"/>
          </a:xfrm>
          <a:noFill/>
        </p:spPr>
        <p:txBody>
          <a:bodyPr>
            <a:normAutofit/>
          </a:bodyPr>
          <a:lstStyle/>
          <a:p>
            <a:pPr algn="ctr" eaLnBrk="1" hangingPunct="1"/>
            <a:r>
              <a:rPr lang="en-US" altLang="en-US" sz="6000" dirty="0">
                <a:solidFill>
                  <a:schemeClr val="tx1"/>
                </a:solidFill>
                <a:latin typeface="Algerian" panose="04020705040A02060702" pitchFamily="82" charset="0"/>
              </a:rPr>
              <a:t>MISSING IN ACTION</a:t>
            </a:r>
          </a:p>
        </p:txBody>
      </p:sp>
      <p:sp>
        <p:nvSpPr>
          <p:cNvPr id="2" name="Subtitle 1">
            <a:extLst>
              <a:ext uri="{FF2B5EF4-FFF2-40B4-BE49-F238E27FC236}">
                <a16:creationId xmlns:a16="http://schemas.microsoft.com/office/drawing/2014/main" id="{FABCB0C1-38AD-E46F-E843-F844CB61E46B}"/>
              </a:ext>
            </a:extLst>
          </p:cNvPr>
          <p:cNvSpPr>
            <a:spLocks noGrp="1"/>
          </p:cNvSpPr>
          <p:nvPr>
            <p:ph type="subTitle" idx="1"/>
          </p:nvPr>
        </p:nvSpPr>
        <p:spPr>
          <a:xfrm>
            <a:off x="581891" y="4458877"/>
            <a:ext cx="10576560" cy="1775667"/>
          </a:xfrm>
        </p:spPr>
        <p:txBody>
          <a:bodyPr>
            <a:noAutofit/>
          </a:bodyPr>
          <a:lstStyle/>
          <a:p>
            <a:r>
              <a:rPr lang="en-US" altLang="en-US" sz="3600" dirty="0">
                <a:solidFill>
                  <a:schemeClr val="tx1"/>
                </a:solidFill>
              </a:rPr>
              <a:t>Accounting for Compensated Absences</a:t>
            </a:r>
          </a:p>
          <a:p>
            <a:pPr algn="ctr"/>
            <a:r>
              <a:rPr lang="en-US" sz="3600" dirty="0">
                <a:solidFill>
                  <a:schemeClr val="tx1"/>
                </a:solidFill>
              </a:rPr>
              <a:t>2025 GFOAT Spring CONFERENCE</a:t>
            </a:r>
          </a:p>
          <a:p>
            <a:pPr algn="ctr"/>
            <a:r>
              <a:rPr lang="en-US" sz="3600" dirty="0">
                <a:solidFill>
                  <a:schemeClr val="tx1"/>
                </a:solidFill>
              </a:rPr>
              <a:t>Bob Scott, Town of Prosper</a:t>
            </a:r>
          </a:p>
          <a:p>
            <a:endParaRPr lang="en-US" sz="4000" dirty="0"/>
          </a:p>
        </p:txBody>
      </p:sp>
      <p:pic>
        <p:nvPicPr>
          <p:cNvPr id="4" name="Picture 3" descr="A person's body with a black background&#10;&#10;Description automatically generated">
            <a:extLst>
              <a:ext uri="{FF2B5EF4-FFF2-40B4-BE49-F238E27FC236}">
                <a16:creationId xmlns:a16="http://schemas.microsoft.com/office/drawing/2014/main" id="{F6CB7BF1-FEEB-132D-01B1-184B89ACDF4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84635" y="478410"/>
            <a:ext cx="1191577" cy="3428999"/>
          </a:xfrm>
          <a:prstGeom prst="rect">
            <a:avLst/>
          </a:prstGeom>
        </p:spPr>
      </p:pic>
      <p:pic>
        <p:nvPicPr>
          <p:cNvPr id="6" name="Picture 5" descr="A person in a black shirt&#10;&#10;Description automatically generated with medium confidence">
            <a:extLst>
              <a:ext uri="{FF2B5EF4-FFF2-40B4-BE49-F238E27FC236}">
                <a16:creationId xmlns:a16="http://schemas.microsoft.com/office/drawing/2014/main" id="{6CB6F0DF-8B5A-E8B0-98A8-27A719F3052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37890" y="478410"/>
            <a:ext cx="801278" cy="3428999"/>
          </a:xfrm>
          <a:prstGeom prst="rect">
            <a:avLst/>
          </a:prstGeom>
        </p:spPr>
      </p:pic>
      <p:pic>
        <p:nvPicPr>
          <p:cNvPr id="8" name="Picture 7" descr="A group of people walking&#10;&#10;Description automatically generated">
            <a:extLst>
              <a:ext uri="{FF2B5EF4-FFF2-40B4-BE49-F238E27FC236}">
                <a16:creationId xmlns:a16="http://schemas.microsoft.com/office/drawing/2014/main" id="{D3FF24E2-6347-6DFF-5B15-225A2946930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054284" y="2392988"/>
            <a:ext cx="5071621" cy="17688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21B-C18F-497B-9422-6A511971A34D}"/>
              </a:ext>
            </a:extLst>
          </p:cNvPr>
          <p:cNvSpPr>
            <a:spLocks noGrp="1"/>
          </p:cNvSpPr>
          <p:nvPr>
            <p:ph type="title" idx="4294967295"/>
          </p:nvPr>
        </p:nvSpPr>
        <p:spPr>
          <a:xfrm>
            <a:off x="0" y="0"/>
            <a:ext cx="11236325" cy="1574800"/>
          </a:xfrm>
        </p:spPr>
        <p:txBody>
          <a:bodyPr wrap="square" anchor="ctr">
            <a:normAutofit/>
          </a:bodyPr>
          <a:lstStyle/>
          <a:p>
            <a:r>
              <a:rPr lang="en-US" dirty="0"/>
              <a:t>Recognition – Leave Used but Not Paid </a:t>
            </a:r>
          </a:p>
        </p:txBody>
      </p:sp>
      <p:sp>
        <p:nvSpPr>
          <p:cNvPr id="8" name="Content Placeholder 7">
            <a:extLst>
              <a:ext uri="{FF2B5EF4-FFF2-40B4-BE49-F238E27FC236}">
                <a16:creationId xmlns:a16="http://schemas.microsoft.com/office/drawing/2014/main" id="{BFF64E44-83E8-4579-AF7B-CFAEF5ED259E}"/>
              </a:ext>
            </a:extLst>
          </p:cNvPr>
          <p:cNvSpPr>
            <a:spLocks noGrp="1"/>
          </p:cNvSpPr>
          <p:nvPr>
            <p:ph idx="4294967295"/>
          </p:nvPr>
        </p:nvSpPr>
        <p:spPr>
          <a:xfrm>
            <a:off x="452582" y="1838324"/>
            <a:ext cx="10783743" cy="4405457"/>
          </a:xfrm>
        </p:spPr>
        <p:txBody>
          <a:bodyPr wrap="square" anchor="t">
            <a:normAutofit/>
          </a:bodyPr>
          <a:lstStyle/>
          <a:p>
            <a:pPr marL="0" indent="0">
              <a:lnSpc>
                <a:spcPct val="90000"/>
              </a:lnSpc>
              <a:buNone/>
            </a:pPr>
            <a:r>
              <a:rPr lang="en-US" dirty="0"/>
              <a:t>A liability should be reported when leave is used for time off but has not yet been paid in cash or settled through noncash means – including unlimited leave &amp; date-specific holiday leave. </a:t>
            </a:r>
          </a:p>
          <a:p>
            <a:pPr marL="0" indent="0">
              <a:lnSpc>
                <a:spcPct val="90000"/>
              </a:lnSpc>
              <a:buNone/>
            </a:pPr>
            <a:endParaRPr lang="en-US" dirty="0"/>
          </a:p>
          <a:p>
            <a:pPr marL="0" indent="0">
              <a:lnSpc>
                <a:spcPct val="90000"/>
              </a:lnSpc>
              <a:buNone/>
            </a:pPr>
            <a:r>
              <a:rPr lang="en-US" dirty="0"/>
              <a:t>The liability should be measured at the amount of the cash payment or noncash settlement to be made for the use of the leave.</a:t>
            </a:r>
          </a:p>
        </p:txBody>
      </p:sp>
      <p:graphicFrame>
        <p:nvGraphicFramePr>
          <p:cNvPr id="4" name="Diagram 3">
            <a:extLst>
              <a:ext uri="{FF2B5EF4-FFF2-40B4-BE49-F238E27FC236}">
                <a16:creationId xmlns:a16="http://schemas.microsoft.com/office/drawing/2014/main" id="{38B92E88-BC66-41F6-9F32-76C4A514D7FF}"/>
              </a:ext>
            </a:extLst>
          </p:cNvPr>
          <p:cNvGraphicFramePr/>
          <p:nvPr>
            <p:extLst>
              <p:ext uri="{D42A27DB-BD31-4B8C-83A1-F6EECF244321}">
                <p14:modId xmlns:p14="http://schemas.microsoft.com/office/powerpoint/2010/main" val="1056124539"/>
              </p:ext>
            </p:extLst>
          </p:nvPr>
        </p:nvGraphicFramePr>
        <p:xfrm>
          <a:off x="920044" y="3666836"/>
          <a:ext cx="10200538" cy="2448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06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21B-C18F-497B-9422-6A511971A34D}"/>
              </a:ext>
            </a:extLst>
          </p:cNvPr>
          <p:cNvSpPr>
            <a:spLocks noGrp="1"/>
          </p:cNvSpPr>
          <p:nvPr>
            <p:ph type="title" idx="4294967295"/>
          </p:nvPr>
        </p:nvSpPr>
        <p:spPr>
          <a:xfrm>
            <a:off x="0" y="0"/>
            <a:ext cx="11236325" cy="1574800"/>
          </a:xfrm>
        </p:spPr>
        <p:txBody>
          <a:bodyPr wrap="square" anchor="ctr">
            <a:normAutofit/>
          </a:bodyPr>
          <a:lstStyle/>
          <a:p>
            <a:r>
              <a:rPr lang="en-US" dirty="0"/>
              <a:t>Salary-Related Payments</a:t>
            </a:r>
          </a:p>
        </p:txBody>
      </p:sp>
      <p:graphicFrame>
        <p:nvGraphicFramePr>
          <p:cNvPr id="10" name="Content Placeholder 7">
            <a:extLst>
              <a:ext uri="{FF2B5EF4-FFF2-40B4-BE49-F238E27FC236}">
                <a16:creationId xmlns:a16="http://schemas.microsoft.com/office/drawing/2014/main" id="{9D11F0CA-3879-F529-9F60-6F7726FEBFB2}"/>
              </a:ext>
            </a:extLst>
          </p:cNvPr>
          <p:cNvGraphicFramePr>
            <a:graphicFrameLocks noGrp="1"/>
          </p:cNvGraphicFramePr>
          <p:nvPr>
            <p:ph idx="4294967295"/>
            <p:extLst>
              <p:ext uri="{D42A27DB-BD31-4B8C-83A1-F6EECF244321}">
                <p14:modId xmlns:p14="http://schemas.microsoft.com/office/powerpoint/2010/main" val="526926001"/>
              </p:ext>
            </p:extLst>
          </p:nvPr>
        </p:nvGraphicFramePr>
        <p:xfrm>
          <a:off x="142874" y="1838325"/>
          <a:ext cx="11439525" cy="4198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1705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21B-C18F-497B-9422-6A511971A34D}"/>
              </a:ext>
            </a:extLst>
          </p:cNvPr>
          <p:cNvSpPr>
            <a:spLocks noGrp="1"/>
          </p:cNvSpPr>
          <p:nvPr>
            <p:ph type="title" idx="4294967295"/>
          </p:nvPr>
        </p:nvSpPr>
        <p:spPr>
          <a:xfrm>
            <a:off x="0" y="0"/>
            <a:ext cx="11236325" cy="1574800"/>
          </a:xfrm>
        </p:spPr>
        <p:txBody>
          <a:bodyPr/>
          <a:lstStyle/>
          <a:p>
            <a:r>
              <a:rPr lang="en-US" dirty="0"/>
              <a:t>Recognition – Unused Leave</a:t>
            </a:r>
          </a:p>
        </p:txBody>
      </p:sp>
      <p:sp>
        <p:nvSpPr>
          <p:cNvPr id="8" name="Content Placeholder 7">
            <a:extLst>
              <a:ext uri="{FF2B5EF4-FFF2-40B4-BE49-F238E27FC236}">
                <a16:creationId xmlns:a16="http://schemas.microsoft.com/office/drawing/2014/main" id="{BFF64E44-83E8-4579-AF7B-CFAEF5ED259E}"/>
              </a:ext>
            </a:extLst>
          </p:cNvPr>
          <p:cNvSpPr>
            <a:spLocks noGrp="1"/>
          </p:cNvSpPr>
          <p:nvPr>
            <p:ph idx="4294967295"/>
          </p:nvPr>
        </p:nvSpPr>
        <p:spPr>
          <a:xfrm>
            <a:off x="0" y="1838325"/>
            <a:ext cx="11236325" cy="4198938"/>
          </a:xfrm>
        </p:spPr>
        <p:txBody>
          <a:bodyPr>
            <a:normAutofit/>
          </a:bodyPr>
          <a:lstStyle/>
          <a:p>
            <a:pPr marL="0" indent="0">
              <a:buNone/>
            </a:pPr>
            <a:r>
              <a:rPr lang="en-US" sz="2400" dirty="0"/>
              <a:t>A liability should be recognized for leave that has not been used if all of the following criteria are met:</a:t>
            </a:r>
          </a:p>
          <a:p>
            <a:pPr marL="0" indent="0">
              <a:buNone/>
            </a:pPr>
            <a:endParaRPr lang="en-US" sz="2400" dirty="0"/>
          </a:p>
        </p:txBody>
      </p:sp>
      <p:grpSp>
        <p:nvGrpSpPr>
          <p:cNvPr id="5" name="Group 4">
            <a:extLst>
              <a:ext uri="{FF2B5EF4-FFF2-40B4-BE49-F238E27FC236}">
                <a16:creationId xmlns:a16="http://schemas.microsoft.com/office/drawing/2014/main" id="{B077A2ED-303C-4C79-830B-C04E5BC3F4C0}"/>
              </a:ext>
            </a:extLst>
          </p:cNvPr>
          <p:cNvGrpSpPr/>
          <p:nvPr/>
        </p:nvGrpSpPr>
        <p:grpSpPr>
          <a:xfrm>
            <a:off x="1080835" y="2942176"/>
            <a:ext cx="10467000" cy="722925"/>
            <a:chOff x="0" y="1321826"/>
            <a:chExt cx="11075056" cy="722925"/>
          </a:xfrm>
          <a:scene3d>
            <a:camera prst="orthographicFront"/>
            <a:lightRig rig="threePt" dir="t"/>
          </a:scene3d>
        </p:grpSpPr>
        <p:sp>
          <p:nvSpPr>
            <p:cNvPr id="22" name="Rectangle 21">
              <a:extLst>
                <a:ext uri="{FF2B5EF4-FFF2-40B4-BE49-F238E27FC236}">
                  <a16:creationId xmlns:a16="http://schemas.microsoft.com/office/drawing/2014/main" id="{19E9C32A-B204-4F71-A537-09245C279BD8}"/>
                </a:ext>
              </a:extLst>
            </p:cNvPr>
            <p:cNvSpPr/>
            <p:nvPr/>
          </p:nvSpPr>
          <p:spPr>
            <a:xfrm>
              <a:off x="0" y="1321826"/>
              <a:ext cx="11075056" cy="722925"/>
            </a:xfrm>
            <a:prstGeom prst="rect">
              <a:avLst/>
            </a:prstGeom>
            <a:ln>
              <a:solidFill>
                <a:schemeClr val="accent1"/>
              </a:solidFill>
            </a:ln>
            <a:sp3d>
              <a:bevelT/>
            </a:sp3d>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3" name="TextBox 22">
              <a:extLst>
                <a:ext uri="{FF2B5EF4-FFF2-40B4-BE49-F238E27FC236}">
                  <a16:creationId xmlns:a16="http://schemas.microsoft.com/office/drawing/2014/main" id="{FDA12104-1437-40AB-B45C-DE7502D36D16}"/>
                </a:ext>
              </a:extLst>
            </p:cNvPr>
            <p:cNvSpPr txBox="1"/>
            <p:nvPr/>
          </p:nvSpPr>
          <p:spPr>
            <a:xfrm>
              <a:off x="0" y="1321826"/>
              <a:ext cx="11075056" cy="722925"/>
            </a:xfrm>
            <a:prstGeom prst="rect">
              <a:avLst/>
            </a:prstGeom>
            <a:ln>
              <a:solidFill>
                <a:schemeClr val="accent1"/>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9547" tIns="354076" rIns="859547" bIns="120904" numCol="1" spcCol="1270" anchor="t" anchorCtr="0">
              <a:noAutofit/>
            </a:bodyPr>
            <a:lstStyle/>
            <a:p>
              <a:pPr marL="171450" lvl="1" indent="-171450" algn="l" defTabSz="75565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Employee has performed the services required to earn the leave</a:t>
              </a:r>
            </a:p>
          </p:txBody>
        </p:sp>
      </p:grpSp>
      <p:grpSp>
        <p:nvGrpSpPr>
          <p:cNvPr id="6" name="Group 5">
            <a:extLst>
              <a:ext uri="{FF2B5EF4-FFF2-40B4-BE49-F238E27FC236}">
                <a16:creationId xmlns:a16="http://schemas.microsoft.com/office/drawing/2014/main" id="{91D39875-6FE9-45C5-8356-0345AEE8320E}"/>
              </a:ext>
            </a:extLst>
          </p:cNvPr>
          <p:cNvGrpSpPr/>
          <p:nvPr/>
        </p:nvGrpSpPr>
        <p:grpSpPr>
          <a:xfrm>
            <a:off x="1634587" y="2691256"/>
            <a:ext cx="9149246" cy="501840"/>
            <a:chOff x="553752" y="1070906"/>
            <a:chExt cx="9680750" cy="501840"/>
          </a:xfrm>
          <a:solidFill>
            <a:schemeClr val="accent1"/>
          </a:solidFill>
          <a:scene3d>
            <a:camera prst="orthographicFront"/>
            <a:lightRig rig="threePt" dir="t"/>
          </a:scene3d>
        </p:grpSpPr>
        <p:sp>
          <p:nvSpPr>
            <p:cNvPr id="20" name="Rectangle: Rounded Corners 19">
              <a:extLst>
                <a:ext uri="{FF2B5EF4-FFF2-40B4-BE49-F238E27FC236}">
                  <a16:creationId xmlns:a16="http://schemas.microsoft.com/office/drawing/2014/main" id="{6F27B9B6-A8BF-49A3-A4E4-2AD9C57B5F9A}"/>
                </a:ext>
              </a:extLst>
            </p:cNvPr>
            <p:cNvSpPr/>
            <p:nvPr/>
          </p:nvSpPr>
          <p:spPr>
            <a:xfrm>
              <a:off x="553752" y="1070906"/>
              <a:ext cx="9680750" cy="501840"/>
            </a:xfrm>
            <a:prstGeom prst="roundRect">
              <a:avLst/>
            </a:prstGeom>
            <a:grpFill/>
            <a:sp3d>
              <a:bevelT/>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21" name="Rectangle: Rounded Corners 6">
              <a:extLst>
                <a:ext uri="{FF2B5EF4-FFF2-40B4-BE49-F238E27FC236}">
                  <a16:creationId xmlns:a16="http://schemas.microsoft.com/office/drawing/2014/main" id="{575143BF-3137-4489-A3BE-9704AA6702E4}"/>
                </a:ext>
              </a:extLst>
            </p:cNvPr>
            <p:cNvSpPr txBox="1"/>
            <p:nvPr/>
          </p:nvSpPr>
          <p:spPr>
            <a:xfrm>
              <a:off x="578250" y="1095404"/>
              <a:ext cx="9631754" cy="45284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93028" tIns="0" rIns="293028" bIns="0" numCol="1" spcCol="1270" anchor="ctr" anchorCtr="0">
              <a:noAutofit/>
            </a:bodyPr>
            <a:lstStyle/>
            <a:p>
              <a:pPr marL="0" lvl="0" indent="0" algn="l" defTabSz="75565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Leave is attributable to services already rendered</a:t>
              </a:r>
            </a:p>
          </p:txBody>
        </p:sp>
      </p:grpSp>
      <p:grpSp>
        <p:nvGrpSpPr>
          <p:cNvPr id="7" name="Group 6">
            <a:extLst>
              <a:ext uri="{FF2B5EF4-FFF2-40B4-BE49-F238E27FC236}">
                <a16:creationId xmlns:a16="http://schemas.microsoft.com/office/drawing/2014/main" id="{28D1A16C-0077-45BA-B6AC-44EC8B7201D1}"/>
              </a:ext>
            </a:extLst>
          </p:cNvPr>
          <p:cNvGrpSpPr/>
          <p:nvPr/>
        </p:nvGrpSpPr>
        <p:grpSpPr>
          <a:xfrm>
            <a:off x="1080835" y="4007821"/>
            <a:ext cx="10467000" cy="963900"/>
            <a:chOff x="0" y="2387471"/>
            <a:chExt cx="11075056" cy="963900"/>
          </a:xfrm>
          <a:scene3d>
            <a:camera prst="orthographicFront"/>
            <a:lightRig rig="threePt" dir="t"/>
          </a:scene3d>
        </p:grpSpPr>
        <p:sp>
          <p:nvSpPr>
            <p:cNvPr id="18" name="Rectangle 17">
              <a:extLst>
                <a:ext uri="{FF2B5EF4-FFF2-40B4-BE49-F238E27FC236}">
                  <a16:creationId xmlns:a16="http://schemas.microsoft.com/office/drawing/2014/main" id="{FA65DBB8-25FA-460A-997D-D225605A68C9}"/>
                </a:ext>
              </a:extLst>
            </p:cNvPr>
            <p:cNvSpPr/>
            <p:nvPr/>
          </p:nvSpPr>
          <p:spPr>
            <a:xfrm>
              <a:off x="0" y="2387471"/>
              <a:ext cx="11075056" cy="963900"/>
            </a:xfrm>
            <a:prstGeom prst="rect">
              <a:avLst/>
            </a:prstGeom>
            <a:ln>
              <a:solidFill>
                <a:schemeClr val="accent1"/>
              </a:solidFill>
            </a:ln>
            <a:sp3d>
              <a:bevelT/>
            </a:sp3d>
          </p:spPr>
          <p:style>
            <a:lnRef idx="2">
              <a:schemeClr val="accent2">
                <a:hueOff val="-899925"/>
                <a:satOff val="-100"/>
                <a:lumOff val="14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C0B22851-D91F-425E-9A1E-4F83F98B7EFE}"/>
                </a:ext>
              </a:extLst>
            </p:cNvPr>
            <p:cNvSpPr txBox="1"/>
            <p:nvPr/>
          </p:nvSpPr>
          <p:spPr>
            <a:xfrm>
              <a:off x="0" y="2387471"/>
              <a:ext cx="11075056" cy="963900"/>
            </a:xfrm>
            <a:prstGeom prst="rect">
              <a:avLst/>
            </a:prstGeom>
            <a:ln>
              <a:solidFill>
                <a:schemeClr val="accent1"/>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9547" tIns="354076" rIns="859547" bIns="120904" numCol="1" spcCol="1270" anchor="t" anchorCtr="0">
              <a:noAutofit/>
            </a:bodyPr>
            <a:lstStyle/>
            <a:p>
              <a:pPr marL="171450" lvl="1" indent="-171450" algn="l" defTabSz="75565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Can be carried forward from reporting period when earned to a future reporting period when it will be used or otherwise paid or settled</a:t>
              </a:r>
            </a:p>
          </p:txBody>
        </p:sp>
      </p:grpSp>
      <p:grpSp>
        <p:nvGrpSpPr>
          <p:cNvPr id="9" name="Group 8">
            <a:extLst>
              <a:ext uri="{FF2B5EF4-FFF2-40B4-BE49-F238E27FC236}">
                <a16:creationId xmlns:a16="http://schemas.microsoft.com/office/drawing/2014/main" id="{35100278-6232-43BB-9753-7DD349B46F27}"/>
              </a:ext>
            </a:extLst>
          </p:cNvPr>
          <p:cNvGrpSpPr/>
          <p:nvPr/>
        </p:nvGrpSpPr>
        <p:grpSpPr>
          <a:xfrm>
            <a:off x="1634587" y="3756901"/>
            <a:ext cx="9197750" cy="501840"/>
            <a:chOff x="553752" y="2136551"/>
            <a:chExt cx="9732072" cy="501840"/>
          </a:xfrm>
          <a:solidFill>
            <a:schemeClr val="accent1"/>
          </a:solidFill>
          <a:scene3d>
            <a:camera prst="orthographicFront"/>
            <a:lightRig rig="threePt" dir="t"/>
          </a:scene3d>
        </p:grpSpPr>
        <p:sp>
          <p:nvSpPr>
            <p:cNvPr id="16" name="Rectangle: Rounded Corners 15">
              <a:extLst>
                <a:ext uri="{FF2B5EF4-FFF2-40B4-BE49-F238E27FC236}">
                  <a16:creationId xmlns:a16="http://schemas.microsoft.com/office/drawing/2014/main" id="{8C667864-B406-44D0-84F6-E60625F1AE3D}"/>
                </a:ext>
              </a:extLst>
            </p:cNvPr>
            <p:cNvSpPr/>
            <p:nvPr/>
          </p:nvSpPr>
          <p:spPr>
            <a:xfrm>
              <a:off x="553752" y="2136551"/>
              <a:ext cx="9732072" cy="501840"/>
            </a:xfrm>
            <a:prstGeom prst="roundRect">
              <a:avLst/>
            </a:prstGeom>
            <a:grpFill/>
            <a:sp3d>
              <a:bevelT/>
            </a:sp3d>
          </p:spPr>
          <p:style>
            <a:lnRef idx="2">
              <a:schemeClr val="lt1">
                <a:hueOff val="0"/>
                <a:satOff val="0"/>
                <a:lumOff val="0"/>
                <a:alphaOff val="0"/>
              </a:schemeClr>
            </a:lnRef>
            <a:fillRef idx="1">
              <a:schemeClr val="accent2">
                <a:hueOff val="-899925"/>
                <a:satOff val="-100"/>
                <a:lumOff val="14804"/>
                <a:alphaOff val="0"/>
              </a:schemeClr>
            </a:fillRef>
            <a:effectRef idx="0">
              <a:schemeClr val="accent2">
                <a:hueOff val="-899925"/>
                <a:satOff val="-100"/>
                <a:lumOff val="14804"/>
                <a:alphaOff val="0"/>
              </a:schemeClr>
            </a:effectRef>
            <a:fontRef idx="minor">
              <a:schemeClr val="lt1"/>
            </a:fontRef>
          </p:style>
          <p:txBody>
            <a:bodyPr/>
            <a:lstStyle/>
            <a:p>
              <a:endParaRPr lang="en-US"/>
            </a:p>
          </p:txBody>
        </p:sp>
        <p:sp>
          <p:nvSpPr>
            <p:cNvPr id="17" name="Rectangle: Rounded Corners 10">
              <a:extLst>
                <a:ext uri="{FF2B5EF4-FFF2-40B4-BE49-F238E27FC236}">
                  <a16:creationId xmlns:a16="http://schemas.microsoft.com/office/drawing/2014/main" id="{DA7F3CA4-A11B-4E6D-BE15-1DB8965C64BD}"/>
                </a:ext>
              </a:extLst>
            </p:cNvPr>
            <p:cNvSpPr txBox="1"/>
            <p:nvPr/>
          </p:nvSpPr>
          <p:spPr>
            <a:xfrm>
              <a:off x="578250" y="2161049"/>
              <a:ext cx="9683076" cy="45284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93028" tIns="0" rIns="293028" bIns="0" numCol="1" spcCol="1270" anchor="ctr" anchorCtr="0">
              <a:noAutofit/>
            </a:bodyPr>
            <a:lstStyle/>
            <a:p>
              <a:pPr marL="0" lvl="0" indent="0" algn="l" defTabSz="75565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Leave accumulates</a:t>
              </a:r>
            </a:p>
          </p:txBody>
        </p:sp>
      </p:grpSp>
      <p:grpSp>
        <p:nvGrpSpPr>
          <p:cNvPr id="10" name="Group 9">
            <a:extLst>
              <a:ext uri="{FF2B5EF4-FFF2-40B4-BE49-F238E27FC236}">
                <a16:creationId xmlns:a16="http://schemas.microsoft.com/office/drawing/2014/main" id="{8FA962AC-8C83-4313-A6C1-B03188DDF232}"/>
              </a:ext>
            </a:extLst>
          </p:cNvPr>
          <p:cNvGrpSpPr/>
          <p:nvPr/>
        </p:nvGrpSpPr>
        <p:grpSpPr>
          <a:xfrm>
            <a:off x="1080835" y="5314441"/>
            <a:ext cx="10467000" cy="722925"/>
            <a:chOff x="0" y="3694091"/>
            <a:chExt cx="11075056" cy="722925"/>
          </a:xfrm>
          <a:scene3d>
            <a:camera prst="orthographicFront"/>
            <a:lightRig rig="threePt" dir="t"/>
          </a:scene3d>
        </p:grpSpPr>
        <p:sp>
          <p:nvSpPr>
            <p:cNvPr id="14" name="Rectangle 13">
              <a:extLst>
                <a:ext uri="{FF2B5EF4-FFF2-40B4-BE49-F238E27FC236}">
                  <a16:creationId xmlns:a16="http://schemas.microsoft.com/office/drawing/2014/main" id="{E343DEB6-7178-43B0-B08C-A68AB68323BD}"/>
                </a:ext>
              </a:extLst>
            </p:cNvPr>
            <p:cNvSpPr/>
            <p:nvPr/>
          </p:nvSpPr>
          <p:spPr>
            <a:xfrm>
              <a:off x="0" y="3694091"/>
              <a:ext cx="11075056" cy="722925"/>
            </a:xfrm>
            <a:prstGeom prst="rect">
              <a:avLst/>
            </a:prstGeom>
            <a:ln>
              <a:solidFill>
                <a:schemeClr val="accent1"/>
              </a:solidFill>
            </a:ln>
            <a:sp3d>
              <a:bevelT/>
            </a:sp3d>
          </p:spPr>
          <p:style>
            <a:lnRef idx="2">
              <a:schemeClr val="accent2">
                <a:hueOff val="-1799850"/>
                <a:satOff val="-200"/>
                <a:lumOff val="2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TextBox 14">
              <a:extLst>
                <a:ext uri="{FF2B5EF4-FFF2-40B4-BE49-F238E27FC236}">
                  <a16:creationId xmlns:a16="http://schemas.microsoft.com/office/drawing/2014/main" id="{3016F0E6-015E-42C0-8195-54C8AE93505F}"/>
                </a:ext>
              </a:extLst>
            </p:cNvPr>
            <p:cNvSpPr txBox="1"/>
            <p:nvPr/>
          </p:nvSpPr>
          <p:spPr>
            <a:xfrm>
              <a:off x="0" y="3694091"/>
              <a:ext cx="11075056" cy="722925"/>
            </a:xfrm>
            <a:prstGeom prst="rect">
              <a:avLst/>
            </a:prstGeom>
            <a:ln>
              <a:solidFill>
                <a:schemeClr val="accent1"/>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9547" tIns="354076" rIns="859547" bIns="120904" numCol="1" spcCol="1270" anchor="t" anchorCtr="0">
              <a:noAutofit/>
            </a:bodyPr>
            <a:lstStyle/>
            <a:p>
              <a:pPr marL="171450" lvl="1" indent="-171450" algn="l" defTabSz="75565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Likelihood of more than 50 percent</a:t>
              </a:r>
            </a:p>
          </p:txBody>
        </p:sp>
      </p:grpSp>
      <p:grpSp>
        <p:nvGrpSpPr>
          <p:cNvPr id="11" name="Group 10">
            <a:extLst>
              <a:ext uri="{FF2B5EF4-FFF2-40B4-BE49-F238E27FC236}">
                <a16:creationId xmlns:a16="http://schemas.microsoft.com/office/drawing/2014/main" id="{17117000-09BD-4863-8055-094DBEEA19EC}"/>
              </a:ext>
            </a:extLst>
          </p:cNvPr>
          <p:cNvGrpSpPr/>
          <p:nvPr/>
        </p:nvGrpSpPr>
        <p:grpSpPr>
          <a:xfrm>
            <a:off x="1634587" y="5063521"/>
            <a:ext cx="9222149" cy="501840"/>
            <a:chOff x="553752" y="3443171"/>
            <a:chExt cx="9757888" cy="501840"/>
          </a:xfrm>
          <a:solidFill>
            <a:schemeClr val="accent1"/>
          </a:solidFill>
          <a:scene3d>
            <a:camera prst="orthographicFront"/>
            <a:lightRig rig="threePt" dir="t"/>
          </a:scene3d>
        </p:grpSpPr>
        <p:sp>
          <p:nvSpPr>
            <p:cNvPr id="12" name="Rectangle: Rounded Corners 11">
              <a:extLst>
                <a:ext uri="{FF2B5EF4-FFF2-40B4-BE49-F238E27FC236}">
                  <a16:creationId xmlns:a16="http://schemas.microsoft.com/office/drawing/2014/main" id="{FFA59907-03D0-4B28-B9AA-E91AAFD81E04}"/>
                </a:ext>
              </a:extLst>
            </p:cNvPr>
            <p:cNvSpPr/>
            <p:nvPr/>
          </p:nvSpPr>
          <p:spPr>
            <a:xfrm>
              <a:off x="553752" y="3443171"/>
              <a:ext cx="9757888" cy="501840"/>
            </a:xfrm>
            <a:prstGeom prst="roundRect">
              <a:avLst/>
            </a:prstGeom>
            <a:grpFill/>
            <a:sp3d>
              <a:bevelT/>
            </a:sp3d>
          </p:spPr>
          <p:style>
            <a:lnRef idx="2">
              <a:schemeClr val="lt1">
                <a:hueOff val="0"/>
                <a:satOff val="0"/>
                <a:lumOff val="0"/>
                <a:alphaOff val="0"/>
              </a:schemeClr>
            </a:lnRef>
            <a:fillRef idx="1">
              <a:schemeClr val="accent2">
                <a:hueOff val="-1799850"/>
                <a:satOff val="-200"/>
                <a:lumOff val="29608"/>
                <a:alphaOff val="0"/>
              </a:schemeClr>
            </a:fillRef>
            <a:effectRef idx="0">
              <a:schemeClr val="accent2">
                <a:hueOff val="-1799850"/>
                <a:satOff val="-200"/>
                <a:lumOff val="29608"/>
                <a:alphaOff val="0"/>
              </a:schemeClr>
            </a:effectRef>
            <a:fontRef idx="minor">
              <a:schemeClr val="lt1"/>
            </a:fontRef>
          </p:style>
          <p:txBody>
            <a:bodyPr/>
            <a:lstStyle/>
            <a:p>
              <a:endParaRPr lang="en-US"/>
            </a:p>
          </p:txBody>
        </p:sp>
        <p:sp>
          <p:nvSpPr>
            <p:cNvPr id="13" name="Rectangle: Rounded Corners 14">
              <a:extLst>
                <a:ext uri="{FF2B5EF4-FFF2-40B4-BE49-F238E27FC236}">
                  <a16:creationId xmlns:a16="http://schemas.microsoft.com/office/drawing/2014/main" id="{144DE28A-ED94-42AA-B7B6-9C91FD18A006}"/>
                </a:ext>
              </a:extLst>
            </p:cNvPr>
            <p:cNvSpPr txBox="1"/>
            <p:nvPr/>
          </p:nvSpPr>
          <p:spPr>
            <a:xfrm>
              <a:off x="578250" y="3467669"/>
              <a:ext cx="9708892" cy="45284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93028" tIns="0" rIns="293028" bIns="0" numCol="1" spcCol="1270" anchor="ctr" anchorCtr="0">
              <a:noAutofit/>
            </a:bodyPr>
            <a:lstStyle/>
            <a:p>
              <a:pPr marL="0" lvl="0" indent="0" algn="l" defTabSz="75565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Leave is </a:t>
              </a:r>
              <a:r>
                <a:rPr lang="en-US" sz="1900" i="1" kern="1200" dirty="0">
                  <a:latin typeface="Arial" panose="020B0604020202020204" pitchFamily="34" charset="0"/>
                  <a:cs typeface="Arial" panose="020B0604020202020204" pitchFamily="34" charset="0"/>
                </a:rPr>
                <a:t>more likely than not </a:t>
              </a:r>
              <a:r>
                <a:rPr lang="en-US" sz="1900" i="0" kern="1200" dirty="0">
                  <a:latin typeface="Arial" panose="020B0604020202020204" pitchFamily="34" charset="0"/>
                  <a:cs typeface="Arial" panose="020B0604020202020204" pitchFamily="34" charset="0"/>
                </a:rPr>
                <a:t>to be used for time off or otherwise paid or settled</a:t>
              </a:r>
              <a:endParaRPr lang="en-US" sz="1900" i="1"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47633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21B-C18F-497B-9422-6A511971A34D}"/>
              </a:ext>
            </a:extLst>
          </p:cNvPr>
          <p:cNvSpPr>
            <a:spLocks noGrp="1"/>
          </p:cNvSpPr>
          <p:nvPr>
            <p:ph type="title" idx="4294967295"/>
          </p:nvPr>
        </p:nvSpPr>
        <p:spPr>
          <a:xfrm>
            <a:off x="0" y="0"/>
            <a:ext cx="11236325" cy="1173018"/>
          </a:xfrm>
        </p:spPr>
        <p:txBody>
          <a:bodyPr/>
          <a:lstStyle/>
          <a:p>
            <a:pPr algn="ctr"/>
            <a:r>
              <a:rPr lang="en-US" dirty="0"/>
              <a:t>More Likely Than Not</a:t>
            </a:r>
          </a:p>
        </p:txBody>
      </p:sp>
      <p:sp>
        <p:nvSpPr>
          <p:cNvPr id="3" name="Content Placeholder 2">
            <a:extLst>
              <a:ext uri="{FF2B5EF4-FFF2-40B4-BE49-F238E27FC236}">
                <a16:creationId xmlns:a16="http://schemas.microsoft.com/office/drawing/2014/main" id="{A52F8925-FFE8-458E-B875-55BE724C2622}"/>
              </a:ext>
            </a:extLst>
          </p:cNvPr>
          <p:cNvSpPr>
            <a:spLocks noGrp="1"/>
          </p:cNvSpPr>
          <p:nvPr>
            <p:ph idx="4294967295"/>
          </p:nvPr>
        </p:nvSpPr>
        <p:spPr>
          <a:xfrm>
            <a:off x="452582" y="1311564"/>
            <a:ext cx="10783743" cy="4725699"/>
          </a:xfrm>
        </p:spPr>
        <p:txBody>
          <a:bodyPr>
            <a:normAutofit/>
          </a:bodyPr>
          <a:lstStyle/>
          <a:p>
            <a:r>
              <a:rPr lang="en-US" sz="2800" dirty="0"/>
              <a:t>Management judgment still required by assessing the following relevant factors:</a:t>
            </a:r>
          </a:p>
          <a:p>
            <a:pPr lvl="1"/>
            <a:r>
              <a:rPr lang="en-US" sz="2800" dirty="0"/>
              <a:t>The government’s compensated absences employment policies</a:t>
            </a:r>
          </a:p>
          <a:p>
            <a:pPr lvl="1"/>
            <a:r>
              <a:rPr lang="en-US" sz="2800" dirty="0"/>
              <a:t>Whether benefits for which services have been rendered will become eligible for future payment</a:t>
            </a:r>
          </a:p>
          <a:p>
            <a:pPr lvl="1"/>
            <a:r>
              <a:rPr lang="en-US" sz="2800" dirty="0"/>
              <a:t>Historical information about the use, payment, or </a:t>
            </a:r>
            <a:r>
              <a:rPr lang="en-US" sz="2800" u="sng" dirty="0"/>
              <a:t>forfeiture</a:t>
            </a:r>
            <a:r>
              <a:rPr lang="en-US" sz="2800" dirty="0"/>
              <a:t> of compensated absences</a:t>
            </a:r>
          </a:p>
          <a:p>
            <a:pPr lvl="1"/>
            <a:r>
              <a:rPr lang="en-US" sz="2800" dirty="0"/>
              <a:t>Information known to the government that would indicate that historical information may not be representative of future trends or patterns</a:t>
            </a:r>
          </a:p>
        </p:txBody>
      </p:sp>
    </p:spTree>
    <p:extLst>
      <p:ext uri="{BB962C8B-B14F-4D97-AF65-F5344CB8AC3E}">
        <p14:creationId xmlns:p14="http://schemas.microsoft.com/office/powerpoint/2010/main" val="336651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21B-C18F-497B-9422-6A511971A34D}"/>
              </a:ext>
            </a:extLst>
          </p:cNvPr>
          <p:cNvSpPr>
            <a:spLocks noGrp="1"/>
          </p:cNvSpPr>
          <p:nvPr>
            <p:ph type="title" idx="4294967295"/>
          </p:nvPr>
        </p:nvSpPr>
        <p:spPr>
          <a:xfrm>
            <a:off x="0" y="212436"/>
            <a:ext cx="11236325" cy="1283855"/>
          </a:xfrm>
        </p:spPr>
        <p:txBody>
          <a:bodyPr/>
          <a:lstStyle/>
          <a:p>
            <a:pPr algn="ctr"/>
            <a:r>
              <a:rPr lang="en-US" dirty="0"/>
              <a:t>More Likely Than Not</a:t>
            </a:r>
          </a:p>
        </p:txBody>
      </p:sp>
      <p:sp>
        <p:nvSpPr>
          <p:cNvPr id="3" name="Content Placeholder 2">
            <a:extLst>
              <a:ext uri="{FF2B5EF4-FFF2-40B4-BE49-F238E27FC236}">
                <a16:creationId xmlns:a16="http://schemas.microsoft.com/office/drawing/2014/main" id="{A52F8925-FFE8-458E-B875-55BE724C2622}"/>
              </a:ext>
            </a:extLst>
          </p:cNvPr>
          <p:cNvSpPr>
            <a:spLocks noGrp="1"/>
          </p:cNvSpPr>
          <p:nvPr>
            <p:ph idx="4294967295"/>
          </p:nvPr>
        </p:nvSpPr>
        <p:spPr>
          <a:xfrm>
            <a:off x="434109" y="1838325"/>
            <a:ext cx="10802216" cy="4198938"/>
          </a:xfrm>
        </p:spPr>
        <p:txBody>
          <a:bodyPr>
            <a:normAutofit/>
          </a:bodyPr>
          <a:lstStyle/>
          <a:p>
            <a:r>
              <a:rPr lang="en-US" sz="2800" dirty="0"/>
              <a:t>Leave that is more likely than not to be settled through conversion to defined benefit postemployment benefits should not be recognized as a liability for compensated absences</a:t>
            </a:r>
          </a:p>
          <a:p>
            <a:r>
              <a:rPr lang="en-US" sz="2800" dirty="0"/>
              <a:t>This prevents the actuary from double counting the benefit when performing the actuarial calculation for the plan</a:t>
            </a:r>
          </a:p>
          <a:p>
            <a:pPr marL="0" indent="0">
              <a:buNone/>
            </a:pPr>
            <a:endParaRPr lang="en-US" sz="2800" dirty="0"/>
          </a:p>
        </p:txBody>
      </p:sp>
    </p:spTree>
    <p:extLst>
      <p:ext uri="{BB962C8B-B14F-4D97-AF65-F5344CB8AC3E}">
        <p14:creationId xmlns:p14="http://schemas.microsoft.com/office/powerpoint/2010/main" val="1900955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D7FC-0DC4-49F7-80EE-F9CA87B19BE0}"/>
              </a:ext>
            </a:extLst>
          </p:cNvPr>
          <p:cNvSpPr>
            <a:spLocks noGrp="1"/>
          </p:cNvSpPr>
          <p:nvPr>
            <p:ph type="title" idx="4294967295"/>
          </p:nvPr>
        </p:nvSpPr>
        <p:spPr>
          <a:xfrm>
            <a:off x="0" y="0"/>
            <a:ext cx="11236325" cy="1574800"/>
          </a:xfrm>
        </p:spPr>
        <p:txBody>
          <a:bodyPr/>
          <a:lstStyle/>
          <a:p>
            <a:r>
              <a:rPr lang="en-US" dirty="0"/>
              <a:t>Compensated Leave Calculation Methods</a:t>
            </a:r>
          </a:p>
        </p:txBody>
      </p:sp>
      <p:sp>
        <p:nvSpPr>
          <p:cNvPr id="3" name="Content Placeholder 2">
            <a:extLst>
              <a:ext uri="{FF2B5EF4-FFF2-40B4-BE49-F238E27FC236}">
                <a16:creationId xmlns:a16="http://schemas.microsoft.com/office/drawing/2014/main" id="{FFE13256-2F00-41EE-8693-9AFC7872CA53}"/>
              </a:ext>
            </a:extLst>
          </p:cNvPr>
          <p:cNvSpPr>
            <a:spLocks noGrp="1"/>
          </p:cNvSpPr>
          <p:nvPr>
            <p:ph idx="4294967295"/>
          </p:nvPr>
        </p:nvSpPr>
        <p:spPr>
          <a:xfrm>
            <a:off x="480292" y="1838325"/>
            <a:ext cx="11046690" cy="4442402"/>
          </a:xfrm>
        </p:spPr>
        <p:txBody>
          <a:bodyPr>
            <a:normAutofit fontScale="92500"/>
          </a:bodyPr>
          <a:lstStyle/>
          <a:p>
            <a:pPr marL="0" indent="0">
              <a:lnSpc>
                <a:spcPct val="150000"/>
              </a:lnSpc>
              <a:buNone/>
            </a:pPr>
            <a:r>
              <a:rPr lang="en-US" sz="3600" dirty="0"/>
              <a:t>Same methods as currently used for GASB 16</a:t>
            </a:r>
          </a:p>
          <a:p>
            <a:pPr>
              <a:lnSpc>
                <a:spcPct val="150000"/>
              </a:lnSpc>
              <a:spcBef>
                <a:spcPts val="0"/>
              </a:spcBef>
              <a:spcAft>
                <a:spcPts val="0"/>
              </a:spcAft>
              <a:buFont typeface="Courier New" panose="02070309020205020404" pitchFamily="49" charset="0"/>
              <a:buChar char="o"/>
            </a:pPr>
            <a:r>
              <a:rPr lang="en-US" sz="2800" dirty="0"/>
              <a:t>Days Used Approach</a:t>
            </a:r>
          </a:p>
          <a:p>
            <a:pPr>
              <a:lnSpc>
                <a:spcPct val="150000"/>
              </a:lnSpc>
              <a:spcBef>
                <a:spcPts val="0"/>
              </a:spcBef>
              <a:spcAft>
                <a:spcPts val="0"/>
              </a:spcAft>
              <a:buFont typeface="Courier New" panose="02070309020205020404" pitchFamily="49" charset="0"/>
              <a:buChar char="o"/>
            </a:pPr>
            <a:r>
              <a:rPr lang="en-US" sz="2800" dirty="0"/>
              <a:t>Days Used Average Approach</a:t>
            </a:r>
          </a:p>
          <a:p>
            <a:pPr>
              <a:lnSpc>
                <a:spcPct val="150000"/>
              </a:lnSpc>
              <a:spcBef>
                <a:spcPts val="0"/>
              </a:spcBef>
              <a:spcAft>
                <a:spcPts val="0"/>
              </a:spcAft>
              <a:buFont typeface="Courier New" panose="02070309020205020404" pitchFamily="49" charset="0"/>
              <a:buChar char="o"/>
            </a:pPr>
            <a:r>
              <a:rPr lang="en-US" sz="2800" dirty="0"/>
              <a:t>Days Paid Approach</a:t>
            </a:r>
          </a:p>
          <a:p>
            <a:pPr>
              <a:lnSpc>
                <a:spcPct val="150000"/>
              </a:lnSpc>
              <a:spcBef>
                <a:spcPts val="0"/>
              </a:spcBef>
              <a:spcAft>
                <a:spcPts val="0"/>
              </a:spcAft>
              <a:buFont typeface="Courier New" panose="02070309020205020404" pitchFamily="49" charset="0"/>
              <a:buChar char="o"/>
            </a:pPr>
            <a:r>
              <a:rPr lang="en-US" sz="2800" dirty="0"/>
              <a:t>Dollars Paid Approach</a:t>
            </a:r>
          </a:p>
          <a:p>
            <a:pPr marL="0" indent="0">
              <a:lnSpc>
                <a:spcPct val="150000"/>
              </a:lnSpc>
              <a:spcBef>
                <a:spcPts val="0"/>
              </a:spcBef>
              <a:spcAft>
                <a:spcPts val="0"/>
              </a:spcAft>
              <a:buNone/>
            </a:pPr>
            <a:r>
              <a:rPr lang="en-US" sz="3600" dirty="0"/>
              <a:t>If the calculation method for GASB 16 works, then keep doing it!</a:t>
            </a:r>
          </a:p>
        </p:txBody>
      </p:sp>
    </p:spTree>
    <p:extLst>
      <p:ext uri="{BB962C8B-B14F-4D97-AF65-F5344CB8AC3E}">
        <p14:creationId xmlns:p14="http://schemas.microsoft.com/office/powerpoint/2010/main" val="3413339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21B-C18F-497B-9422-6A511971A34D}"/>
              </a:ext>
            </a:extLst>
          </p:cNvPr>
          <p:cNvSpPr>
            <a:spLocks noGrp="1"/>
          </p:cNvSpPr>
          <p:nvPr>
            <p:ph type="title" idx="4294967295"/>
          </p:nvPr>
        </p:nvSpPr>
        <p:spPr>
          <a:xfrm>
            <a:off x="0" y="0"/>
            <a:ext cx="11236325" cy="1574800"/>
          </a:xfrm>
        </p:spPr>
        <p:txBody>
          <a:bodyPr/>
          <a:lstStyle/>
          <a:p>
            <a:pPr algn="ctr"/>
            <a:r>
              <a:rPr lang="en-US" dirty="0"/>
              <a:t>Disclosure Requirements</a:t>
            </a:r>
          </a:p>
        </p:txBody>
      </p:sp>
      <p:sp>
        <p:nvSpPr>
          <p:cNvPr id="3" name="Content Placeholder 2">
            <a:extLst>
              <a:ext uri="{FF2B5EF4-FFF2-40B4-BE49-F238E27FC236}">
                <a16:creationId xmlns:a16="http://schemas.microsoft.com/office/drawing/2014/main" id="{A52F8925-FFE8-458E-B875-55BE724C2622}"/>
              </a:ext>
            </a:extLst>
          </p:cNvPr>
          <p:cNvSpPr>
            <a:spLocks noGrp="1"/>
          </p:cNvSpPr>
          <p:nvPr>
            <p:ph idx="4294967295"/>
          </p:nvPr>
        </p:nvSpPr>
        <p:spPr>
          <a:xfrm>
            <a:off x="0" y="1838325"/>
            <a:ext cx="11236325" cy="4198938"/>
          </a:xfrm>
        </p:spPr>
        <p:txBody>
          <a:bodyPr>
            <a:normAutofit/>
          </a:bodyPr>
          <a:lstStyle/>
          <a:p>
            <a:pPr>
              <a:lnSpc>
                <a:spcPct val="150000"/>
              </a:lnSpc>
            </a:pPr>
            <a:r>
              <a:rPr lang="en-US" sz="3600" dirty="0"/>
              <a:t>Long term liability disclosure options:</a:t>
            </a:r>
          </a:p>
          <a:p>
            <a:pPr lvl="1">
              <a:lnSpc>
                <a:spcPct val="150000"/>
              </a:lnSpc>
            </a:pPr>
            <a:r>
              <a:rPr lang="en-US" sz="2800" dirty="0"/>
              <a:t>Present separate increases and decreases (gross presentation)</a:t>
            </a:r>
          </a:p>
          <a:p>
            <a:pPr lvl="1">
              <a:lnSpc>
                <a:spcPct val="150000"/>
              </a:lnSpc>
            </a:pPr>
            <a:r>
              <a:rPr lang="en-US" sz="2800" dirty="0"/>
              <a:t>Present a net increase or net decrease</a:t>
            </a:r>
          </a:p>
          <a:p>
            <a:pPr lvl="1">
              <a:lnSpc>
                <a:spcPct val="150000"/>
              </a:lnSpc>
            </a:pPr>
            <a:r>
              <a:rPr lang="en-US" sz="2800" dirty="0"/>
              <a:t>Disclose that it is net amount</a:t>
            </a:r>
          </a:p>
          <a:p>
            <a:pPr lvl="1">
              <a:lnSpc>
                <a:spcPct val="150000"/>
              </a:lnSpc>
            </a:pPr>
            <a:r>
              <a:rPr lang="en-US" sz="2800" dirty="0"/>
              <a:t>Short term/long term estimation</a:t>
            </a:r>
          </a:p>
          <a:p>
            <a:pPr lvl="1"/>
            <a:endParaRPr lang="en-US" dirty="0"/>
          </a:p>
        </p:txBody>
      </p:sp>
    </p:spTree>
    <p:extLst>
      <p:ext uri="{BB962C8B-B14F-4D97-AF65-F5344CB8AC3E}">
        <p14:creationId xmlns:p14="http://schemas.microsoft.com/office/powerpoint/2010/main" val="1888416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21B-C18F-497B-9422-6A511971A34D}"/>
              </a:ext>
            </a:extLst>
          </p:cNvPr>
          <p:cNvSpPr>
            <a:spLocks noGrp="1"/>
          </p:cNvSpPr>
          <p:nvPr>
            <p:ph type="title" idx="4294967295"/>
          </p:nvPr>
        </p:nvSpPr>
        <p:spPr>
          <a:xfrm>
            <a:off x="0" y="0"/>
            <a:ext cx="11236325" cy="1574800"/>
          </a:xfrm>
        </p:spPr>
        <p:txBody>
          <a:bodyPr/>
          <a:lstStyle/>
          <a:p>
            <a:pPr algn="ctr"/>
            <a:r>
              <a:rPr lang="en-US" dirty="0"/>
              <a:t>Transition</a:t>
            </a:r>
          </a:p>
        </p:txBody>
      </p:sp>
      <p:sp>
        <p:nvSpPr>
          <p:cNvPr id="3" name="Content Placeholder 2">
            <a:extLst>
              <a:ext uri="{FF2B5EF4-FFF2-40B4-BE49-F238E27FC236}">
                <a16:creationId xmlns:a16="http://schemas.microsoft.com/office/drawing/2014/main" id="{A52F8925-FFE8-458E-B875-55BE724C2622}"/>
              </a:ext>
            </a:extLst>
          </p:cNvPr>
          <p:cNvSpPr>
            <a:spLocks noGrp="1"/>
          </p:cNvSpPr>
          <p:nvPr>
            <p:ph idx="4294967295"/>
          </p:nvPr>
        </p:nvSpPr>
        <p:spPr>
          <a:xfrm>
            <a:off x="609600" y="1838325"/>
            <a:ext cx="10626725" cy="4198938"/>
          </a:xfrm>
        </p:spPr>
        <p:txBody>
          <a:bodyPr/>
          <a:lstStyle/>
          <a:p>
            <a:r>
              <a:rPr lang="en-US" sz="2800" dirty="0"/>
              <a:t>Transition changes at adoption should be reported as a change in accounting principle in accordance with Statement No. 100, </a:t>
            </a:r>
            <a:r>
              <a:rPr lang="en-US" sz="2800" i="1" dirty="0"/>
              <a:t>Accounting Changes and Error Corrections</a:t>
            </a:r>
          </a:p>
          <a:p>
            <a:endParaRPr lang="en-US" sz="2800" dirty="0"/>
          </a:p>
          <a:p>
            <a:r>
              <a:rPr lang="en-US" sz="2800" dirty="0"/>
              <a:t>Effective for fiscal years beginning after December 15, 2023 and all reporting periods thereafter. Earlier application is encouraged.</a:t>
            </a:r>
          </a:p>
          <a:p>
            <a:pPr marL="457200" lvl="1" indent="0">
              <a:buNone/>
            </a:pPr>
            <a:endParaRPr lang="en-US" dirty="0"/>
          </a:p>
        </p:txBody>
      </p:sp>
    </p:spTree>
    <p:extLst>
      <p:ext uri="{BB962C8B-B14F-4D97-AF65-F5344CB8AC3E}">
        <p14:creationId xmlns:p14="http://schemas.microsoft.com/office/powerpoint/2010/main" val="3427927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760FD-B11C-8518-2D35-8107CA86FDBF}"/>
              </a:ext>
            </a:extLst>
          </p:cNvPr>
          <p:cNvSpPr>
            <a:spLocks noGrp="1"/>
          </p:cNvSpPr>
          <p:nvPr>
            <p:ph type="title" idx="4294967295"/>
          </p:nvPr>
        </p:nvSpPr>
        <p:spPr>
          <a:xfrm>
            <a:off x="0" y="0"/>
            <a:ext cx="11236325" cy="1574800"/>
          </a:xfrm>
        </p:spPr>
        <p:txBody>
          <a:bodyPr wrap="square" anchor="ctr">
            <a:normAutofit/>
          </a:bodyPr>
          <a:lstStyle/>
          <a:p>
            <a:r>
              <a:rPr lang="en-US" dirty="0"/>
              <a:t>No. 100, Accounting Changes &amp; Error Corrections</a:t>
            </a:r>
          </a:p>
        </p:txBody>
      </p:sp>
      <p:graphicFrame>
        <p:nvGraphicFramePr>
          <p:cNvPr id="4" name="Diagram 3">
            <a:extLst>
              <a:ext uri="{FF2B5EF4-FFF2-40B4-BE49-F238E27FC236}">
                <a16:creationId xmlns:a16="http://schemas.microsoft.com/office/drawing/2014/main" id="{9D498820-2F18-4061-A928-B849FF1F4025}"/>
              </a:ext>
            </a:extLst>
          </p:cNvPr>
          <p:cNvGraphicFramePr/>
          <p:nvPr/>
        </p:nvGraphicFramePr>
        <p:xfrm>
          <a:off x="846804" y="1255751"/>
          <a:ext cx="11198579"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8849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374-396F-463A-ABE0-52CE6624EA2E}"/>
              </a:ext>
            </a:extLst>
          </p:cNvPr>
          <p:cNvSpPr>
            <a:spLocks noGrp="1"/>
          </p:cNvSpPr>
          <p:nvPr>
            <p:ph type="title" idx="4294967295"/>
          </p:nvPr>
        </p:nvSpPr>
        <p:spPr>
          <a:xfrm>
            <a:off x="0" y="0"/>
            <a:ext cx="11236325" cy="1574800"/>
          </a:xfrm>
        </p:spPr>
        <p:txBody>
          <a:bodyPr/>
          <a:lstStyle/>
          <a:p>
            <a:r>
              <a:rPr lang="en-US" dirty="0"/>
              <a:t>Two separate classifications in GASB 100:</a:t>
            </a:r>
          </a:p>
        </p:txBody>
      </p:sp>
      <p:graphicFrame>
        <p:nvGraphicFramePr>
          <p:cNvPr id="8" name="Content Placeholder 5">
            <a:extLst>
              <a:ext uri="{FF2B5EF4-FFF2-40B4-BE49-F238E27FC236}">
                <a16:creationId xmlns:a16="http://schemas.microsoft.com/office/drawing/2014/main" id="{36A7CC2B-2C68-482D-8E16-14A53F809005}"/>
              </a:ext>
            </a:extLst>
          </p:cNvPr>
          <p:cNvGraphicFramePr>
            <a:graphicFrameLocks noGrp="1"/>
          </p:cNvGraphicFramePr>
          <p:nvPr>
            <p:ph idx="4294967295"/>
            <p:extLst>
              <p:ext uri="{D42A27DB-BD31-4B8C-83A1-F6EECF244321}">
                <p14:modId xmlns:p14="http://schemas.microsoft.com/office/powerpoint/2010/main" val="844705737"/>
              </p:ext>
            </p:extLst>
          </p:nvPr>
        </p:nvGraphicFramePr>
        <p:xfrm>
          <a:off x="0" y="1838325"/>
          <a:ext cx="11236325" cy="4198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9014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BF4B5CA-51B5-492C-9848-D29C0D92F296}"/>
              </a:ext>
            </a:extLst>
          </p:cNvPr>
          <p:cNvSpPr>
            <a:spLocks noGrp="1"/>
          </p:cNvSpPr>
          <p:nvPr>
            <p:ph idx="4294967295"/>
          </p:nvPr>
        </p:nvSpPr>
        <p:spPr>
          <a:xfrm>
            <a:off x="1413164" y="3260436"/>
            <a:ext cx="10631054" cy="1909041"/>
          </a:xfrm>
        </p:spPr>
        <p:txBody>
          <a:bodyPr>
            <a:normAutofit/>
          </a:bodyPr>
          <a:lstStyle/>
          <a:p>
            <a:pPr marL="514350" indent="-514350">
              <a:buFont typeface="+mj-lt"/>
              <a:buAutoNum type="alphaLcParenR"/>
            </a:pPr>
            <a:r>
              <a:rPr lang="en-US" dirty="0"/>
              <a:t>Read the standard</a:t>
            </a:r>
          </a:p>
          <a:p>
            <a:pPr marL="514350" indent="-514350">
              <a:buFont typeface="+mj-lt"/>
              <a:buAutoNum type="alphaLcParenR"/>
            </a:pPr>
            <a:r>
              <a:rPr lang="en-US" dirty="0"/>
              <a:t>Currently evaluating the impact to my government</a:t>
            </a:r>
          </a:p>
          <a:p>
            <a:pPr marL="514350" indent="-514350">
              <a:buFont typeface="+mj-lt"/>
              <a:buAutoNum type="alphaLcParenR"/>
            </a:pPr>
            <a:r>
              <a:rPr lang="en-US" dirty="0"/>
              <a:t>Mocked up entries already</a:t>
            </a:r>
          </a:p>
          <a:p>
            <a:pPr marL="514350" indent="-514350">
              <a:buFont typeface="+mj-lt"/>
              <a:buAutoNum type="alphaLcParenR"/>
            </a:pPr>
            <a:r>
              <a:rPr lang="en-US" dirty="0"/>
              <a:t>What, we’re already over 100 GASBs?</a:t>
            </a:r>
          </a:p>
          <a:p>
            <a:pPr marL="514350" indent="-514350">
              <a:buFont typeface="+mj-lt"/>
              <a:buAutoNum type="alphaLcParenR"/>
            </a:pPr>
            <a:endParaRPr lang="en-US" dirty="0"/>
          </a:p>
        </p:txBody>
      </p:sp>
      <p:sp>
        <p:nvSpPr>
          <p:cNvPr id="9" name="Title 8">
            <a:extLst>
              <a:ext uri="{FF2B5EF4-FFF2-40B4-BE49-F238E27FC236}">
                <a16:creationId xmlns:a16="http://schemas.microsoft.com/office/drawing/2014/main" id="{223B9B8B-C602-47AC-AC08-19A0425BBA32}"/>
              </a:ext>
            </a:extLst>
          </p:cNvPr>
          <p:cNvSpPr>
            <a:spLocks noGrp="1"/>
          </p:cNvSpPr>
          <p:nvPr>
            <p:ph type="title" idx="4294967295"/>
          </p:nvPr>
        </p:nvSpPr>
        <p:spPr>
          <a:xfrm>
            <a:off x="766618" y="-1"/>
            <a:ext cx="10469707" cy="2152073"/>
          </a:xfrm>
        </p:spPr>
        <p:txBody>
          <a:bodyPr>
            <a:normAutofit/>
          </a:bodyPr>
          <a:lstStyle/>
          <a:p>
            <a:pPr algn="ctr"/>
            <a:r>
              <a:rPr lang="en-US" dirty="0">
                <a:latin typeface="Old English Text MT" panose="03040902040508030806" pitchFamily="66" charset="0"/>
              </a:rPr>
              <a:t>Old School</a:t>
            </a:r>
            <a:br>
              <a:rPr lang="en-US" dirty="0">
                <a:latin typeface="Old English Text MT" panose="03040902040508030806" pitchFamily="66" charset="0"/>
              </a:rPr>
            </a:br>
            <a:r>
              <a:rPr lang="en-US" dirty="0">
                <a:latin typeface="Old English Text MT" panose="03040902040508030806" pitchFamily="66" charset="0"/>
              </a:rPr>
              <a:t>Raise thy Hand</a:t>
            </a:r>
            <a:br>
              <a:rPr lang="en-US" dirty="0"/>
            </a:br>
            <a:r>
              <a:rPr lang="en-US" dirty="0">
                <a:latin typeface="Old English Text MT" panose="03040902040508030806" pitchFamily="66" charset="0"/>
              </a:rPr>
              <a:t>Polling Question #1</a:t>
            </a:r>
          </a:p>
        </p:txBody>
      </p:sp>
      <p:sp>
        <p:nvSpPr>
          <p:cNvPr id="3" name="Content Placeholder 2">
            <a:extLst>
              <a:ext uri="{FF2B5EF4-FFF2-40B4-BE49-F238E27FC236}">
                <a16:creationId xmlns:a16="http://schemas.microsoft.com/office/drawing/2014/main" id="{2345779E-289E-484E-8578-C78AB0551C65}"/>
              </a:ext>
            </a:extLst>
          </p:cNvPr>
          <p:cNvSpPr>
            <a:spLocks noGrp="1"/>
          </p:cNvSpPr>
          <p:nvPr>
            <p:ph idx="4294967295"/>
          </p:nvPr>
        </p:nvSpPr>
        <p:spPr>
          <a:xfrm>
            <a:off x="766618" y="2272145"/>
            <a:ext cx="10815782" cy="3953164"/>
          </a:xfrm>
        </p:spPr>
        <p:txBody>
          <a:bodyPr>
            <a:normAutofit/>
          </a:bodyPr>
          <a:lstStyle/>
          <a:p>
            <a:pPr marL="0" indent="0" algn="ctr">
              <a:buNone/>
            </a:pPr>
            <a:r>
              <a:rPr lang="en-US" sz="3000" dirty="0"/>
              <a:t>How familiar are you with GASB 101, </a:t>
            </a:r>
            <a:r>
              <a:rPr lang="en-US" sz="3000" i="1" dirty="0"/>
              <a:t>Compensated Absences</a:t>
            </a:r>
            <a:r>
              <a:rPr lang="en-US" sz="3000" dirty="0"/>
              <a:t>? </a:t>
            </a:r>
          </a:p>
        </p:txBody>
      </p:sp>
    </p:spTree>
    <p:extLst>
      <p:ext uri="{BB962C8B-B14F-4D97-AF65-F5344CB8AC3E}">
        <p14:creationId xmlns:p14="http://schemas.microsoft.com/office/powerpoint/2010/main" val="3101273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A4DF8-379B-406A-B7B5-43FBE1FFCA98}"/>
              </a:ext>
            </a:extLst>
          </p:cNvPr>
          <p:cNvSpPr>
            <a:spLocks noGrp="1"/>
          </p:cNvSpPr>
          <p:nvPr>
            <p:ph type="title" idx="4294967295"/>
          </p:nvPr>
        </p:nvSpPr>
        <p:spPr>
          <a:xfrm>
            <a:off x="0" y="0"/>
            <a:ext cx="11236325" cy="1574800"/>
          </a:xfrm>
        </p:spPr>
        <p:txBody>
          <a:bodyPr/>
          <a:lstStyle/>
          <a:p>
            <a:r>
              <a:rPr lang="en-US" dirty="0"/>
              <a:t>1. Change in Accounting Principle</a:t>
            </a:r>
          </a:p>
        </p:txBody>
      </p:sp>
      <p:graphicFrame>
        <p:nvGraphicFramePr>
          <p:cNvPr id="5" name="Content Placeholder 4">
            <a:extLst>
              <a:ext uri="{FF2B5EF4-FFF2-40B4-BE49-F238E27FC236}">
                <a16:creationId xmlns:a16="http://schemas.microsoft.com/office/drawing/2014/main" id="{E4E5D73F-BFCC-4A3B-B3C8-04E52832332C}"/>
              </a:ext>
            </a:extLst>
          </p:cNvPr>
          <p:cNvGraphicFramePr>
            <a:graphicFrameLocks noGrp="1"/>
          </p:cNvGraphicFramePr>
          <p:nvPr>
            <p:ph idx="4294967295"/>
            <p:extLst>
              <p:ext uri="{D42A27DB-BD31-4B8C-83A1-F6EECF244321}">
                <p14:modId xmlns:p14="http://schemas.microsoft.com/office/powerpoint/2010/main" val="3055650348"/>
              </p:ext>
            </p:extLst>
          </p:nvPr>
        </p:nvGraphicFramePr>
        <p:xfrm>
          <a:off x="0" y="1838325"/>
          <a:ext cx="11236325" cy="4198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6961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18E34-5842-4379-9318-E09671D1899E}"/>
              </a:ext>
            </a:extLst>
          </p:cNvPr>
          <p:cNvSpPr>
            <a:spLocks noGrp="1"/>
          </p:cNvSpPr>
          <p:nvPr>
            <p:ph type="title" idx="4294967295"/>
          </p:nvPr>
        </p:nvSpPr>
        <p:spPr>
          <a:xfrm>
            <a:off x="0" y="0"/>
            <a:ext cx="11236325" cy="1574800"/>
          </a:xfrm>
        </p:spPr>
        <p:txBody>
          <a:bodyPr/>
          <a:lstStyle/>
          <a:p>
            <a:r>
              <a:rPr lang="en-US" dirty="0"/>
              <a:t>Accounting </a:t>
            </a:r>
          </a:p>
        </p:txBody>
      </p:sp>
      <p:graphicFrame>
        <p:nvGraphicFramePr>
          <p:cNvPr id="5" name="Content Placeholder 5">
            <a:extLst>
              <a:ext uri="{FF2B5EF4-FFF2-40B4-BE49-F238E27FC236}">
                <a16:creationId xmlns:a16="http://schemas.microsoft.com/office/drawing/2014/main" id="{923EA321-5D86-44D4-91F9-94227F094C52}"/>
              </a:ext>
            </a:extLst>
          </p:cNvPr>
          <p:cNvGraphicFramePr>
            <a:graphicFrameLocks noGrp="1"/>
          </p:cNvGraphicFramePr>
          <p:nvPr>
            <p:ph idx="4294967295"/>
            <p:extLst>
              <p:ext uri="{D42A27DB-BD31-4B8C-83A1-F6EECF244321}">
                <p14:modId xmlns:p14="http://schemas.microsoft.com/office/powerpoint/2010/main" val="3160053926"/>
              </p:ext>
            </p:extLst>
          </p:nvPr>
        </p:nvGraphicFramePr>
        <p:xfrm>
          <a:off x="0" y="1838325"/>
          <a:ext cx="11236325" cy="4198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9579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5471E-5403-416B-B6B4-55631209CCFD}"/>
              </a:ext>
            </a:extLst>
          </p:cNvPr>
          <p:cNvSpPr>
            <a:spLocks noGrp="1"/>
          </p:cNvSpPr>
          <p:nvPr>
            <p:ph type="title" idx="4294967295"/>
          </p:nvPr>
        </p:nvSpPr>
        <p:spPr>
          <a:xfrm>
            <a:off x="0" y="0"/>
            <a:ext cx="11236325" cy="1574800"/>
          </a:xfrm>
        </p:spPr>
        <p:txBody>
          <a:bodyPr wrap="square" anchor="ctr">
            <a:normAutofit/>
          </a:bodyPr>
          <a:lstStyle/>
          <a:p>
            <a:r>
              <a:rPr lang="en-US" dirty="0"/>
              <a:t>Financial Statements &amp; Disclosures </a:t>
            </a:r>
          </a:p>
        </p:txBody>
      </p:sp>
      <p:sp>
        <p:nvSpPr>
          <p:cNvPr id="4" name="Content Placeholder 3">
            <a:extLst>
              <a:ext uri="{FF2B5EF4-FFF2-40B4-BE49-F238E27FC236}">
                <a16:creationId xmlns:a16="http://schemas.microsoft.com/office/drawing/2014/main" id="{901BD651-C356-4848-8991-488195A12FC9}"/>
              </a:ext>
            </a:extLst>
          </p:cNvPr>
          <p:cNvSpPr>
            <a:spLocks noGrp="1"/>
          </p:cNvSpPr>
          <p:nvPr>
            <p:ph idx="4294967295"/>
          </p:nvPr>
        </p:nvSpPr>
        <p:spPr>
          <a:xfrm>
            <a:off x="0" y="1838325"/>
            <a:ext cx="11236325" cy="4198938"/>
          </a:xfrm>
        </p:spPr>
        <p:txBody>
          <a:bodyPr wrap="square" anchor="t">
            <a:normAutofit/>
          </a:bodyPr>
          <a:lstStyle/>
          <a:p>
            <a:r>
              <a:rPr lang="en-US" kern="1200" dirty="0"/>
              <a:t>Aggregate amount of adjustments to &amp; restatements of beginning balances should be displayed for each reporting unit.</a:t>
            </a:r>
          </a:p>
          <a:p>
            <a:endParaRPr lang="en-US" kern="1200" dirty="0"/>
          </a:p>
          <a:p>
            <a:r>
              <a:rPr lang="en-US" dirty="0"/>
              <a:t>Disclosures vary depending on the type of item, but common disclosures include:</a:t>
            </a:r>
          </a:p>
          <a:p>
            <a:endParaRPr lang="en-US" dirty="0"/>
          </a:p>
        </p:txBody>
      </p:sp>
      <p:graphicFrame>
        <p:nvGraphicFramePr>
          <p:cNvPr id="5" name="Content Placeholder 4">
            <a:extLst>
              <a:ext uri="{FF2B5EF4-FFF2-40B4-BE49-F238E27FC236}">
                <a16:creationId xmlns:a16="http://schemas.microsoft.com/office/drawing/2014/main" id="{84D2F83A-A0D4-44B0-83DF-7081E02BFE44}"/>
              </a:ext>
            </a:extLst>
          </p:cNvPr>
          <p:cNvGraphicFramePr>
            <a:graphicFrameLocks/>
          </p:cNvGraphicFramePr>
          <p:nvPr>
            <p:extLst>
              <p:ext uri="{D42A27DB-BD31-4B8C-83A1-F6EECF244321}">
                <p14:modId xmlns:p14="http://schemas.microsoft.com/office/powerpoint/2010/main" val="1244055110"/>
              </p:ext>
            </p:extLst>
          </p:nvPr>
        </p:nvGraphicFramePr>
        <p:xfrm>
          <a:off x="6508044" y="1589352"/>
          <a:ext cx="527191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4200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2AF0-FA3E-4193-8623-0303FDF90A00}"/>
              </a:ext>
            </a:extLst>
          </p:cNvPr>
          <p:cNvSpPr>
            <a:spLocks noGrp="1"/>
          </p:cNvSpPr>
          <p:nvPr>
            <p:ph type="title" idx="4294967295"/>
          </p:nvPr>
        </p:nvSpPr>
        <p:spPr>
          <a:xfrm>
            <a:off x="0" y="0"/>
            <a:ext cx="11236325" cy="1574800"/>
          </a:xfrm>
        </p:spPr>
        <p:txBody>
          <a:bodyPr>
            <a:normAutofit/>
          </a:bodyPr>
          <a:lstStyle/>
          <a:p>
            <a:r>
              <a:rPr lang="en-US" sz="2800" dirty="0"/>
              <a:t>Required Supplemental Information (RSI) &amp; Supplemental Information (SI)</a:t>
            </a:r>
          </a:p>
        </p:txBody>
      </p:sp>
      <p:grpSp>
        <p:nvGrpSpPr>
          <p:cNvPr id="5" name="Group 4">
            <a:extLst>
              <a:ext uri="{FF2B5EF4-FFF2-40B4-BE49-F238E27FC236}">
                <a16:creationId xmlns:a16="http://schemas.microsoft.com/office/drawing/2014/main" id="{7A0FE52A-86D9-464F-8E41-5908EB8278F4}"/>
              </a:ext>
            </a:extLst>
          </p:cNvPr>
          <p:cNvGrpSpPr/>
          <p:nvPr/>
        </p:nvGrpSpPr>
        <p:grpSpPr>
          <a:xfrm>
            <a:off x="1214852" y="1643181"/>
            <a:ext cx="9762296" cy="2180208"/>
            <a:chOff x="3606" y="1876"/>
            <a:chExt cx="9762296" cy="21802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Rectangle: Rounded Corners 11">
              <a:extLst>
                <a:ext uri="{FF2B5EF4-FFF2-40B4-BE49-F238E27FC236}">
                  <a16:creationId xmlns:a16="http://schemas.microsoft.com/office/drawing/2014/main" id="{37CBD3B9-34DD-49AB-AE61-F348D5446C04}"/>
                </a:ext>
              </a:extLst>
            </p:cNvPr>
            <p:cNvSpPr/>
            <p:nvPr/>
          </p:nvSpPr>
          <p:spPr>
            <a:xfrm>
              <a:off x="3606" y="1876"/>
              <a:ext cx="9762296" cy="2180208"/>
            </a:xfrm>
            <a:prstGeom prst="roundRect">
              <a:avLst>
                <a:gd name="adj" fmla="val 10000"/>
              </a:avLst>
            </a:prstGeom>
            <a:grpFill/>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3" name="Rectangle: Rounded Corners 4">
              <a:extLst>
                <a:ext uri="{FF2B5EF4-FFF2-40B4-BE49-F238E27FC236}">
                  <a16:creationId xmlns:a16="http://schemas.microsoft.com/office/drawing/2014/main" id="{19F7F501-31A9-4403-A774-DB70E472CFD2}"/>
                </a:ext>
              </a:extLst>
            </p:cNvPr>
            <p:cNvSpPr txBox="1"/>
            <p:nvPr/>
          </p:nvSpPr>
          <p:spPr>
            <a:xfrm>
              <a:off x="67462" y="65732"/>
              <a:ext cx="9634584" cy="2052496"/>
            </a:xfrm>
            <a:prstGeom prst="rect">
              <a:avLst/>
            </a:prstGeom>
            <a:grpFill/>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The Statement addresses how to present in RSI &amp; SI information that is affected by an accounting change or error correction.</a:t>
              </a:r>
            </a:p>
          </p:txBody>
        </p:sp>
      </p:grpSp>
      <p:grpSp>
        <p:nvGrpSpPr>
          <p:cNvPr id="6" name="Group 5">
            <a:extLst>
              <a:ext uri="{FF2B5EF4-FFF2-40B4-BE49-F238E27FC236}">
                <a16:creationId xmlns:a16="http://schemas.microsoft.com/office/drawing/2014/main" id="{808B9235-59B3-4939-9646-952334ED5553}"/>
              </a:ext>
            </a:extLst>
          </p:cNvPr>
          <p:cNvGrpSpPr/>
          <p:nvPr/>
        </p:nvGrpSpPr>
        <p:grpSpPr>
          <a:xfrm>
            <a:off x="1214852" y="4171754"/>
            <a:ext cx="4620547" cy="2004319"/>
            <a:chOff x="3606" y="2440137"/>
            <a:chExt cx="4684403" cy="2180208"/>
          </a:xfrm>
          <a:solidFill>
            <a:schemeClr val="bg1">
              <a:lumMod val="85000"/>
            </a:schemeClr>
          </a:solidFill>
        </p:grpSpPr>
        <p:sp>
          <p:nvSpPr>
            <p:cNvPr id="10" name="Rectangle: Rounded Corners 9">
              <a:extLst>
                <a:ext uri="{FF2B5EF4-FFF2-40B4-BE49-F238E27FC236}">
                  <a16:creationId xmlns:a16="http://schemas.microsoft.com/office/drawing/2014/main" id="{42E8647B-0512-45E1-AFCC-6D45B063BFCB}"/>
                </a:ext>
              </a:extLst>
            </p:cNvPr>
            <p:cNvSpPr/>
            <p:nvPr/>
          </p:nvSpPr>
          <p:spPr>
            <a:xfrm>
              <a:off x="3606" y="2440137"/>
              <a:ext cx="4684403" cy="2180208"/>
            </a:xfrm>
            <a:prstGeom prst="roundRect">
              <a:avLst>
                <a:gd name="adj" fmla="val 10000"/>
              </a:avLst>
            </a:prstGeom>
            <a:grpFill/>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1" name="Rectangle: Rounded Corners 6">
              <a:extLst>
                <a:ext uri="{FF2B5EF4-FFF2-40B4-BE49-F238E27FC236}">
                  <a16:creationId xmlns:a16="http://schemas.microsoft.com/office/drawing/2014/main" id="{97DB99FB-D8A1-42A1-99DC-BA120A3DBEAD}"/>
                </a:ext>
              </a:extLst>
            </p:cNvPr>
            <p:cNvSpPr txBox="1"/>
            <p:nvPr/>
          </p:nvSpPr>
          <p:spPr>
            <a:xfrm>
              <a:off x="67462" y="2503993"/>
              <a:ext cx="4556691" cy="205249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Periods earlier than those presented in basic financial statements should </a:t>
              </a:r>
              <a:r>
                <a:rPr lang="en-US" sz="2400" b="1" i="1" kern="1200" dirty="0">
                  <a:solidFill>
                    <a:schemeClr val="tx1"/>
                  </a:solidFill>
                  <a:latin typeface="Arial" panose="020B0604020202020204" pitchFamily="34" charset="0"/>
                  <a:cs typeface="Arial" panose="020B0604020202020204" pitchFamily="34" charset="0"/>
                </a:rPr>
                <a:t>not</a:t>
              </a:r>
              <a:r>
                <a:rPr lang="en-US" sz="2400" b="1" kern="1200" dirty="0">
                  <a:solidFill>
                    <a:schemeClr val="tx1"/>
                  </a:solidFill>
                  <a:latin typeface="Arial" panose="020B0604020202020204" pitchFamily="34" charset="0"/>
                  <a:cs typeface="Arial" panose="020B0604020202020204" pitchFamily="34" charset="0"/>
                </a:rPr>
                <a:t> </a:t>
              </a:r>
              <a:r>
                <a:rPr lang="en-US" sz="2400" kern="1200" dirty="0">
                  <a:solidFill>
                    <a:schemeClr val="tx1"/>
                  </a:solidFill>
                  <a:latin typeface="Arial" panose="020B0604020202020204" pitchFamily="34" charset="0"/>
                  <a:cs typeface="Arial" panose="020B0604020202020204" pitchFamily="34" charset="0"/>
                </a:rPr>
                <a:t>be restated for changes in accounting principles.</a:t>
              </a:r>
            </a:p>
          </p:txBody>
        </p:sp>
      </p:grpSp>
      <p:grpSp>
        <p:nvGrpSpPr>
          <p:cNvPr id="7" name="Group 6">
            <a:extLst>
              <a:ext uri="{FF2B5EF4-FFF2-40B4-BE49-F238E27FC236}">
                <a16:creationId xmlns:a16="http://schemas.microsoft.com/office/drawing/2014/main" id="{F9E1293B-5E07-45C4-941D-9E7A11955000}"/>
              </a:ext>
            </a:extLst>
          </p:cNvPr>
          <p:cNvGrpSpPr/>
          <p:nvPr/>
        </p:nvGrpSpPr>
        <p:grpSpPr>
          <a:xfrm>
            <a:off x="6292745" y="4171754"/>
            <a:ext cx="4620547" cy="2004319"/>
            <a:chOff x="5081499" y="2440137"/>
            <a:chExt cx="4684403" cy="2180208"/>
          </a:xfrm>
          <a:solidFill>
            <a:schemeClr val="bg1">
              <a:lumMod val="85000"/>
            </a:schemeClr>
          </a:solidFill>
        </p:grpSpPr>
        <p:sp>
          <p:nvSpPr>
            <p:cNvPr id="8" name="Rectangle: Rounded Corners 7">
              <a:extLst>
                <a:ext uri="{FF2B5EF4-FFF2-40B4-BE49-F238E27FC236}">
                  <a16:creationId xmlns:a16="http://schemas.microsoft.com/office/drawing/2014/main" id="{B97EC14A-0A22-438D-87CA-C4F6D0B1C5B1}"/>
                </a:ext>
              </a:extLst>
            </p:cNvPr>
            <p:cNvSpPr/>
            <p:nvPr/>
          </p:nvSpPr>
          <p:spPr>
            <a:xfrm>
              <a:off x="5081499" y="2440137"/>
              <a:ext cx="4684403" cy="2180208"/>
            </a:xfrm>
            <a:prstGeom prst="roundRect">
              <a:avLst>
                <a:gd name="adj" fmla="val 10000"/>
              </a:avLst>
            </a:prstGeom>
            <a:grpFill/>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9" name="Rectangle: Rounded Corners 8">
              <a:extLst>
                <a:ext uri="{FF2B5EF4-FFF2-40B4-BE49-F238E27FC236}">
                  <a16:creationId xmlns:a16="http://schemas.microsoft.com/office/drawing/2014/main" id="{79B42167-7EAA-401A-BEF9-5ADCE8C4E8E1}"/>
                </a:ext>
              </a:extLst>
            </p:cNvPr>
            <p:cNvSpPr txBox="1"/>
            <p:nvPr/>
          </p:nvSpPr>
          <p:spPr>
            <a:xfrm>
              <a:off x="5145355" y="2503993"/>
              <a:ext cx="4556691" cy="205249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Periods earlier than those presented in basic financial statements should be restated for error corrections, if practicable.</a:t>
              </a:r>
            </a:p>
          </p:txBody>
        </p:sp>
      </p:grpSp>
    </p:spTree>
    <p:extLst>
      <p:ext uri="{BB962C8B-B14F-4D97-AF65-F5344CB8AC3E}">
        <p14:creationId xmlns:p14="http://schemas.microsoft.com/office/powerpoint/2010/main" val="3873237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15761E-FDB1-0DD8-0621-9D19BFC18B47}"/>
              </a:ext>
            </a:extLst>
          </p:cNvPr>
          <p:cNvSpPr>
            <a:spLocks noGrp="1"/>
          </p:cNvSpPr>
          <p:nvPr>
            <p:ph type="title"/>
          </p:nvPr>
        </p:nvSpPr>
        <p:spPr>
          <a:xfrm>
            <a:off x="1097280" y="758952"/>
            <a:ext cx="10058400" cy="3422523"/>
          </a:xfrm>
        </p:spPr>
        <p:txBody>
          <a:bodyPr/>
          <a:lstStyle/>
          <a:p>
            <a:r>
              <a:rPr lang="en-US" dirty="0"/>
              <a:t>Practical Considerations</a:t>
            </a:r>
            <a:br>
              <a:rPr lang="en-US" dirty="0"/>
            </a:br>
            <a:endParaRPr lang="en-US" dirty="0"/>
          </a:p>
        </p:txBody>
      </p:sp>
      <p:sp>
        <p:nvSpPr>
          <p:cNvPr id="4" name="Text Placeholder 3">
            <a:extLst>
              <a:ext uri="{FF2B5EF4-FFF2-40B4-BE49-F238E27FC236}">
                <a16:creationId xmlns:a16="http://schemas.microsoft.com/office/drawing/2014/main" id="{AD2F6871-A3F3-76C8-C716-006E32322F24}"/>
              </a:ext>
            </a:extLst>
          </p:cNvPr>
          <p:cNvSpPr>
            <a:spLocks noGrp="1"/>
          </p:cNvSpPr>
          <p:nvPr>
            <p:ph type="body" idx="1"/>
          </p:nvPr>
        </p:nvSpPr>
        <p:spPr/>
        <p:txBody>
          <a:bodyPr/>
          <a:lstStyle/>
          <a:p>
            <a:endParaRPr lang="en-US" dirty="0"/>
          </a:p>
        </p:txBody>
      </p:sp>
      <p:sp>
        <p:nvSpPr>
          <p:cNvPr id="2" name="Slide Number Placeholder 1">
            <a:extLst>
              <a:ext uri="{FF2B5EF4-FFF2-40B4-BE49-F238E27FC236}">
                <a16:creationId xmlns:a16="http://schemas.microsoft.com/office/drawing/2014/main" id="{3031A45C-5345-0AE0-38E0-AB341D24F55D}"/>
              </a:ext>
            </a:extLst>
          </p:cNvPr>
          <p:cNvSpPr>
            <a:spLocks noGrp="1"/>
          </p:cNvSpPr>
          <p:nvPr>
            <p:ph type="sldNum" sz="quarter" idx="12"/>
          </p:nvPr>
        </p:nvSpPr>
        <p:spPr/>
        <p:txBody>
          <a:bodyPr/>
          <a:lstStyle/>
          <a:p>
            <a:fld id="{B212C38A-D241-7041-9EFC-6446870ABFAA}" type="slidenum">
              <a:rPr lang="en-US" smtClean="0"/>
              <a:pPr/>
              <a:t>24</a:t>
            </a:fld>
            <a:endParaRPr lang="en-US" dirty="0"/>
          </a:p>
        </p:txBody>
      </p:sp>
      <p:pic>
        <p:nvPicPr>
          <p:cNvPr id="5" name="Picture 4">
            <a:extLst>
              <a:ext uri="{FF2B5EF4-FFF2-40B4-BE49-F238E27FC236}">
                <a16:creationId xmlns:a16="http://schemas.microsoft.com/office/drawing/2014/main" id="{5FF2F0AD-7780-1E03-9644-65AFCE3186E1}"/>
              </a:ext>
            </a:extLst>
          </p:cNvPr>
          <p:cNvPicPr>
            <a:picLocks noChangeAspect="1"/>
          </p:cNvPicPr>
          <p:nvPr/>
        </p:nvPicPr>
        <p:blipFill>
          <a:blip r:embed="rId2"/>
          <a:stretch>
            <a:fillRect/>
          </a:stretch>
        </p:blipFill>
        <p:spPr>
          <a:xfrm>
            <a:off x="1097280" y="2979012"/>
            <a:ext cx="2894027" cy="3265058"/>
          </a:xfrm>
          <a:prstGeom prst="rect">
            <a:avLst/>
          </a:prstGeom>
        </p:spPr>
      </p:pic>
    </p:spTree>
    <p:extLst>
      <p:ext uri="{BB962C8B-B14F-4D97-AF65-F5344CB8AC3E}">
        <p14:creationId xmlns:p14="http://schemas.microsoft.com/office/powerpoint/2010/main" val="3506564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4B360-4409-DD4C-3A37-61BC14309F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96918-84A1-54AC-63D5-D5CE89B0FF19}"/>
              </a:ext>
            </a:extLst>
          </p:cNvPr>
          <p:cNvSpPr>
            <a:spLocks noGrp="1"/>
          </p:cNvSpPr>
          <p:nvPr>
            <p:ph type="title" idx="4294967295"/>
          </p:nvPr>
        </p:nvSpPr>
        <p:spPr>
          <a:xfrm>
            <a:off x="466724" y="0"/>
            <a:ext cx="11325225" cy="1574800"/>
          </a:xfrm>
        </p:spPr>
        <p:txBody>
          <a:bodyPr vert="horz" lIns="91440" tIns="45720" rIns="91440" bIns="45720" rtlCol="0" anchor="b">
            <a:normAutofit/>
          </a:bodyPr>
          <a:lstStyle/>
          <a:p>
            <a:r>
              <a:rPr lang="en-US" sz="5400" dirty="0">
                <a:solidFill>
                  <a:schemeClr val="tx1"/>
                </a:solidFill>
                <a:latin typeface="+mj-lt"/>
                <a:cs typeface="+mj-cs"/>
              </a:rPr>
              <a:t>Impact Will Vary Greatly By Government</a:t>
            </a:r>
          </a:p>
        </p:txBody>
      </p:sp>
      <p:sp>
        <p:nvSpPr>
          <p:cNvPr id="3" name="Content Placeholder 2">
            <a:extLst>
              <a:ext uri="{FF2B5EF4-FFF2-40B4-BE49-F238E27FC236}">
                <a16:creationId xmlns:a16="http://schemas.microsoft.com/office/drawing/2014/main" id="{995E02A1-E347-3C50-DB49-3BD3C9587C76}"/>
              </a:ext>
            </a:extLst>
          </p:cNvPr>
          <p:cNvSpPr>
            <a:spLocks noGrp="1"/>
          </p:cNvSpPr>
          <p:nvPr>
            <p:ph idx="4294967295"/>
          </p:nvPr>
        </p:nvSpPr>
        <p:spPr>
          <a:xfrm>
            <a:off x="276225" y="1838325"/>
            <a:ext cx="11696700" cy="4198938"/>
          </a:xfrm>
        </p:spPr>
        <p:txBody>
          <a:bodyPr vert="horz" lIns="91440" tIns="45720" rIns="91440" bIns="45720" rtlCol="0" anchor="t">
            <a:normAutofit/>
          </a:bodyPr>
          <a:lstStyle/>
          <a:p>
            <a:pPr indent="-228600">
              <a:lnSpc>
                <a:spcPct val="90000"/>
              </a:lnSpc>
              <a:buClr>
                <a:schemeClr val="accent2">
                  <a:lumMod val="75000"/>
                </a:schemeClr>
              </a:buClr>
              <a:buFont typeface="Arial" panose="020B0604020202020204" pitchFamily="34" charset="0"/>
              <a:buChar char="•"/>
            </a:pPr>
            <a:r>
              <a:rPr lang="en-US" sz="2800" dirty="0">
                <a:latin typeface="+mn-lt"/>
                <a:cs typeface="+mn-cs"/>
              </a:rPr>
              <a:t>Implementation</a:t>
            </a:r>
          </a:p>
          <a:p>
            <a:pPr lvl="1" indent="-228600">
              <a:buClr>
                <a:schemeClr val="accent2">
                  <a:lumMod val="75000"/>
                </a:schemeClr>
              </a:buClr>
              <a:buFont typeface="Arial" panose="020B0604020202020204" pitchFamily="34" charset="0"/>
              <a:buChar char="•"/>
            </a:pPr>
            <a:r>
              <a:rPr lang="en-US" sz="2400" dirty="0"/>
              <a:t>Even within states or region, leave policies can vary significantly</a:t>
            </a:r>
          </a:p>
          <a:p>
            <a:pPr lvl="1" indent="-228600">
              <a:buClr>
                <a:schemeClr val="accent2">
                  <a:lumMod val="75000"/>
                </a:schemeClr>
              </a:buClr>
              <a:buFont typeface="Arial" panose="020B0604020202020204" pitchFamily="34" charset="0"/>
              <a:buChar char="•"/>
            </a:pPr>
            <a:r>
              <a:rPr lang="en-US" sz="2400" dirty="0">
                <a:latin typeface="+mn-lt"/>
                <a:cs typeface="+mn-cs"/>
              </a:rPr>
              <a:t>The more complicated the leave policy, the more complicated the implementation</a:t>
            </a:r>
          </a:p>
          <a:p>
            <a:pPr lvl="1" indent="-228600">
              <a:buClr>
                <a:schemeClr val="accent2">
                  <a:lumMod val="75000"/>
                </a:schemeClr>
              </a:buClr>
              <a:buFont typeface="Arial" panose="020B0604020202020204" pitchFamily="34" charset="0"/>
              <a:buChar char="•"/>
            </a:pPr>
            <a:r>
              <a:rPr lang="en-US" sz="2400" dirty="0"/>
              <a:t>Complexity can be added through:</a:t>
            </a:r>
          </a:p>
          <a:p>
            <a:pPr lvl="2" indent="-228600">
              <a:buClr>
                <a:schemeClr val="accent2">
                  <a:lumMod val="75000"/>
                </a:schemeClr>
              </a:buClr>
              <a:buFont typeface="Arial" panose="020B0604020202020204" pitchFamily="34" charset="0"/>
              <a:buChar char="•"/>
            </a:pPr>
            <a:r>
              <a:rPr lang="en-US" sz="2000" dirty="0"/>
              <a:t> Pension plan conversions (ask pension plan actuary about assumptions used)</a:t>
            </a:r>
          </a:p>
          <a:p>
            <a:pPr lvl="2" indent="-228600">
              <a:buClr>
                <a:schemeClr val="accent2">
                  <a:lumMod val="75000"/>
                </a:schemeClr>
              </a:buClr>
              <a:buFont typeface="Arial" panose="020B0604020202020204" pitchFamily="34" charset="0"/>
              <a:buChar char="•"/>
            </a:pPr>
            <a:r>
              <a:rPr lang="en-US" sz="2000" dirty="0"/>
              <a:t> Discounted payouts (sick paid at 50% payrate)</a:t>
            </a:r>
          </a:p>
          <a:p>
            <a:pPr lvl="2" indent="-228600">
              <a:buClr>
                <a:schemeClr val="accent2">
                  <a:lumMod val="75000"/>
                </a:schemeClr>
              </a:buClr>
              <a:buFont typeface="Arial" panose="020B0604020202020204" pitchFamily="34" charset="0"/>
              <a:buChar char="•"/>
            </a:pPr>
            <a:r>
              <a:rPr lang="en-US" sz="2000" dirty="0"/>
              <a:t>Different policies for certain employee groups</a:t>
            </a:r>
          </a:p>
          <a:p>
            <a:pPr lvl="2" indent="-228600">
              <a:buClr>
                <a:schemeClr val="accent2">
                  <a:lumMod val="75000"/>
                </a:schemeClr>
              </a:buClr>
              <a:buFont typeface="Arial" panose="020B0604020202020204" pitchFamily="34" charset="0"/>
              <a:buChar char="•"/>
            </a:pPr>
            <a:r>
              <a:rPr lang="en-US" sz="2000" dirty="0"/>
              <a:t>Vacation Buy Back</a:t>
            </a:r>
          </a:p>
          <a:p>
            <a:pPr lvl="2" indent="-228600">
              <a:buClr>
                <a:schemeClr val="accent2">
                  <a:lumMod val="75000"/>
                </a:schemeClr>
              </a:buClr>
              <a:buFont typeface="Arial" panose="020B0604020202020204" pitchFamily="34" charset="0"/>
              <a:buChar char="•"/>
            </a:pPr>
            <a:r>
              <a:rPr lang="en-US" sz="2000" dirty="0"/>
              <a:t>Donated Leave Programs</a:t>
            </a:r>
          </a:p>
          <a:p>
            <a:pPr lvl="2" indent="-228600">
              <a:buClr>
                <a:schemeClr val="accent2">
                  <a:lumMod val="75000"/>
                </a:schemeClr>
              </a:buClr>
              <a:buFont typeface="Arial" panose="020B0604020202020204" pitchFamily="34" charset="0"/>
              <a:buChar char="•"/>
            </a:pPr>
            <a:r>
              <a:rPr lang="en-US" sz="2000" dirty="0"/>
              <a:t>Strict and sudden accrual stops (i.e. once you reach 240 hours, accrual stops)</a:t>
            </a:r>
          </a:p>
          <a:p>
            <a:pPr lvl="2" indent="-228600">
              <a:buClr>
                <a:schemeClr val="accent2">
                  <a:lumMod val="75000"/>
                </a:schemeClr>
              </a:buClr>
              <a:buFont typeface="Arial" panose="020B0604020202020204" pitchFamily="34" charset="0"/>
              <a:buChar char="•"/>
            </a:pPr>
            <a:r>
              <a:rPr lang="en-US" sz="2000" dirty="0">
                <a:latin typeface="+mn-lt"/>
                <a:cs typeface="+mn-cs"/>
              </a:rPr>
              <a:t>Holiday Bank</a:t>
            </a:r>
            <a:r>
              <a:rPr lang="en-US" sz="2000" dirty="0"/>
              <a:t>ing</a:t>
            </a:r>
            <a:endParaRPr lang="en-US" sz="2000" dirty="0">
              <a:latin typeface="+mn-lt"/>
              <a:cs typeface="+mn-cs"/>
            </a:endParaRPr>
          </a:p>
        </p:txBody>
      </p:sp>
      <p:pic>
        <p:nvPicPr>
          <p:cNvPr id="4" name="Picture 3">
            <a:extLst>
              <a:ext uri="{FF2B5EF4-FFF2-40B4-BE49-F238E27FC236}">
                <a16:creationId xmlns:a16="http://schemas.microsoft.com/office/drawing/2014/main" id="{9EC71753-1C82-5F48-D836-008BAF83649D}"/>
              </a:ext>
            </a:extLst>
          </p:cNvPr>
          <p:cNvPicPr>
            <a:picLocks noChangeAspect="1"/>
          </p:cNvPicPr>
          <p:nvPr/>
        </p:nvPicPr>
        <p:blipFill>
          <a:blip r:embed="rId2"/>
          <a:stretch>
            <a:fillRect/>
          </a:stretch>
        </p:blipFill>
        <p:spPr>
          <a:xfrm>
            <a:off x="9259117" y="3729802"/>
            <a:ext cx="2820598" cy="2570986"/>
          </a:xfrm>
          <a:prstGeom prst="rect">
            <a:avLst/>
          </a:prstGeom>
        </p:spPr>
      </p:pic>
    </p:spTree>
    <p:extLst>
      <p:ext uri="{BB962C8B-B14F-4D97-AF65-F5344CB8AC3E}">
        <p14:creationId xmlns:p14="http://schemas.microsoft.com/office/powerpoint/2010/main" val="2850088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322CB-26BC-65A8-C252-D1BBBD1476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BDBE5B-B3D6-FC50-7A7D-ACFE87721E6B}"/>
              </a:ext>
            </a:extLst>
          </p:cNvPr>
          <p:cNvSpPr>
            <a:spLocks noGrp="1"/>
          </p:cNvSpPr>
          <p:nvPr>
            <p:ph type="title" idx="4294967295"/>
          </p:nvPr>
        </p:nvSpPr>
        <p:spPr>
          <a:xfrm>
            <a:off x="466724" y="0"/>
            <a:ext cx="11325225" cy="1314450"/>
          </a:xfrm>
        </p:spPr>
        <p:txBody>
          <a:bodyPr vert="horz" lIns="91440" tIns="45720" rIns="91440" bIns="45720" rtlCol="0" anchor="b">
            <a:normAutofit/>
          </a:bodyPr>
          <a:lstStyle/>
          <a:p>
            <a:r>
              <a:rPr lang="en-US" sz="5400" dirty="0">
                <a:solidFill>
                  <a:schemeClr val="tx1"/>
                </a:solidFill>
                <a:latin typeface="+mj-lt"/>
                <a:cs typeface="+mj-cs"/>
              </a:rPr>
              <a:t>Impact Will Vary Greatly By Government</a:t>
            </a:r>
          </a:p>
        </p:txBody>
      </p:sp>
      <p:sp>
        <p:nvSpPr>
          <p:cNvPr id="3" name="Content Placeholder 2">
            <a:extLst>
              <a:ext uri="{FF2B5EF4-FFF2-40B4-BE49-F238E27FC236}">
                <a16:creationId xmlns:a16="http://schemas.microsoft.com/office/drawing/2014/main" id="{9CB06C43-6E7A-0B64-A962-91DE5F1A601A}"/>
              </a:ext>
            </a:extLst>
          </p:cNvPr>
          <p:cNvSpPr>
            <a:spLocks noGrp="1"/>
          </p:cNvSpPr>
          <p:nvPr>
            <p:ph idx="4294967295"/>
          </p:nvPr>
        </p:nvSpPr>
        <p:spPr>
          <a:xfrm>
            <a:off x="276225" y="1552575"/>
            <a:ext cx="11830050" cy="4748214"/>
          </a:xfrm>
        </p:spPr>
        <p:txBody>
          <a:bodyPr vert="horz" lIns="91440" tIns="45720" rIns="91440" bIns="45720" rtlCol="0" anchor="t">
            <a:normAutofit lnSpcReduction="10000"/>
          </a:bodyPr>
          <a:lstStyle/>
          <a:p>
            <a:pPr indent="-228600">
              <a:lnSpc>
                <a:spcPct val="90000"/>
              </a:lnSpc>
              <a:buClr>
                <a:schemeClr val="accent2">
                  <a:lumMod val="75000"/>
                </a:schemeClr>
              </a:buClr>
              <a:buFont typeface="Arial" panose="020B0604020202020204" pitchFamily="34" charset="0"/>
              <a:buChar char="•"/>
            </a:pPr>
            <a:r>
              <a:rPr lang="en-US" sz="2800" dirty="0">
                <a:latin typeface="+mn-lt"/>
                <a:cs typeface="+mn-cs"/>
              </a:rPr>
              <a:t>Increase in the reported liability</a:t>
            </a:r>
          </a:p>
          <a:p>
            <a:pPr lvl="1" indent="-228600">
              <a:buClr>
                <a:schemeClr val="accent2">
                  <a:lumMod val="75000"/>
                </a:schemeClr>
              </a:buClr>
              <a:buFont typeface="Arial" panose="020B0604020202020204" pitchFamily="34" charset="0"/>
              <a:buChar char="•"/>
            </a:pPr>
            <a:r>
              <a:rPr lang="en-US" sz="2400" dirty="0"/>
              <a:t>The liability </a:t>
            </a:r>
            <a:r>
              <a:rPr lang="en-US" sz="2400" b="1" u="sng" dirty="0"/>
              <a:t>will</a:t>
            </a:r>
            <a:r>
              <a:rPr lang="en-US" sz="2400" dirty="0"/>
              <a:t> increase due to:</a:t>
            </a:r>
          </a:p>
          <a:p>
            <a:pPr lvl="2" indent="-228600">
              <a:buClr>
                <a:schemeClr val="accent2">
                  <a:lumMod val="75000"/>
                </a:schemeClr>
              </a:buClr>
              <a:buFont typeface="Arial" panose="020B0604020202020204" pitchFamily="34" charset="0"/>
              <a:buChar char="•"/>
            </a:pPr>
            <a:r>
              <a:rPr lang="en-US" sz="2000" dirty="0"/>
              <a:t>Broader Scope-Paid </a:t>
            </a:r>
            <a:r>
              <a:rPr lang="en-US" sz="2000" b="1" u="sng" dirty="0"/>
              <a:t>or</a:t>
            </a:r>
            <a:r>
              <a:rPr lang="en-US" sz="2000" dirty="0"/>
              <a:t> Used</a:t>
            </a:r>
          </a:p>
          <a:p>
            <a:pPr lvl="2" indent="-228600">
              <a:buClr>
                <a:schemeClr val="accent2">
                  <a:lumMod val="75000"/>
                </a:schemeClr>
              </a:buClr>
              <a:buFont typeface="Arial" panose="020B0604020202020204" pitchFamily="34" charset="0"/>
              <a:buChar char="•"/>
            </a:pPr>
            <a:r>
              <a:rPr lang="en-US" sz="2000" dirty="0"/>
              <a:t>Lower probability threshold More Likely than Not vs. the Old standard of Probable</a:t>
            </a:r>
          </a:p>
          <a:p>
            <a:pPr lvl="1" indent="-228600">
              <a:buClr>
                <a:schemeClr val="accent2">
                  <a:lumMod val="75000"/>
                </a:schemeClr>
              </a:buClr>
              <a:buFont typeface="Arial" panose="020B0604020202020204" pitchFamily="34" charset="0"/>
              <a:buChar char="•"/>
            </a:pPr>
            <a:r>
              <a:rPr lang="en-US" sz="2400" dirty="0"/>
              <a:t>The amount of the increase can vary significantly </a:t>
            </a:r>
          </a:p>
          <a:p>
            <a:pPr lvl="2" indent="-228600">
              <a:buClr>
                <a:schemeClr val="accent2">
                  <a:lumMod val="75000"/>
                </a:schemeClr>
              </a:buClr>
              <a:buFont typeface="Arial" panose="020B0604020202020204" pitchFamily="34" charset="0"/>
              <a:buChar char="•"/>
            </a:pPr>
            <a:r>
              <a:rPr lang="en-US" sz="2000" dirty="0">
                <a:latin typeface="+mn-lt"/>
                <a:cs typeface="+mn-cs"/>
              </a:rPr>
              <a:t>Governments with generous leave policies but stingy caps for paying upon termination</a:t>
            </a:r>
            <a:r>
              <a:rPr lang="en-US" sz="2000" dirty="0"/>
              <a:t> will have the biggest increase in liability</a:t>
            </a:r>
          </a:p>
          <a:p>
            <a:pPr lvl="2" indent="-228600">
              <a:buClr>
                <a:schemeClr val="accent2">
                  <a:lumMod val="75000"/>
                </a:schemeClr>
              </a:buClr>
              <a:buFont typeface="Arial" panose="020B0604020202020204" pitchFamily="34" charset="0"/>
              <a:buChar char="•"/>
            </a:pPr>
            <a:r>
              <a:rPr lang="en-US" sz="2000" dirty="0">
                <a:latin typeface="+mn-lt"/>
                <a:cs typeface="+mn-cs"/>
              </a:rPr>
              <a:t>Governments with relatively </a:t>
            </a:r>
            <a:r>
              <a:rPr lang="en-US" sz="2000" dirty="0"/>
              <a:t>stingy leave policies but higher caps for payout will have a smaller increase in liability because GASB 16 will already have captured much of it.</a:t>
            </a:r>
          </a:p>
          <a:p>
            <a:pPr lvl="2" indent="-228600">
              <a:buClr>
                <a:schemeClr val="accent2">
                  <a:lumMod val="75000"/>
                </a:schemeClr>
              </a:buClr>
              <a:buFont typeface="Arial" panose="020B0604020202020204" pitchFamily="34" charset="0"/>
              <a:buChar char="•"/>
            </a:pPr>
            <a:r>
              <a:rPr lang="en-US" sz="2000" dirty="0">
                <a:latin typeface="+mn-lt"/>
                <a:cs typeface="+mn-cs"/>
              </a:rPr>
              <a:t>Flow assumptions and other estimation techniques can </a:t>
            </a:r>
            <a:r>
              <a:rPr lang="en-US" sz="2000" dirty="0"/>
              <a:t>significantly impact the number so be prepared to use usage patterns, forfeiture rates, demographics and differences between groups to justify the estimation approach</a:t>
            </a:r>
          </a:p>
          <a:p>
            <a:pPr lvl="2" indent="-228600">
              <a:buClr>
                <a:schemeClr val="accent2">
                  <a:lumMod val="75000"/>
                </a:schemeClr>
              </a:buClr>
              <a:buFont typeface="Arial" panose="020B0604020202020204" pitchFamily="34" charset="0"/>
              <a:buChar char="•"/>
            </a:pPr>
            <a:r>
              <a:rPr lang="en-US" sz="2000" dirty="0"/>
              <a:t>Start with the simplest approach first and see if it makes sense which often will be what </a:t>
            </a:r>
            <a:r>
              <a:rPr lang="en-US" sz="2000" u="sng" dirty="0"/>
              <a:t>won’t </a:t>
            </a:r>
            <a:r>
              <a:rPr lang="en-US" sz="2000" dirty="0"/>
              <a:t>be paid (aka forfeitures upon termination), rather than what </a:t>
            </a:r>
            <a:r>
              <a:rPr lang="en-US" sz="2000" u="sng" dirty="0"/>
              <a:t>will</a:t>
            </a:r>
            <a:r>
              <a:rPr lang="en-US" sz="2000" dirty="0"/>
              <a:t> be paid. </a:t>
            </a:r>
          </a:p>
          <a:p>
            <a:pPr lvl="2" indent="-228600">
              <a:buClr>
                <a:schemeClr val="accent2">
                  <a:lumMod val="75000"/>
                </a:schemeClr>
              </a:buClr>
              <a:buFont typeface="Arial" panose="020B0604020202020204" pitchFamily="34" charset="0"/>
              <a:buChar char="•"/>
            </a:pPr>
            <a:endParaRPr lang="en-US" sz="2000" dirty="0">
              <a:latin typeface="+mn-lt"/>
              <a:cs typeface="+mn-cs"/>
            </a:endParaRPr>
          </a:p>
        </p:txBody>
      </p:sp>
      <p:pic>
        <p:nvPicPr>
          <p:cNvPr id="7" name="Picture 6">
            <a:extLst>
              <a:ext uri="{FF2B5EF4-FFF2-40B4-BE49-F238E27FC236}">
                <a16:creationId xmlns:a16="http://schemas.microsoft.com/office/drawing/2014/main" id="{3709781B-EBED-F59E-0E7B-4FF3108C204C}"/>
              </a:ext>
            </a:extLst>
          </p:cNvPr>
          <p:cNvPicPr>
            <a:picLocks noChangeAspect="1"/>
          </p:cNvPicPr>
          <p:nvPr/>
        </p:nvPicPr>
        <p:blipFill rotWithShape="1">
          <a:blip r:embed="rId2"/>
          <a:srcRect l="34716" r="26343" b="-2"/>
          <a:stretch/>
        </p:blipFill>
        <p:spPr>
          <a:xfrm>
            <a:off x="9701784" y="1429131"/>
            <a:ext cx="1870709" cy="1944496"/>
          </a:xfrm>
          <a:prstGeom prst="rect">
            <a:avLst/>
          </a:prstGeom>
        </p:spPr>
      </p:pic>
    </p:spTree>
    <p:extLst>
      <p:ext uri="{BB962C8B-B14F-4D97-AF65-F5344CB8AC3E}">
        <p14:creationId xmlns:p14="http://schemas.microsoft.com/office/powerpoint/2010/main" val="2078739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1DB7ED-6B4F-4779-3198-1890F8C7E7F4}"/>
              </a:ext>
            </a:extLst>
          </p:cNvPr>
          <p:cNvSpPr>
            <a:spLocks noGrp="1"/>
          </p:cNvSpPr>
          <p:nvPr>
            <p:ph type="sldNum" sz="quarter" idx="12"/>
          </p:nvPr>
        </p:nvSpPr>
        <p:spPr/>
        <p:txBody>
          <a:bodyPr/>
          <a:lstStyle/>
          <a:p>
            <a:fld id="{B212C38A-D241-7041-9EFC-6446870ABFAA}" type="slidenum">
              <a:rPr lang="en-US" smtClean="0"/>
              <a:pPr/>
              <a:t>27</a:t>
            </a:fld>
            <a:endParaRPr lang="en-US" dirty="0"/>
          </a:p>
        </p:txBody>
      </p:sp>
      <p:sp>
        <p:nvSpPr>
          <p:cNvPr id="3" name="TextBox 2">
            <a:extLst>
              <a:ext uri="{FF2B5EF4-FFF2-40B4-BE49-F238E27FC236}">
                <a16:creationId xmlns:a16="http://schemas.microsoft.com/office/drawing/2014/main" id="{F214E6A9-BB15-C0E2-EA3A-4581D36065E4}"/>
              </a:ext>
            </a:extLst>
          </p:cNvPr>
          <p:cNvSpPr txBox="1"/>
          <p:nvPr/>
        </p:nvSpPr>
        <p:spPr>
          <a:xfrm>
            <a:off x="742950" y="361603"/>
            <a:ext cx="10469533" cy="769441"/>
          </a:xfrm>
          <a:prstGeom prst="rect">
            <a:avLst/>
          </a:prstGeom>
          <a:noFill/>
        </p:spPr>
        <p:txBody>
          <a:bodyPr wrap="square" rtlCol="0">
            <a:spAutoFit/>
          </a:bodyPr>
          <a:lstStyle/>
          <a:p>
            <a:pPr algn="ctr"/>
            <a:r>
              <a:rPr lang="en-US" sz="4400" dirty="0"/>
              <a:t>Plan for Prosper Implementation</a:t>
            </a:r>
          </a:p>
        </p:txBody>
      </p:sp>
      <p:sp>
        <p:nvSpPr>
          <p:cNvPr id="4" name="TextBox 3">
            <a:extLst>
              <a:ext uri="{FF2B5EF4-FFF2-40B4-BE49-F238E27FC236}">
                <a16:creationId xmlns:a16="http://schemas.microsoft.com/office/drawing/2014/main" id="{455F4F57-2213-29E3-87B2-9AD4625CEA24}"/>
              </a:ext>
            </a:extLst>
          </p:cNvPr>
          <p:cNvSpPr txBox="1"/>
          <p:nvPr/>
        </p:nvSpPr>
        <p:spPr>
          <a:xfrm>
            <a:off x="742950" y="1524000"/>
            <a:ext cx="10782300" cy="5078313"/>
          </a:xfrm>
          <a:prstGeom prst="rect">
            <a:avLst/>
          </a:prstGeom>
          <a:noFill/>
        </p:spPr>
        <p:txBody>
          <a:bodyPr wrap="square" rtlCol="0">
            <a:spAutoFit/>
          </a:bodyPr>
          <a:lstStyle/>
          <a:p>
            <a:r>
              <a:rPr lang="en-US" sz="2800" b="1" u="sng" dirty="0"/>
              <a:t>Prosper Policies</a:t>
            </a:r>
          </a:p>
          <a:p>
            <a:r>
              <a:rPr lang="en-US" sz="2400" dirty="0"/>
              <a:t>Vacation 	2weeks&lt;2yr, 3 weeks&lt;5, 4 weeks&lt;10, 5 weeks&gt; 10+ to a maximum 		accrual of twice your annual accrual</a:t>
            </a:r>
          </a:p>
          <a:p>
            <a:r>
              <a:rPr lang="en-US" sz="2400" dirty="0"/>
              <a:t>Sick		One day per month up to a maximum accrual of 720</a:t>
            </a:r>
          </a:p>
          <a:p>
            <a:endParaRPr lang="en-US" sz="2400" dirty="0"/>
          </a:p>
          <a:p>
            <a:pPr marL="342900" indent="-342900">
              <a:buFont typeface="Arial" panose="020B0604020202020204" pitchFamily="34" charset="0"/>
              <a:buChar char="•"/>
            </a:pPr>
            <a:r>
              <a:rPr lang="en-US" sz="2200" dirty="0"/>
              <a:t>Vacation Buy Back for up to 80 hours per year</a:t>
            </a:r>
          </a:p>
          <a:p>
            <a:pPr marL="342900" indent="-342900">
              <a:buFont typeface="Arial" panose="020B0604020202020204" pitchFamily="34" charset="0"/>
              <a:buChar char="•"/>
            </a:pPr>
            <a:r>
              <a:rPr lang="en-US" sz="2200" dirty="0"/>
              <a:t>Maximum pay out upon termination is your maximum accrual for vacation and 120 for sick</a:t>
            </a:r>
          </a:p>
          <a:p>
            <a:pPr marL="342900" indent="-342900">
              <a:buFont typeface="Arial" panose="020B0604020202020204" pitchFamily="34" charset="0"/>
              <a:buChar char="•"/>
            </a:pPr>
            <a:r>
              <a:rPr lang="en-US" sz="2200" dirty="0"/>
              <a:t>Vesting is tied to probationary period with no payouts upon termination for first six months</a:t>
            </a:r>
          </a:p>
          <a:p>
            <a:pPr marL="342900" indent="-342900">
              <a:buFont typeface="Arial" panose="020B0604020202020204" pitchFamily="34" charset="0"/>
              <a:buChar char="•"/>
            </a:pPr>
            <a:r>
              <a:rPr lang="en-US" sz="2200" dirty="0"/>
              <a:t>Fire is proportionately higher due to higher work year</a:t>
            </a:r>
          </a:p>
          <a:p>
            <a:pPr marL="342900" indent="-342900">
              <a:buFont typeface="Arial" panose="020B0604020202020204" pitchFamily="34" charset="0"/>
              <a:buChar char="•"/>
            </a:pPr>
            <a:r>
              <a:rPr lang="en-US" sz="2200" dirty="0"/>
              <a:t>Donated leave policy exists but is </a:t>
            </a:r>
            <a:r>
              <a:rPr lang="en-US" sz="2200"/>
              <a:t>on an </a:t>
            </a:r>
            <a:r>
              <a:rPr lang="en-US" sz="2200" dirty="0"/>
              <a:t>individual basis with caps not a sick leave pool</a:t>
            </a:r>
          </a:p>
          <a:p>
            <a:pPr marL="342900" indent="-342900">
              <a:buFont typeface="Arial" panose="020B0604020202020204" pitchFamily="34" charset="0"/>
              <a:buChar char="•"/>
            </a:pPr>
            <a:r>
              <a:rPr lang="en-US" sz="2200" dirty="0"/>
              <a:t>Public Safety demographics are different in that employees are generally younger when hired and have longer tenure</a:t>
            </a:r>
          </a:p>
          <a:p>
            <a:endParaRPr lang="en-US" sz="2400" dirty="0"/>
          </a:p>
        </p:txBody>
      </p:sp>
    </p:spTree>
    <p:extLst>
      <p:ext uri="{BB962C8B-B14F-4D97-AF65-F5344CB8AC3E}">
        <p14:creationId xmlns:p14="http://schemas.microsoft.com/office/powerpoint/2010/main" val="3538347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B8E26F-561E-8413-1D72-3DA5498749B7}"/>
              </a:ext>
            </a:extLst>
          </p:cNvPr>
          <p:cNvSpPr>
            <a:spLocks noGrp="1"/>
          </p:cNvSpPr>
          <p:nvPr>
            <p:ph type="sldNum" sz="quarter" idx="12"/>
          </p:nvPr>
        </p:nvSpPr>
        <p:spPr/>
        <p:txBody>
          <a:bodyPr/>
          <a:lstStyle/>
          <a:p>
            <a:fld id="{B212C38A-D241-7041-9EFC-6446870ABFAA}" type="slidenum">
              <a:rPr lang="en-US" smtClean="0"/>
              <a:pPr/>
              <a:t>28</a:t>
            </a:fld>
            <a:endParaRPr lang="en-US" dirty="0"/>
          </a:p>
        </p:txBody>
      </p:sp>
      <p:sp>
        <p:nvSpPr>
          <p:cNvPr id="3" name="TextBox 2">
            <a:extLst>
              <a:ext uri="{FF2B5EF4-FFF2-40B4-BE49-F238E27FC236}">
                <a16:creationId xmlns:a16="http://schemas.microsoft.com/office/drawing/2014/main" id="{A815EA8F-CD1B-61ED-C81A-788F54FE9FCE}"/>
              </a:ext>
            </a:extLst>
          </p:cNvPr>
          <p:cNvSpPr txBox="1"/>
          <p:nvPr/>
        </p:nvSpPr>
        <p:spPr>
          <a:xfrm>
            <a:off x="781050" y="333375"/>
            <a:ext cx="10431433" cy="1046440"/>
          </a:xfrm>
          <a:prstGeom prst="rect">
            <a:avLst/>
          </a:prstGeom>
          <a:noFill/>
        </p:spPr>
        <p:txBody>
          <a:bodyPr wrap="square" rtlCol="0">
            <a:spAutoFit/>
          </a:bodyPr>
          <a:lstStyle/>
          <a:p>
            <a:pPr algn="ctr"/>
            <a:r>
              <a:rPr lang="en-US" sz="4400" dirty="0"/>
              <a:t>Plan for Prosper Implementation</a:t>
            </a:r>
          </a:p>
          <a:p>
            <a:pPr algn="ctr"/>
            <a:endParaRPr lang="en-US" dirty="0"/>
          </a:p>
        </p:txBody>
      </p:sp>
      <p:sp>
        <p:nvSpPr>
          <p:cNvPr id="4" name="TextBox 3">
            <a:extLst>
              <a:ext uri="{FF2B5EF4-FFF2-40B4-BE49-F238E27FC236}">
                <a16:creationId xmlns:a16="http://schemas.microsoft.com/office/drawing/2014/main" id="{E2184161-2294-3A76-6F96-DBAA10193393}"/>
              </a:ext>
            </a:extLst>
          </p:cNvPr>
          <p:cNvSpPr txBox="1"/>
          <p:nvPr/>
        </p:nvSpPr>
        <p:spPr>
          <a:xfrm>
            <a:off x="646142" y="1181100"/>
            <a:ext cx="10884442" cy="4893647"/>
          </a:xfrm>
          <a:prstGeom prst="rect">
            <a:avLst/>
          </a:prstGeom>
          <a:noFill/>
        </p:spPr>
        <p:txBody>
          <a:bodyPr wrap="square" rtlCol="0">
            <a:spAutoFit/>
          </a:bodyPr>
          <a:lstStyle/>
          <a:p>
            <a:r>
              <a:rPr lang="en-US" sz="2800" b="1" u="sng" dirty="0"/>
              <a:t>Vacation-</a:t>
            </a:r>
            <a:r>
              <a:rPr lang="en-US" sz="2800" dirty="0"/>
              <a:t>under GASB 101 expanded definition and given the vacation buy back policy, all vacation accrued by all employee groups is a liability.  It is deemed more likely than not that  new employees will vest.</a:t>
            </a:r>
          </a:p>
          <a:p>
            <a:r>
              <a:rPr lang="en-US" sz="2800" b="1" u="sng" dirty="0"/>
              <a:t>Sick-</a:t>
            </a:r>
            <a:r>
              <a:rPr lang="en-US" sz="2800" dirty="0"/>
              <a:t>Employees divided into three groups, Police, Fire and General Employees with total accrued hours for each being the starting point.  Forfeiture rates upon termination are determined for each group using multi-year historic experience.</a:t>
            </a:r>
          </a:p>
          <a:p>
            <a:pPr marL="457200" indent="-457200">
              <a:buFont typeface="Wingdings" panose="05000000000000000000" pitchFamily="2" charset="2"/>
              <a:buChar char="§"/>
            </a:pPr>
            <a:r>
              <a:rPr lang="en-US" sz="2200" dirty="0"/>
              <a:t>The forfeiture rate is multiplied by the accrued sick leave hours by group =forfeited hours.</a:t>
            </a:r>
          </a:p>
          <a:p>
            <a:pPr marL="457200" indent="-457200">
              <a:buFont typeface="Wingdings" panose="05000000000000000000" pitchFamily="2" charset="2"/>
              <a:buChar char="§"/>
            </a:pPr>
            <a:r>
              <a:rPr lang="en-US" sz="2200" dirty="0"/>
              <a:t> Forfeited hours are multiplied by each groups average hourly rate = forfeited leave.</a:t>
            </a:r>
          </a:p>
          <a:p>
            <a:pPr marL="457200" indent="-457200">
              <a:buFont typeface="Wingdings" panose="05000000000000000000" pitchFamily="2" charset="2"/>
              <a:buChar char="§"/>
            </a:pPr>
            <a:r>
              <a:rPr lang="en-US" sz="2200" dirty="0"/>
              <a:t>Forfeited leave is subtracted from the total accrued leave to determine the GASB 101 Sick liability.</a:t>
            </a:r>
          </a:p>
          <a:p>
            <a:endParaRPr lang="en-US" sz="2800" dirty="0"/>
          </a:p>
        </p:txBody>
      </p:sp>
    </p:spTree>
    <p:extLst>
      <p:ext uri="{BB962C8B-B14F-4D97-AF65-F5344CB8AC3E}">
        <p14:creationId xmlns:p14="http://schemas.microsoft.com/office/powerpoint/2010/main" val="3542170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FA84C-6596-6ED0-4D8B-65E46914520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3A1AD4-FA26-A9D7-4301-E059312F2995}"/>
              </a:ext>
            </a:extLst>
          </p:cNvPr>
          <p:cNvSpPr>
            <a:spLocks noGrp="1"/>
          </p:cNvSpPr>
          <p:nvPr>
            <p:ph type="sldNum" sz="quarter" idx="12"/>
          </p:nvPr>
        </p:nvSpPr>
        <p:spPr/>
        <p:txBody>
          <a:bodyPr/>
          <a:lstStyle/>
          <a:p>
            <a:fld id="{B212C38A-D241-7041-9EFC-6446870ABFAA}" type="slidenum">
              <a:rPr lang="en-US" smtClean="0"/>
              <a:pPr/>
              <a:t>29</a:t>
            </a:fld>
            <a:endParaRPr lang="en-US" dirty="0"/>
          </a:p>
        </p:txBody>
      </p:sp>
      <p:sp>
        <p:nvSpPr>
          <p:cNvPr id="3" name="TextBox 2">
            <a:extLst>
              <a:ext uri="{FF2B5EF4-FFF2-40B4-BE49-F238E27FC236}">
                <a16:creationId xmlns:a16="http://schemas.microsoft.com/office/drawing/2014/main" id="{1913BBE6-E2C0-7D54-C116-DFD53AF3B9C7}"/>
              </a:ext>
            </a:extLst>
          </p:cNvPr>
          <p:cNvSpPr txBox="1"/>
          <p:nvPr/>
        </p:nvSpPr>
        <p:spPr>
          <a:xfrm>
            <a:off x="781050" y="333375"/>
            <a:ext cx="10431433" cy="1046440"/>
          </a:xfrm>
          <a:prstGeom prst="rect">
            <a:avLst/>
          </a:prstGeom>
          <a:noFill/>
        </p:spPr>
        <p:txBody>
          <a:bodyPr wrap="square" rtlCol="0">
            <a:spAutoFit/>
          </a:bodyPr>
          <a:lstStyle/>
          <a:p>
            <a:pPr algn="ctr"/>
            <a:r>
              <a:rPr lang="en-US" sz="4400" dirty="0"/>
              <a:t>Plan for Prosper Implementation</a:t>
            </a:r>
          </a:p>
          <a:p>
            <a:pPr algn="ctr"/>
            <a:endParaRPr lang="en-US" dirty="0"/>
          </a:p>
        </p:txBody>
      </p:sp>
      <p:sp>
        <p:nvSpPr>
          <p:cNvPr id="4" name="TextBox 3">
            <a:extLst>
              <a:ext uri="{FF2B5EF4-FFF2-40B4-BE49-F238E27FC236}">
                <a16:creationId xmlns:a16="http://schemas.microsoft.com/office/drawing/2014/main" id="{F27FB56D-DEC4-AA11-C4B1-89A989F674E5}"/>
              </a:ext>
            </a:extLst>
          </p:cNvPr>
          <p:cNvSpPr txBox="1"/>
          <p:nvPr/>
        </p:nvSpPr>
        <p:spPr>
          <a:xfrm>
            <a:off x="457200" y="1181100"/>
            <a:ext cx="10953749" cy="5293757"/>
          </a:xfrm>
          <a:prstGeom prst="rect">
            <a:avLst/>
          </a:prstGeom>
          <a:noFill/>
        </p:spPr>
        <p:txBody>
          <a:bodyPr wrap="square" rtlCol="0">
            <a:spAutoFit/>
          </a:bodyPr>
          <a:lstStyle/>
          <a:p>
            <a:r>
              <a:rPr lang="en-US" sz="2600" b="1" u="sng" dirty="0"/>
              <a:t>Sabbaticals- </a:t>
            </a:r>
            <a:r>
              <a:rPr lang="en-US" sz="2600" dirty="0"/>
              <a:t>N/A</a:t>
            </a:r>
          </a:p>
          <a:p>
            <a:r>
              <a:rPr lang="en-US" sz="2600" b="1" u="sng" dirty="0"/>
              <a:t>Holiday Banking- </a:t>
            </a:r>
            <a:r>
              <a:rPr lang="en-US" sz="2600" dirty="0"/>
              <a:t>Probably immaterial but will analyze for</a:t>
            </a:r>
          </a:p>
          <a:p>
            <a:r>
              <a:rPr lang="en-US" sz="2600" dirty="0"/>
              <a:t>public safety.</a:t>
            </a:r>
          </a:p>
          <a:p>
            <a:r>
              <a:rPr lang="en-US" sz="2600" b="1" u="sng" dirty="0"/>
              <a:t>PTO-</a:t>
            </a:r>
            <a:r>
              <a:rPr lang="en-US" sz="2600" dirty="0"/>
              <a:t>N/A</a:t>
            </a:r>
          </a:p>
          <a:p>
            <a:r>
              <a:rPr lang="en-US" sz="2600" b="1" dirty="0"/>
              <a:t>Jury/Bereavement-</a:t>
            </a:r>
            <a:r>
              <a:rPr lang="en-US" sz="2600" dirty="0"/>
              <a:t>as used, no liability</a:t>
            </a:r>
          </a:p>
          <a:p>
            <a:r>
              <a:rPr lang="en-US" sz="2600" b="1" u="sng" dirty="0"/>
              <a:t>Parental Leave- </a:t>
            </a:r>
            <a:r>
              <a:rPr lang="en-US" sz="2600" dirty="0"/>
              <a:t>included in the sick and vacation accruals.</a:t>
            </a:r>
          </a:p>
          <a:p>
            <a:r>
              <a:rPr lang="en-US" sz="2600" b="1" u="sng" dirty="0"/>
              <a:t>Due within one year-</a:t>
            </a:r>
            <a:r>
              <a:rPr lang="en-US" sz="2600" dirty="0"/>
              <a:t>Total vacation and sick hours used for last three years compared to beginning hours for each year, that average percentage is then multiplied by the year calculated liability. (FIFO) LIFO could also be used (if usage patterns justify it) and would produce a lower to much lower amount.</a:t>
            </a:r>
          </a:p>
          <a:p>
            <a:r>
              <a:rPr lang="en-US" sz="2600" b="1" u="sng" dirty="0"/>
              <a:t>Average rates </a:t>
            </a:r>
            <a:r>
              <a:rPr lang="en-US" sz="2600" dirty="0"/>
              <a:t>per employee group used if actual rates for each employee is not practicable.</a:t>
            </a:r>
          </a:p>
          <a:p>
            <a:r>
              <a:rPr lang="en-US" sz="2600" b="1" u="sng" dirty="0"/>
              <a:t>TMRS and FICA </a:t>
            </a:r>
            <a:r>
              <a:rPr lang="en-US" sz="2600" dirty="0"/>
              <a:t>is applied to the liability.</a:t>
            </a:r>
            <a:endParaRPr lang="en-US" sz="2800" dirty="0"/>
          </a:p>
        </p:txBody>
      </p:sp>
      <p:pic>
        <p:nvPicPr>
          <p:cNvPr id="5" name="Picture 4">
            <a:extLst>
              <a:ext uri="{FF2B5EF4-FFF2-40B4-BE49-F238E27FC236}">
                <a16:creationId xmlns:a16="http://schemas.microsoft.com/office/drawing/2014/main" id="{D52AE7DE-5DA2-90EF-9D91-91C83FD8F819}"/>
              </a:ext>
            </a:extLst>
          </p:cNvPr>
          <p:cNvPicPr>
            <a:picLocks noChangeAspect="1"/>
          </p:cNvPicPr>
          <p:nvPr/>
        </p:nvPicPr>
        <p:blipFill rotWithShape="1">
          <a:blip r:embed="rId2"/>
          <a:srcRect l="18291" r="17249" b="-3"/>
          <a:stretch/>
        </p:blipFill>
        <p:spPr>
          <a:xfrm>
            <a:off x="9786783" y="333375"/>
            <a:ext cx="2125213" cy="2209038"/>
          </a:xfrm>
          <a:prstGeom prst="rect">
            <a:avLst/>
          </a:prstGeom>
        </p:spPr>
      </p:pic>
    </p:spTree>
    <p:extLst>
      <p:ext uri="{BB962C8B-B14F-4D97-AF65-F5344CB8AC3E}">
        <p14:creationId xmlns:p14="http://schemas.microsoft.com/office/powerpoint/2010/main" val="3979523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760FD-B11C-8518-2D35-8107CA86FDBF}"/>
              </a:ext>
            </a:extLst>
          </p:cNvPr>
          <p:cNvSpPr>
            <a:spLocks noGrp="1"/>
          </p:cNvSpPr>
          <p:nvPr>
            <p:ph type="title" idx="4294967295"/>
          </p:nvPr>
        </p:nvSpPr>
        <p:spPr>
          <a:xfrm>
            <a:off x="0" y="0"/>
            <a:ext cx="11236325" cy="1574800"/>
          </a:xfrm>
        </p:spPr>
        <p:txBody>
          <a:bodyPr wrap="square" anchor="ctr">
            <a:normAutofit/>
          </a:bodyPr>
          <a:lstStyle/>
          <a:p>
            <a:r>
              <a:rPr lang="en-US" dirty="0"/>
              <a:t>No. 101, Compensated Absences </a:t>
            </a:r>
          </a:p>
        </p:txBody>
      </p:sp>
      <p:graphicFrame>
        <p:nvGraphicFramePr>
          <p:cNvPr id="4" name="Diagram 3">
            <a:extLst>
              <a:ext uri="{FF2B5EF4-FFF2-40B4-BE49-F238E27FC236}">
                <a16:creationId xmlns:a16="http://schemas.microsoft.com/office/drawing/2014/main" id="{9D498820-2F18-4061-A928-B849FF1F4025}"/>
              </a:ext>
            </a:extLst>
          </p:cNvPr>
          <p:cNvGraphicFramePr/>
          <p:nvPr>
            <p:extLst>
              <p:ext uri="{D42A27DB-BD31-4B8C-83A1-F6EECF244321}">
                <p14:modId xmlns:p14="http://schemas.microsoft.com/office/powerpoint/2010/main" val="2418797821"/>
              </p:ext>
            </p:extLst>
          </p:nvPr>
        </p:nvGraphicFramePr>
        <p:xfrm>
          <a:off x="846804" y="1255751"/>
          <a:ext cx="11198579"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7963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BDC707-80F0-8941-77EF-B5F52BCC5B03}"/>
              </a:ext>
            </a:extLst>
          </p:cNvPr>
          <p:cNvSpPr>
            <a:spLocks noGrp="1"/>
          </p:cNvSpPr>
          <p:nvPr>
            <p:ph type="sldNum" sz="quarter" idx="12"/>
          </p:nvPr>
        </p:nvSpPr>
        <p:spPr/>
        <p:txBody>
          <a:bodyPr/>
          <a:lstStyle/>
          <a:p>
            <a:fld id="{B212C38A-D241-7041-9EFC-6446870ABFAA}" type="slidenum">
              <a:rPr lang="en-US" smtClean="0"/>
              <a:pPr/>
              <a:t>30</a:t>
            </a:fld>
            <a:endParaRPr lang="en-US" dirty="0"/>
          </a:p>
        </p:txBody>
      </p:sp>
      <p:sp>
        <p:nvSpPr>
          <p:cNvPr id="3" name="TextBox 2">
            <a:extLst>
              <a:ext uri="{FF2B5EF4-FFF2-40B4-BE49-F238E27FC236}">
                <a16:creationId xmlns:a16="http://schemas.microsoft.com/office/drawing/2014/main" id="{5BFF01F9-713E-FC03-7596-957DAD6DCD7B}"/>
              </a:ext>
            </a:extLst>
          </p:cNvPr>
          <p:cNvSpPr txBox="1"/>
          <p:nvPr/>
        </p:nvSpPr>
        <p:spPr>
          <a:xfrm>
            <a:off x="2181225" y="338291"/>
            <a:ext cx="7084440" cy="769441"/>
          </a:xfrm>
          <a:prstGeom prst="rect">
            <a:avLst/>
          </a:prstGeom>
          <a:noFill/>
        </p:spPr>
        <p:txBody>
          <a:bodyPr wrap="none" rtlCol="0">
            <a:spAutoFit/>
          </a:bodyPr>
          <a:lstStyle/>
          <a:p>
            <a:r>
              <a:rPr lang="en-US" sz="4400" dirty="0"/>
              <a:t>GASB Illustrated Walk forward</a:t>
            </a:r>
          </a:p>
        </p:txBody>
      </p:sp>
      <p:pic>
        <p:nvPicPr>
          <p:cNvPr id="7" name="Picture 6">
            <a:extLst>
              <a:ext uri="{FF2B5EF4-FFF2-40B4-BE49-F238E27FC236}">
                <a16:creationId xmlns:a16="http://schemas.microsoft.com/office/drawing/2014/main" id="{77CEF236-8F3C-387E-6E72-DDB1FB051991}"/>
              </a:ext>
            </a:extLst>
          </p:cNvPr>
          <p:cNvPicPr>
            <a:picLocks noChangeAspect="1"/>
          </p:cNvPicPr>
          <p:nvPr/>
        </p:nvPicPr>
        <p:blipFill>
          <a:blip r:embed="rId2"/>
          <a:stretch>
            <a:fillRect/>
          </a:stretch>
        </p:blipFill>
        <p:spPr>
          <a:xfrm>
            <a:off x="1866900" y="1107732"/>
            <a:ext cx="8667750" cy="5197145"/>
          </a:xfrm>
          <a:prstGeom prst="rect">
            <a:avLst/>
          </a:prstGeom>
        </p:spPr>
      </p:pic>
      <p:pic>
        <p:nvPicPr>
          <p:cNvPr id="8" name="Picture 7">
            <a:extLst>
              <a:ext uri="{FF2B5EF4-FFF2-40B4-BE49-F238E27FC236}">
                <a16:creationId xmlns:a16="http://schemas.microsoft.com/office/drawing/2014/main" id="{D3B5877C-0EA8-AEBE-1055-28470ABE5756}"/>
              </a:ext>
            </a:extLst>
          </p:cNvPr>
          <p:cNvPicPr>
            <a:picLocks noChangeAspect="1"/>
          </p:cNvPicPr>
          <p:nvPr/>
        </p:nvPicPr>
        <p:blipFill rotWithShape="1">
          <a:blip r:embed="rId3"/>
          <a:srcRect r="-1" b="4708"/>
          <a:stretch/>
        </p:blipFill>
        <p:spPr>
          <a:xfrm>
            <a:off x="10000992" y="0"/>
            <a:ext cx="2036905" cy="2160969"/>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Tree>
    <p:extLst>
      <p:ext uri="{BB962C8B-B14F-4D97-AF65-F5344CB8AC3E}">
        <p14:creationId xmlns:p14="http://schemas.microsoft.com/office/powerpoint/2010/main" val="1056026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C5487-4DA3-3CB0-C6B2-2CD1AEF1F486}"/>
              </a:ext>
            </a:extLst>
          </p:cNvPr>
          <p:cNvSpPr>
            <a:spLocks noGrp="1"/>
          </p:cNvSpPr>
          <p:nvPr>
            <p:ph type="sldNum" sz="quarter" idx="12"/>
          </p:nvPr>
        </p:nvSpPr>
        <p:spPr/>
        <p:txBody>
          <a:bodyPr/>
          <a:lstStyle/>
          <a:p>
            <a:fld id="{B212C38A-D241-7041-9EFC-6446870ABFAA}" type="slidenum">
              <a:rPr lang="en-US" smtClean="0"/>
              <a:pPr/>
              <a:t>31</a:t>
            </a:fld>
            <a:endParaRPr lang="en-US" dirty="0"/>
          </a:p>
        </p:txBody>
      </p:sp>
      <p:sp>
        <p:nvSpPr>
          <p:cNvPr id="3" name="TextBox 2">
            <a:extLst>
              <a:ext uri="{FF2B5EF4-FFF2-40B4-BE49-F238E27FC236}">
                <a16:creationId xmlns:a16="http://schemas.microsoft.com/office/drawing/2014/main" id="{EE16CCF7-157F-063E-2093-CDA627E0209B}"/>
              </a:ext>
            </a:extLst>
          </p:cNvPr>
          <p:cNvSpPr txBox="1"/>
          <p:nvPr/>
        </p:nvSpPr>
        <p:spPr>
          <a:xfrm>
            <a:off x="819150" y="428625"/>
            <a:ext cx="10224511" cy="769441"/>
          </a:xfrm>
          <a:prstGeom prst="rect">
            <a:avLst/>
          </a:prstGeom>
          <a:noFill/>
        </p:spPr>
        <p:txBody>
          <a:bodyPr wrap="square" rtlCol="0">
            <a:spAutoFit/>
          </a:bodyPr>
          <a:lstStyle/>
          <a:p>
            <a:pPr algn="ctr"/>
            <a:r>
              <a:rPr lang="en-US" sz="4400" dirty="0"/>
              <a:t>City of College Station, Texas</a:t>
            </a:r>
          </a:p>
        </p:txBody>
      </p:sp>
      <p:sp>
        <p:nvSpPr>
          <p:cNvPr id="4" name="TextBox 3">
            <a:extLst>
              <a:ext uri="{FF2B5EF4-FFF2-40B4-BE49-F238E27FC236}">
                <a16:creationId xmlns:a16="http://schemas.microsoft.com/office/drawing/2014/main" id="{5CDA8860-1FDF-7E4C-ED04-8D5D39F904B5}"/>
              </a:ext>
            </a:extLst>
          </p:cNvPr>
          <p:cNvSpPr txBox="1"/>
          <p:nvPr/>
        </p:nvSpPr>
        <p:spPr>
          <a:xfrm>
            <a:off x="819150" y="1343170"/>
            <a:ext cx="10393332" cy="1938992"/>
          </a:xfrm>
          <a:prstGeom prst="rect">
            <a:avLst/>
          </a:prstGeom>
          <a:noFill/>
        </p:spPr>
        <p:txBody>
          <a:bodyPr wrap="square" rtlCol="0">
            <a:spAutoFit/>
          </a:bodyPr>
          <a:lstStyle/>
          <a:p>
            <a:r>
              <a:rPr lang="en-US" sz="2400" dirty="0"/>
              <a:t>College Station early implemented in 2023 with no sick leave liability recorded under GASB 16 as there are no sick payouts upon termination.  Under GASB 101, the beginning liability for all leave types increased 88.5% </a:t>
            </a:r>
          </a:p>
          <a:p>
            <a:endParaRPr lang="en-US" sz="2400" dirty="0"/>
          </a:p>
          <a:p>
            <a:r>
              <a:rPr lang="en-US" sz="2000" dirty="0"/>
              <a:t>Excerpt from Note 1 of 2023 ACFR.</a:t>
            </a:r>
          </a:p>
        </p:txBody>
      </p:sp>
      <p:pic>
        <p:nvPicPr>
          <p:cNvPr id="6" name="Picture 5">
            <a:extLst>
              <a:ext uri="{FF2B5EF4-FFF2-40B4-BE49-F238E27FC236}">
                <a16:creationId xmlns:a16="http://schemas.microsoft.com/office/drawing/2014/main" id="{0260A5DC-96E8-161E-390D-6A36DB884A1A}"/>
              </a:ext>
            </a:extLst>
          </p:cNvPr>
          <p:cNvPicPr>
            <a:picLocks noChangeAspect="1"/>
          </p:cNvPicPr>
          <p:nvPr/>
        </p:nvPicPr>
        <p:blipFill>
          <a:blip r:embed="rId2"/>
          <a:stretch>
            <a:fillRect/>
          </a:stretch>
        </p:blipFill>
        <p:spPr>
          <a:xfrm>
            <a:off x="2514161" y="3282162"/>
            <a:ext cx="6287377" cy="2972215"/>
          </a:xfrm>
          <a:prstGeom prst="rect">
            <a:avLst/>
          </a:prstGeom>
        </p:spPr>
      </p:pic>
    </p:spTree>
    <p:extLst>
      <p:ext uri="{BB962C8B-B14F-4D97-AF65-F5344CB8AC3E}">
        <p14:creationId xmlns:p14="http://schemas.microsoft.com/office/powerpoint/2010/main" val="1169555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9B669-3A45-C61F-B1EC-6D90081DBBB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5141C8-5185-EF84-229D-FB665C90CB37}"/>
              </a:ext>
            </a:extLst>
          </p:cNvPr>
          <p:cNvSpPr>
            <a:spLocks noGrp="1"/>
          </p:cNvSpPr>
          <p:nvPr>
            <p:ph type="sldNum" sz="quarter" idx="12"/>
          </p:nvPr>
        </p:nvSpPr>
        <p:spPr/>
        <p:txBody>
          <a:bodyPr/>
          <a:lstStyle/>
          <a:p>
            <a:fld id="{B212C38A-D241-7041-9EFC-6446870ABFAA}" type="slidenum">
              <a:rPr lang="en-US" smtClean="0"/>
              <a:pPr/>
              <a:t>32</a:t>
            </a:fld>
            <a:endParaRPr lang="en-US" dirty="0"/>
          </a:p>
        </p:txBody>
      </p:sp>
      <p:sp>
        <p:nvSpPr>
          <p:cNvPr id="3" name="TextBox 2">
            <a:extLst>
              <a:ext uri="{FF2B5EF4-FFF2-40B4-BE49-F238E27FC236}">
                <a16:creationId xmlns:a16="http://schemas.microsoft.com/office/drawing/2014/main" id="{2DB3F570-B028-13C5-0666-B8629F63E0C7}"/>
              </a:ext>
            </a:extLst>
          </p:cNvPr>
          <p:cNvSpPr txBox="1"/>
          <p:nvPr/>
        </p:nvSpPr>
        <p:spPr>
          <a:xfrm>
            <a:off x="755142" y="227457"/>
            <a:ext cx="10224511" cy="769441"/>
          </a:xfrm>
          <a:prstGeom prst="rect">
            <a:avLst/>
          </a:prstGeom>
          <a:noFill/>
        </p:spPr>
        <p:txBody>
          <a:bodyPr wrap="square" rtlCol="0">
            <a:spAutoFit/>
          </a:bodyPr>
          <a:lstStyle/>
          <a:p>
            <a:pPr algn="ctr"/>
            <a:r>
              <a:rPr lang="en-US" sz="4400" dirty="0"/>
              <a:t>City of College Station, Texas</a:t>
            </a:r>
          </a:p>
        </p:txBody>
      </p:sp>
      <p:sp>
        <p:nvSpPr>
          <p:cNvPr id="4" name="TextBox 3">
            <a:extLst>
              <a:ext uri="{FF2B5EF4-FFF2-40B4-BE49-F238E27FC236}">
                <a16:creationId xmlns:a16="http://schemas.microsoft.com/office/drawing/2014/main" id="{03E0F364-E099-B675-AC3A-B951BA482421}"/>
              </a:ext>
            </a:extLst>
          </p:cNvPr>
          <p:cNvSpPr txBox="1"/>
          <p:nvPr/>
        </p:nvSpPr>
        <p:spPr>
          <a:xfrm>
            <a:off x="819151" y="914926"/>
            <a:ext cx="10393332" cy="923330"/>
          </a:xfrm>
          <a:prstGeom prst="rect">
            <a:avLst/>
          </a:prstGeom>
          <a:noFill/>
        </p:spPr>
        <p:txBody>
          <a:bodyPr wrap="square" rtlCol="0">
            <a:spAutoFit/>
          </a:bodyPr>
          <a:lstStyle/>
          <a:p>
            <a:r>
              <a:rPr lang="en-US" dirty="0"/>
              <a:t>College Station early implemented in 2023 with no sick leave liability recorded under GASB 16 as there are no sick payouts upon termination.  Under GASB 101, the beginning liability for all leave types increased 88.5% </a:t>
            </a:r>
          </a:p>
          <a:p>
            <a:r>
              <a:rPr lang="en-US" dirty="0"/>
              <a:t>Note 2 of 2023 ACFR.</a:t>
            </a:r>
          </a:p>
        </p:txBody>
      </p:sp>
      <p:pic>
        <p:nvPicPr>
          <p:cNvPr id="9" name="Picture 8">
            <a:extLst>
              <a:ext uri="{FF2B5EF4-FFF2-40B4-BE49-F238E27FC236}">
                <a16:creationId xmlns:a16="http://schemas.microsoft.com/office/drawing/2014/main" id="{AE15BDA8-DB22-9C2B-B70D-D37178D87A23}"/>
              </a:ext>
            </a:extLst>
          </p:cNvPr>
          <p:cNvPicPr>
            <a:picLocks noChangeAspect="1"/>
          </p:cNvPicPr>
          <p:nvPr/>
        </p:nvPicPr>
        <p:blipFill>
          <a:blip r:embed="rId2"/>
          <a:stretch>
            <a:fillRect/>
          </a:stretch>
        </p:blipFill>
        <p:spPr>
          <a:xfrm>
            <a:off x="1146281" y="1800087"/>
            <a:ext cx="4206308" cy="4467717"/>
          </a:xfrm>
          <a:prstGeom prst="rect">
            <a:avLst/>
          </a:prstGeom>
        </p:spPr>
      </p:pic>
      <p:pic>
        <p:nvPicPr>
          <p:cNvPr id="11" name="Picture 10">
            <a:extLst>
              <a:ext uri="{FF2B5EF4-FFF2-40B4-BE49-F238E27FC236}">
                <a16:creationId xmlns:a16="http://schemas.microsoft.com/office/drawing/2014/main" id="{35A965C1-5797-7941-AEB6-4FEF357421AC}"/>
              </a:ext>
            </a:extLst>
          </p:cNvPr>
          <p:cNvPicPr>
            <a:picLocks noChangeAspect="1"/>
          </p:cNvPicPr>
          <p:nvPr/>
        </p:nvPicPr>
        <p:blipFill>
          <a:blip r:embed="rId3"/>
          <a:stretch>
            <a:fillRect/>
          </a:stretch>
        </p:blipFill>
        <p:spPr>
          <a:xfrm>
            <a:off x="6015817" y="1838256"/>
            <a:ext cx="5029902" cy="1724266"/>
          </a:xfrm>
          <a:prstGeom prst="rect">
            <a:avLst/>
          </a:prstGeom>
        </p:spPr>
      </p:pic>
      <p:pic>
        <p:nvPicPr>
          <p:cNvPr id="12" name="Picture 11">
            <a:extLst>
              <a:ext uri="{FF2B5EF4-FFF2-40B4-BE49-F238E27FC236}">
                <a16:creationId xmlns:a16="http://schemas.microsoft.com/office/drawing/2014/main" id="{CD1C7376-4BE4-4067-82B4-1E6CFD91EAB9}"/>
              </a:ext>
            </a:extLst>
          </p:cNvPr>
          <p:cNvPicPr>
            <a:picLocks noChangeAspect="1"/>
          </p:cNvPicPr>
          <p:nvPr/>
        </p:nvPicPr>
        <p:blipFill>
          <a:blip r:embed="rId4"/>
          <a:stretch>
            <a:fillRect/>
          </a:stretch>
        </p:blipFill>
        <p:spPr>
          <a:xfrm>
            <a:off x="7068159" y="3668670"/>
            <a:ext cx="3911494" cy="2599134"/>
          </a:xfrm>
          <a:prstGeom prst="rect">
            <a:avLst/>
          </a:prstGeom>
        </p:spPr>
      </p:pic>
    </p:spTree>
    <p:extLst>
      <p:ext uri="{BB962C8B-B14F-4D97-AF65-F5344CB8AC3E}">
        <p14:creationId xmlns:p14="http://schemas.microsoft.com/office/powerpoint/2010/main" val="1561737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DEBE-A46F-DA8B-41CE-4306695B8593}"/>
              </a:ext>
            </a:extLst>
          </p:cNvPr>
          <p:cNvSpPr>
            <a:spLocks noGrp="1"/>
          </p:cNvSpPr>
          <p:nvPr>
            <p:ph type="ctrTitle"/>
          </p:nvPr>
        </p:nvSpPr>
        <p:spPr/>
        <p:txBody>
          <a:bodyPr/>
          <a:lstStyle/>
          <a:p>
            <a:pPr algn="ctr"/>
            <a:r>
              <a:rPr lang="en-US" dirty="0"/>
              <a:t>Questions? </a:t>
            </a:r>
          </a:p>
        </p:txBody>
      </p:sp>
      <p:sp>
        <p:nvSpPr>
          <p:cNvPr id="6" name="Subtitle 5">
            <a:extLst>
              <a:ext uri="{FF2B5EF4-FFF2-40B4-BE49-F238E27FC236}">
                <a16:creationId xmlns:a16="http://schemas.microsoft.com/office/drawing/2014/main" id="{E6BF1376-D9B6-8B26-DDFB-A4B0BD79BB95}"/>
              </a:ext>
            </a:extLst>
          </p:cNvPr>
          <p:cNvSpPr>
            <a:spLocks noGrp="1"/>
          </p:cNvSpPr>
          <p:nvPr>
            <p:ph type="subTitle" idx="1"/>
          </p:nvPr>
        </p:nvSpPr>
        <p:spPr/>
        <p:txBody>
          <a:bodyPr/>
          <a:lstStyle/>
          <a:p>
            <a:endParaRPr lang="en-US"/>
          </a:p>
        </p:txBody>
      </p:sp>
      <p:sp>
        <p:nvSpPr>
          <p:cNvPr id="7" name="Action Button: Help 6">
            <a:hlinkClick r:id="" action="ppaction://noaction" highlightClick="1"/>
            <a:extLst>
              <a:ext uri="{FF2B5EF4-FFF2-40B4-BE49-F238E27FC236}">
                <a16:creationId xmlns:a16="http://schemas.microsoft.com/office/drawing/2014/main" id="{AAF16D3A-B4B8-9A57-4024-000B31546032}"/>
              </a:ext>
            </a:extLst>
          </p:cNvPr>
          <p:cNvSpPr/>
          <p:nvPr/>
        </p:nvSpPr>
        <p:spPr>
          <a:xfrm>
            <a:off x="1036320" y="1259380"/>
            <a:ext cx="2455025" cy="3065732"/>
          </a:xfrm>
          <a:prstGeom prst="actionButtonHel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3C7167D-489A-D272-3FAD-D8501C058BC1}"/>
              </a:ext>
            </a:extLst>
          </p:cNvPr>
          <p:cNvPicPr>
            <a:picLocks noChangeAspect="1"/>
          </p:cNvPicPr>
          <p:nvPr/>
        </p:nvPicPr>
        <p:blipFill rotWithShape="1">
          <a:blip r:embed="rId2"/>
          <a:srcRect l="5202" r="19156"/>
          <a:stretch/>
        </p:blipFill>
        <p:spPr>
          <a:xfrm>
            <a:off x="9086850" y="414574"/>
            <a:ext cx="2606072" cy="2708864"/>
          </a:xfrm>
          <a:prstGeom prst="rect">
            <a:avLst/>
          </a:prstGeom>
        </p:spPr>
      </p:pic>
    </p:spTree>
    <p:extLst>
      <p:ext uri="{BB962C8B-B14F-4D97-AF65-F5344CB8AC3E}">
        <p14:creationId xmlns:p14="http://schemas.microsoft.com/office/powerpoint/2010/main" val="2846916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21B-C18F-497B-9422-6A511971A34D}"/>
              </a:ext>
            </a:extLst>
          </p:cNvPr>
          <p:cNvSpPr>
            <a:spLocks noGrp="1"/>
          </p:cNvSpPr>
          <p:nvPr>
            <p:ph type="title" idx="4294967295"/>
          </p:nvPr>
        </p:nvSpPr>
        <p:spPr>
          <a:xfrm>
            <a:off x="0" y="0"/>
            <a:ext cx="11236325" cy="1574800"/>
          </a:xfrm>
        </p:spPr>
        <p:txBody>
          <a:bodyPr/>
          <a:lstStyle/>
          <a:p>
            <a:r>
              <a:rPr lang="en-US" dirty="0"/>
              <a:t>New Definition</a:t>
            </a:r>
          </a:p>
        </p:txBody>
      </p:sp>
      <p:graphicFrame>
        <p:nvGraphicFramePr>
          <p:cNvPr id="4" name="Table 3">
            <a:extLst>
              <a:ext uri="{FF2B5EF4-FFF2-40B4-BE49-F238E27FC236}">
                <a16:creationId xmlns:a16="http://schemas.microsoft.com/office/drawing/2014/main" id="{0028CDCE-A78B-4B12-A6EF-EA23F6606C7C}"/>
              </a:ext>
            </a:extLst>
          </p:cNvPr>
          <p:cNvGraphicFramePr>
            <a:graphicFrameLocks noGrp="1"/>
          </p:cNvGraphicFramePr>
          <p:nvPr>
            <p:extLst>
              <p:ext uri="{D42A27DB-BD31-4B8C-83A1-F6EECF244321}">
                <p14:modId xmlns:p14="http://schemas.microsoft.com/office/powerpoint/2010/main" val="2234368069"/>
              </p:ext>
            </p:extLst>
          </p:nvPr>
        </p:nvGraphicFramePr>
        <p:xfrm>
          <a:off x="303879" y="1880413"/>
          <a:ext cx="10983835" cy="3930039"/>
        </p:xfrm>
        <a:graphic>
          <a:graphicData uri="http://schemas.openxmlformats.org/drawingml/2006/table">
            <a:tbl>
              <a:tblPr firstRow="1" firstCol="1" bandRow="1">
                <a:tableStyleId>{9DCAF9ED-07DC-4A11-8D7F-57B35C25682E}</a:tableStyleId>
              </a:tblPr>
              <a:tblGrid>
                <a:gridCol w="5357386">
                  <a:extLst>
                    <a:ext uri="{9D8B030D-6E8A-4147-A177-3AD203B41FA5}">
                      <a16:colId xmlns:a16="http://schemas.microsoft.com/office/drawing/2014/main" val="2793498436"/>
                    </a:ext>
                  </a:extLst>
                </a:gridCol>
                <a:gridCol w="5626449">
                  <a:extLst>
                    <a:ext uri="{9D8B030D-6E8A-4147-A177-3AD203B41FA5}">
                      <a16:colId xmlns:a16="http://schemas.microsoft.com/office/drawing/2014/main" val="3077616672"/>
                    </a:ext>
                  </a:extLst>
                </a:gridCol>
              </a:tblGrid>
              <a:tr h="620533">
                <a:tc gridSpan="2">
                  <a:txBody>
                    <a:bodyPr/>
                    <a:lstStyle/>
                    <a:p>
                      <a:pPr marL="0" marR="0" algn="ctr">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Definition – Compensated Absence</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821103352"/>
                  </a:ext>
                </a:extLst>
              </a:tr>
              <a:tr h="413689">
                <a:tc>
                  <a:txBody>
                    <a:bodyPr/>
                    <a:lstStyle/>
                    <a:p>
                      <a:pPr marL="0" marR="0" algn="ctr">
                        <a:spcBef>
                          <a:spcPts val="0"/>
                        </a:spcBef>
                        <a:spcAft>
                          <a:spcPts val="600"/>
                        </a:spcAft>
                      </a:pPr>
                      <a:r>
                        <a:rPr lang="en-US" sz="1600" dirty="0">
                          <a:solidFill>
                            <a:schemeClr val="tx1"/>
                          </a:solidFill>
                          <a:effectLst/>
                          <a:latin typeface="Arial" panose="020B0604020202020204" pitchFamily="34" charset="0"/>
                          <a:cs typeface="Arial" panose="020B0604020202020204" pitchFamily="34" charset="0"/>
                        </a:rPr>
                        <a:t>Statement 16 </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600"/>
                        </a:spcAft>
                      </a:pPr>
                      <a:r>
                        <a:rPr lang="en-US" sz="1600" b="1" dirty="0">
                          <a:effectLst/>
                          <a:latin typeface="Arial" panose="020B0604020202020204" pitchFamily="34" charset="0"/>
                          <a:cs typeface="Arial" panose="020B0604020202020204" pitchFamily="34" charset="0"/>
                        </a:rPr>
                        <a:t>Statement 101 </a:t>
                      </a:r>
                      <a:r>
                        <a:rPr lang="en-US" sz="12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71606517"/>
                  </a:ext>
                </a:extLst>
              </a:tr>
              <a:tr h="2895817">
                <a:tc>
                  <a:txBody>
                    <a:bodyPr/>
                    <a:lstStyle/>
                    <a:p>
                      <a:pPr marL="342900" marR="0" indent="-342900" algn="l">
                        <a:spcBef>
                          <a:spcPts val="0"/>
                        </a:spcBef>
                        <a:spcAft>
                          <a:spcPts val="600"/>
                        </a:spcAft>
                        <a:buFont typeface="Arial" panose="020B0604020202020204" pitchFamily="34" charset="0"/>
                        <a:buChar char="•"/>
                      </a:pPr>
                      <a:r>
                        <a:rPr lang="en-US" sz="2000" b="0" dirty="0">
                          <a:effectLst/>
                          <a:latin typeface="Arial" panose="020B0604020202020204" pitchFamily="34" charset="0"/>
                          <a:cs typeface="Arial" panose="020B0604020202020204" pitchFamily="34" charset="0"/>
                        </a:rPr>
                        <a:t>Absences for which employees will be paid, such as vacation, sick leave, &amp; sabbatical leave</a:t>
                      </a:r>
                      <a:endParaRPr lang="en-US" sz="2000" b="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spcBef>
                          <a:spcPts val="0"/>
                        </a:spcBef>
                        <a:spcAft>
                          <a:spcPts val="600"/>
                        </a:spcAft>
                        <a:buFontTx/>
                        <a:buNone/>
                      </a:pPr>
                      <a:r>
                        <a:rPr lang="en-US" sz="1800" dirty="0">
                          <a:effectLst/>
                          <a:latin typeface="Arial" panose="020B0604020202020204" pitchFamily="34" charset="0"/>
                          <a:cs typeface="Arial" panose="020B0604020202020204" pitchFamily="34" charset="0"/>
                        </a:rPr>
                        <a:t>Leave for which employees may receive one or more </a:t>
                      </a:r>
                    </a:p>
                    <a:p>
                      <a:pPr marL="171450" marR="0" lvl="0" indent="-171450">
                        <a:spcBef>
                          <a:spcPts val="0"/>
                        </a:spcBef>
                        <a:spcAft>
                          <a:spcPts val="6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   Cash payments when the leave is used for time off   </a:t>
                      </a:r>
                    </a:p>
                    <a:p>
                      <a:pPr marL="342900" marR="0" lvl="0" indent="-342900">
                        <a:spcBef>
                          <a:spcPts val="0"/>
                        </a:spcBef>
                        <a:spcAft>
                          <a:spcPts val="6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Other cash payments, such as payment for unused leave upon termination of employment which includes voluntary resignation or retirement </a:t>
                      </a:r>
                    </a:p>
                    <a:p>
                      <a:pPr marL="342900" marR="0" lvl="0" indent="-342900">
                        <a:spcBef>
                          <a:spcPts val="0"/>
                        </a:spcBef>
                        <a:spcAft>
                          <a:spcPts val="6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Noncash settlements, such as conversion to defined benefit postemployment benefits</a:t>
                      </a:r>
                      <a:endParaRPr lang="en-US" sz="18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98223207"/>
                  </a:ext>
                </a:extLst>
              </a:tr>
            </a:tbl>
          </a:graphicData>
        </a:graphic>
      </p:graphicFrame>
    </p:spTree>
    <p:extLst>
      <p:ext uri="{BB962C8B-B14F-4D97-AF65-F5344CB8AC3E}">
        <p14:creationId xmlns:p14="http://schemas.microsoft.com/office/powerpoint/2010/main" val="158991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5CF90F-22DD-4348-BBCB-73016220AA8B}"/>
              </a:ext>
            </a:extLst>
          </p:cNvPr>
          <p:cNvSpPr>
            <a:spLocks noGrp="1"/>
          </p:cNvSpPr>
          <p:nvPr>
            <p:ph type="title" idx="4294967295"/>
          </p:nvPr>
        </p:nvSpPr>
        <p:spPr>
          <a:xfrm>
            <a:off x="0" y="0"/>
            <a:ext cx="11236325" cy="1574800"/>
          </a:xfrm>
        </p:spPr>
        <p:txBody>
          <a:bodyPr/>
          <a:lstStyle/>
          <a:p>
            <a:r>
              <a:rPr lang="en-US" dirty="0"/>
              <a:t>Compensated absences – Statement 16</a:t>
            </a:r>
            <a:endParaRPr lang="en-US" b="1" dirty="0"/>
          </a:p>
        </p:txBody>
      </p:sp>
      <p:sp>
        <p:nvSpPr>
          <p:cNvPr id="4" name="Content Placeholder 3">
            <a:extLst>
              <a:ext uri="{FF2B5EF4-FFF2-40B4-BE49-F238E27FC236}">
                <a16:creationId xmlns:a16="http://schemas.microsoft.com/office/drawing/2014/main" id="{937484B8-9D1B-6341-AEE0-69D3A318D92E}"/>
              </a:ext>
            </a:extLst>
          </p:cNvPr>
          <p:cNvSpPr>
            <a:spLocks noGrp="1"/>
          </p:cNvSpPr>
          <p:nvPr>
            <p:ph idx="4294967295"/>
          </p:nvPr>
        </p:nvSpPr>
        <p:spPr>
          <a:xfrm>
            <a:off x="0" y="1838325"/>
            <a:ext cx="11236325" cy="4198938"/>
          </a:xfrm>
        </p:spPr>
        <p:txBody>
          <a:bodyPr>
            <a:normAutofit/>
          </a:bodyPr>
          <a:lstStyle/>
          <a:p>
            <a:r>
              <a:rPr lang="en-US" dirty="0"/>
              <a:t>Why was a change needed?</a:t>
            </a:r>
          </a:p>
          <a:p>
            <a:pPr marL="0" indent="0">
              <a:spcBef>
                <a:spcPts val="0"/>
              </a:spcBef>
              <a:buNone/>
            </a:pPr>
            <a:endParaRPr lang="en-US" dirty="0"/>
          </a:p>
          <a:p>
            <a:pPr marL="1028700" lvl="2" indent="-342900">
              <a:spcBef>
                <a:spcPts val="0"/>
              </a:spcBef>
            </a:pPr>
            <a:r>
              <a:rPr lang="en-US" sz="2800" dirty="0"/>
              <a:t>Benefit practices have evolved</a:t>
            </a:r>
          </a:p>
          <a:p>
            <a:pPr marL="1028700" lvl="2" indent="-342900">
              <a:spcBef>
                <a:spcPts val="0"/>
              </a:spcBef>
            </a:pPr>
            <a:endParaRPr lang="en-US" sz="2800" dirty="0"/>
          </a:p>
          <a:p>
            <a:pPr marL="1028700" lvl="2" indent="-342900">
              <a:spcBef>
                <a:spcPts val="0"/>
              </a:spcBef>
            </a:pPr>
            <a:r>
              <a:rPr lang="en-US" sz="2800" dirty="0"/>
              <a:t>Inconsistent application of standards</a:t>
            </a:r>
          </a:p>
          <a:p>
            <a:pPr marL="1028700" lvl="2" indent="-342900">
              <a:spcBef>
                <a:spcPts val="0"/>
              </a:spcBef>
            </a:pPr>
            <a:endParaRPr lang="en-US" sz="2800" dirty="0"/>
          </a:p>
          <a:p>
            <a:pPr marL="1028700" lvl="2" indent="-342900">
              <a:spcBef>
                <a:spcPts val="0"/>
              </a:spcBef>
            </a:pPr>
            <a:r>
              <a:rPr lang="en-US" sz="2800" dirty="0"/>
              <a:t>Lack of guidance for new leave types</a:t>
            </a:r>
          </a:p>
          <a:p>
            <a:pPr marL="1028700" lvl="2" indent="-342900">
              <a:spcBef>
                <a:spcPts val="0"/>
              </a:spcBef>
            </a:pPr>
            <a:endParaRPr lang="en-US" sz="2800" dirty="0"/>
          </a:p>
          <a:p>
            <a:pPr marL="1028700" lvl="2" indent="-342900">
              <a:spcBef>
                <a:spcPts val="0"/>
              </a:spcBef>
            </a:pPr>
            <a:r>
              <a:rPr lang="en-US" sz="2800" dirty="0"/>
              <a:t>Changes to the conceptual framework since the issuance of the existing guidance</a:t>
            </a:r>
          </a:p>
          <a:p>
            <a:endParaRPr lang="en-US" dirty="0"/>
          </a:p>
          <a:p>
            <a:endParaRPr lang="en-US" dirty="0"/>
          </a:p>
          <a:p>
            <a:endParaRPr lang="en-US" dirty="0"/>
          </a:p>
        </p:txBody>
      </p:sp>
      <p:sp>
        <p:nvSpPr>
          <p:cNvPr id="5" name="Slide Number Placeholder 5">
            <a:extLst>
              <a:ext uri="{FF2B5EF4-FFF2-40B4-BE49-F238E27FC236}">
                <a16:creationId xmlns:a16="http://schemas.microsoft.com/office/drawing/2014/main" id="{E0C431B7-3BE4-3E4D-830B-BAC4F153D5FB}"/>
              </a:ext>
            </a:extLst>
          </p:cNvPr>
          <p:cNvSpPr txBox="1">
            <a:spLocks/>
          </p:cNvSpPr>
          <p:nvPr/>
        </p:nvSpPr>
        <p:spPr>
          <a:xfrm>
            <a:off x="11261034" y="6356350"/>
            <a:ext cx="728869" cy="365125"/>
          </a:xfrm>
          <a:prstGeom prst="rect">
            <a:avLst/>
          </a:prstGeom>
        </p:spPr>
        <p:txBody>
          <a:bodyPr/>
          <a:lstStyle>
            <a:defPPr>
              <a:defRPr lang="en-US"/>
            </a:defPPr>
            <a:lvl1pPr marL="0" algn="r" defTabSz="914400" rtl="0" eaLnBrk="1" latinLnBrk="0" hangingPunct="1">
              <a:defRPr sz="14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C4A9E0-EB3C-2043-BDA9-D7FD5F72CC6A}" type="slidenum">
              <a:rPr kumimoji="0" lang="en-US" sz="1400" b="0" i="0" u="none" strike="noStrike" kern="1200" cap="none" spc="0" normalizeH="0" baseline="0" noProof="0" smtClean="0">
                <a:ln>
                  <a:noFill/>
                </a:ln>
                <a:solidFill>
                  <a:srgbClr val="FFFFFF"/>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Tree>
    <p:extLst>
      <p:ext uri="{BB962C8B-B14F-4D97-AF65-F5344CB8AC3E}">
        <p14:creationId xmlns:p14="http://schemas.microsoft.com/office/powerpoint/2010/main" val="786651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5CF90F-22DD-4348-BBCB-73016220AA8B}"/>
              </a:ext>
            </a:extLst>
          </p:cNvPr>
          <p:cNvSpPr>
            <a:spLocks noGrp="1"/>
          </p:cNvSpPr>
          <p:nvPr>
            <p:ph type="title" idx="4294967295"/>
          </p:nvPr>
        </p:nvSpPr>
        <p:spPr>
          <a:xfrm>
            <a:off x="0" y="0"/>
            <a:ext cx="11236325" cy="1574800"/>
          </a:xfrm>
        </p:spPr>
        <p:txBody>
          <a:bodyPr/>
          <a:lstStyle/>
          <a:p>
            <a:r>
              <a:rPr lang="en-US" dirty="0"/>
              <a:t>Compensated absences – Statement 16</a:t>
            </a:r>
            <a:endParaRPr lang="en-US" b="1" dirty="0"/>
          </a:p>
        </p:txBody>
      </p:sp>
      <p:sp>
        <p:nvSpPr>
          <p:cNvPr id="4" name="Content Placeholder 3">
            <a:extLst>
              <a:ext uri="{FF2B5EF4-FFF2-40B4-BE49-F238E27FC236}">
                <a16:creationId xmlns:a16="http://schemas.microsoft.com/office/drawing/2014/main" id="{937484B8-9D1B-6341-AEE0-69D3A318D92E}"/>
              </a:ext>
            </a:extLst>
          </p:cNvPr>
          <p:cNvSpPr>
            <a:spLocks noGrp="1"/>
          </p:cNvSpPr>
          <p:nvPr>
            <p:ph idx="4294967295"/>
          </p:nvPr>
        </p:nvSpPr>
        <p:spPr>
          <a:xfrm>
            <a:off x="0" y="1838325"/>
            <a:ext cx="11236325" cy="4198938"/>
          </a:xfrm>
        </p:spPr>
        <p:txBody>
          <a:bodyPr>
            <a:normAutofit/>
          </a:bodyPr>
          <a:lstStyle/>
          <a:p>
            <a:pPr marL="628650" lvl="1" indent="-342900">
              <a:buFont typeface="Arial" panose="020B0604020202020204" pitchFamily="34" charset="0"/>
              <a:buChar char="•"/>
            </a:pPr>
            <a:r>
              <a:rPr lang="en-US" sz="2400" dirty="0"/>
              <a:t>Distinguished between types of paid leave</a:t>
            </a:r>
          </a:p>
          <a:p>
            <a:pPr marL="628650" lvl="1" indent="-342900">
              <a:buFont typeface="Arial" panose="020B0604020202020204" pitchFamily="34" charset="0"/>
              <a:buChar char="•"/>
            </a:pPr>
            <a:endParaRPr lang="en-US" sz="2400" dirty="0"/>
          </a:p>
          <a:p>
            <a:pPr marL="628650" lvl="1" indent="-342900">
              <a:buFont typeface="Arial" panose="020B0604020202020204" pitchFamily="34" charset="0"/>
              <a:buChar char="•"/>
            </a:pPr>
            <a:r>
              <a:rPr lang="en-US" sz="2400" dirty="0"/>
              <a:t>Providing different guidance for vacation leave and sick leave</a:t>
            </a:r>
          </a:p>
          <a:p>
            <a:pPr marL="628650" lvl="1" indent="-342900">
              <a:buFont typeface="Arial" panose="020B0604020202020204" pitchFamily="34" charset="0"/>
              <a:buChar char="•"/>
            </a:pPr>
            <a:endParaRPr lang="en-US" sz="2400" dirty="0"/>
          </a:p>
          <a:p>
            <a:pPr marL="628650" lvl="1" indent="-342900">
              <a:buFont typeface="Arial" panose="020B0604020202020204" pitchFamily="34" charset="0"/>
              <a:buChar char="•"/>
            </a:pPr>
            <a:r>
              <a:rPr lang="en-US" sz="2400" dirty="0"/>
              <a:t>Use of Paid time off and compensatory time are more common</a:t>
            </a:r>
          </a:p>
          <a:p>
            <a:pPr marL="628650" lvl="1" indent="-342900">
              <a:buFont typeface="Arial" panose="020B0604020202020204" pitchFamily="34" charset="0"/>
              <a:buChar char="•"/>
            </a:pPr>
            <a:endParaRPr lang="en-US" sz="2400" dirty="0"/>
          </a:p>
          <a:p>
            <a:pPr marL="628650" lvl="1" indent="-342900">
              <a:buFont typeface="Arial" panose="020B0604020202020204" pitchFamily="34" charset="0"/>
              <a:buChar char="•"/>
            </a:pPr>
            <a:r>
              <a:rPr lang="en-US" sz="2400" dirty="0"/>
              <a:t>Distinction between vacation and sick leave does not apply when government provide PTO</a:t>
            </a:r>
          </a:p>
          <a:p>
            <a:pPr marL="628650" lvl="1" indent="-342900">
              <a:buFont typeface="Arial" panose="020B0604020202020204" pitchFamily="34" charset="0"/>
              <a:buChar char="•"/>
            </a:pPr>
            <a:endParaRPr lang="en-US" sz="2400" dirty="0"/>
          </a:p>
          <a:p>
            <a:pPr marL="0" indent="0">
              <a:buNone/>
            </a:pPr>
            <a:endParaRPr lang="en-US" sz="2400" dirty="0"/>
          </a:p>
          <a:p>
            <a:endParaRPr lang="en-US" dirty="0"/>
          </a:p>
          <a:p>
            <a:endParaRPr lang="en-US" dirty="0"/>
          </a:p>
        </p:txBody>
      </p:sp>
      <p:sp>
        <p:nvSpPr>
          <p:cNvPr id="5" name="Slide Number Placeholder 5">
            <a:extLst>
              <a:ext uri="{FF2B5EF4-FFF2-40B4-BE49-F238E27FC236}">
                <a16:creationId xmlns:a16="http://schemas.microsoft.com/office/drawing/2014/main" id="{E0C431B7-3BE4-3E4D-830B-BAC4F153D5FB}"/>
              </a:ext>
            </a:extLst>
          </p:cNvPr>
          <p:cNvSpPr txBox="1">
            <a:spLocks/>
          </p:cNvSpPr>
          <p:nvPr/>
        </p:nvSpPr>
        <p:spPr>
          <a:xfrm>
            <a:off x="11261034" y="6356350"/>
            <a:ext cx="728869" cy="365125"/>
          </a:xfrm>
          <a:prstGeom prst="rect">
            <a:avLst/>
          </a:prstGeom>
        </p:spPr>
        <p:txBody>
          <a:bodyPr/>
          <a:lstStyle>
            <a:defPPr>
              <a:defRPr lang="en-US"/>
            </a:defPPr>
            <a:lvl1pPr marL="0" algn="r" defTabSz="914400" rtl="0" eaLnBrk="1" latinLnBrk="0" hangingPunct="1">
              <a:defRPr sz="14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C4A9E0-EB3C-2043-BDA9-D7FD5F72CC6A}" type="slidenum">
              <a:rPr kumimoji="0" lang="en-US" sz="1400" b="0" i="0" u="none" strike="noStrike" kern="1200" cap="none" spc="0" normalizeH="0" baseline="0" noProof="0" smtClean="0">
                <a:ln>
                  <a:noFill/>
                </a:ln>
                <a:solidFill>
                  <a:srgbClr val="FFFFFF"/>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Tree>
    <p:extLst>
      <p:ext uri="{BB962C8B-B14F-4D97-AF65-F5344CB8AC3E}">
        <p14:creationId xmlns:p14="http://schemas.microsoft.com/office/powerpoint/2010/main" val="1696830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6818-95AD-4A1C-BF6C-0BD43C1E74AF}"/>
              </a:ext>
            </a:extLst>
          </p:cNvPr>
          <p:cNvSpPr>
            <a:spLocks noGrp="1"/>
          </p:cNvSpPr>
          <p:nvPr>
            <p:ph type="title" idx="4294967295"/>
          </p:nvPr>
        </p:nvSpPr>
        <p:spPr>
          <a:xfrm>
            <a:off x="0" y="0"/>
            <a:ext cx="11236325" cy="1574800"/>
          </a:xfrm>
        </p:spPr>
        <p:txBody>
          <a:bodyPr/>
          <a:lstStyle/>
          <a:p>
            <a:r>
              <a:rPr lang="en-US" dirty="0"/>
              <a:t>Examples of Compensated Absences</a:t>
            </a:r>
          </a:p>
        </p:txBody>
      </p:sp>
      <p:sp>
        <p:nvSpPr>
          <p:cNvPr id="3" name="Content Placeholder 2">
            <a:extLst>
              <a:ext uri="{FF2B5EF4-FFF2-40B4-BE49-F238E27FC236}">
                <a16:creationId xmlns:a16="http://schemas.microsoft.com/office/drawing/2014/main" id="{7F5A6400-304A-4E2B-AA2B-9CC9935E3151}"/>
              </a:ext>
            </a:extLst>
          </p:cNvPr>
          <p:cNvSpPr>
            <a:spLocks noGrp="1"/>
          </p:cNvSpPr>
          <p:nvPr>
            <p:ph idx="4294967295"/>
          </p:nvPr>
        </p:nvSpPr>
        <p:spPr>
          <a:xfrm>
            <a:off x="858982" y="1838325"/>
            <a:ext cx="10377343" cy="4198938"/>
          </a:xfrm>
        </p:spPr>
        <p:txBody>
          <a:bodyPr/>
          <a:lstStyle/>
          <a:p>
            <a:pPr marR="0" lvl="0" defTabSz="914400" rtl="0" eaLnBrk="0" fontAlgn="base" latinLnBrk="0" hangingPunct="0">
              <a:lnSpc>
                <a:spcPct val="100000"/>
              </a:lnSpc>
              <a:spcBef>
                <a:spcPct val="20000"/>
              </a:spcBef>
              <a:spcAft>
                <a:spcPct val="0"/>
              </a:spcAft>
              <a:buClr>
                <a:srgbClr val="004E95"/>
              </a:buClr>
              <a:buSzPct val="125000"/>
              <a:buFont typeface="Wingdings" panose="05000000000000000000" pitchFamily="2" charset="2"/>
              <a:buChar char="v"/>
              <a:tabLst/>
              <a:defRPr/>
            </a:pPr>
            <a:r>
              <a:rPr kumimoji="0" lang="en-US" sz="3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Vacation &amp; sick leave</a:t>
            </a:r>
          </a:p>
          <a:p>
            <a:pPr marR="0" lvl="0" defTabSz="914400" rtl="0" eaLnBrk="0" fontAlgn="base" latinLnBrk="0" hangingPunct="0">
              <a:lnSpc>
                <a:spcPct val="100000"/>
              </a:lnSpc>
              <a:spcBef>
                <a:spcPct val="20000"/>
              </a:spcBef>
              <a:spcAft>
                <a:spcPct val="0"/>
              </a:spcAft>
              <a:buClr>
                <a:srgbClr val="004E95"/>
              </a:buClr>
              <a:buSzPct val="125000"/>
              <a:buFont typeface="Wingdings" panose="05000000000000000000" pitchFamily="2" charset="2"/>
              <a:buChar char="v"/>
              <a:tabLst/>
              <a:defRPr/>
            </a:pPr>
            <a:r>
              <a:rPr kumimoji="0" lang="en-US" sz="3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Paid time off (PTO) </a:t>
            </a:r>
          </a:p>
          <a:p>
            <a:pPr marR="0" lvl="0" defTabSz="914400" rtl="0" eaLnBrk="0" fontAlgn="base" latinLnBrk="0" hangingPunct="0">
              <a:lnSpc>
                <a:spcPct val="100000"/>
              </a:lnSpc>
              <a:spcBef>
                <a:spcPct val="20000"/>
              </a:spcBef>
              <a:spcAft>
                <a:spcPct val="0"/>
              </a:spcAft>
              <a:buClr>
                <a:srgbClr val="004E95"/>
              </a:buClr>
              <a:buSzPct val="125000"/>
              <a:buFont typeface="Wingdings" panose="05000000000000000000" pitchFamily="2" charset="2"/>
              <a:buChar char="v"/>
              <a:tabLst/>
              <a:defRPr/>
            </a:pPr>
            <a:r>
              <a:rPr kumimoji="0" lang="en-US" sz="3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Parental leave</a:t>
            </a:r>
          </a:p>
          <a:p>
            <a:pPr marR="0" lvl="0" defTabSz="914400" rtl="0" eaLnBrk="0" fontAlgn="base" latinLnBrk="0" hangingPunct="0">
              <a:lnSpc>
                <a:spcPct val="100000"/>
              </a:lnSpc>
              <a:spcBef>
                <a:spcPct val="20000"/>
              </a:spcBef>
              <a:spcAft>
                <a:spcPct val="0"/>
              </a:spcAft>
              <a:buClr>
                <a:srgbClr val="004E95"/>
              </a:buClr>
              <a:buSzPct val="125000"/>
              <a:buFont typeface="Wingdings" panose="05000000000000000000" pitchFamily="2" charset="2"/>
              <a:buChar char="v"/>
              <a:tabLst/>
              <a:defRPr/>
            </a:pPr>
            <a:r>
              <a:rPr lang="en-US" sz="3200" dirty="0">
                <a:solidFill>
                  <a:prstClr val="black"/>
                </a:solidFill>
              </a:rPr>
              <a:t> Bereavement leave</a:t>
            </a:r>
          </a:p>
          <a:p>
            <a:pPr marR="0" lvl="0" defTabSz="914400" rtl="0" eaLnBrk="0" fontAlgn="base" latinLnBrk="0" hangingPunct="0">
              <a:lnSpc>
                <a:spcPct val="100000"/>
              </a:lnSpc>
              <a:spcBef>
                <a:spcPct val="20000"/>
              </a:spcBef>
              <a:spcAft>
                <a:spcPct val="0"/>
              </a:spcAft>
              <a:buClr>
                <a:srgbClr val="004E95"/>
              </a:buClr>
              <a:buSzPct val="125000"/>
              <a:buFont typeface="Wingdings" panose="05000000000000000000" pitchFamily="2" charset="2"/>
              <a:buChar char="v"/>
              <a:tabLst/>
              <a:defRPr/>
            </a:pPr>
            <a:r>
              <a:rPr kumimoji="0" lang="en-US" sz="3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Holidays</a:t>
            </a:r>
          </a:p>
          <a:p>
            <a:pPr marR="0" lvl="0" defTabSz="914400" rtl="0" eaLnBrk="0" fontAlgn="base" latinLnBrk="0" hangingPunct="0">
              <a:lnSpc>
                <a:spcPct val="100000"/>
              </a:lnSpc>
              <a:spcBef>
                <a:spcPct val="20000"/>
              </a:spcBef>
              <a:spcAft>
                <a:spcPct val="0"/>
              </a:spcAft>
              <a:buClr>
                <a:srgbClr val="004E95"/>
              </a:buClr>
              <a:buSzPct val="125000"/>
              <a:buFont typeface="Wingdings" panose="05000000000000000000" pitchFamily="2" charset="2"/>
              <a:buChar char="v"/>
              <a:tabLst/>
              <a:defRPr/>
            </a:pPr>
            <a:r>
              <a:rPr kumimoji="0" lang="en-US" sz="3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Compensatory time</a:t>
            </a:r>
          </a:p>
          <a:p>
            <a:pPr marR="0" lvl="0" defTabSz="914400" rtl="0" eaLnBrk="0" fontAlgn="base" latinLnBrk="0" hangingPunct="0">
              <a:lnSpc>
                <a:spcPct val="100000"/>
              </a:lnSpc>
              <a:spcBef>
                <a:spcPct val="20000"/>
              </a:spcBef>
              <a:spcAft>
                <a:spcPct val="0"/>
              </a:spcAft>
              <a:buClr>
                <a:srgbClr val="004E95"/>
              </a:buClr>
              <a:buSzPct val="125000"/>
              <a:buFont typeface="Wingdings" panose="05000000000000000000" pitchFamily="2" charset="2"/>
              <a:buChar char="v"/>
              <a:tabLst/>
              <a:defRPr/>
            </a:pPr>
            <a:r>
              <a:rPr kumimoji="0" lang="en-US" sz="3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Certain types of sabbatical leave</a:t>
            </a:r>
          </a:p>
          <a:p>
            <a:endParaRPr lang="en-US" dirty="0"/>
          </a:p>
        </p:txBody>
      </p:sp>
    </p:spTree>
    <p:extLst>
      <p:ext uri="{BB962C8B-B14F-4D97-AF65-F5344CB8AC3E}">
        <p14:creationId xmlns:p14="http://schemas.microsoft.com/office/powerpoint/2010/main" val="1318232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6818-95AD-4A1C-BF6C-0BD43C1E74AF}"/>
              </a:ext>
            </a:extLst>
          </p:cNvPr>
          <p:cNvSpPr>
            <a:spLocks noGrp="1"/>
          </p:cNvSpPr>
          <p:nvPr>
            <p:ph type="title" idx="4294967295"/>
          </p:nvPr>
        </p:nvSpPr>
        <p:spPr>
          <a:xfrm>
            <a:off x="0" y="0"/>
            <a:ext cx="11236325" cy="1574800"/>
          </a:xfrm>
        </p:spPr>
        <p:txBody>
          <a:bodyPr wrap="square" anchor="ctr">
            <a:normAutofit/>
          </a:bodyPr>
          <a:lstStyle/>
          <a:p>
            <a:r>
              <a:rPr lang="en-US" dirty="0"/>
              <a:t>Sabbatical Leave</a:t>
            </a:r>
          </a:p>
        </p:txBody>
      </p:sp>
      <p:graphicFrame>
        <p:nvGraphicFramePr>
          <p:cNvPr id="5" name="Content Placeholder 2">
            <a:extLst>
              <a:ext uri="{FF2B5EF4-FFF2-40B4-BE49-F238E27FC236}">
                <a16:creationId xmlns:a16="http://schemas.microsoft.com/office/drawing/2014/main" id="{C04D9972-0337-6F0E-E970-C12783DC73E3}"/>
              </a:ext>
            </a:extLst>
          </p:cNvPr>
          <p:cNvGraphicFramePr>
            <a:graphicFrameLocks noGrp="1"/>
          </p:cNvGraphicFramePr>
          <p:nvPr>
            <p:ph idx="4294967295"/>
            <p:extLst>
              <p:ext uri="{D42A27DB-BD31-4B8C-83A1-F6EECF244321}">
                <p14:modId xmlns:p14="http://schemas.microsoft.com/office/powerpoint/2010/main" val="816110194"/>
              </p:ext>
            </p:extLst>
          </p:nvPr>
        </p:nvGraphicFramePr>
        <p:xfrm>
          <a:off x="0" y="1838325"/>
          <a:ext cx="11236325" cy="4198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8396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21B-C18F-497B-9422-6A511971A34D}"/>
              </a:ext>
            </a:extLst>
          </p:cNvPr>
          <p:cNvSpPr>
            <a:spLocks noGrp="1"/>
          </p:cNvSpPr>
          <p:nvPr>
            <p:ph type="title" idx="4294967295"/>
          </p:nvPr>
        </p:nvSpPr>
        <p:spPr>
          <a:xfrm>
            <a:off x="0" y="0"/>
            <a:ext cx="11236325" cy="1574800"/>
          </a:xfrm>
        </p:spPr>
        <p:txBody>
          <a:bodyPr/>
          <a:lstStyle/>
          <a:p>
            <a:r>
              <a:rPr lang="en-US" dirty="0"/>
              <a:t>Recognition </a:t>
            </a:r>
          </a:p>
        </p:txBody>
      </p:sp>
      <p:sp>
        <p:nvSpPr>
          <p:cNvPr id="8" name="Content Placeholder 7">
            <a:extLst>
              <a:ext uri="{FF2B5EF4-FFF2-40B4-BE49-F238E27FC236}">
                <a16:creationId xmlns:a16="http://schemas.microsoft.com/office/drawing/2014/main" id="{BFF64E44-83E8-4579-AF7B-CFAEF5ED259E}"/>
              </a:ext>
            </a:extLst>
          </p:cNvPr>
          <p:cNvSpPr>
            <a:spLocks noGrp="1"/>
          </p:cNvSpPr>
          <p:nvPr>
            <p:ph idx="4294967295"/>
          </p:nvPr>
        </p:nvSpPr>
        <p:spPr>
          <a:xfrm>
            <a:off x="932873" y="1838325"/>
            <a:ext cx="10303452" cy="4198938"/>
          </a:xfrm>
        </p:spPr>
        <p:txBody>
          <a:bodyPr>
            <a:normAutofit/>
          </a:bodyPr>
          <a:lstStyle/>
          <a:p>
            <a:pPr marL="0" indent="0">
              <a:buNone/>
            </a:pPr>
            <a:r>
              <a:rPr lang="en-US" sz="3200" dirty="0"/>
              <a:t>GASB Statement 101 provides recognition criteria for both of the following situations:</a:t>
            </a:r>
          </a:p>
          <a:p>
            <a:pPr>
              <a:buFont typeface="Wingdings" panose="05000000000000000000" pitchFamily="2" charset="2"/>
              <a:buChar char="§"/>
            </a:pPr>
            <a:r>
              <a:rPr lang="en-US" sz="3200" dirty="0"/>
              <a:t>Leave used but not paid or settled</a:t>
            </a:r>
          </a:p>
          <a:p>
            <a:pPr>
              <a:buFont typeface="Wingdings" panose="05000000000000000000" pitchFamily="2" charset="2"/>
              <a:buChar char="§"/>
            </a:pPr>
            <a:r>
              <a:rPr lang="en-US" sz="3200" dirty="0"/>
              <a:t>Unused leave </a:t>
            </a:r>
          </a:p>
        </p:txBody>
      </p:sp>
    </p:spTree>
    <p:extLst>
      <p:ext uri="{BB962C8B-B14F-4D97-AF65-F5344CB8AC3E}">
        <p14:creationId xmlns:p14="http://schemas.microsoft.com/office/powerpoint/2010/main" val="4218832073"/>
      </p:ext>
    </p:extLst>
  </p:cSld>
  <p:clrMapOvr>
    <a:masterClrMapping/>
  </p:clrMapOvr>
</p:sld>
</file>

<file path=ppt/theme/theme1.xml><?xml version="1.0" encoding="utf-8"?>
<a:theme xmlns:a="http://schemas.openxmlformats.org/drawingml/2006/main" name="Custom Design">
  <a:themeElements>
    <a:clrScheme name="FORVIS Palette">
      <a:dk1>
        <a:srgbClr val="000000"/>
      </a:dk1>
      <a:lt1>
        <a:sysClr val="window" lastClr="FFFFFF"/>
      </a:lt1>
      <a:dk2>
        <a:srgbClr val="DA291C"/>
      </a:dk2>
      <a:lt2>
        <a:srgbClr val="63666A"/>
      </a:lt2>
      <a:accent1>
        <a:srgbClr val="4F9FA6"/>
      </a:accent1>
      <a:accent2>
        <a:srgbClr val="5489A3"/>
      </a:accent2>
      <a:accent3>
        <a:srgbClr val="8394B8"/>
      </a:accent3>
      <a:accent4>
        <a:srgbClr val="97999B"/>
      </a:accent4>
      <a:accent5>
        <a:srgbClr val="BBBCBC"/>
      </a:accent5>
      <a:accent6>
        <a:srgbClr val="D9D9D6"/>
      </a:accent6>
      <a:hlink>
        <a:srgbClr val="89B2C4"/>
      </a:hlink>
      <a:folHlink>
        <a:srgbClr val="8394B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44FEF859F5BA4B89A4DC153F9F7047" ma:contentTypeVersion="16" ma:contentTypeDescription="Create a new document." ma:contentTypeScope="" ma:versionID="07a728dac8347970f7d2f4f8ac63688e">
  <xsd:schema xmlns:xsd="http://www.w3.org/2001/XMLSchema" xmlns:xs="http://www.w3.org/2001/XMLSchema" xmlns:p="http://schemas.microsoft.com/office/2006/metadata/properties" xmlns:ns2="42d80b5b-9166-41de-9abd-a7089d0244a6" xmlns:ns3="8523a9fe-24b3-4fba-b4b4-99549620bb68" targetNamespace="http://schemas.microsoft.com/office/2006/metadata/properties" ma:root="true" ma:fieldsID="ec487edad7753101425a63f6e2326024" ns2:_="" ns3:_="">
    <xsd:import namespace="42d80b5b-9166-41de-9abd-a7089d0244a6"/>
    <xsd:import namespace="8523a9fe-24b3-4fba-b4b4-99549620bb6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80b5b-9166-41de-9abd-a7089d02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daba5d-021b-47f3-88ae-893c76e4e39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Location" ma:index="14" nillable="true" ma:displayName="Location" ma:descrip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23a9fe-24b3-4fba-b4b4-99549620bb6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ab375bf-7140-4311-8b8b-4d36e8f1518a}" ma:internalName="TaxCatchAll" ma:showField="CatchAllData" ma:web="8523a9fe-24b3-4fba-b4b4-99549620bb6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523a9fe-24b3-4fba-b4b4-99549620bb68" xsi:nil="true"/>
    <lcf76f155ced4ddcb4097134ff3c332f xmlns="42d80b5b-9166-41de-9abd-a7089d0244a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B40A206-8E5E-4194-A42B-B248256A8F41}"/>
</file>

<file path=customXml/itemProps2.xml><?xml version="1.0" encoding="utf-8"?>
<ds:datastoreItem xmlns:ds="http://schemas.openxmlformats.org/officeDocument/2006/customXml" ds:itemID="{57F85568-87C9-4DA0-99D0-588DB58FC5AD}"/>
</file>

<file path=customXml/itemProps3.xml><?xml version="1.0" encoding="utf-8"?>
<ds:datastoreItem xmlns:ds="http://schemas.openxmlformats.org/officeDocument/2006/customXml" ds:itemID="{CCBF03D3-4CF3-4E71-A1E8-B473F5EE2309}"/>
</file>

<file path=docProps/app.xml><?xml version="1.0" encoding="utf-8"?>
<Properties xmlns="http://schemas.openxmlformats.org/officeDocument/2006/extended-properties" xmlns:vt="http://schemas.openxmlformats.org/officeDocument/2006/docPropsVTypes">
  <TotalTime>1988</TotalTime>
  <Words>1908</Words>
  <Application>Microsoft Office PowerPoint</Application>
  <PresentationFormat>Widescreen</PresentationFormat>
  <Paragraphs>230</Paragraphs>
  <Slides>33</Slides>
  <Notes>12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Algerian</vt:lpstr>
      <vt:lpstr>Arial</vt:lpstr>
      <vt:lpstr>Calibri</vt:lpstr>
      <vt:lpstr>Calibri Light</vt:lpstr>
      <vt:lpstr>Courier New</vt:lpstr>
      <vt:lpstr>Lato</vt:lpstr>
      <vt:lpstr>Montserrat</vt:lpstr>
      <vt:lpstr>Old English Text MT</vt:lpstr>
      <vt:lpstr>System Font Regular</vt:lpstr>
      <vt:lpstr>Wingdings</vt:lpstr>
      <vt:lpstr>Custom Design</vt:lpstr>
      <vt:lpstr>Retrospect</vt:lpstr>
      <vt:lpstr>MISSING IN ACTION</vt:lpstr>
      <vt:lpstr>Old School Raise thy Hand Polling Question #1</vt:lpstr>
      <vt:lpstr>No. 101, Compensated Absences </vt:lpstr>
      <vt:lpstr>New Definition</vt:lpstr>
      <vt:lpstr>Compensated absences – Statement 16</vt:lpstr>
      <vt:lpstr>Compensated absences – Statement 16</vt:lpstr>
      <vt:lpstr>Examples of Compensated Absences</vt:lpstr>
      <vt:lpstr>Sabbatical Leave</vt:lpstr>
      <vt:lpstr>Recognition </vt:lpstr>
      <vt:lpstr>Recognition – Leave Used but Not Paid </vt:lpstr>
      <vt:lpstr>Salary-Related Payments</vt:lpstr>
      <vt:lpstr>Recognition – Unused Leave</vt:lpstr>
      <vt:lpstr>More Likely Than Not</vt:lpstr>
      <vt:lpstr>More Likely Than Not</vt:lpstr>
      <vt:lpstr>Compensated Leave Calculation Methods</vt:lpstr>
      <vt:lpstr>Disclosure Requirements</vt:lpstr>
      <vt:lpstr>Transition</vt:lpstr>
      <vt:lpstr>No. 100, Accounting Changes &amp; Error Corrections</vt:lpstr>
      <vt:lpstr>Two separate classifications in GASB 100:</vt:lpstr>
      <vt:lpstr>1. Change in Accounting Principle</vt:lpstr>
      <vt:lpstr>Accounting </vt:lpstr>
      <vt:lpstr>Financial Statements &amp; Disclosures </vt:lpstr>
      <vt:lpstr>Required Supplemental Information (RSI) &amp; Supplemental Information (SI)</vt:lpstr>
      <vt:lpstr>Practical Considerations </vt:lpstr>
      <vt:lpstr>Impact Will Vary Greatly By Government</vt:lpstr>
      <vt:lpstr>Impact Will Vary Greatly By Government</vt:lpstr>
      <vt:lpstr>PowerPoint Presentation</vt:lpstr>
      <vt:lpstr>PowerPoint Presentation</vt:lpstr>
      <vt:lpstr>PowerPoint Presentation</vt:lpstr>
      <vt:lpstr>PowerPoint Presentation</vt:lpstr>
      <vt:lpstr>PowerPoint Presentation</vt:lpstr>
      <vt:lpstr>PowerPoint Presentation</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Texas Grant Management Standards (TxGMS)</dc:title>
  <dc:creator>Heidenrich, Abby</dc:creator>
  <cp:lastModifiedBy>Bob Scott</cp:lastModifiedBy>
  <cp:revision>9</cp:revision>
  <dcterms:created xsi:type="dcterms:W3CDTF">2023-04-13T14:20:50Z</dcterms:created>
  <dcterms:modified xsi:type="dcterms:W3CDTF">2025-03-24T22:13:29Z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0x010100CE44FEF859F5BA4B89A4DC153F9F7047</vt:lpwstr>
  </property>
</Properties>
</file>