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diagrams/data1.xml" ContentType="application/vnd.openxmlformats-officedocument.drawingml.diagramData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415" r:id="rId4"/>
    <p:sldId id="258" r:id="rId5"/>
    <p:sldId id="259" r:id="rId6"/>
    <p:sldId id="458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0"/>
    <p:restoredTop sz="59348"/>
  </p:normalViewPr>
  <p:slideViewPr>
    <p:cSldViewPr snapToGrid="0" snapToObjects="1">
      <p:cViewPr varScale="1">
        <p:scale>
          <a:sx n="70" d="100"/>
          <a:sy n="70" d="100"/>
        </p:scale>
        <p:origin x="20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1FEBF0-E95F-4EC9-B08F-CF38A3F80BD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940D0F23-8D25-41B3-85FF-D27D931FFBE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• Multi-Factor Authentication (MFA) on all systems.</a:t>
          </a:r>
        </a:p>
      </dgm:t>
    </dgm:pt>
    <dgm:pt modelId="{354C72DC-68DC-446C-B61D-51CC0A1F3FF7}" type="parTrans" cxnId="{72B91CA2-A3F3-4D13-A967-7D41E0AF9033}">
      <dgm:prSet/>
      <dgm:spPr/>
      <dgm:t>
        <a:bodyPr/>
        <a:lstStyle/>
        <a:p>
          <a:endParaRPr lang="en-US"/>
        </a:p>
      </dgm:t>
    </dgm:pt>
    <dgm:pt modelId="{65E081F3-5C9E-4736-BAB4-23FC366B9666}" type="sibTrans" cxnId="{72B91CA2-A3F3-4D13-A967-7D41E0AF9033}">
      <dgm:prSet/>
      <dgm:spPr/>
      <dgm:t>
        <a:bodyPr/>
        <a:lstStyle/>
        <a:p>
          <a:endParaRPr lang="en-US"/>
        </a:p>
      </dgm:t>
    </dgm:pt>
    <dgm:pt modelId="{9AE3836D-F4F0-41B5-8B5F-6221C338711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• Strong password policies and access controls.</a:t>
          </a:r>
        </a:p>
      </dgm:t>
    </dgm:pt>
    <dgm:pt modelId="{B0168C40-BC78-452D-8F4A-AE32AF6AA286}" type="parTrans" cxnId="{4EDA96CD-ED6D-4B7F-8C94-6BDFC5B6B5B2}">
      <dgm:prSet/>
      <dgm:spPr/>
      <dgm:t>
        <a:bodyPr/>
        <a:lstStyle/>
        <a:p>
          <a:endParaRPr lang="en-US"/>
        </a:p>
      </dgm:t>
    </dgm:pt>
    <dgm:pt modelId="{40335309-6A3D-4111-8647-D6AB764B011E}" type="sibTrans" cxnId="{4EDA96CD-ED6D-4B7F-8C94-6BDFC5B6B5B2}">
      <dgm:prSet/>
      <dgm:spPr/>
      <dgm:t>
        <a:bodyPr/>
        <a:lstStyle/>
        <a:p>
          <a:endParaRPr lang="en-US"/>
        </a:p>
      </dgm:t>
    </dgm:pt>
    <dgm:pt modelId="{884A323A-87A7-4AB4-A697-F19CE3198D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• Regular data backups—tested and verified.</a:t>
          </a:r>
        </a:p>
      </dgm:t>
    </dgm:pt>
    <dgm:pt modelId="{F786B693-288F-41E2-8AB0-BB29961B314A}" type="parTrans" cxnId="{1654628B-0205-4F53-8B31-FEBE15464125}">
      <dgm:prSet/>
      <dgm:spPr/>
      <dgm:t>
        <a:bodyPr/>
        <a:lstStyle/>
        <a:p>
          <a:endParaRPr lang="en-US"/>
        </a:p>
      </dgm:t>
    </dgm:pt>
    <dgm:pt modelId="{36B77508-E009-461D-BCCE-534107FDE506}" type="sibTrans" cxnId="{1654628B-0205-4F53-8B31-FEBE15464125}">
      <dgm:prSet/>
      <dgm:spPr/>
      <dgm:t>
        <a:bodyPr/>
        <a:lstStyle/>
        <a:p>
          <a:endParaRPr lang="en-US"/>
        </a:p>
      </dgm:t>
    </dgm:pt>
    <dgm:pt modelId="{2EB19CDD-EADC-4047-A8D6-EA3CFE9D10F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• Employee training to recognize phishing attempts.</a:t>
          </a:r>
        </a:p>
      </dgm:t>
    </dgm:pt>
    <dgm:pt modelId="{21911C88-8DE9-445E-A406-E278FAE10F52}" type="parTrans" cxnId="{856D3A02-6B30-41BF-A6CE-0B1E924F20C4}">
      <dgm:prSet/>
      <dgm:spPr/>
      <dgm:t>
        <a:bodyPr/>
        <a:lstStyle/>
        <a:p>
          <a:endParaRPr lang="en-US"/>
        </a:p>
      </dgm:t>
    </dgm:pt>
    <dgm:pt modelId="{26F57237-F027-469C-B0AA-045F2EDE3416}" type="sibTrans" cxnId="{856D3A02-6B30-41BF-A6CE-0B1E924F20C4}">
      <dgm:prSet/>
      <dgm:spPr/>
      <dgm:t>
        <a:bodyPr/>
        <a:lstStyle/>
        <a:p>
          <a:endParaRPr lang="en-US"/>
        </a:p>
      </dgm:t>
    </dgm:pt>
    <dgm:pt modelId="{ADE92F97-7AE6-4F7E-8053-426857124E1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• Secure configurations for accounting software.</a:t>
          </a:r>
        </a:p>
      </dgm:t>
    </dgm:pt>
    <dgm:pt modelId="{EB22936E-5CD2-4F3B-951D-0EDC1D2FB2B1}" type="parTrans" cxnId="{10581957-F9F2-4300-9F00-063630FCEC88}">
      <dgm:prSet/>
      <dgm:spPr/>
      <dgm:t>
        <a:bodyPr/>
        <a:lstStyle/>
        <a:p>
          <a:endParaRPr lang="en-US"/>
        </a:p>
      </dgm:t>
    </dgm:pt>
    <dgm:pt modelId="{50E6CD1D-A34C-46A4-9E0F-D402E1B87EFF}" type="sibTrans" cxnId="{10581957-F9F2-4300-9F00-063630FCEC88}">
      <dgm:prSet/>
      <dgm:spPr/>
      <dgm:t>
        <a:bodyPr/>
        <a:lstStyle/>
        <a:p>
          <a:endParaRPr lang="en-US"/>
        </a:p>
      </dgm:t>
    </dgm:pt>
    <dgm:pt modelId="{552D90BC-3438-4BCB-9EF9-95AF88FA5EC8}" type="pres">
      <dgm:prSet presAssocID="{6A1FEBF0-E95F-4EC9-B08F-CF38A3F80BDD}" presName="root" presStyleCnt="0">
        <dgm:presLayoutVars>
          <dgm:dir/>
          <dgm:resizeHandles val="exact"/>
        </dgm:presLayoutVars>
      </dgm:prSet>
      <dgm:spPr/>
    </dgm:pt>
    <dgm:pt modelId="{07386640-DA87-4847-82E6-CAD10CFABE9D}" type="pres">
      <dgm:prSet presAssocID="{940D0F23-8D25-41B3-85FF-D27D931FFBE6}" presName="compNode" presStyleCnt="0"/>
      <dgm:spPr/>
    </dgm:pt>
    <dgm:pt modelId="{B9D75183-8345-4AED-8D8D-DDF604187B16}" type="pres">
      <dgm:prSet presAssocID="{940D0F23-8D25-41B3-85FF-D27D931FFBE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CC8BA36A-6C0A-4956-92A6-FEDBC39661B0}" type="pres">
      <dgm:prSet presAssocID="{940D0F23-8D25-41B3-85FF-D27D931FFBE6}" presName="spaceRect" presStyleCnt="0"/>
      <dgm:spPr/>
    </dgm:pt>
    <dgm:pt modelId="{380FD29E-34BB-4E57-8BAE-3C5A4E40513F}" type="pres">
      <dgm:prSet presAssocID="{940D0F23-8D25-41B3-85FF-D27D931FFBE6}" presName="textRect" presStyleLbl="revTx" presStyleIdx="0" presStyleCnt="5">
        <dgm:presLayoutVars>
          <dgm:chMax val="1"/>
          <dgm:chPref val="1"/>
        </dgm:presLayoutVars>
      </dgm:prSet>
      <dgm:spPr/>
    </dgm:pt>
    <dgm:pt modelId="{45F93278-ACB1-42A5-8359-9ACA63A622DB}" type="pres">
      <dgm:prSet presAssocID="{65E081F3-5C9E-4736-BAB4-23FC366B9666}" presName="sibTrans" presStyleCnt="0"/>
      <dgm:spPr/>
    </dgm:pt>
    <dgm:pt modelId="{627653E6-8B29-4313-859F-8DF9BED70EF5}" type="pres">
      <dgm:prSet presAssocID="{9AE3836D-F4F0-41B5-8B5F-6221C338711F}" presName="compNode" presStyleCnt="0"/>
      <dgm:spPr/>
    </dgm:pt>
    <dgm:pt modelId="{16DECC2D-CFD3-494D-9653-7C0A24945E85}" type="pres">
      <dgm:prSet presAssocID="{9AE3836D-F4F0-41B5-8B5F-6221C338711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56926595-5151-47AA-8AAF-09807773F2C1}" type="pres">
      <dgm:prSet presAssocID="{9AE3836D-F4F0-41B5-8B5F-6221C338711F}" presName="spaceRect" presStyleCnt="0"/>
      <dgm:spPr/>
    </dgm:pt>
    <dgm:pt modelId="{1ADBAF07-AF15-475B-B8BC-FB6E2AF4819C}" type="pres">
      <dgm:prSet presAssocID="{9AE3836D-F4F0-41B5-8B5F-6221C338711F}" presName="textRect" presStyleLbl="revTx" presStyleIdx="1" presStyleCnt="5">
        <dgm:presLayoutVars>
          <dgm:chMax val="1"/>
          <dgm:chPref val="1"/>
        </dgm:presLayoutVars>
      </dgm:prSet>
      <dgm:spPr/>
    </dgm:pt>
    <dgm:pt modelId="{507FEAF5-0C68-42A2-B591-6FD7495A0A9B}" type="pres">
      <dgm:prSet presAssocID="{40335309-6A3D-4111-8647-D6AB764B011E}" presName="sibTrans" presStyleCnt="0"/>
      <dgm:spPr/>
    </dgm:pt>
    <dgm:pt modelId="{FE9742A9-5D6D-4A66-B21A-BC3C1F95324D}" type="pres">
      <dgm:prSet presAssocID="{884A323A-87A7-4AB4-A697-F19CE3198D4F}" presName="compNode" presStyleCnt="0"/>
      <dgm:spPr/>
    </dgm:pt>
    <dgm:pt modelId="{97E1AE52-F4FD-4D9D-89A6-E57E8F14538E}" type="pres">
      <dgm:prSet presAssocID="{884A323A-87A7-4AB4-A697-F19CE3198D4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C9154DD2-A431-42BE-B8E8-63D3DA012BD2}" type="pres">
      <dgm:prSet presAssocID="{884A323A-87A7-4AB4-A697-F19CE3198D4F}" presName="spaceRect" presStyleCnt="0"/>
      <dgm:spPr/>
    </dgm:pt>
    <dgm:pt modelId="{F45CCE38-98CA-46B0-85D8-0B3B56BF9820}" type="pres">
      <dgm:prSet presAssocID="{884A323A-87A7-4AB4-A697-F19CE3198D4F}" presName="textRect" presStyleLbl="revTx" presStyleIdx="2" presStyleCnt="5">
        <dgm:presLayoutVars>
          <dgm:chMax val="1"/>
          <dgm:chPref val="1"/>
        </dgm:presLayoutVars>
      </dgm:prSet>
      <dgm:spPr/>
    </dgm:pt>
    <dgm:pt modelId="{B3621BA0-6F67-4D83-9BAA-9D0E37CCA566}" type="pres">
      <dgm:prSet presAssocID="{36B77508-E009-461D-BCCE-534107FDE506}" presName="sibTrans" presStyleCnt="0"/>
      <dgm:spPr/>
    </dgm:pt>
    <dgm:pt modelId="{3127D43C-9020-4C8D-A90A-D6A242870806}" type="pres">
      <dgm:prSet presAssocID="{2EB19CDD-EADC-4047-A8D6-EA3CFE9D10FC}" presName="compNode" presStyleCnt="0"/>
      <dgm:spPr/>
    </dgm:pt>
    <dgm:pt modelId="{AA9930BA-82F9-407B-B999-C5DC4A267727}" type="pres">
      <dgm:prSet presAssocID="{2EB19CDD-EADC-4047-A8D6-EA3CFE9D10F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981E2F37-F980-4CD5-AFC5-32ABBC5576E4}" type="pres">
      <dgm:prSet presAssocID="{2EB19CDD-EADC-4047-A8D6-EA3CFE9D10FC}" presName="spaceRect" presStyleCnt="0"/>
      <dgm:spPr/>
    </dgm:pt>
    <dgm:pt modelId="{71A46F9F-598F-4E22-8253-3F0DB918F01D}" type="pres">
      <dgm:prSet presAssocID="{2EB19CDD-EADC-4047-A8D6-EA3CFE9D10FC}" presName="textRect" presStyleLbl="revTx" presStyleIdx="3" presStyleCnt="5">
        <dgm:presLayoutVars>
          <dgm:chMax val="1"/>
          <dgm:chPref val="1"/>
        </dgm:presLayoutVars>
      </dgm:prSet>
      <dgm:spPr/>
    </dgm:pt>
    <dgm:pt modelId="{2D92B5B8-DA99-4055-B793-C610B705BFD2}" type="pres">
      <dgm:prSet presAssocID="{26F57237-F027-469C-B0AA-045F2EDE3416}" presName="sibTrans" presStyleCnt="0"/>
      <dgm:spPr/>
    </dgm:pt>
    <dgm:pt modelId="{7DB1C4F5-D659-4212-A607-B7E40A2FCC05}" type="pres">
      <dgm:prSet presAssocID="{ADE92F97-7AE6-4F7E-8053-426857124E11}" presName="compNode" presStyleCnt="0"/>
      <dgm:spPr/>
    </dgm:pt>
    <dgm:pt modelId="{1AE62E9A-DD48-4D5B-B939-C01DCCC34A92}" type="pres">
      <dgm:prSet presAssocID="{ADE92F97-7AE6-4F7E-8053-426857124E1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B15C93D9-D232-4E7E-B250-770303B108AF}" type="pres">
      <dgm:prSet presAssocID="{ADE92F97-7AE6-4F7E-8053-426857124E11}" presName="spaceRect" presStyleCnt="0"/>
      <dgm:spPr/>
    </dgm:pt>
    <dgm:pt modelId="{5A2617B1-4314-4DCC-9E7F-CBA647EEAA1F}" type="pres">
      <dgm:prSet presAssocID="{ADE92F97-7AE6-4F7E-8053-426857124E11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56D3A02-6B30-41BF-A6CE-0B1E924F20C4}" srcId="{6A1FEBF0-E95F-4EC9-B08F-CF38A3F80BDD}" destId="{2EB19CDD-EADC-4047-A8D6-EA3CFE9D10FC}" srcOrd="3" destOrd="0" parTransId="{21911C88-8DE9-445E-A406-E278FAE10F52}" sibTransId="{26F57237-F027-469C-B0AA-045F2EDE3416}"/>
    <dgm:cxn modelId="{46C2C524-295B-C343-8F66-DA1233F92F73}" type="presOf" srcId="{9AE3836D-F4F0-41B5-8B5F-6221C338711F}" destId="{1ADBAF07-AF15-475B-B8BC-FB6E2AF4819C}" srcOrd="0" destOrd="0" presId="urn:microsoft.com/office/officeart/2018/2/layout/IconLabelList"/>
    <dgm:cxn modelId="{D8268043-2C7D-9D42-88F2-0F929C12C671}" type="presOf" srcId="{940D0F23-8D25-41B3-85FF-D27D931FFBE6}" destId="{380FD29E-34BB-4E57-8BAE-3C5A4E40513F}" srcOrd="0" destOrd="0" presId="urn:microsoft.com/office/officeart/2018/2/layout/IconLabelList"/>
    <dgm:cxn modelId="{94F30745-DA35-434F-B9E6-030858D87198}" type="presOf" srcId="{2EB19CDD-EADC-4047-A8D6-EA3CFE9D10FC}" destId="{71A46F9F-598F-4E22-8253-3F0DB918F01D}" srcOrd="0" destOrd="0" presId="urn:microsoft.com/office/officeart/2018/2/layout/IconLabelList"/>
    <dgm:cxn modelId="{10581957-F9F2-4300-9F00-063630FCEC88}" srcId="{6A1FEBF0-E95F-4EC9-B08F-CF38A3F80BDD}" destId="{ADE92F97-7AE6-4F7E-8053-426857124E11}" srcOrd="4" destOrd="0" parTransId="{EB22936E-5CD2-4F3B-951D-0EDC1D2FB2B1}" sibTransId="{50E6CD1D-A34C-46A4-9E0F-D402E1B87EFF}"/>
    <dgm:cxn modelId="{1654628B-0205-4F53-8B31-FEBE15464125}" srcId="{6A1FEBF0-E95F-4EC9-B08F-CF38A3F80BDD}" destId="{884A323A-87A7-4AB4-A697-F19CE3198D4F}" srcOrd="2" destOrd="0" parTransId="{F786B693-288F-41E2-8AB0-BB29961B314A}" sibTransId="{36B77508-E009-461D-BCCE-534107FDE506}"/>
    <dgm:cxn modelId="{72B91CA2-A3F3-4D13-A967-7D41E0AF9033}" srcId="{6A1FEBF0-E95F-4EC9-B08F-CF38A3F80BDD}" destId="{940D0F23-8D25-41B3-85FF-D27D931FFBE6}" srcOrd="0" destOrd="0" parTransId="{354C72DC-68DC-446C-B61D-51CC0A1F3FF7}" sibTransId="{65E081F3-5C9E-4736-BAB4-23FC366B9666}"/>
    <dgm:cxn modelId="{F4B2F5BC-A7EA-5A41-BFAD-70B24402F1C9}" type="presOf" srcId="{6A1FEBF0-E95F-4EC9-B08F-CF38A3F80BDD}" destId="{552D90BC-3438-4BCB-9EF9-95AF88FA5EC8}" srcOrd="0" destOrd="0" presId="urn:microsoft.com/office/officeart/2018/2/layout/IconLabelList"/>
    <dgm:cxn modelId="{4EDA96CD-ED6D-4B7F-8C94-6BDFC5B6B5B2}" srcId="{6A1FEBF0-E95F-4EC9-B08F-CF38A3F80BDD}" destId="{9AE3836D-F4F0-41B5-8B5F-6221C338711F}" srcOrd="1" destOrd="0" parTransId="{B0168C40-BC78-452D-8F4A-AE32AF6AA286}" sibTransId="{40335309-6A3D-4111-8647-D6AB764B011E}"/>
    <dgm:cxn modelId="{3F154FE8-9DAC-BF4C-8868-A8A3C3BD7EB7}" type="presOf" srcId="{ADE92F97-7AE6-4F7E-8053-426857124E11}" destId="{5A2617B1-4314-4DCC-9E7F-CBA647EEAA1F}" srcOrd="0" destOrd="0" presId="urn:microsoft.com/office/officeart/2018/2/layout/IconLabelList"/>
    <dgm:cxn modelId="{41FFF9EE-169A-D94C-B861-59F0157DFB9A}" type="presOf" srcId="{884A323A-87A7-4AB4-A697-F19CE3198D4F}" destId="{F45CCE38-98CA-46B0-85D8-0B3B56BF9820}" srcOrd="0" destOrd="0" presId="urn:microsoft.com/office/officeart/2018/2/layout/IconLabelList"/>
    <dgm:cxn modelId="{CD17559C-B97F-9946-B88F-C3DFCBE1B1A6}" type="presParOf" srcId="{552D90BC-3438-4BCB-9EF9-95AF88FA5EC8}" destId="{07386640-DA87-4847-82E6-CAD10CFABE9D}" srcOrd="0" destOrd="0" presId="urn:microsoft.com/office/officeart/2018/2/layout/IconLabelList"/>
    <dgm:cxn modelId="{58C5046E-FF76-5C4F-9F6D-0EE015466F42}" type="presParOf" srcId="{07386640-DA87-4847-82E6-CAD10CFABE9D}" destId="{B9D75183-8345-4AED-8D8D-DDF604187B16}" srcOrd="0" destOrd="0" presId="urn:microsoft.com/office/officeart/2018/2/layout/IconLabelList"/>
    <dgm:cxn modelId="{131EAC97-CE49-DD47-812A-C4959EF39E0C}" type="presParOf" srcId="{07386640-DA87-4847-82E6-CAD10CFABE9D}" destId="{CC8BA36A-6C0A-4956-92A6-FEDBC39661B0}" srcOrd="1" destOrd="0" presId="urn:microsoft.com/office/officeart/2018/2/layout/IconLabelList"/>
    <dgm:cxn modelId="{77560357-D47B-8B4E-B977-62A6CF72E49D}" type="presParOf" srcId="{07386640-DA87-4847-82E6-CAD10CFABE9D}" destId="{380FD29E-34BB-4E57-8BAE-3C5A4E40513F}" srcOrd="2" destOrd="0" presId="urn:microsoft.com/office/officeart/2018/2/layout/IconLabelList"/>
    <dgm:cxn modelId="{B23C4913-8C73-B148-B4D7-56BCB968FA7A}" type="presParOf" srcId="{552D90BC-3438-4BCB-9EF9-95AF88FA5EC8}" destId="{45F93278-ACB1-42A5-8359-9ACA63A622DB}" srcOrd="1" destOrd="0" presId="urn:microsoft.com/office/officeart/2018/2/layout/IconLabelList"/>
    <dgm:cxn modelId="{9588910A-07CE-8D46-98B4-8A777E5C8B0F}" type="presParOf" srcId="{552D90BC-3438-4BCB-9EF9-95AF88FA5EC8}" destId="{627653E6-8B29-4313-859F-8DF9BED70EF5}" srcOrd="2" destOrd="0" presId="urn:microsoft.com/office/officeart/2018/2/layout/IconLabelList"/>
    <dgm:cxn modelId="{8591D290-46F4-294C-B26F-2B3A0B2AB057}" type="presParOf" srcId="{627653E6-8B29-4313-859F-8DF9BED70EF5}" destId="{16DECC2D-CFD3-494D-9653-7C0A24945E85}" srcOrd="0" destOrd="0" presId="urn:microsoft.com/office/officeart/2018/2/layout/IconLabelList"/>
    <dgm:cxn modelId="{DCA902B9-4D68-AD49-BD6E-82C4C0960860}" type="presParOf" srcId="{627653E6-8B29-4313-859F-8DF9BED70EF5}" destId="{56926595-5151-47AA-8AAF-09807773F2C1}" srcOrd="1" destOrd="0" presId="urn:microsoft.com/office/officeart/2018/2/layout/IconLabelList"/>
    <dgm:cxn modelId="{ADF84A73-B371-5742-B303-B02E13611D23}" type="presParOf" srcId="{627653E6-8B29-4313-859F-8DF9BED70EF5}" destId="{1ADBAF07-AF15-475B-B8BC-FB6E2AF4819C}" srcOrd="2" destOrd="0" presId="urn:microsoft.com/office/officeart/2018/2/layout/IconLabelList"/>
    <dgm:cxn modelId="{BF452330-7437-2E46-BFCE-9C29513356F7}" type="presParOf" srcId="{552D90BC-3438-4BCB-9EF9-95AF88FA5EC8}" destId="{507FEAF5-0C68-42A2-B591-6FD7495A0A9B}" srcOrd="3" destOrd="0" presId="urn:microsoft.com/office/officeart/2018/2/layout/IconLabelList"/>
    <dgm:cxn modelId="{DE94B44F-7A83-284D-B2D7-5566120E1E7C}" type="presParOf" srcId="{552D90BC-3438-4BCB-9EF9-95AF88FA5EC8}" destId="{FE9742A9-5D6D-4A66-B21A-BC3C1F95324D}" srcOrd="4" destOrd="0" presId="urn:microsoft.com/office/officeart/2018/2/layout/IconLabelList"/>
    <dgm:cxn modelId="{720CF316-3F27-A048-B720-26A177089705}" type="presParOf" srcId="{FE9742A9-5D6D-4A66-B21A-BC3C1F95324D}" destId="{97E1AE52-F4FD-4D9D-89A6-E57E8F14538E}" srcOrd="0" destOrd="0" presId="urn:microsoft.com/office/officeart/2018/2/layout/IconLabelList"/>
    <dgm:cxn modelId="{50D506E4-682A-534F-B012-23D80AB977F9}" type="presParOf" srcId="{FE9742A9-5D6D-4A66-B21A-BC3C1F95324D}" destId="{C9154DD2-A431-42BE-B8E8-63D3DA012BD2}" srcOrd="1" destOrd="0" presId="urn:microsoft.com/office/officeart/2018/2/layout/IconLabelList"/>
    <dgm:cxn modelId="{95069991-512D-F745-9638-A97AC432CD24}" type="presParOf" srcId="{FE9742A9-5D6D-4A66-B21A-BC3C1F95324D}" destId="{F45CCE38-98CA-46B0-85D8-0B3B56BF9820}" srcOrd="2" destOrd="0" presId="urn:microsoft.com/office/officeart/2018/2/layout/IconLabelList"/>
    <dgm:cxn modelId="{24EC781A-9C70-DD4D-B969-E233DF9D8433}" type="presParOf" srcId="{552D90BC-3438-4BCB-9EF9-95AF88FA5EC8}" destId="{B3621BA0-6F67-4D83-9BAA-9D0E37CCA566}" srcOrd="5" destOrd="0" presId="urn:microsoft.com/office/officeart/2018/2/layout/IconLabelList"/>
    <dgm:cxn modelId="{334BDB8D-2685-1A45-B2B6-99082428A106}" type="presParOf" srcId="{552D90BC-3438-4BCB-9EF9-95AF88FA5EC8}" destId="{3127D43C-9020-4C8D-A90A-D6A242870806}" srcOrd="6" destOrd="0" presId="urn:microsoft.com/office/officeart/2018/2/layout/IconLabelList"/>
    <dgm:cxn modelId="{B314180B-C83E-2845-8798-E2A87043B289}" type="presParOf" srcId="{3127D43C-9020-4C8D-A90A-D6A242870806}" destId="{AA9930BA-82F9-407B-B999-C5DC4A267727}" srcOrd="0" destOrd="0" presId="urn:microsoft.com/office/officeart/2018/2/layout/IconLabelList"/>
    <dgm:cxn modelId="{2CE01CF0-5865-654D-B62E-2017E7BDC8A9}" type="presParOf" srcId="{3127D43C-9020-4C8D-A90A-D6A242870806}" destId="{981E2F37-F980-4CD5-AFC5-32ABBC5576E4}" srcOrd="1" destOrd="0" presId="urn:microsoft.com/office/officeart/2018/2/layout/IconLabelList"/>
    <dgm:cxn modelId="{C1AD09EA-24A4-A344-BDDB-5E6D4819D575}" type="presParOf" srcId="{3127D43C-9020-4C8D-A90A-D6A242870806}" destId="{71A46F9F-598F-4E22-8253-3F0DB918F01D}" srcOrd="2" destOrd="0" presId="urn:microsoft.com/office/officeart/2018/2/layout/IconLabelList"/>
    <dgm:cxn modelId="{13C0F28D-6C74-6B49-B448-9D06648C0809}" type="presParOf" srcId="{552D90BC-3438-4BCB-9EF9-95AF88FA5EC8}" destId="{2D92B5B8-DA99-4055-B793-C610B705BFD2}" srcOrd="7" destOrd="0" presId="urn:microsoft.com/office/officeart/2018/2/layout/IconLabelList"/>
    <dgm:cxn modelId="{BD2773DF-1607-7E40-8A36-14431C9A717C}" type="presParOf" srcId="{552D90BC-3438-4BCB-9EF9-95AF88FA5EC8}" destId="{7DB1C4F5-D659-4212-A607-B7E40A2FCC05}" srcOrd="8" destOrd="0" presId="urn:microsoft.com/office/officeart/2018/2/layout/IconLabelList"/>
    <dgm:cxn modelId="{C6289829-F5E7-B34D-8882-18CFC49647B3}" type="presParOf" srcId="{7DB1C4F5-D659-4212-A607-B7E40A2FCC05}" destId="{1AE62E9A-DD48-4D5B-B939-C01DCCC34A92}" srcOrd="0" destOrd="0" presId="urn:microsoft.com/office/officeart/2018/2/layout/IconLabelList"/>
    <dgm:cxn modelId="{B8587D87-5610-4644-A00D-1991B4EACCE0}" type="presParOf" srcId="{7DB1C4F5-D659-4212-A607-B7E40A2FCC05}" destId="{B15C93D9-D232-4E7E-B250-770303B108AF}" srcOrd="1" destOrd="0" presId="urn:microsoft.com/office/officeart/2018/2/layout/IconLabelList"/>
    <dgm:cxn modelId="{6040D2CE-738B-5346-A744-AA941058369A}" type="presParOf" srcId="{7DB1C4F5-D659-4212-A607-B7E40A2FCC05}" destId="{5A2617B1-4314-4DCC-9E7F-CBA647EEAA1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75183-8345-4AED-8D8D-DDF604187B16}">
      <dsp:nvSpPr>
        <dsp:cNvPr id="0" name=""/>
        <dsp:cNvSpPr/>
      </dsp:nvSpPr>
      <dsp:spPr>
        <a:xfrm>
          <a:off x="427274" y="211746"/>
          <a:ext cx="671572" cy="6715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0FD29E-34BB-4E57-8BAE-3C5A4E40513F}">
      <dsp:nvSpPr>
        <dsp:cNvPr id="0" name=""/>
        <dsp:cNvSpPr/>
      </dsp:nvSpPr>
      <dsp:spPr>
        <a:xfrm>
          <a:off x="16869" y="1110612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• Multi-Factor Authentication (MFA) on all systems.</a:t>
          </a:r>
        </a:p>
      </dsp:txBody>
      <dsp:txXfrm>
        <a:off x="16869" y="1110612"/>
        <a:ext cx="1492382" cy="596953"/>
      </dsp:txXfrm>
    </dsp:sp>
    <dsp:sp modelId="{16DECC2D-CFD3-494D-9653-7C0A24945E85}">
      <dsp:nvSpPr>
        <dsp:cNvPr id="0" name=""/>
        <dsp:cNvSpPr/>
      </dsp:nvSpPr>
      <dsp:spPr>
        <a:xfrm>
          <a:off x="2180824" y="211746"/>
          <a:ext cx="671572" cy="6715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BAF07-AF15-475B-B8BC-FB6E2AF4819C}">
      <dsp:nvSpPr>
        <dsp:cNvPr id="0" name=""/>
        <dsp:cNvSpPr/>
      </dsp:nvSpPr>
      <dsp:spPr>
        <a:xfrm>
          <a:off x="1770419" y="1110612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• Strong password policies and access controls.</a:t>
          </a:r>
        </a:p>
      </dsp:txBody>
      <dsp:txXfrm>
        <a:off x="1770419" y="1110612"/>
        <a:ext cx="1492382" cy="596953"/>
      </dsp:txXfrm>
    </dsp:sp>
    <dsp:sp modelId="{97E1AE52-F4FD-4D9D-89A6-E57E8F14538E}">
      <dsp:nvSpPr>
        <dsp:cNvPr id="0" name=""/>
        <dsp:cNvSpPr/>
      </dsp:nvSpPr>
      <dsp:spPr>
        <a:xfrm>
          <a:off x="3934374" y="211746"/>
          <a:ext cx="671572" cy="6715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CCE38-98CA-46B0-85D8-0B3B56BF9820}">
      <dsp:nvSpPr>
        <dsp:cNvPr id="0" name=""/>
        <dsp:cNvSpPr/>
      </dsp:nvSpPr>
      <dsp:spPr>
        <a:xfrm>
          <a:off x="3523968" y="1110612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• Regular data backups—tested and verified.</a:t>
          </a:r>
        </a:p>
      </dsp:txBody>
      <dsp:txXfrm>
        <a:off x="3523968" y="1110612"/>
        <a:ext cx="1492382" cy="596953"/>
      </dsp:txXfrm>
    </dsp:sp>
    <dsp:sp modelId="{AA9930BA-82F9-407B-B999-C5DC4A267727}">
      <dsp:nvSpPr>
        <dsp:cNvPr id="0" name=""/>
        <dsp:cNvSpPr/>
      </dsp:nvSpPr>
      <dsp:spPr>
        <a:xfrm>
          <a:off x="1304049" y="2080661"/>
          <a:ext cx="671572" cy="6715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46F9F-598F-4E22-8253-3F0DB918F01D}">
      <dsp:nvSpPr>
        <dsp:cNvPr id="0" name=""/>
        <dsp:cNvSpPr/>
      </dsp:nvSpPr>
      <dsp:spPr>
        <a:xfrm>
          <a:off x="893644" y="2979527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• Employee training to recognize phishing attempts.</a:t>
          </a:r>
        </a:p>
      </dsp:txBody>
      <dsp:txXfrm>
        <a:off x="893644" y="2979527"/>
        <a:ext cx="1492382" cy="596953"/>
      </dsp:txXfrm>
    </dsp:sp>
    <dsp:sp modelId="{1AE62E9A-DD48-4D5B-B939-C01DCCC34A92}">
      <dsp:nvSpPr>
        <dsp:cNvPr id="0" name=""/>
        <dsp:cNvSpPr/>
      </dsp:nvSpPr>
      <dsp:spPr>
        <a:xfrm>
          <a:off x="3057599" y="2080661"/>
          <a:ext cx="671572" cy="67157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617B1-4314-4DCC-9E7F-CBA647EEAA1F}">
      <dsp:nvSpPr>
        <dsp:cNvPr id="0" name=""/>
        <dsp:cNvSpPr/>
      </dsp:nvSpPr>
      <dsp:spPr>
        <a:xfrm>
          <a:off x="2647193" y="2979527"/>
          <a:ext cx="1492382" cy="59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• Secure configurations for accounting software.</a:t>
          </a:r>
        </a:p>
      </dsp:txBody>
      <dsp:txXfrm>
        <a:off x="2647193" y="2979527"/>
        <a:ext cx="1492382" cy="596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78A65-FA47-7C42-A315-129CD7225590}" type="datetimeFigureOut">
              <a:rPr lang="en-US" smtClean="0"/>
              <a:t>4/6/25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5D0DE-C6B1-3848-9AE5-99DFB4E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7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"Good morning/afternoon everyone. I'm Jonathan Strong, a Senior Account Executive at VC3. I work directly with local governments across Texas and beyond, helping them manage their IT infrastructure and cybersecurity needs.</a:t>
            </a:r>
          </a:p>
          <a:p>
            <a:r>
              <a:rPr lang="en-US" dirty="0"/>
              <a:t>Today, we’re talking about cybersecurity — not as a technical IT issue, but as a critical operational and financial risk. If you’re a Finance Director or City Manager, cybersecurity should absolutely be on your radar — because the consequences of a breach go far beyond just data loss. We’re talking about ransom payments, operational downtime, reputational damage, and legal liability.</a:t>
            </a:r>
          </a:p>
          <a:p>
            <a:r>
              <a:rPr lang="en-US" dirty="0"/>
              <a:t>My goal today is to give you practical insights and proven best practices so that you walk away with a clear understanding of what can be done — even with limited resources — to better protect your city."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5D0DE-C6B1-3848-9AE5-99DFB4E894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35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open it up. What’s one takeaway from today you’re bringing back to your team?</a:t>
            </a:r>
          </a:p>
          <a:p>
            <a:endParaRPr lang="en-US" dirty="0"/>
          </a:p>
          <a:p>
            <a:r>
              <a:rPr lang="en-US" dirty="0"/>
              <a:t>And more importantly—</a:t>
            </a:r>
            <a:r>
              <a:rPr lang="en-US" b="1" dirty="0"/>
              <a:t>do you know if your current cyber plan includes your financial systems</a:t>
            </a:r>
            <a:r>
              <a:rPr lang="en-US" dirty="0"/>
              <a:t>? If you’re not sure, that’s where I’d recommend starting.</a:t>
            </a:r>
          </a:p>
          <a:p>
            <a:endParaRPr lang="en-US" dirty="0"/>
          </a:p>
          <a:p>
            <a:r>
              <a:rPr lang="en-US" dirty="0"/>
              <a:t>I’d love to connect with any of you 1:1 after this session. We can walk through what your current risk posture looks like and see where VC3 can help support your strategy.</a:t>
            </a:r>
          </a:p>
          <a:p>
            <a:r>
              <a:rPr lang="en-US" dirty="0"/>
              <a:t>Thank you again for the work you do. Let’s protect public funds—and public trust—together.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5D0DE-C6B1-3848-9AE5-99DFB4E894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21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Cyber threats are no longer just an IT issue, it’s a financial and operational one.</a:t>
            </a:r>
          </a:p>
          <a:p>
            <a:r>
              <a:rPr lang="en-US" b="1" dirty="0"/>
              <a:t>58% of all ransomware attacks now target local governments</a:t>
            </a:r>
            <a:r>
              <a:rPr lang="en-US" dirty="0"/>
              <a:t>. Why? Because municipalities often have limited resources and aging infrastructure—making them prime targets.</a:t>
            </a:r>
          </a:p>
          <a:p>
            <a:endParaRPr lang="en-US" dirty="0"/>
          </a:p>
          <a:p>
            <a:r>
              <a:rPr lang="en-US" dirty="0"/>
              <a:t>Cyber incidents aren’t just disruptive—they’re expensive and often devastating. And increasingly, the </a:t>
            </a:r>
            <a:r>
              <a:rPr lang="en-US" b="1" dirty="0"/>
              <a:t>fallout lands squarely on the finance department</a:t>
            </a:r>
            <a:r>
              <a:rPr lang="en-US" dirty="0"/>
              <a:t>. Whether it’s approving emergency funds, filing insurance claims, or answering to taxpayers—</a:t>
            </a:r>
            <a:r>
              <a:rPr lang="en-US" b="1" dirty="0"/>
              <a:t>you’re on the frontlines.</a:t>
            </a:r>
          </a:p>
          <a:p>
            <a:endParaRPr lang="en-US" dirty="0"/>
          </a:p>
          <a:p>
            <a:r>
              <a:rPr lang="en-US" dirty="0"/>
              <a:t>Today, I’ll walk you through how to take a proactive stance, build internal defenses, and partner with the right people to avoid becoming a headline.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"The threat landscape has shifted dramatically. Ransomware is rampant. In 2023 alone, over 3,000 local governments globally were targeted — and that number’s growing.</a:t>
            </a:r>
          </a:p>
          <a:p>
            <a:r>
              <a:rPr lang="en-US" dirty="0"/>
              <a:t>Most of these attacks are not ‘high-tech’ — they’re phishing emails, weak passwords, or unpatched software.</a:t>
            </a:r>
          </a:p>
          <a:p>
            <a:r>
              <a:rPr lang="en-US" dirty="0"/>
              <a:t>⚠️ 50% of ransomware victims last year were local governments with populations under 50,000.</a:t>
            </a:r>
          </a:p>
          <a:p>
            <a:r>
              <a:rPr lang="en-US" dirty="0"/>
              <a:t>Story: Take the City of Wheat Ridge, CO — hit by ransomware in 2022. Systems were down for weeks. Payroll, permitting, and finance operations were halted.</a:t>
            </a:r>
          </a:p>
          <a:p>
            <a:r>
              <a:rPr lang="en-US" dirty="0"/>
              <a:t>The important message: No municipality is too small to be a target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5D0DE-C6B1-3848-9AE5-99DFB4E894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98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dirty="0"/>
              <a:t>I won’t read every statistic here, but a few patterns are concerning.</a:t>
            </a:r>
          </a:p>
          <a:p>
            <a:pPr marL="158750" indent="0">
              <a:buNone/>
            </a:pPr>
            <a:r>
              <a:rPr lang="en-US" dirty="0"/>
              <a:t>You are a target – 44%, 70%, nation states – </a:t>
            </a:r>
            <a:r>
              <a:rPr lang="en-US" dirty="0" err="1"/>
              <a:t>cyberattackers</a:t>
            </a:r>
            <a:r>
              <a:rPr lang="en-US" dirty="0"/>
              <a:t> heavily go after </a:t>
            </a:r>
            <a:r>
              <a:rPr lang="en-US" dirty="0" err="1"/>
              <a:t>munis</a:t>
            </a:r>
            <a:endParaRPr lang="en-US" dirty="0"/>
          </a:p>
          <a:p>
            <a:pPr marL="158750" indent="0">
              <a:buNone/>
            </a:pPr>
            <a:r>
              <a:rPr lang="en-US" dirty="0"/>
              <a:t>End users get heavily targeted – 90%, 70%, 38%</a:t>
            </a:r>
          </a:p>
          <a:p>
            <a:pPr marL="158750" indent="0">
              <a:buNone/>
            </a:pPr>
            <a:r>
              <a:rPr lang="en-US" dirty="0"/>
              <a:t>So, you’re a target, but are you doing everything you can to make yourself not a target?</a:t>
            </a:r>
          </a:p>
          <a:p>
            <a:endParaRPr lang="en-US" dirty="0"/>
          </a:p>
          <a:p>
            <a:r>
              <a:rPr lang="en-US" dirty="0"/>
              <a:t>https://www.packetlabs.net/posts/municipal-cyber-attacks/</a:t>
            </a:r>
          </a:p>
          <a:p>
            <a:r>
              <a:rPr lang="en-US" dirty="0"/>
              <a:t>https://www.governing.com/sponsored/why-local-governments-are-a-target-for-cyber-attacks-and-steps-to-prevent-it</a:t>
            </a:r>
          </a:p>
          <a:p>
            <a:r>
              <a:rPr lang="en-US" dirty="0"/>
              <a:t>https://www.americancityandcounty.com/2022/02/16/state-and-local-governments-will-be-prime-cyber-targets-in-2022-how-to-stay-protected/</a:t>
            </a:r>
          </a:p>
          <a:p>
            <a:r>
              <a:rPr lang="en-US" dirty="0"/>
              <a:t>https://securityboulevard.com/2022/04/local-u-s-governments-and-municipalities-at-risk-of-foreign-nation-cyber-attacks/</a:t>
            </a:r>
          </a:p>
          <a:p>
            <a:r>
              <a:rPr lang="en-US" dirty="0"/>
              <a:t>https://securityintelligence.com/articles/local-government-cyber-crime/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B180-15DF-4C02-BB85-85AF5CFDC0D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6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get real about the risks. In 2023, the </a:t>
            </a:r>
            <a:r>
              <a:rPr lang="en-US" b="1" dirty="0"/>
              <a:t>City of Dallas was hit with a ransomware attack</a:t>
            </a:r>
            <a:r>
              <a:rPr lang="en-US" dirty="0"/>
              <a:t> that took down its police and financial systems. Services stalled, and the cost spiraled. These attacks are no longer rare—they’re happening every week.</a:t>
            </a:r>
          </a:p>
          <a:p>
            <a:r>
              <a:rPr lang="en-US" dirty="0"/>
              <a:t>In 2018, </a:t>
            </a:r>
            <a:r>
              <a:rPr lang="en-US" b="1" dirty="0"/>
              <a:t>Atlanta spent over $17 million</a:t>
            </a:r>
            <a:r>
              <a:rPr lang="en-US" dirty="0"/>
              <a:t> recovering from a ransomware attack—nearly </a:t>
            </a:r>
            <a:r>
              <a:rPr lang="en-US" b="1" dirty="0"/>
              <a:t>70 times the original ransom</a:t>
            </a:r>
            <a:r>
              <a:rPr lang="en-US" dirty="0"/>
              <a:t> demanded. That money came from delayed projects, contingency funds, and taxpayers.</a:t>
            </a:r>
          </a:p>
          <a:p>
            <a:r>
              <a:rPr lang="en-US" dirty="0"/>
              <a:t>Finance systems are targeted specifically—because they hold sensitive data and control where the money flows. Phishing, vendor compromise, even attacks via third-party software are becoming more sophisticated. The takeaway? </a:t>
            </a:r>
            <a:r>
              <a:rPr lang="en-US" b="1" dirty="0"/>
              <a:t>Your financial infrastructure is part of the threat surface.</a:t>
            </a:r>
          </a:p>
          <a:p>
            <a:endParaRPr lang="en-US" b="1" dirty="0"/>
          </a:p>
          <a:p>
            <a:r>
              <a:rPr lang="en-US" dirty="0"/>
              <a:t>The threat landscape has shifted dramatically. Ransomware is rampant. In 2023 alone, over 3,000 local governments globally were targeted — and that number’s growing.</a:t>
            </a:r>
          </a:p>
          <a:p>
            <a:r>
              <a:rPr lang="en-US" dirty="0"/>
              <a:t>Most of these attacks are not ‘high-tech’ — they’re phishing emails, weak passwords, or unpatched software.</a:t>
            </a:r>
          </a:p>
          <a:p>
            <a:r>
              <a:rPr lang="en-US" dirty="0"/>
              <a:t>⚠️ 50% of ransomware victims last year were local governments with populations under 50,000.</a:t>
            </a:r>
          </a:p>
          <a:p>
            <a:r>
              <a:rPr lang="en-US" dirty="0"/>
              <a:t>Story: Take the City of Wheat Ridge, CO — hit by ransomware in 2022. Systems were down for weeks. Payroll, permitting, and finance operations were halted.</a:t>
            </a:r>
          </a:p>
          <a:p>
            <a:r>
              <a:rPr lang="en-US" dirty="0"/>
              <a:t>The important message: No municipality is too small to be a target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5D0DE-C6B1-3848-9AE5-99DFB4E894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55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how can your team start to build resilience?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Financial system access</a:t>
            </a:r>
            <a:r>
              <a:rPr lang="en-US" dirty="0"/>
              <a:t>: Ensure strict controls over who can touch your accounting systems. Use multifactor authentication and enforce password policies.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Segregation of duties</a:t>
            </a:r>
            <a:r>
              <a:rPr lang="en-US" dirty="0"/>
              <a:t>: No one person should have full control over financial transactions.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Phishing simulations and training</a:t>
            </a:r>
            <a:r>
              <a:rPr lang="en-US" dirty="0"/>
              <a:t>: Finance staff are frequent targets of fake invoice or wire transfer emails. Train and test them regularly.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Audit trails</a:t>
            </a:r>
            <a:r>
              <a:rPr lang="en-US" dirty="0"/>
              <a:t>: Keep logs and monitor for unusual transactions. Cyber threats often start small—spotting early anomalies can save millions.</a:t>
            </a:r>
          </a:p>
          <a:p>
            <a:r>
              <a:rPr lang="en-US" dirty="0"/>
              <a:t>One story: a small municipality in Florida lost </a:t>
            </a:r>
            <a:r>
              <a:rPr lang="en-US" b="1" dirty="0"/>
              <a:t>$742,000 in a business email compromise</a:t>
            </a:r>
            <a:r>
              <a:rPr lang="en-US" dirty="0"/>
              <a:t>. All because someone spoofed the mayor’s email and requested a wire transfer. With the right checks in place, that loss could’ve been avoided.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the gold standard for building a cybersecurity strategy — and it's scalable for cities of any size.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Identify</a:t>
            </a:r>
            <a:r>
              <a:rPr lang="en-US" dirty="0"/>
              <a:t>: What systems and data do you have? Who has access?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Protect</a:t>
            </a:r>
            <a:r>
              <a:rPr lang="en-US" dirty="0"/>
              <a:t>: Things like firewalls, multifactor authentication (MFA), patching, backups.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Detect</a:t>
            </a:r>
            <a:r>
              <a:rPr lang="en-US" dirty="0"/>
              <a:t>: Are you monitoring for suspicious behavior?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Respond</a:t>
            </a:r>
            <a:r>
              <a:rPr lang="en-US" dirty="0"/>
              <a:t>: What’s your plan if something happens?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Recover</a:t>
            </a:r>
            <a:r>
              <a:rPr lang="en-US" dirty="0"/>
              <a:t>: How fast can you restore operations?</a:t>
            </a:r>
          </a:p>
          <a:p>
            <a:r>
              <a:rPr lang="en-US" dirty="0"/>
              <a:t>You don’t have to implement all of this overnight. But having a basic roadmap helps justify budget asks and builds confidence with your staff, residents, and insurers."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5D0DE-C6B1-3848-9AE5-99DFB4E894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21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cs typeface="Calibri"/>
              </a:rPr>
              <a:t>Just looks at the stats when it comes to properly configured MFA in an organization 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99.9% of attacks can be blocked with MFA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And 94% of ransomware victims didn’t have MFA turned on. 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48A94537-9553-BE45-A271-F0BDD1171A70}" type="slidenum"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9240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where </a:t>
            </a:r>
            <a:r>
              <a:rPr lang="en-US" b="1" dirty="0"/>
              <a:t>finance leaders make the biggest impact</a:t>
            </a:r>
            <a:r>
              <a:rPr lang="en-US" dirty="0"/>
              <a:t>.</a:t>
            </a:r>
          </a:p>
          <a:p>
            <a:r>
              <a:rPr lang="en-US" dirty="0"/>
              <a:t>You should: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Mandate cyber as a line item</a:t>
            </a:r>
            <a:r>
              <a:rPr lang="en-US" dirty="0"/>
              <a:t> in your budget—every year.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Ask hard questions</a:t>
            </a:r>
            <a:r>
              <a:rPr lang="en-US" dirty="0"/>
              <a:t> about cyber insurance—what’s covered? What’s not?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Demand annual risk assessments</a:t>
            </a:r>
            <a:r>
              <a:rPr lang="en-US" dirty="0"/>
              <a:t>—just like you'd do for capital planning.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Scrutinize vendors</a:t>
            </a:r>
            <a:r>
              <a:rPr lang="en-US" dirty="0"/>
              <a:t>—they’re an attack vector too. Ask them about their cyber hygiene.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And most importantly, ensure </a:t>
            </a:r>
            <a:r>
              <a:rPr lang="en-US" b="1" dirty="0"/>
              <a:t>your incident response plan covers finance-specific risks.</a:t>
            </a:r>
            <a:endParaRPr lang="en-US" dirty="0"/>
          </a:p>
          <a:p>
            <a:r>
              <a:rPr lang="en-US" dirty="0"/>
              <a:t>A rural county in Kentucky did all the right things—except they didn’t test their backup recovery plan. When hit, it took </a:t>
            </a:r>
            <a:r>
              <a:rPr lang="en-US" b="1" dirty="0"/>
              <a:t>3 weeks</a:t>
            </a:r>
            <a:r>
              <a:rPr lang="en-US" dirty="0"/>
              <a:t> to restore systems. That meant </a:t>
            </a:r>
            <a:r>
              <a:rPr lang="en-US" b="1" dirty="0"/>
              <a:t>no payroll, no accounts payable</a:t>
            </a:r>
            <a:r>
              <a:rPr lang="en-US" dirty="0"/>
              <a:t>, and a lot of angry citizens. Testing matters.</a:t>
            </a:r>
          </a:p>
          <a:p>
            <a:endParaRPr lang="en-US" dirty="0"/>
          </a:p>
          <a:p>
            <a:r>
              <a:rPr lang="en-US" dirty="0"/>
              <a:t>These are simple, high-impact practices you can implement — many of which don’t require a huge budget: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Know your assets</a:t>
            </a:r>
            <a:r>
              <a:rPr lang="en-US" dirty="0"/>
              <a:t>: What hardware, software, and data you have.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MFA</a:t>
            </a:r>
            <a:r>
              <a:rPr lang="en-US" dirty="0"/>
              <a:t>: Microsoft says it blocks 99% of email-based attacks.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Offline backups</a:t>
            </a:r>
            <a:r>
              <a:rPr lang="en-US" dirty="0"/>
              <a:t>: So ransomware can’t encrypt your recovery plan.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Security awareness training</a:t>
            </a:r>
            <a:r>
              <a:rPr lang="en-US" dirty="0"/>
              <a:t>: Teach employees how to spot phishing attempts.</a:t>
            </a:r>
          </a:p>
          <a:p>
            <a:r>
              <a:rPr lang="en-US" dirty="0"/>
              <a:t>Story: A small city in the Midwest discovered their only backup login was with the mayor — who was on a fishing trip in Alaska. That’s a problem."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5D0DE-C6B1-3848-9AE5-99DFB4E894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4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quantify the damage.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ransomware attack can cost </a:t>
            </a:r>
            <a:r>
              <a:rPr lang="en-US" b="1" dirty="0"/>
              <a:t>$1.85 million on average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Downtime costs</a:t>
            </a:r>
            <a:r>
              <a:rPr lang="en-US" dirty="0"/>
              <a:t>—lost tax revenue, late fees, overtime for staff.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Legal and consultant fees can </a:t>
            </a:r>
            <a:r>
              <a:rPr lang="en-US" b="1" dirty="0"/>
              <a:t>quickly exceed $500K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Insurance may not fully cover the loss—and </a:t>
            </a:r>
            <a:r>
              <a:rPr lang="en-US" b="1" dirty="0"/>
              <a:t>policy exclusions</a:t>
            </a:r>
            <a:r>
              <a:rPr lang="en-US" dirty="0"/>
              <a:t> are increasing.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Worst of all, </a:t>
            </a:r>
            <a:r>
              <a:rPr lang="en-US" b="1" dirty="0"/>
              <a:t>reputation loss</a:t>
            </a:r>
            <a:r>
              <a:rPr lang="en-US" dirty="0"/>
              <a:t> can erode public trust and jeopardize re-election cycles or bond ratings.</a:t>
            </a:r>
          </a:p>
          <a:p>
            <a:r>
              <a:rPr lang="en-US" dirty="0"/>
              <a:t>And remember: these aren’t just costs. They’re </a:t>
            </a:r>
            <a:r>
              <a:rPr lang="en-US" b="1" dirty="0"/>
              <a:t>diversions</a:t>
            </a:r>
            <a:r>
              <a:rPr lang="en-US" dirty="0"/>
              <a:t>—money that should go to parks, roads, salaries, or community programs gets redirected to crisis response.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5D0DE-C6B1-3848-9AE5-99DFB4E894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32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VC3, we specialize in cybersecurity for municipalities—because local government is different. You have limited budgets, high accountability, and citizen-facing services that must stay online.</a:t>
            </a:r>
          </a:p>
          <a:p>
            <a:r>
              <a:rPr lang="en-US" dirty="0"/>
              <a:t>We provide: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24/7 threat monitoring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Managed backups and disaster recovery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with </a:t>
            </a:r>
            <a:r>
              <a:rPr lang="en-US" b="1" dirty="0"/>
              <a:t>state and federal compliance</a:t>
            </a:r>
            <a:r>
              <a:rPr lang="en-US" dirty="0"/>
              <a:t> (CISA, CJIS, NIST,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Incident response, tailored to small and medium-sized governments</a:t>
            </a:r>
          </a:p>
          <a:p>
            <a:r>
              <a:rPr lang="en-US" dirty="0"/>
              <a:t>What sets us apart is our understanding of your world—we’re not just selling software, we’re </a:t>
            </a:r>
            <a:r>
              <a:rPr lang="en-US" b="1" dirty="0"/>
              <a:t>partnering to protect your city.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5D0DE-C6B1-3848-9AE5-99DFB4E894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0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14E05-9E19-3F76-312D-A8606A565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92" y="365126"/>
            <a:ext cx="8649528" cy="6387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21476-6AA5-77BB-87D1-A0F5A847C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692" y="1490870"/>
            <a:ext cx="8649528" cy="4614655"/>
          </a:xfrm>
        </p:spPr>
        <p:txBody>
          <a:bodyPr/>
          <a:lstStyle>
            <a:lvl1pPr marL="171450" indent="-171450">
              <a:buClr>
                <a:schemeClr val="accent2"/>
              </a:buClr>
              <a:buFont typeface="System Font Regular"/>
              <a:buChar char="‣"/>
              <a:defRPr sz="1200"/>
            </a:lvl1pPr>
            <a:lvl2pPr marL="514350" indent="-171450">
              <a:buClr>
                <a:schemeClr val="accent2"/>
              </a:buClr>
              <a:buFont typeface="System Font Regular"/>
              <a:buChar char="‣"/>
              <a:defRPr sz="900"/>
            </a:lvl2pPr>
            <a:lvl3pPr marL="857250" indent="-171450">
              <a:buClr>
                <a:schemeClr val="accent2"/>
              </a:buClr>
              <a:buFont typeface="System Font Regular"/>
              <a:buChar char="‣"/>
              <a:defRPr sz="900"/>
            </a:lvl3pPr>
            <a:lvl4pPr marL="1200150" indent="-171450">
              <a:buClr>
                <a:schemeClr val="accent2"/>
              </a:buClr>
              <a:buFont typeface="System Font Regular"/>
              <a:buChar char="‣"/>
              <a:defRPr sz="900"/>
            </a:lvl4pPr>
            <a:lvl5pPr marL="1543050" indent="-171450">
              <a:buClr>
                <a:schemeClr val="accent2"/>
              </a:buClr>
              <a:buFont typeface="System Font Regular"/>
              <a:buChar char="‣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DAEBBE6-8FCD-5D5A-2A4B-A19EDFCFA75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213692" y="1003853"/>
            <a:ext cx="8649527" cy="365125"/>
          </a:xfrm>
        </p:spPr>
        <p:txBody>
          <a:bodyPr>
            <a:normAutofit/>
          </a:bodyPr>
          <a:lstStyle>
            <a:lvl1pPr marL="0" indent="0" algn="l">
              <a:buNone/>
              <a:defRPr sz="1200" b="1" cap="all" baseline="0">
                <a:solidFill>
                  <a:schemeClr val="accent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1CFC8F10-C4F5-E18A-5D38-98260B6794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13692" y="6310313"/>
            <a:ext cx="2084732" cy="365125"/>
          </a:xfrm>
        </p:spPr>
        <p:txBody>
          <a:bodyPr/>
          <a:lstStyle>
            <a:lvl1pPr algn="l">
              <a:defRPr>
                <a:solidFill>
                  <a:schemeClr val="accent6"/>
                </a:solidFill>
                <a:latin typeface="Rubik" pitchFamily="2" charset="-79"/>
                <a:cs typeface="Rubik" pitchFamily="2" charset="-79"/>
              </a:defRPr>
            </a:lvl1pPr>
          </a:lstStyle>
          <a:p>
            <a:fld id="{BD31F530-6D8D-F74D-80BD-DFCB8B90FFC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F6CA3B72-0790-7FAE-6FD9-CCF5136CB1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090453" y="6008204"/>
            <a:ext cx="1274693" cy="849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62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C3">
  <p:cSld name="VC3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56458" y="6387692"/>
            <a:ext cx="182743" cy="184666"/>
          </a:xfrm>
          <a:prstGeom prst="rect">
            <a:avLst/>
          </a:prstGeom>
        </p:spPr>
        <p:txBody>
          <a:bodyPr spcFirstLastPara="1" wrap="none" lIns="0" tIns="0" rIns="0" bIns="0" anchor="ctr" anchorCtr="0">
            <a:sp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233416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Protecting Public Funds: Cybersecurity Best Practices for Finance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2" y="2369132"/>
            <a:ext cx="4796362" cy="3647038"/>
          </a:xfrm>
        </p:spPr>
        <p:txBody>
          <a:bodyPr anchor="ctr">
            <a:normAutofit/>
          </a:bodyPr>
          <a:lstStyle/>
          <a:p>
            <a:r>
              <a:rPr lang="en-US" sz="2100" dirty="0"/>
              <a:t>Presented by Jonathan Strong</a:t>
            </a:r>
          </a:p>
          <a:p>
            <a:r>
              <a:rPr lang="en-US" sz="2100" dirty="0"/>
              <a:t>Senior Account Executive, VC3</a:t>
            </a:r>
          </a:p>
          <a:p>
            <a:r>
              <a:rPr lang="en-US" sz="2100" dirty="0"/>
              <a:t>GFOAT Conference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C4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3A0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97F0F4A0-52B8-52AA-1EEC-ADC0357C5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538EBC2-0B11-4732-8715-799409C4A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532" y="590062"/>
            <a:ext cx="3981855" cy="28389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Q&amp;A and Next Steps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5946" y="3496322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89E445A5-FE20-0E14-A163-AB34FAF23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0808" y="2824340"/>
            <a:ext cx="3028968" cy="3028968"/>
          </a:xfrm>
          <a:prstGeom prst="rect">
            <a:avLst/>
          </a:prstGeom>
        </p:spPr>
      </p:pic>
      <p:sp>
        <p:nvSpPr>
          <p:cNvPr id="29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5576" y="2295928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22138" y="2756007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3502" y="6344837"/>
            <a:ext cx="7181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2" y="-1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41CEA24-8518-4C08-A11E-B7E64FB3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8743" y="699899"/>
            <a:ext cx="8035257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8886" y="1416581"/>
            <a:ext cx="4569589" cy="2127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Introduction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D28AB17-F6FA-4C53-B3E3-D0A39D4A3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524492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9144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4AA74EAB-FD76-4F40-A962-CEADC3054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425172"/>
            <a:ext cx="1102057" cy="4695345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6" name="Picture 5" descr="A blue and white logo&#10;&#10;AI-generated content may be incorrect.">
            <a:extLst>
              <a:ext uri="{FF2B5EF4-FFF2-40B4-BE49-F238E27FC236}">
                <a16:creationId xmlns:a16="http://schemas.microsoft.com/office/drawing/2014/main" id="{7A02E734-91ED-CA4E-4751-2D25F01848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969" r="2" b="2"/>
          <a:stretch/>
        </p:blipFill>
        <p:spPr>
          <a:xfrm>
            <a:off x="317174" y="3147410"/>
            <a:ext cx="2817207" cy="29645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C51E-3B63-471C-B7C4-E56D68AB3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Municipalities a Big Cyber Target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63216B-6C5F-C083-805C-39F2C5D8B91D}"/>
              </a:ext>
            </a:extLst>
          </p:cNvPr>
          <p:cNvSpPr txBox="1"/>
          <p:nvPr/>
        </p:nvSpPr>
        <p:spPr>
          <a:xfrm>
            <a:off x="1097281" y="2046627"/>
            <a:ext cx="8098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5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In 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C4E4D3-2196-37F4-C2CE-80DC883B4A03}"/>
              </a:ext>
            </a:extLst>
          </p:cNvPr>
          <p:cNvSpPr txBox="1"/>
          <p:nvPr/>
        </p:nvSpPr>
        <p:spPr>
          <a:xfrm>
            <a:off x="1774704" y="1977377"/>
            <a:ext cx="80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44%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26440A-74D4-A670-297A-110D8DCCCC33}"/>
              </a:ext>
            </a:extLst>
          </p:cNvPr>
          <p:cNvSpPr txBox="1"/>
          <p:nvPr/>
        </p:nvSpPr>
        <p:spPr>
          <a:xfrm>
            <a:off x="1097280" y="2288037"/>
            <a:ext cx="192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of cyberattacks</a:t>
            </a:r>
            <a:b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</a:br>
            <a: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targeted </a:t>
            </a:r>
            <a:r>
              <a:rPr lang="en-US" sz="1200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municipalities.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2BA585-B777-C4EB-2032-06E52EF4030B}"/>
              </a:ext>
            </a:extLst>
          </p:cNvPr>
          <p:cNvCxnSpPr>
            <a:cxnSpLocks/>
          </p:cNvCxnSpPr>
          <p:nvPr/>
        </p:nvCxnSpPr>
        <p:spPr>
          <a:xfrm>
            <a:off x="3115491" y="2046628"/>
            <a:ext cx="0" cy="63354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E1BAE34-8114-BD38-0AEA-65907069CCB5}"/>
              </a:ext>
            </a:extLst>
          </p:cNvPr>
          <p:cNvSpPr txBox="1"/>
          <p:nvPr/>
        </p:nvSpPr>
        <p:spPr>
          <a:xfrm>
            <a:off x="3262024" y="2046627"/>
            <a:ext cx="10711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5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More than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7BCE62-A77F-C681-5BFF-593D2DAFC4E2}"/>
              </a:ext>
            </a:extLst>
          </p:cNvPr>
          <p:cNvSpPr txBox="1"/>
          <p:nvPr/>
        </p:nvSpPr>
        <p:spPr>
          <a:xfrm>
            <a:off x="4120481" y="1977377"/>
            <a:ext cx="80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70%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B22C90-95C2-F06F-1209-BFF09EB4994C}"/>
              </a:ext>
            </a:extLst>
          </p:cNvPr>
          <p:cNvSpPr txBox="1"/>
          <p:nvPr/>
        </p:nvSpPr>
        <p:spPr>
          <a:xfrm>
            <a:off x="3262024" y="2288037"/>
            <a:ext cx="2270090" cy="438582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l"/>
            <a:r>
              <a:rPr lang="en-US" sz="1200" dirty="0">
                <a:solidFill>
                  <a:srgbClr val="222222"/>
                </a:solidFill>
                <a:latin typeface="Rubik"/>
                <a:cs typeface="Rubik"/>
              </a:rPr>
              <a:t>of ransomware attacks target </a:t>
            </a:r>
            <a:r>
              <a:rPr lang="en-US" sz="1200" b="1" dirty="0">
                <a:solidFill>
                  <a:schemeClr val="accent1"/>
                </a:solidFill>
                <a:latin typeface="Rubik"/>
                <a:cs typeface="Rubik"/>
              </a:rPr>
              <a:t>local</a:t>
            </a:r>
            <a:r>
              <a:rPr lang="en-US" sz="1200" dirty="0">
                <a:solidFill>
                  <a:srgbClr val="222222"/>
                </a:solidFill>
                <a:latin typeface="Rubik"/>
                <a:cs typeface="Rubik"/>
              </a:rPr>
              <a:t> government.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9B41685-8315-4F31-8C61-5C8719AC31C2}"/>
              </a:ext>
            </a:extLst>
          </p:cNvPr>
          <p:cNvCxnSpPr>
            <a:cxnSpLocks/>
          </p:cNvCxnSpPr>
          <p:nvPr/>
        </p:nvCxnSpPr>
        <p:spPr>
          <a:xfrm>
            <a:off x="5636623" y="2046628"/>
            <a:ext cx="0" cy="63354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6E802C3-25B0-C6F4-B0F8-2DD2194E8497}"/>
              </a:ext>
            </a:extLst>
          </p:cNvPr>
          <p:cNvSpPr txBox="1"/>
          <p:nvPr/>
        </p:nvSpPr>
        <p:spPr>
          <a:xfrm>
            <a:off x="5768240" y="2006890"/>
            <a:ext cx="12997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5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Nation states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1C946B-37F4-7F29-B4E1-E5A1A347D509}"/>
              </a:ext>
            </a:extLst>
          </p:cNvPr>
          <p:cNvSpPr txBox="1"/>
          <p:nvPr/>
        </p:nvSpPr>
        <p:spPr>
          <a:xfrm>
            <a:off x="5768240" y="2248299"/>
            <a:ext cx="2270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like to</a:t>
            </a:r>
            <a:b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</a:br>
            <a:r>
              <a:rPr lang="en-US" sz="1200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target municipalities.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21ECCC-86CF-5B18-964E-EE505ECAA6CA}"/>
              </a:ext>
            </a:extLst>
          </p:cNvPr>
          <p:cNvSpPr txBox="1"/>
          <p:nvPr/>
        </p:nvSpPr>
        <p:spPr>
          <a:xfrm>
            <a:off x="1167281" y="3036483"/>
            <a:ext cx="9031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700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90%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068ECB-820D-96D5-6830-5EEFCD49B2E4}"/>
              </a:ext>
            </a:extLst>
          </p:cNvPr>
          <p:cNvSpPr txBox="1"/>
          <p:nvPr/>
        </p:nvSpPr>
        <p:spPr>
          <a:xfrm>
            <a:off x="1167280" y="3663559"/>
            <a:ext cx="2175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cyberattacks start </a:t>
            </a:r>
            <a:r>
              <a:rPr lang="en-US" sz="1200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in email.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FC36E84-EE9E-55E4-EEF7-4DD3547A7D3B}"/>
              </a:ext>
            </a:extLst>
          </p:cNvPr>
          <p:cNvCxnSpPr>
            <a:cxnSpLocks/>
          </p:cNvCxnSpPr>
          <p:nvPr/>
        </p:nvCxnSpPr>
        <p:spPr>
          <a:xfrm>
            <a:off x="3343238" y="3120458"/>
            <a:ext cx="0" cy="80499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083A1BF-997B-0C5B-219A-8B87191467D1}"/>
              </a:ext>
            </a:extLst>
          </p:cNvPr>
          <p:cNvSpPr txBox="1"/>
          <p:nvPr/>
        </p:nvSpPr>
        <p:spPr>
          <a:xfrm>
            <a:off x="1955728" y="3200649"/>
            <a:ext cx="122507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5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of successful </a:t>
            </a:r>
            <a:endParaRPr lang="en-US" sz="135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704FF5-FC3C-2C55-E520-D1B9A0FE4A88}"/>
              </a:ext>
            </a:extLst>
          </p:cNvPr>
          <p:cNvSpPr txBox="1"/>
          <p:nvPr/>
        </p:nvSpPr>
        <p:spPr>
          <a:xfrm>
            <a:off x="3433674" y="3111044"/>
            <a:ext cx="10711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5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More than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E0A776-3EA9-F280-7859-9A8C1BCEB492}"/>
              </a:ext>
            </a:extLst>
          </p:cNvPr>
          <p:cNvSpPr txBox="1"/>
          <p:nvPr/>
        </p:nvSpPr>
        <p:spPr>
          <a:xfrm>
            <a:off x="4309079" y="3041795"/>
            <a:ext cx="80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70%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352D575-6833-19B7-E3BB-6550CA3D5F00}"/>
              </a:ext>
            </a:extLst>
          </p:cNvPr>
          <p:cNvSpPr txBox="1"/>
          <p:nvPr/>
        </p:nvSpPr>
        <p:spPr>
          <a:xfrm>
            <a:off x="3433673" y="3352454"/>
            <a:ext cx="236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of phishing attacks against government orgs go after</a:t>
            </a:r>
            <a:b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</a:br>
            <a:r>
              <a:rPr lang="en-US" sz="1200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login credentials.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9468DE6-0D09-6275-0240-C7250D9F53D4}"/>
              </a:ext>
            </a:extLst>
          </p:cNvPr>
          <p:cNvCxnSpPr>
            <a:cxnSpLocks/>
          </p:cNvCxnSpPr>
          <p:nvPr/>
        </p:nvCxnSpPr>
        <p:spPr>
          <a:xfrm>
            <a:off x="5636623" y="3120458"/>
            <a:ext cx="0" cy="80499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AE1D914-3099-22B5-E016-9FDCD763D560}"/>
              </a:ext>
            </a:extLst>
          </p:cNvPr>
          <p:cNvSpPr txBox="1"/>
          <p:nvPr/>
        </p:nvSpPr>
        <p:spPr>
          <a:xfrm>
            <a:off x="5800897" y="3147782"/>
            <a:ext cx="80989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5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Only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85CED5C-C3F4-67A2-07BD-6081A6F3B772}"/>
              </a:ext>
            </a:extLst>
          </p:cNvPr>
          <p:cNvSpPr txBox="1"/>
          <p:nvPr/>
        </p:nvSpPr>
        <p:spPr>
          <a:xfrm>
            <a:off x="6232973" y="3078533"/>
            <a:ext cx="80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38%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A6093C-23A8-A51F-9EE6-EEE632C01F3A}"/>
              </a:ext>
            </a:extLst>
          </p:cNvPr>
          <p:cNvSpPr txBox="1"/>
          <p:nvPr/>
        </p:nvSpPr>
        <p:spPr>
          <a:xfrm>
            <a:off x="5800897" y="3389192"/>
            <a:ext cx="2415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of state/local government employees trained about ways to </a:t>
            </a:r>
            <a:r>
              <a:rPr lang="en-US" sz="1200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prevent ransomware</a:t>
            </a:r>
            <a: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30CE4C6-D7B5-4459-672E-019558C4B652}"/>
              </a:ext>
            </a:extLst>
          </p:cNvPr>
          <p:cNvCxnSpPr>
            <a:cxnSpLocks/>
          </p:cNvCxnSpPr>
          <p:nvPr/>
        </p:nvCxnSpPr>
        <p:spPr>
          <a:xfrm>
            <a:off x="1143000" y="2895961"/>
            <a:ext cx="665552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EA7B888-CB29-39EE-5E33-E63E12593C92}"/>
              </a:ext>
            </a:extLst>
          </p:cNvPr>
          <p:cNvCxnSpPr>
            <a:cxnSpLocks/>
          </p:cNvCxnSpPr>
          <p:nvPr/>
        </p:nvCxnSpPr>
        <p:spPr>
          <a:xfrm>
            <a:off x="1143000" y="4221841"/>
            <a:ext cx="6655526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B5FB78C-231F-C69B-8490-B57F5691A379}"/>
              </a:ext>
            </a:extLst>
          </p:cNvPr>
          <p:cNvSpPr txBox="1"/>
          <p:nvPr/>
        </p:nvSpPr>
        <p:spPr>
          <a:xfrm>
            <a:off x="1167281" y="4356901"/>
            <a:ext cx="9031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700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97%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F0B6237-CED0-8FEC-E1A2-9F12D8E81328}"/>
              </a:ext>
            </a:extLst>
          </p:cNvPr>
          <p:cNvSpPr txBox="1"/>
          <p:nvPr/>
        </p:nvSpPr>
        <p:spPr>
          <a:xfrm>
            <a:off x="1167280" y="4798066"/>
            <a:ext cx="3034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use email to share sensitive documents.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FAD7D8A-0D05-8F54-866F-895B35778D13}"/>
              </a:ext>
            </a:extLst>
          </p:cNvPr>
          <p:cNvSpPr txBox="1"/>
          <p:nvPr/>
        </p:nvSpPr>
        <p:spPr>
          <a:xfrm>
            <a:off x="1955727" y="4521067"/>
            <a:ext cx="1846135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5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of municipal officials </a:t>
            </a:r>
            <a:endParaRPr lang="en-US" sz="1350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A10D86E-7B82-5522-0E6F-D9A2DABC8888}"/>
              </a:ext>
            </a:extLst>
          </p:cNvPr>
          <p:cNvCxnSpPr>
            <a:cxnSpLocks/>
          </p:cNvCxnSpPr>
          <p:nvPr/>
        </p:nvCxnSpPr>
        <p:spPr>
          <a:xfrm>
            <a:off x="4333178" y="4521067"/>
            <a:ext cx="0" cy="53091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91C0575-0B92-C2FC-D33D-E390297C86D4}"/>
              </a:ext>
            </a:extLst>
          </p:cNvPr>
          <p:cNvSpPr txBox="1"/>
          <p:nvPr/>
        </p:nvSpPr>
        <p:spPr>
          <a:xfrm>
            <a:off x="4497191" y="4465933"/>
            <a:ext cx="2167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50" dirty="0">
                <a:solidFill>
                  <a:srgbClr val="222222"/>
                </a:solidFill>
                <a:latin typeface="Rubik" pitchFamily="2" charset="-79"/>
                <a:cs typeface="Rubik" pitchFamily="2" charset="-79"/>
              </a:rPr>
              <a:t>The average time to identify a breach is over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AF7E0FF-0197-26CF-A289-F90601FA95DF}"/>
              </a:ext>
            </a:extLst>
          </p:cNvPr>
          <p:cNvSpPr txBox="1"/>
          <p:nvPr/>
        </p:nvSpPr>
        <p:spPr>
          <a:xfrm>
            <a:off x="6510393" y="4555110"/>
            <a:ext cx="1599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chemeClr val="accent1"/>
                </a:solidFill>
                <a:latin typeface="Rubik" pitchFamily="2" charset="-79"/>
                <a:cs typeface="Rubik" pitchFamily="2" charset="-79"/>
              </a:rPr>
              <a:t>200 days</a:t>
            </a:r>
          </a:p>
        </p:txBody>
      </p:sp>
    </p:spTree>
    <p:extLst>
      <p:ext uri="{BB962C8B-B14F-4D97-AF65-F5344CB8AC3E}">
        <p14:creationId xmlns:p14="http://schemas.microsoft.com/office/powerpoint/2010/main" val="329100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en-US" sz="3600"/>
              <a:t>The Cyber Threat 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en-US" sz="2100" dirty="0"/>
              <a:t> 78% of ransomware attacks in municipalities target financial systems.</a:t>
            </a:r>
          </a:p>
          <a:p>
            <a:r>
              <a:rPr lang="en-US" sz="2100" dirty="0"/>
              <a:t>Dallas (2023): Ransomware shut down police and financial systems.</a:t>
            </a:r>
          </a:p>
          <a:p>
            <a:r>
              <a:rPr lang="en-US" sz="2100" dirty="0"/>
              <a:t>Atlanta (2018): $17M in recovery costs after attack on city systems.</a:t>
            </a:r>
          </a:p>
          <a:p>
            <a:r>
              <a:rPr lang="en-US" sz="2100" dirty="0"/>
              <a:t>Threats include phishing, vendor compromise, and ransomware.</a:t>
            </a:r>
          </a:p>
          <a:p>
            <a:r>
              <a:rPr lang="en-US" sz="2100" dirty="0"/>
              <a:t>Public trust and budget integrity are at risk.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C4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3A0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7C69FB96-F456-A591-FC62-539FEF9CD0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/>
              <a:t>Cybersecurity Essentials for Finance Teams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C4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3A0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1E8BA640-3740-2E2A-FF35-2CB9E7C34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707" y="2857272"/>
            <a:ext cx="1143455" cy="1143455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6D0EE1-7F34-F866-04F5-42DBA1B985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115466"/>
              </p:ext>
            </p:extLst>
          </p:nvPr>
        </p:nvGraphicFramePr>
        <p:xfrm>
          <a:off x="852321" y="2227943"/>
          <a:ext cx="5033221" cy="378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12E2A95D-39FB-EBDD-C0D3-74069BFEDF4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85883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12E2A95D-39FB-EBDD-C0D3-74069BFEDF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85883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7159DA5-926D-C2A2-94F4-DC6630183501}"/>
              </a:ext>
            </a:extLst>
          </p:cNvPr>
          <p:cNvSpPr/>
          <p:nvPr/>
        </p:nvSpPr>
        <p:spPr>
          <a:xfrm>
            <a:off x="381000" y="2245180"/>
            <a:ext cx="4076700" cy="240795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>
              <a:buClr>
                <a:srgbClr val="000000"/>
              </a:buClr>
            </a:pPr>
            <a:endParaRPr lang="en-US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1094E2-270F-9A27-4650-D503DC59B63F}"/>
              </a:ext>
            </a:extLst>
          </p:cNvPr>
          <p:cNvSpPr/>
          <p:nvPr/>
        </p:nvSpPr>
        <p:spPr>
          <a:xfrm>
            <a:off x="4762500" y="2245180"/>
            <a:ext cx="4076700" cy="240795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>
              <a:buClr>
                <a:srgbClr val="000000"/>
              </a:buClr>
            </a:pPr>
            <a:endParaRPr lang="en-US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pic>
        <p:nvPicPr>
          <p:cNvPr id="5" name="Google Shape;1733;p115">
            <a:extLst>
              <a:ext uri="{FF2B5EF4-FFF2-40B4-BE49-F238E27FC236}">
                <a16:creationId xmlns:a16="http://schemas.microsoft.com/office/drawing/2014/main" id="{57770B67-F8F3-969F-8585-09E1D08F812A}"/>
              </a:ext>
            </a:extLst>
          </p:cNvPr>
          <p:cNvPicPr preferRelativeResize="0"/>
          <p:nvPr/>
        </p:nvPicPr>
        <p:blipFill rotWithShape="1">
          <a:blip r:embed="rId6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3849" y="5525252"/>
            <a:ext cx="382299" cy="3840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539;p106">
            <a:extLst>
              <a:ext uri="{FF2B5EF4-FFF2-40B4-BE49-F238E27FC236}">
                <a16:creationId xmlns:a16="http://schemas.microsoft.com/office/drawing/2014/main" id="{69305673-1E36-6BD9-E56A-4F8147A13AAD}"/>
              </a:ext>
            </a:extLst>
          </p:cNvPr>
          <p:cNvSpPr txBox="1"/>
          <p:nvPr/>
        </p:nvSpPr>
        <p:spPr>
          <a:xfrm>
            <a:off x="1333804" y="5591619"/>
            <a:ext cx="7810196" cy="107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defTabSz="914378">
              <a:buClr>
                <a:srgbClr val="000000"/>
              </a:buClr>
            </a:pPr>
            <a:r>
              <a:rPr lang="en" sz="700" kern="0" dirty="0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Sources: </a:t>
            </a:r>
            <a:r>
              <a:rPr lang="en-CA" sz="700" kern="0" dirty="0">
                <a:solidFill>
                  <a:srgbClr val="2B24DB"/>
                </a:solidFill>
                <a:latin typeface="Rubik"/>
                <a:ea typeface="Rubik"/>
                <a:cs typeface="Rubik"/>
                <a:sym typeface="Rubik"/>
              </a:rPr>
              <a:t>https://www.microsoft.com/security/blog/2019/08/20/one-simple-action-you-can-take-to-prevent-99-9-percent-of-account-attacks/</a:t>
            </a:r>
            <a:endParaRPr sz="700" kern="0" dirty="0">
              <a:solidFill>
                <a:srgbClr val="000000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" name="Google Shape;1576;p106">
            <a:extLst>
              <a:ext uri="{FF2B5EF4-FFF2-40B4-BE49-F238E27FC236}">
                <a16:creationId xmlns:a16="http://schemas.microsoft.com/office/drawing/2014/main" id="{C879F2EC-95E3-9004-C4C5-A51C230AD9CE}"/>
              </a:ext>
            </a:extLst>
          </p:cNvPr>
          <p:cNvSpPr txBox="1"/>
          <p:nvPr/>
        </p:nvSpPr>
        <p:spPr>
          <a:xfrm>
            <a:off x="381000" y="1886907"/>
            <a:ext cx="40767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defTabSz="914378">
              <a:buClr>
                <a:srgbClr val="000000"/>
              </a:buClr>
            </a:pPr>
            <a:r>
              <a:rPr lang="en" sz="1600" b="1" kern="0" dirty="0">
                <a:solidFill>
                  <a:srgbClr val="010214"/>
                </a:solidFill>
                <a:latin typeface="Rubik"/>
                <a:ea typeface="Rubik"/>
                <a:cs typeface="Rubik"/>
                <a:sym typeface="Rubik"/>
              </a:rPr>
              <a:t>Microsoft:</a:t>
            </a:r>
            <a:endParaRPr sz="1600" b="1" kern="0" dirty="0">
              <a:solidFill>
                <a:srgbClr val="010214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5" name="Google Shape;1576;p106">
            <a:extLst>
              <a:ext uri="{FF2B5EF4-FFF2-40B4-BE49-F238E27FC236}">
                <a16:creationId xmlns:a16="http://schemas.microsoft.com/office/drawing/2014/main" id="{0B5A0BA9-4BFA-F3E6-9C31-1554CB108E63}"/>
              </a:ext>
            </a:extLst>
          </p:cNvPr>
          <p:cNvSpPr txBox="1"/>
          <p:nvPr/>
        </p:nvSpPr>
        <p:spPr>
          <a:xfrm>
            <a:off x="4762500" y="1886907"/>
            <a:ext cx="40767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defTabSz="914378">
              <a:buClr>
                <a:srgbClr val="000000"/>
              </a:buClr>
            </a:pPr>
            <a:r>
              <a:rPr lang="en" sz="1600" b="1" kern="0" dirty="0">
                <a:solidFill>
                  <a:srgbClr val="010214"/>
                </a:solidFill>
                <a:latin typeface="Rubik"/>
                <a:ea typeface="Rubik"/>
                <a:cs typeface="Rubik"/>
                <a:sym typeface="Rubik"/>
              </a:rPr>
              <a:t>Arete:</a:t>
            </a:r>
            <a:endParaRPr sz="1600" b="1" kern="0" dirty="0">
              <a:solidFill>
                <a:srgbClr val="010214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6" name="Google Shape;1576;p106">
            <a:extLst>
              <a:ext uri="{FF2B5EF4-FFF2-40B4-BE49-F238E27FC236}">
                <a16:creationId xmlns:a16="http://schemas.microsoft.com/office/drawing/2014/main" id="{305EB57C-CE0D-4C6D-66A9-8B759F7DCE9B}"/>
              </a:ext>
            </a:extLst>
          </p:cNvPr>
          <p:cNvSpPr txBox="1"/>
          <p:nvPr/>
        </p:nvSpPr>
        <p:spPr>
          <a:xfrm>
            <a:off x="304801" y="2507436"/>
            <a:ext cx="407670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algn="ctr" defTabSz="914378">
              <a:buClr>
                <a:srgbClr val="000000"/>
              </a:buClr>
            </a:pPr>
            <a:r>
              <a:rPr lang="en-US" sz="4800" kern="0" dirty="0">
                <a:solidFill>
                  <a:srgbClr val="2B24DB"/>
                </a:solidFill>
                <a:latin typeface="Rubik"/>
                <a:ea typeface="Rubik"/>
                <a:cs typeface="Rubik"/>
                <a:sym typeface="Rubik"/>
              </a:rPr>
              <a:t>99.9%</a:t>
            </a:r>
            <a:endParaRPr sz="4800" kern="0" dirty="0">
              <a:solidFill>
                <a:srgbClr val="2B24D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8" name="Google Shape;1576;p106">
            <a:extLst>
              <a:ext uri="{FF2B5EF4-FFF2-40B4-BE49-F238E27FC236}">
                <a16:creationId xmlns:a16="http://schemas.microsoft.com/office/drawing/2014/main" id="{5E95011D-4645-E3CF-9C96-537D80255A27}"/>
              </a:ext>
            </a:extLst>
          </p:cNvPr>
          <p:cNvSpPr txBox="1"/>
          <p:nvPr/>
        </p:nvSpPr>
        <p:spPr>
          <a:xfrm>
            <a:off x="868683" y="3559885"/>
            <a:ext cx="294893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algn="ctr" defTabSz="914378">
              <a:buClr>
                <a:srgbClr val="000000"/>
              </a:buClr>
            </a:pPr>
            <a:r>
              <a:rPr lang="en-US" kern="0" dirty="0">
                <a:solidFill>
                  <a:srgbClr val="010214"/>
                </a:solidFill>
                <a:latin typeface="Rubik"/>
                <a:ea typeface="Rubik"/>
                <a:cs typeface="Rubik"/>
                <a:sym typeface="Rubik"/>
              </a:rPr>
              <a:t>of account </a:t>
            </a:r>
          </a:p>
          <a:p>
            <a:pPr algn="ctr" defTabSz="914378">
              <a:buClr>
                <a:srgbClr val="000000"/>
              </a:buClr>
            </a:pPr>
            <a:r>
              <a:rPr lang="en-US" kern="0" dirty="0">
                <a:solidFill>
                  <a:srgbClr val="010214"/>
                </a:solidFill>
                <a:latin typeface="Rubik"/>
                <a:ea typeface="Rubik"/>
                <a:cs typeface="Rubik"/>
                <a:sym typeface="Rubik"/>
              </a:rPr>
              <a:t>compromise attacks </a:t>
            </a:r>
          </a:p>
          <a:p>
            <a:pPr algn="ctr" defTabSz="914378">
              <a:buClr>
                <a:srgbClr val="000000"/>
              </a:buClr>
            </a:pPr>
            <a:r>
              <a:rPr lang="en-US" kern="0" dirty="0">
                <a:solidFill>
                  <a:srgbClr val="010214"/>
                </a:solidFill>
                <a:latin typeface="Rubik"/>
                <a:ea typeface="Rubik"/>
                <a:cs typeface="Rubik"/>
                <a:sym typeface="Rubik"/>
              </a:rPr>
              <a:t>can be blocked by MFA </a:t>
            </a:r>
            <a:endParaRPr kern="0" dirty="0">
              <a:solidFill>
                <a:srgbClr val="010214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7" name="Google Shape;1576;p106">
            <a:extLst>
              <a:ext uri="{FF2B5EF4-FFF2-40B4-BE49-F238E27FC236}">
                <a16:creationId xmlns:a16="http://schemas.microsoft.com/office/drawing/2014/main" id="{DF256850-692E-FBBB-893C-7A2BECEB7B18}"/>
              </a:ext>
            </a:extLst>
          </p:cNvPr>
          <p:cNvSpPr txBox="1"/>
          <p:nvPr/>
        </p:nvSpPr>
        <p:spPr>
          <a:xfrm>
            <a:off x="4762500" y="2507436"/>
            <a:ext cx="407670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algn="ctr" defTabSz="914378">
              <a:buClr>
                <a:srgbClr val="000000"/>
              </a:buClr>
            </a:pPr>
            <a:r>
              <a:rPr lang="en-US" sz="4800" kern="0" dirty="0">
                <a:solidFill>
                  <a:srgbClr val="2B24DB"/>
                </a:solidFill>
                <a:latin typeface="Rubik"/>
                <a:ea typeface="Rubik"/>
                <a:cs typeface="Rubik"/>
                <a:sym typeface="Rubik"/>
              </a:rPr>
              <a:t>94%</a:t>
            </a:r>
            <a:endParaRPr sz="4800" kern="0" dirty="0">
              <a:solidFill>
                <a:srgbClr val="2B24DB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21" name="Google Shape;1576;p106">
            <a:extLst>
              <a:ext uri="{FF2B5EF4-FFF2-40B4-BE49-F238E27FC236}">
                <a16:creationId xmlns:a16="http://schemas.microsoft.com/office/drawing/2014/main" id="{34FF2447-1F25-16B9-7C3B-3C30C053D15C}"/>
              </a:ext>
            </a:extLst>
          </p:cNvPr>
          <p:cNvSpPr txBox="1"/>
          <p:nvPr/>
        </p:nvSpPr>
        <p:spPr>
          <a:xfrm>
            <a:off x="5326382" y="3559885"/>
            <a:ext cx="294893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algn="ctr" defTabSz="914378">
              <a:buClr>
                <a:srgbClr val="000000"/>
              </a:buClr>
            </a:pPr>
            <a:r>
              <a:rPr lang="en-US" kern="0" dirty="0">
                <a:solidFill>
                  <a:srgbClr val="010214"/>
                </a:solidFill>
                <a:latin typeface="Rubik"/>
                <a:ea typeface="Rubik"/>
                <a:cs typeface="Rubik"/>
                <a:sym typeface="Rubik"/>
              </a:rPr>
              <a:t>of ransomware </a:t>
            </a:r>
          </a:p>
          <a:p>
            <a:pPr algn="ctr" defTabSz="914378">
              <a:buClr>
                <a:srgbClr val="000000"/>
              </a:buClr>
            </a:pPr>
            <a:r>
              <a:rPr lang="en-US" kern="0" dirty="0">
                <a:solidFill>
                  <a:srgbClr val="010214"/>
                </a:solidFill>
                <a:latin typeface="Rubik"/>
                <a:ea typeface="Rubik"/>
                <a:cs typeface="Rubik"/>
                <a:sym typeface="Rubik"/>
              </a:rPr>
              <a:t>victims investigated </a:t>
            </a:r>
          </a:p>
          <a:p>
            <a:pPr algn="ctr" defTabSz="914378">
              <a:buClr>
                <a:srgbClr val="000000"/>
              </a:buClr>
            </a:pPr>
            <a:r>
              <a:rPr lang="en-US" kern="0" dirty="0">
                <a:solidFill>
                  <a:srgbClr val="010214"/>
                </a:solidFill>
                <a:latin typeface="Rubik"/>
                <a:ea typeface="Rubik"/>
                <a:cs typeface="Rubik"/>
                <a:sym typeface="Rubik"/>
              </a:rPr>
              <a:t>did not use MFA </a:t>
            </a:r>
            <a:endParaRPr kern="0" dirty="0">
              <a:solidFill>
                <a:srgbClr val="010214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3" name="Picture 2" descr="A blue and white logo&#10;&#10;AI-generated content may be incorrect.">
            <a:extLst>
              <a:ext uri="{FF2B5EF4-FFF2-40B4-BE49-F238E27FC236}">
                <a16:creationId xmlns:a16="http://schemas.microsoft.com/office/drawing/2014/main" id="{1A3B119C-2F1D-71D7-F481-5EAC23FB8DF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4969" r="2" b="2"/>
          <a:stretch/>
        </p:blipFill>
        <p:spPr>
          <a:xfrm>
            <a:off x="3889162" y="212406"/>
            <a:ext cx="1137075" cy="119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94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/>
              <a:t>Governance and Cyber Budgeting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en-US" sz="2100" dirty="0"/>
              <a:t>Ensure cybersecurity is included in annual budgets.</a:t>
            </a:r>
          </a:p>
          <a:p>
            <a:r>
              <a:rPr lang="en-US" sz="2100" dirty="0"/>
              <a:t>Review and update cyber liability insurance policies.</a:t>
            </a:r>
          </a:p>
          <a:p>
            <a:r>
              <a:rPr lang="en-US" sz="2100" dirty="0"/>
              <a:t>Conduct risk assessments and policy reviews annually.</a:t>
            </a:r>
          </a:p>
          <a:p>
            <a:r>
              <a:rPr lang="en-US" sz="2100" dirty="0"/>
              <a:t>Evaluate third-party vendors’ cyber hygiene.</a:t>
            </a:r>
          </a:p>
          <a:p>
            <a:r>
              <a:rPr lang="en-US" sz="2100" dirty="0"/>
              <a:t>Ensure city-wide incident response plans are up to date.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Lock">
            <a:extLst>
              <a:ext uri="{FF2B5EF4-FFF2-40B4-BE49-F238E27FC236}">
                <a16:creationId xmlns:a16="http://schemas.microsoft.com/office/drawing/2014/main" id="{525F93C2-74EE-5619-6502-5E134E4E1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BEDC42A3-D3DD-C3DC-FA26-39256E62A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0545" y="5714545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22" y="839286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/>
              <a:t>What’s at Stake Financially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147568"/>
            <a:ext cx="5508485" cy="3351532"/>
          </a:xfrm>
        </p:spPr>
        <p:txBody>
          <a:bodyPr anchor="ctr">
            <a:normAutofit/>
          </a:bodyPr>
          <a:lstStyle/>
          <a:p>
            <a:r>
              <a:rPr lang="en-US" sz="1800" dirty="0"/>
              <a:t>Downtime costs: lost revenue, overtime pay, penalties.</a:t>
            </a:r>
          </a:p>
          <a:p>
            <a:r>
              <a:rPr lang="en-US" sz="1800" dirty="0"/>
              <a:t>Legal and consulting fees for breach response.</a:t>
            </a:r>
          </a:p>
          <a:p>
            <a:r>
              <a:rPr lang="en-US" sz="1800" dirty="0"/>
              <a:t>Cyber insurance deductibles and policy gaps.</a:t>
            </a:r>
          </a:p>
          <a:p>
            <a:r>
              <a:rPr lang="en-US" sz="1800" dirty="0"/>
              <a:t>Reputational damage and public trust loss.</a:t>
            </a:r>
          </a:p>
          <a:p>
            <a:r>
              <a:rPr lang="en-US" sz="1800" dirty="0"/>
              <a:t>Budget diversion from other services to cyber recovery.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6858000"/>
          </a:xfrm>
          <a:prstGeom prst="rect">
            <a:avLst/>
          </a:prstGeom>
          <a:solidFill>
            <a:srgbClr val="3C4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7138" y="2357641"/>
            <a:ext cx="2167815" cy="2167815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3A0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B5982AE7-18AE-92B9-0041-FE79F0E9AA9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rcRect t="161" r="3" b="3"/>
          <a:stretch/>
        </p:blipFill>
        <p:spPr>
          <a:xfrm>
            <a:off x="6598028" y="2461923"/>
            <a:ext cx="1937263" cy="1934153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/>
              <a:t>How VC3 Helps Municipalities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en-US" sz="2100" dirty="0"/>
              <a:t>End-to-end cybersecurity solutions for local government.</a:t>
            </a:r>
          </a:p>
          <a:p>
            <a:r>
              <a:rPr lang="en-US" sz="2100" dirty="0"/>
              <a:t>24/7 threat monitoring and incident response.</a:t>
            </a:r>
          </a:p>
          <a:p>
            <a:r>
              <a:rPr lang="en-US" sz="2100" dirty="0"/>
              <a:t>Backup &amp; disaster recovery for critical systems.</a:t>
            </a:r>
          </a:p>
          <a:p>
            <a:r>
              <a:rPr lang="en-US" sz="2100" dirty="0"/>
              <a:t>Compliance support with federal and state regulations.</a:t>
            </a:r>
          </a:p>
          <a:p>
            <a:r>
              <a:rPr lang="en-US" sz="2100" dirty="0"/>
              <a:t>Tailored cybersecurity plans based on your risk profile.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3C4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3A0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A blue and white logo&#10;&#10;AI-generated content may be incorrect.">
            <a:extLst>
              <a:ext uri="{FF2B5EF4-FFF2-40B4-BE49-F238E27FC236}">
                <a16:creationId xmlns:a16="http://schemas.microsoft.com/office/drawing/2014/main" id="{4E006BE0-1B42-49AD-C360-0EAA4FF244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707" y="2857272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44FEF859F5BA4B89A4DC153F9F7047" ma:contentTypeVersion="16" ma:contentTypeDescription="Create a new document." ma:contentTypeScope="" ma:versionID="07a728dac8347970f7d2f4f8ac63688e">
  <xsd:schema xmlns:xsd="http://www.w3.org/2001/XMLSchema" xmlns:xs="http://www.w3.org/2001/XMLSchema" xmlns:p="http://schemas.microsoft.com/office/2006/metadata/properties" xmlns:ns2="42d80b5b-9166-41de-9abd-a7089d0244a6" xmlns:ns3="8523a9fe-24b3-4fba-b4b4-99549620bb68" targetNamespace="http://schemas.microsoft.com/office/2006/metadata/properties" ma:root="true" ma:fieldsID="ec487edad7753101425a63f6e2326024" ns2:_="" ns3:_="">
    <xsd:import namespace="42d80b5b-9166-41de-9abd-a7089d0244a6"/>
    <xsd:import namespace="8523a9fe-24b3-4fba-b4b4-99549620bb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80b5b-9166-41de-9abd-a7089d0244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edaba5d-021b-47f3-88ae-893c76e4e3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3a9fe-24b3-4fba-b4b4-99549620bb6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ab375bf-7140-4311-8b8b-4d36e8f1518a}" ma:internalName="TaxCatchAll" ma:showField="CatchAllData" ma:web="8523a9fe-24b3-4fba-b4b4-99549620bb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23a9fe-24b3-4fba-b4b4-99549620bb68" xsi:nil="true"/>
    <lcf76f155ced4ddcb4097134ff3c332f xmlns="42d80b5b-9166-41de-9abd-a7089d0244a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FB32667-9499-4619-A150-9815FDA6C6CA}"/>
</file>

<file path=customXml/itemProps2.xml><?xml version="1.0" encoding="utf-8"?>
<ds:datastoreItem xmlns:ds="http://schemas.openxmlformats.org/officeDocument/2006/customXml" ds:itemID="{FA962369-8EF4-405B-A3A9-E91FCE4C9CB3}"/>
</file>

<file path=customXml/itemProps3.xml><?xml version="1.0" encoding="utf-8"?>
<ds:datastoreItem xmlns:ds="http://schemas.openxmlformats.org/officeDocument/2006/customXml" ds:itemID="{22FB32F4-9795-4AF2-9FAB-DD8E269CBF0E}"/>
</file>

<file path=docProps/app.xml><?xml version="1.0" encoding="utf-8"?>
<Properties xmlns="http://schemas.openxmlformats.org/officeDocument/2006/extended-properties" xmlns:vt="http://schemas.openxmlformats.org/officeDocument/2006/docPropsVTypes">
  <TotalTime>4492</TotalTime>
  <Words>1965</Words>
  <Application>Microsoft Office PowerPoint</Application>
  <PresentationFormat>On-screen Show (4:3)</PresentationFormat>
  <Paragraphs>172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Protecting Public Funds: Cybersecurity Best Practices for Finance Leaders</vt:lpstr>
      <vt:lpstr>Introduction</vt:lpstr>
      <vt:lpstr>Municipalities a Big Cyber Target</vt:lpstr>
      <vt:lpstr>The Cyber Threat Landscape</vt:lpstr>
      <vt:lpstr>Cybersecurity Essentials for Finance Teams</vt:lpstr>
      <vt:lpstr>PowerPoint Presentation</vt:lpstr>
      <vt:lpstr>Governance and Cyber Budgeting</vt:lpstr>
      <vt:lpstr>What’s at Stake Financially</vt:lpstr>
      <vt:lpstr>How VC3 Helps Municipalities</vt:lpstr>
      <vt:lpstr>Q&amp;A and 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Public Funds: Cybersecurity Best Practices for Finance Leaders</dc:title>
  <dc:subject/>
  <dc:creator/>
  <cp:keywords/>
  <dc:description>generated using python-pptx</dc:description>
  <cp:lastModifiedBy>Jonathan Strong</cp:lastModifiedBy>
  <cp:revision>11</cp:revision>
  <dcterms:created xsi:type="dcterms:W3CDTF">2013-01-27T09:14:16Z</dcterms:created>
  <dcterms:modified xsi:type="dcterms:W3CDTF">2025-04-06T20:28:28Z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0x010100CE44FEF859F5BA4B89A4DC153F9F7047</vt:lpwstr>
  </property>
</Properties>
</file>