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61" r:id="rId5"/>
    <p:sldId id="257" r:id="rId6"/>
    <p:sldId id="266" r:id="rId7"/>
    <p:sldId id="262" r:id="rId8"/>
    <p:sldId id="267" r:id="rId9"/>
    <p:sldId id="268" r:id="rId10"/>
    <p:sldId id="269" r:id="rId11"/>
    <p:sldId id="270" r:id="rId12"/>
    <p:sldId id="288" r:id="rId13"/>
    <p:sldId id="290" r:id="rId14"/>
    <p:sldId id="272" r:id="rId15"/>
    <p:sldId id="273" r:id="rId16"/>
    <p:sldId id="263" r:id="rId17"/>
    <p:sldId id="274" r:id="rId18"/>
    <p:sldId id="275" r:id="rId19"/>
    <p:sldId id="276" r:id="rId20"/>
    <p:sldId id="293" r:id="rId21"/>
    <p:sldId id="284" r:id="rId22"/>
    <p:sldId id="277" r:id="rId23"/>
    <p:sldId id="291" r:id="rId24"/>
    <p:sldId id="278" r:id="rId25"/>
    <p:sldId id="279" r:id="rId26"/>
    <p:sldId id="292" r:id="rId27"/>
    <p:sldId id="286" r:id="rId28"/>
    <p:sldId id="280" r:id="rId29"/>
    <p:sldId id="281" r:id="rId30"/>
    <p:sldId id="287" r:id="rId31"/>
    <p:sldId id="294" r:id="rId32"/>
    <p:sldId id="282"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5174"/>
    <a:srgbClr val="CA2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3"/>
    <p:restoredTop sz="94626"/>
  </p:normalViewPr>
  <p:slideViewPr>
    <p:cSldViewPr snapToGrid="0">
      <p:cViewPr varScale="1">
        <p:scale>
          <a:sx n="59" d="100"/>
          <a:sy n="59" d="100"/>
        </p:scale>
        <p:origin x="9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nett Sandlin" userId="df5e488e-8a67-4085-952f-54f204a656d7" providerId="ADAL" clId="{C5A5D0EC-02B3-45C7-9576-FE5D57E035B3}"/>
    <pc:docChg chg="undo custSel addSld delSld modSld sldOrd modNotesMaster">
      <pc:chgData name="Bennett Sandlin" userId="df5e488e-8a67-4085-952f-54f204a656d7" providerId="ADAL" clId="{C5A5D0EC-02B3-45C7-9576-FE5D57E035B3}" dt="2025-04-06T14:00:23.169" v="6930" actId="20577"/>
      <pc:docMkLst>
        <pc:docMk/>
      </pc:docMkLst>
      <pc:sldChg chg="modSp mod">
        <pc:chgData name="Bennett Sandlin" userId="df5e488e-8a67-4085-952f-54f204a656d7" providerId="ADAL" clId="{C5A5D0EC-02B3-45C7-9576-FE5D57E035B3}" dt="2025-04-06T14:00:23.169" v="6930" actId="20577"/>
        <pc:sldMkLst>
          <pc:docMk/>
          <pc:sldMk cId="1325372087" sldId="261"/>
        </pc:sldMkLst>
        <pc:spChg chg="mod">
          <ac:chgData name="Bennett Sandlin" userId="df5e488e-8a67-4085-952f-54f204a656d7" providerId="ADAL" clId="{C5A5D0EC-02B3-45C7-9576-FE5D57E035B3}" dt="2025-04-06T14:00:23.169" v="6930" actId="20577"/>
          <ac:spMkLst>
            <pc:docMk/>
            <pc:sldMk cId="1325372087" sldId="261"/>
            <ac:spMk id="6" creationId="{0F25DF97-2751-EABC-17A6-4FC2EDD1DE6F}"/>
          </ac:spMkLst>
        </pc:spChg>
      </pc:sldChg>
      <pc:sldChg chg="modSp mod">
        <pc:chgData name="Bennett Sandlin" userId="df5e488e-8a67-4085-952f-54f204a656d7" providerId="ADAL" clId="{C5A5D0EC-02B3-45C7-9576-FE5D57E035B3}" dt="2025-04-04T13:08:15.280" v="5900" actId="20577"/>
        <pc:sldMkLst>
          <pc:docMk/>
          <pc:sldMk cId="3242080955" sldId="263"/>
        </pc:sldMkLst>
        <pc:spChg chg="mod">
          <ac:chgData name="Bennett Sandlin" userId="df5e488e-8a67-4085-952f-54f204a656d7" providerId="ADAL" clId="{C5A5D0EC-02B3-45C7-9576-FE5D57E035B3}" dt="2025-04-04T13:08:15.280" v="5900" actId="20577"/>
          <ac:spMkLst>
            <pc:docMk/>
            <pc:sldMk cId="3242080955" sldId="263"/>
            <ac:spMk id="3" creationId="{32FFA851-A254-45CC-8A4E-D70C96668ABE}"/>
          </ac:spMkLst>
        </pc:spChg>
      </pc:sldChg>
      <pc:sldChg chg="modSp mod">
        <pc:chgData name="Bennett Sandlin" userId="df5e488e-8a67-4085-952f-54f204a656d7" providerId="ADAL" clId="{C5A5D0EC-02B3-45C7-9576-FE5D57E035B3}" dt="2025-04-03T16:44:14.443" v="5622" actId="20577"/>
        <pc:sldMkLst>
          <pc:docMk/>
          <pc:sldMk cId="2563351448" sldId="268"/>
        </pc:sldMkLst>
        <pc:spChg chg="mod">
          <ac:chgData name="Bennett Sandlin" userId="df5e488e-8a67-4085-952f-54f204a656d7" providerId="ADAL" clId="{C5A5D0EC-02B3-45C7-9576-FE5D57E035B3}" dt="2025-04-03T16:44:14.443" v="5622" actId="20577"/>
          <ac:spMkLst>
            <pc:docMk/>
            <pc:sldMk cId="2563351448" sldId="268"/>
            <ac:spMk id="3" creationId="{32FFA851-A254-45CC-8A4E-D70C96668ABE}"/>
          </ac:spMkLst>
        </pc:spChg>
      </pc:sldChg>
      <pc:sldChg chg="modSp mod">
        <pc:chgData name="Bennett Sandlin" userId="df5e488e-8a67-4085-952f-54f204a656d7" providerId="ADAL" clId="{C5A5D0EC-02B3-45C7-9576-FE5D57E035B3}" dt="2025-04-01T10:45:16.100" v="4324" actId="20577"/>
        <pc:sldMkLst>
          <pc:docMk/>
          <pc:sldMk cId="2377765451" sldId="269"/>
        </pc:sldMkLst>
        <pc:spChg chg="mod">
          <ac:chgData name="Bennett Sandlin" userId="df5e488e-8a67-4085-952f-54f204a656d7" providerId="ADAL" clId="{C5A5D0EC-02B3-45C7-9576-FE5D57E035B3}" dt="2025-04-01T10:45:16.100" v="4324" actId="20577"/>
          <ac:spMkLst>
            <pc:docMk/>
            <pc:sldMk cId="2377765451" sldId="269"/>
            <ac:spMk id="3" creationId="{32FFA851-A254-45CC-8A4E-D70C96668ABE}"/>
          </ac:spMkLst>
        </pc:spChg>
      </pc:sldChg>
      <pc:sldChg chg="modSp mod">
        <pc:chgData name="Bennett Sandlin" userId="df5e488e-8a67-4085-952f-54f204a656d7" providerId="ADAL" clId="{C5A5D0EC-02B3-45C7-9576-FE5D57E035B3}" dt="2025-03-31T14:49:51.864" v="3292" actId="20577"/>
        <pc:sldMkLst>
          <pc:docMk/>
          <pc:sldMk cId="754804711" sldId="270"/>
        </pc:sldMkLst>
        <pc:spChg chg="mod">
          <ac:chgData name="Bennett Sandlin" userId="df5e488e-8a67-4085-952f-54f204a656d7" providerId="ADAL" clId="{C5A5D0EC-02B3-45C7-9576-FE5D57E035B3}" dt="2025-03-31T14:49:51.864" v="3292" actId="20577"/>
          <ac:spMkLst>
            <pc:docMk/>
            <pc:sldMk cId="754804711" sldId="270"/>
            <ac:spMk id="3" creationId="{32FFA851-A254-45CC-8A4E-D70C96668ABE}"/>
          </ac:spMkLst>
        </pc:spChg>
      </pc:sldChg>
      <pc:sldChg chg="modSp mod">
        <pc:chgData name="Bennett Sandlin" userId="df5e488e-8a67-4085-952f-54f204a656d7" providerId="ADAL" clId="{C5A5D0EC-02B3-45C7-9576-FE5D57E035B3}" dt="2025-04-02T11:28:47.187" v="4835" actId="20577"/>
        <pc:sldMkLst>
          <pc:docMk/>
          <pc:sldMk cId="2588155003" sldId="272"/>
        </pc:sldMkLst>
        <pc:spChg chg="mod">
          <ac:chgData name="Bennett Sandlin" userId="df5e488e-8a67-4085-952f-54f204a656d7" providerId="ADAL" clId="{C5A5D0EC-02B3-45C7-9576-FE5D57E035B3}" dt="2025-04-02T11:28:47.187" v="4835" actId="20577"/>
          <ac:spMkLst>
            <pc:docMk/>
            <pc:sldMk cId="2588155003" sldId="272"/>
            <ac:spMk id="3" creationId="{32FFA851-A254-45CC-8A4E-D70C96668ABE}"/>
          </ac:spMkLst>
        </pc:spChg>
      </pc:sldChg>
      <pc:sldChg chg="modSp mod">
        <pc:chgData name="Bennett Sandlin" userId="df5e488e-8a67-4085-952f-54f204a656d7" providerId="ADAL" clId="{C5A5D0EC-02B3-45C7-9576-FE5D57E035B3}" dt="2025-03-31T15:01:33.668" v="3411" actId="6549"/>
        <pc:sldMkLst>
          <pc:docMk/>
          <pc:sldMk cId="3201161578" sldId="273"/>
        </pc:sldMkLst>
        <pc:spChg chg="mod">
          <ac:chgData name="Bennett Sandlin" userId="df5e488e-8a67-4085-952f-54f204a656d7" providerId="ADAL" clId="{C5A5D0EC-02B3-45C7-9576-FE5D57E035B3}" dt="2025-03-31T15:01:33.668" v="3411" actId="6549"/>
          <ac:spMkLst>
            <pc:docMk/>
            <pc:sldMk cId="3201161578" sldId="273"/>
            <ac:spMk id="3" creationId="{32FFA851-A254-45CC-8A4E-D70C96668ABE}"/>
          </ac:spMkLst>
        </pc:spChg>
      </pc:sldChg>
      <pc:sldChg chg="modSp mod">
        <pc:chgData name="Bennett Sandlin" userId="df5e488e-8a67-4085-952f-54f204a656d7" providerId="ADAL" clId="{C5A5D0EC-02B3-45C7-9576-FE5D57E035B3}" dt="2025-03-31T19:46:42.727" v="3413" actId="20577"/>
        <pc:sldMkLst>
          <pc:docMk/>
          <pc:sldMk cId="2016150192" sldId="274"/>
        </pc:sldMkLst>
        <pc:spChg chg="mod">
          <ac:chgData name="Bennett Sandlin" userId="df5e488e-8a67-4085-952f-54f204a656d7" providerId="ADAL" clId="{C5A5D0EC-02B3-45C7-9576-FE5D57E035B3}" dt="2025-03-31T19:46:42.727" v="3413" actId="20577"/>
          <ac:spMkLst>
            <pc:docMk/>
            <pc:sldMk cId="2016150192" sldId="274"/>
            <ac:spMk id="3" creationId="{B4CF0011-1E17-6593-19E8-9561A1980469}"/>
          </ac:spMkLst>
        </pc:spChg>
      </pc:sldChg>
      <pc:sldChg chg="modSp mod">
        <pc:chgData name="Bennett Sandlin" userId="df5e488e-8a67-4085-952f-54f204a656d7" providerId="ADAL" clId="{C5A5D0EC-02B3-45C7-9576-FE5D57E035B3}" dt="2025-04-04T13:29:38.422" v="6781" actId="20577"/>
        <pc:sldMkLst>
          <pc:docMk/>
          <pc:sldMk cId="500172118" sldId="275"/>
        </pc:sldMkLst>
        <pc:spChg chg="mod">
          <ac:chgData name="Bennett Sandlin" userId="df5e488e-8a67-4085-952f-54f204a656d7" providerId="ADAL" clId="{C5A5D0EC-02B3-45C7-9576-FE5D57E035B3}" dt="2025-04-04T13:29:38.422" v="6781" actId="20577"/>
          <ac:spMkLst>
            <pc:docMk/>
            <pc:sldMk cId="500172118" sldId="275"/>
            <ac:spMk id="3" creationId="{8BABF0C4-4D81-7ED9-CEE9-57BEFC3C5A99}"/>
          </ac:spMkLst>
        </pc:spChg>
      </pc:sldChg>
      <pc:sldChg chg="modSp mod">
        <pc:chgData name="Bennett Sandlin" userId="df5e488e-8a67-4085-952f-54f204a656d7" providerId="ADAL" clId="{C5A5D0EC-02B3-45C7-9576-FE5D57E035B3}" dt="2025-04-04T13:32:32.588" v="6900" actId="6549"/>
        <pc:sldMkLst>
          <pc:docMk/>
          <pc:sldMk cId="3529396048" sldId="276"/>
        </pc:sldMkLst>
        <pc:spChg chg="mod">
          <ac:chgData name="Bennett Sandlin" userId="df5e488e-8a67-4085-952f-54f204a656d7" providerId="ADAL" clId="{C5A5D0EC-02B3-45C7-9576-FE5D57E035B3}" dt="2025-04-04T13:32:32.588" v="6900" actId="6549"/>
          <ac:spMkLst>
            <pc:docMk/>
            <pc:sldMk cId="3529396048" sldId="276"/>
            <ac:spMk id="3" creationId="{3F624375-63ED-F55F-B7A3-BF7BA8D8A6AE}"/>
          </ac:spMkLst>
        </pc:spChg>
      </pc:sldChg>
      <pc:sldChg chg="modSp mod">
        <pc:chgData name="Bennett Sandlin" userId="df5e488e-8a67-4085-952f-54f204a656d7" providerId="ADAL" clId="{C5A5D0EC-02B3-45C7-9576-FE5D57E035B3}" dt="2025-04-02T11:27:39.135" v="4789" actId="20577"/>
        <pc:sldMkLst>
          <pc:docMk/>
          <pc:sldMk cId="2030508118" sldId="277"/>
        </pc:sldMkLst>
        <pc:spChg chg="mod">
          <ac:chgData name="Bennett Sandlin" userId="df5e488e-8a67-4085-952f-54f204a656d7" providerId="ADAL" clId="{C5A5D0EC-02B3-45C7-9576-FE5D57E035B3}" dt="2025-04-02T11:27:39.135" v="4789" actId="20577"/>
          <ac:spMkLst>
            <pc:docMk/>
            <pc:sldMk cId="2030508118" sldId="277"/>
            <ac:spMk id="3" creationId="{EDABDF63-53F9-9DE7-32A7-B3C11368CCFF}"/>
          </ac:spMkLst>
        </pc:spChg>
      </pc:sldChg>
      <pc:sldChg chg="modSp mod">
        <pc:chgData name="Bennett Sandlin" userId="df5e488e-8a67-4085-952f-54f204a656d7" providerId="ADAL" clId="{C5A5D0EC-02B3-45C7-9576-FE5D57E035B3}" dt="2025-04-02T11:58:12.895" v="5579" actId="6549"/>
        <pc:sldMkLst>
          <pc:docMk/>
          <pc:sldMk cId="441047553" sldId="279"/>
        </pc:sldMkLst>
        <pc:spChg chg="mod">
          <ac:chgData name="Bennett Sandlin" userId="df5e488e-8a67-4085-952f-54f204a656d7" providerId="ADAL" clId="{C5A5D0EC-02B3-45C7-9576-FE5D57E035B3}" dt="2025-04-02T11:58:12.895" v="5579" actId="6549"/>
          <ac:spMkLst>
            <pc:docMk/>
            <pc:sldMk cId="441047553" sldId="279"/>
            <ac:spMk id="3" creationId="{9C9008FE-039B-F921-609F-5BE5C8BBF2C8}"/>
          </ac:spMkLst>
        </pc:spChg>
      </pc:sldChg>
      <pc:sldChg chg="modSp mod">
        <pc:chgData name="Bennett Sandlin" userId="df5e488e-8a67-4085-952f-54f204a656d7" providerId="ADAL" clId="{C5A5D0EC-02B3-45C7-9576-FE5D57E035B3}" dt="2025-03-26T12:25:27.257" v="839" actId="20577"/>
        <pc:sldMkLst>
          <pc:docMk/>
          <pc:sldMk cId="867723767" sldId="280"/>
        </pc:sldMkLst>
        <pc:spChg chg="mod">
          <ac:chgData name="Bennett Sandlin" userId="df5e488e-8a67-4085-952f-54f204a656d7" providerId="ADAL" clId="{C5A5D0EC-02B3-45C7-9576-FE5D57E035B3}" dt="2025-03-26T12:25:27.257" v="839" actId="20577"/>
          <ac:spMkLst>
            <pc:docMk/>
            <pc:sldMk cId="867723767" sldId="280"/>
            <ac:spMk id="3" creationId="{FA11FF0A-2F18-8332-D424-2D0422FFA01D}"/>
          </ac:spMkLst>
        </pc:spChg>
      </pc:sldChg>
      <pc:sldChg chg="modSp mod">
        <pc:chgData name="Bennett Sandlin" userId="df5e488e-8a67-4085-952f-54f204a656d7" providerId="ADAL" clId="{C5A5D0EC-02B3-45C7-9576-FE5D57E035B3}" dt="2025-04-03T16:45:53.737" v="5806" actId="20577"/>
        <pc:sldMkLst>
          <pc:docMk/>
          <pc:sldMk cId="751961644" sldId="281"/>
        </pc:sldMkLst>
        <pc:spChg chg="mod">
          <ac:chgData name="Bennett Sandlin" userId="df5e488e-8a67-4085-952f-54f204a656d7" providerId="ADAL" clId="{C5A5D0EC-02B3-45C7-9576-FE5D57E035B3}" dt="2025-04-03T16:45:53.737" v="5806" actId="20577"/>
          <ac:spMkLst>
            <pc:docMk/>
            <pc:sldMk cId="751961644" sldId="281"/>
            <ac:spMk id="3" creationId="{9ED6E3FA-1DB6-5AAF-7863-CDDECAFDC57D}"/>
          </ac:spMkLst>
        </pc:spChg>
      </pc:sldChg>
      <pc:sldChg chg="modSp mod">
        <pc:chgData name="Bennett Sandlin" userId="df5e488e-8a67-4085-952f-54f204a656d7" providerId="ADAL" clId="{C5A5D0EC-02B3-45C7-9576-FE5D57E035B3}" dt="2025-04-03T16:45:35.265" v="5763" actId="20577"/>
        <pc:sldMkLst>
          <pc:docMk/>
          <pc:sldMk cId="1967617623" sldId="286"/>
        </pc:sldMkLst>
        <pc:spChg chg="mod">
          <ac:chgData name="Bennett Sandlin" userId="df5e488e-8a67-4085-952f-54f204a656d7" providerId="ADAL" clId="{C5A5D0EC-02B3-45C7-9576-FE5D57E035B3}" dt="2025-04-03T16:45:35.265" v="5763" actId="20577"/>
          <ac:spMkLst>
            <pc:docMk/>
            <pc:sldMk cId="1967617623" sldId="286"/>
            <ac:spMk id="3" creationId="{8B9C7073-853B-8BE3-1B9B-E0D80A441B30}"/>
          </ac:spMkLst>
        </pc:spChg>
      </pc:sldChg>
      <pc:sldChg chg="modSp mod">
        <pc:chgData name="Bennett Sandlin" userId="df5e488e-8a67-4085-952f-54f204a656d7" providerId="ADAL" clId="{C5A5D0EC-02B3-45C7-9576-FE5D57E035B3}" dt="2025-04-04T13:30:27.676" v="6833" actId="20577"/>
        <pc:sldMkLst>
          <pc:docMk/>
          <pc:sldMk cId="4088112405" sldId="287"/>
        </pc:sldMkLst>
        <pc:spChg chg="mod">
          <ac:chgData name="Bennett Sandlin" userId="df5e488e-8a67-4085-952f-54f204a656d7" providerId="ADAL" clId="{C5A5D0EC-02B3-45C7-9576-FE5D57E035B3}" dt="2025-04-04T13:30:27.676" v="6833" actId="20577"/>
          <ac:spMkLst>
            <pc:docMk/>
            <pc:sldMk cId="4088112405" sldId="287"/>
            <ac:spMk id="3" creationId="{561E03D2-2CB9-177D-428C-3C506EA24139}"/>
          </ac:spMkLst>
        </pc:spChg>
      </pc:sldChg>
      <pc:sldChg chg="modSp mod">
        <pc:chgData name="Bennett Sandlin" userId="df5e488e-8a67-4085-952f-54f204a656d7" providerId="ADAL" clId="{C5A5D0EC-02B3-45C7-9576-FE5D57E035B3}" dt="2025-04-03T16:44:35.824" v="5666" actId="20577"/>
        <pc:sldMkLst>
          <pc:docMk/>
          <pc:sldMk cId="1856770285" sldId="288"/>
        </pc:sldMkLst>
        <pc:spChg chg="mod">
          <ac:chgData name="Bennett Sandlin" userId="df5e488e-8a67-4085-952f-54f204a656d7" providerId="ADAL" clId="{C5A5D0EC-02B3-45C7-9576-FE5D57E035B3}" dt="2025-04-03T16:44:35.824" v="5666" actId="20577"/>
          <ac:spMkLst>
            <pc:docMk/>
            <pc:sldMk cId="1856770285" sldId="288"/>
            <ac:spMk id="3" creationId="{55A9EC93-7CDC-9375-5B88-B26147156B31}"/>
          </ac:spMkLst>
        </pc:spChg>
      </pc:sldChg>
      <pc:sldChg chg="new del ord">
        <pc:chgData name="Bennett Sandlin" userId="df5e488e-8a67-4085-952f-54f204a656d7" providerId="ADAL" clId="{C5A5D0EC-02B3-45C7-9576-FE5D57E035B3}" dt="2025-04-01T10:50:36.012" v="4344" actId="2696"/>
        <pc:sldMkLst>
          <pc:docMk/>
          <pc:sldMk cId="484987012" sldId="289"/>
        </pc:sldMkLst>
      </pc:sldChg>
      <pc:sldChg chg="modSp add mod">
        <pc:chgData name="Bennett Sandlin" userId="df5e488e-8a67-4085-952f-54f204a656d7" providerId="ADAL" clId="{C5A5D0EC-02B3-45C7-9576-FE5D57E035B3}" dt="2025-04-01T10:53:54.239" v="4582" actId="20577"/>
        <pc:sldMkLst>
          <pc:docMk/>
          <pc:sldMk cId="859627066" sldId="290"/>
        </pc:sldMkLst>
        <pc:spChg chg="mod">
          <ac:chgData name="Bennett Sandlin" userId="df5e488e-8a67-4085-952f-54f204a656d7" providerId="ADAL" clId="{C5A5D0EC-02B3-45C7-9576-FE5D57E035B3}" dt="2025-04-01T10:50:45.424" v="4359" actId="6549"/>
          <ac:spMkLst>
            <pc:docMk/>
            <pc:sldMk cId="859627066" sldId="290"/>
            <ac:spMk id="2" creationId="{55985D14-713D-4D23-4592-6AA9B45FBF5C}"/>
          </ac:spMkLst>
        </pc:spChg>
        <pc:spChg chg="mod">
          <ac:chgData name="Bennett Sandlin" userId="df5e488e-8a67-4085-952f-54f204a656d7" providerId="ADAL" clId="{C5A5D0EC-02B3-45C7-9576-FE5D57E035B3}" dt="2025-04-01T10:53:54.239" v="4582" actId="20577"/>
          <ac:spMkLst>
            <pc:docMk/>
            <pc:sldMk cId="859627066" sldId="290"/>
            <ac:spMk id="3" creationId="{7624FF8E-A7CF-9164-8A63-BB36C2809B25}"/>
          </ac:spMkLst>
        </pc:spChg>
      </pc:sldChg>
      <pc:sldChg chg="modSp add mod">
        <pc:chgData name="Bennett Sandlin" userId="df5e488e-8a67-4085-952f-54f204a656d7" providerId="ADAL" clId="{C5A5D0EC-02B3-45C7-9576-FE5D57E035B3}" dt="2025-04-02T11:53:39.602" v="5416" actId="20577"/>
        <pc:sldMkLst>
          <pc:docMk/>
          <pc:sldMk cId="3947573226" sldId="291"/>
        </pc:sldMkLst>
        <pc:spChg chg="mod">
          <ac:chgData name="Bennett Sandlin" userId="df5e488e-8a67-4085-952f-54f204a656d7" providerId="ADAL" clId="{C5A5D0EC-02B3-45C7-9576-FE5D57E035B3}" dt="2025-04-02T11:53:39.602" v="5416" actId="20577"/>
          <ac:spMkLst>
            <pc:docMk/>
            <pc:sldMk cId="3947573226" sldId="291"/>
            <ac:spMk id="3" creationId="{EE3BBD56-B0CE-D67C-E469-DE6B1481FB9F}"/>
          </ac:spMkLst>
        </pc:spChg>
      </pc:sldChg>
      <pc:sldChg chg="modSp add mod">
        <pc:chgData name="Bennett Sandlin" userId="df5e488e-8a67-4085-952f-54f204a656d7" providerId="ADAL" clId="{C5A5D0EC-02B3-45C7-9576-FE5D57E035B3}" dt="2025-04-02T11:58:18.727" v="5580" actId="6549"/>
        <pc:sldMkLst>
          <pc:docMk/>
          <pc:sldMk cId="4286988646" sldId="292"/>
        </pc:sldMkLst>
        <pc:spChg chg="mod">
          <ac:chgData name="Bennett Sandlin" userId="df5e488e-8a67-4085-952f-54f204a656d7" providerId="ADAL" clId="{C5A5D0EC-02B3-45C7-9576-FE5D57E035B3}" dt="2025-04-02T11:58:18.727" v="5580" actId="6549"/>
          <ac:spMkLst>
            <pc:docMk/>
            <pc:sldMk cId="4286988646" sldId="292"/>
            <ac:spMk id="3" creationId="{F48402EE-5E47-D301-CB4D-629BEAF769E9}"/>
          </ac:spMkLst>
        </pc:spChg>
      </pc:sldChg>
      <pc:sldChg chg="modSp mod">
        <pc:chgData name="Bennett Sandlin" userId="df5e488e-8a67-4085-952f-54f204a656d7" providerId="ADAL" clId="{C5A5D0EC-02B3-45C7-9576-FE5D57E035B3}" dt="2025-04-04T13:17:51.267" v="6352" actId="6549"/>
        <pc:sldMkLst>
          <pc:docMk/>
          <pc:sldMk cId="1606560039" sldId="293"/>
        </pc:sldMkLst>
        <pc:spChg chg="mod">
          <ac:chgData name="Bennett Sandlin" userId="df5e488e-8a67-4085-952f-54f204a656d7" providerId="ADAL" clId="{C5A5D0EC-02B3-45C7-9576-FE5D57E035B3}" dt="2025-04-04T13:15:54.321" v="5945" actId="20577"/>
          <ac:spMkLst>
            <pc:docMk/>
            <pc:sldMk cId="1606560039" sldId="293"/>
            <ac:spMk id="2" creationId="{093E4CCD-8229-5DDA-942F-DCDCD50A163C}"/>
          </ac:spMkLst>
        </pc:spChg>
        <pc:spChg chg="mod">
          <ac:chgData name="Bennett Sandlin" userId="df5e488e-8a67-4085-952f-54f204a656d7" providerId="ADAL" clId="{C5A5D0EC-02B3-45C7-9576-FE5D57E035B3}" dt="2025-04-04T13:17:51.267" v="6352" actId="6549"/>
          <ac:spMkLst>
            <pc:docMk/>
            <pc:sldMk cId="1606560039" sldId="293"/>
            <ac:spMk id="3" creationId="{47FF209A-9943-E517-1458-56B8BA6D0F66}"/>
          </ac:spMkLst>
        </pc:spChg>
      </pc:sldChg>
      <pc:sldChg chg="modSp add mod">
        <pc:chgData name="Bennett Sandlin" userId="df5e488e-8a67-4085-952f-54f204a656d7" providerId="ADAL" clId="{C5A5D0EC-02B3-45C7-9576-FE5D57E035B3}" dt="2025-04-04T13:28:20.777" v="6721" actId="20577"/>
        <pc:sldMkLst>
          <pc:docMk/>
          <pc:sldMk cId="458914602" sldId="294"/>
        </pc:sldMkLst>
        <pc:spChg chg="mod">
          <ac:chgData name="Bennett Sandlin" userId="df5e488e-8a67-4085-952f-54f204a656d7" providerId="ADAL" clId="{C5A5D0EC-02B3-45C7-9576-FE5D57E035B3}" dt="2025-04-04T13:28:20.777" v="6721" actId="20577"/>
          <ac:spMkLst>
            <pc:docMk/>
            <pc:sldMk cId="458914602" sldId="294"/>
            <ac:spMk id="3" creationId="{9D2E7D16-4319-26D7-6EEB-DBD6070AC406}"/>
          </ac:spMkLst>
        </pc:spChg>
      </pc:sldChg>
    </pc:docChg>
  </pc:docChgLst>
  <pc:docChgLst>
    <pc:chgData name="Michael Martin" userId="57f8ee08-92d2-4e34-b646-301d77a16b81" providerId="ADAL" clId="{07313FBC-DBB2-5243-A8BB-44ECE17A5B28}"/>
    <pc:docChg chg="undo custSel addSld modSld">
      <pc:chgData name="Michael Martin" userId="57f8ee08-92d2-4e34-b646-301d77a16b81" providerId="ADAL" clId="{07313FBC-DBB2-5243-A8BB-44ECE17A5B28}" dt="2025-04-02T15:55:30.755" v="2260" actId="20577"/>
      <pc:docMkLst>
        <pc:docMk/>
      </pc:docMkLst>
      <pc:sldChg chg="modSp mod">
        <pc:chgData name="Michael Martin" userId="57f8ee08-92d2-4e34-b646-301d77a16b81" providerId="ADAL" clId="{07313FBC-DBB2-5243-A8BB-44ECE17A5B28}" dt="2025-04-02T15:55:04.742" v="2250" actId="20577"/>
        <pc:sldMkLst>
          <pc:docMk/>
          <pc:sldMk cId="2377765451" sldId="269"/>
        </pc:sldMkLst>
        <pc:spChg chg="mod">
          <ac:chgData name="Michael Martin" userId="57f8ee08-92d2-4e34-b646-301d77a16b81" providerId="ADAL" clId="{07313FBC-DBB2-5243-A8BB-44ECE17A5B28}" dt="2025-04-02T15:55:04.742" v="2250" actId="20577"/>
          <ac:spMkLst>
            <pc:docMk/>
            <pc:sldMk cId="2377765451" sldId="269"/>
            <ac:spMk id="3" creationId="{32FFA851-A254-45CC-8A4E-D70C96668ABE}"/>
          </ac:spMkLst>
        </pc:spChg>
      </pc:sldChg>
      <pc:sldChg chg="modSp mod">
        <pc:chgData name="Michael Martin" userId="57f8ee08-92d2-4e34-b646-301d77a16b81" providerId="ADAL" clId="{07313FBC-DBB2-5243-A8BB-44ECE17A5B28}" dt="2025-03-24T16:33:39.038" v="1380" actId="20577"/>
        <pc:sldMkLst>
          <pc:docMk/>
          <pc:sldMk cId="2588155003" sldId="272"/>
        </pc:sldMkLst>
        <pc:spChg chg="mod">
          <ac:chgData name="Michael Martin" userId="57f8ee08-92d2-4e34-b646-301d77a16b81" providerId="ADAL" clId="{07313FBC-DBB2-5243-A8BB-44ECE17A5B28}" dt="2025-03-24T16:33:39.038" v="1380" actId="20577"/>
          <ac:spMkLst>
            <pc:docMk/>
            <pc:sldMk cId="2588155003" sldId="272"/>
            <ac:spMk id="3" creationId="{32FFA851-A254-45CC-8A4E-D70C96668ABE}"/>
          </ac:spMkLst>
        </pc:spChg>
      </pc:sldChg>
      <pc:sldChg chg="modSp mod">
        <pc:chgData name="Michael Martin" userId="57f8ee08-92d2-4e34-b646-301d77a16b81" providerId="ADAL" clId="{07313FBC-DBB2-5243-A8BB-44ECE17A5B28}" dt="2025-04-02T15:35:09.165" v="1472" actId="1076"/>
        <pc:sldMkLst>
          <pc:docMk/>
          <pc:sldMk cId="3529396048" sldId="276"/>
        </pc:sldMkLst>
        <pc:spChg chg="mod">
          <ac:chgData name="Michael Martin" userId="57f8ee08-92d2-4e34-b646-301d77a16b81" providerId="ADAL" clId="{07313FBC-DBB2-5243-A8BB-44ECE17A5B28}" dt="2025-04-02T15:35:09.165" v="1472" actId="1076"/>
          <ac:spMkLst>
            <pc:docMk/>
            <pc:sldMk cId="3529396048" sldId="276"/>
            <ac:spMk id="3" creationId="{3F624375-63ED-F55F-B7A3-BF7BA8D8A6AE}"/>
          </ac:spMkLst>
        </pc:spChg>
      </pc:sldChg>
      <pc:sldChg chg="modSp mod">
        <pc:chgData name="Michael Martin" userId="57f8ee08-92d2-4e34-b646-301d77a16b81" providerId="ADAL" clId="{07313FBC-DBB2-5243-A8BB-44ECE17A5B28}" dt="2025-03-24T15:31:26.012" v="630" actId="20577"/>
        <pc:sldMkLst>
          <pc:docMk/>
          <pc:sldMk cId="751961644" sldId="281"/>
        </pc:sldMkLst>
        <pc:spChg chg="mod">
          <ac:chgData name="Michael Martin" userId="57f8ee08-92d2-4e34-b646-301d77a16b81" providerId="ADAL" clId="{07313FBC-DBB2-5243-A8BB-44ECE17A5B28}" dt="2025-03-24T15:31:26.012" v="630" actId="20577"/>
          <ac:spMkLst>
            <pc:docMk/>
            <pc:sldMk cId="751961644" sldId="281"/>
            <ac:spMk id="3" creationId="{9ED6E3FA-1DB6-5AAF-7863-CDDECAFDC57D}"/>
          </ac:spMkLst>
        </pc:spChg>
      </pc:sldChg>
      <pc:sldChg chg="modSp mod">
        <pc:chgData name="Michael Martin" userId="57f8ee08-92d2-4e34-b646-301d77a16b81" providerId="ADAL" clId="{07313FBC-DBB2-5243-A8BB-44ECE17A5B28}" dt="2025-03-24T15:39:47.796" v="1121" actId="20577"/>
        <pc:sldMkLst>
          <pc:docMk/>
          <pc:sldMk cId="1967617623" sldId="286"/>
        </pc:sldMkLst>
        <pc:spChg chg="mod">
          <ac:chgData name="Michael Martin" userId="57f8ee08-92d2-4e34-b646-301d77a16b81" providerId="ADAL" clId="{07313FBC-DBB2-5243-A8BB-44ECE17A5B28}" dt="2025-03-24T15:39:47.796" v="1121" actId="20577"/>
          <ac:spMkLst>
            <pc:docMk/>
            <pc:sldMk cId="1967617623" sldId="286"/>
            <ac:spMk id="3" creationId="{8B9C7073-853B-8BE3-1B9B-E0D80A441B30}"/>
          </ac:spMkLst>
        </pc:spChg>
      </pc:sldChg>
      <pc:sldChg chg="modSp mod">
        <pc:chgData name="Michael Martin" userId="57f8ee08-92d2-4e34-b646-301d77a16b81" providerId="ADAL" clId="{07313FBC-DBB2-5243-A8BB-44ECE17A5B28}" dt="2025-03-24T15:36:27.888" v="748" actId="20577"/>
        <pc:sldMkLst>
          <pc:docMk/>
          <pc:sldMk cId="4088112405" sldId="287"/>
        </pc:sldMkLst>
        <pc:spChg chg="mod">
          <ac:chgData name="Michael Martin" userId="57f8ee08-92d2-4e34-b646-301d77a16b81" providerId="ADAL" clId="{07313FBC-DBB2-5243-A8BB-44ECE17A5B28}" dt="2025-03-24T15:36:27.888" v="748" actId="20577"/>
          <ac:spMkLst>
            <pc:docMk/>
            <pc:sldMk cId="4088112405" sldId="287"/>
            <ac:spMk id="3" creationId="{561E03D2-2CB9-177D-428C-3C506EA24139}"/>
          </ac:spMkLst>
        </pc:spChg>
      </pc:sldChg>
      <pc:sldChg chg="modSp new mod">
        <pc:chgData name="Michael Martin" userId="57f8ee08-92d2-4e34-b646-301d77a16b81" providerId="ADAL" clId="{07313FBC-DBB2-5243-A8BB-44ECE17A5B28}" dt="2025-04-02T15:55:30.755" v="2260" actId="20577"/>
        <pc:sldMkLst>
          <pc:docMk/>
          <pc:sldMk cId="1606560039" sldId="293"/>
        </pc:sldMkLst>
        <pc:spChg chg="mod">
          <ac:chgData name="Michael Martin" userId="57f8ee08-92d2-4e34-b646-301d77a16b81" providerId="ADAL" clId="{07313FBC-DBB2-5243-A8BB-44ECE17A5B28}" dt="2025-04-02T15:49:57.926" v="2106" actId="122"/>
          <ac:spMkLst>
            <pc:docMk/>
            <pc:sldMk cId="1606560039" sldId="293"/>
            <ac:spMk id="2" creationId="{093E4CCD-8229-5DDA-942F-DCDCD50A163C}"/>
          </ac:spMkLst>
        </pc:spChg>
        <pc:spChg chg="mod">
          <ac:chgData name="Michael Martin" userId="57f8ee08-92d2-4e34-b646-301d77a16b81" providerId="ADAL" clId="{07313FBC-DBB2-5243-A8BB-44ECE17A5B28}" dt="2025-04-02T15:55:30.755" v="2260" actId="20577"/>
          <ac:spMkLst>
            <pc:docMk/>
            <pc:sldMk cId="1606560039" sldId="293"/>
            <ac:spMk id="3" creationId="{47FF209A-9943-E517-1458-56B8BA6D0F66}"/>
          </ac:spMkLst>
        </pc:spChg>
      </pc:sldChg>
    </pc:docChg>
  </pc:docChgLst>
  <pc:docChgLst>
    <pc:chgData name="Bill Longley" userId="b3e9cb0e-40b5-4789-8b15-5968118d3502" providerId="ADAL" clId="{87677BCC-DB84-42DB-826B-982ECEB0589D}"/>
    <pc:docChg chg="custSel modSld">
      <pc:chgData name="Bill Longley" userId="b3e9cb0e-40b5-4789-8b15-5968118d3502" providerId="ADAL" clId="{87677BCC-DB84-42DB-826B-982ECEB0589D}" dt="2025-04-02T15:59:25.057" v="283" actId="20577"/>
      <pc:docMkLst>
        <pc:docMk/>
      </pc:docMkLst>
      <pc:sldChg chg="modSp mod">
        <pc:chgData name="Bill Longley" userId="b3e9cb0e-40b5-4789-8b15-5968118d3502" providerId="ADAL" clId="{87677BCC-DB84-42DB-826B-982ECEB0589D}" dt="2025-04-02T15:59:25.057" v="283" actId="20577"/>
        <pc:sldMkLst>
          <pc:docMk/>
          <pc:sldMk cId="2377765451" sldId="269"/>
        </pc:sldMkLst>
        <pc:spChg chg="mod">
          <ac:chgData name="Bill Longley" userId="b3e9cb0e-40b5-4789-8b15-5968118d3502" providerId="ADAL" clId="{87677BCC-DB84-42DB-826B-982ECEB0589D}" dt="2025-04-02T15:59:25.057" v="283" actId="20577"/>
          <ac:spMkLst>
            <pc:docMk/>
            <pc:sldMk cId="2377765451" sldId="269"/>
            <ac:spMk id="3" creationId="{32FFA851-A254-45CC-8A4E-D70C96668ABE}"/>
          </ac:spMkLst>
        </pc:spChg>
      </pc:sldChg>
      <pc:sldChg chg="modSp mod">
        <pc:chgData name="Bill Longley" userId="b3e9cb0e-40b5-4789-8b15-5968118d3502" providerId="ADAL" clId="{87677BCC-DB84-42DB-826B-982ECEB0589D}" dt="2025-04-02T13:41:55.112" v="9" actId="255"/>
        <pc:sldMkLst>
          <pc:docMk/>
          <pc:sldMk cId="3529396048" sldId="276"/>
        </pc:sldMkLst>
        <pc:spChg chg="mod">
          <ac:chgData name="Bill Longley" userId="b3e9cb0e-40b5-4789-8b15-5968118d3502" providerId="ADAL" clId="{87677BCC-DB84-42DB-826B-982ECEB0589D}" dt="2025-04-02T13:41:55.112" v="9" actId="255"/>
          <ac:spMkLst>
            <pc:docMk/>
            <pc:sldMk cId="3529396048" sldId="276"/>
            <ac:spMk id="3" creationId="{3F624375-63ED-F55F-B7A3-BF7BA8D8A6AE}"/>
          </ac:spMkLst>
        </pc:spChg>
      </pc:sldChg>
      <pc:sldChg chg="modSp mod">
        <pc:chgData name="Bill Longley" userId="b3e9cb0e-40b5-4789-8b15-5968118d3502" providerId="ADAL" clId="{87677BCC-DB84-42DB-826B-982ECEB0589D}" dt="2025-04-02T14:13:02.037" v="185" actId="113"/>
        <pc:sldMkLst>
          <pc:docMk/>
          <pc:sldMk cId="867723767" sldId="280"/>
        </pc:sldMkLst>
        <pc:spChg chg="mod">
          <ac:chgData name="Bill Longley" userId="b3e9cb0e-40b5-4789-8b15-5968118d3502" providerId="ADAL" clId="{87677BCC-DB84-42DB-826B-982ECEB0589D}" dt="2025-04-02T14:13:02.037" v="185" actId="113"/>
          <ac:spMkLst>
            <pc:docMk/>
            <pc:sldMk cId="867723767" sldId="280"/>
            <ac:spMk id="3" creationId="{FA11FF0A-2F18-8332-D424-2D0422FFA01D}"/>
          </ac:spMkLst>
        </pc:spChg>
      </pc:sldChg>
      <pc:sldChg chg="modSp mod">
        <pc:chgData name="Bill Longley" userId="b3e9cb0e-40b5-4789-8b15-5968118d3502" providerId="ADAL" clId="{87677BCC-DB84-42DB-826B-982ECEB0589D}" dt="2025-03-27T13:12:48.643" v="3" actId="255"/>
        <pc:sldMkLst>
          <pc:docMk/>
          <pc:sldMk cId="1967617623" sldId="286"/>
        </pc:sldMkLst>
        <pc:spChg chg="mod">
          <ac:chgData name="Bill Longley" userId="b3e9cb0e-40b5-4789-8b15-5968118d3502" providerId="ADAL" clId="{87677BCC-DB84-42DB-826B-982ECEB0589D}" dt="2025-03-27T13:12:48.643" v="3" actId="255"/>
          <ac:spMkLst>
            <pc:docMk/>
            <pc:sldMk cId="1967617623" sldId="286"/>
            <ac:spMk id="3" creationId="{8B9C7073-853B-8BE3-1B9B-E0D80A441B30}"/>
          </ac:spMkLst>
        </pc:spChg>
      </pc:sldChg>
      <pc:sldChg chg="modSp mod">
        <pc:chgData name="Bill Longley" userId="b3e9cb0e-40b5-4789-8b15-5968118d3502" providerId="ADAL" clId="{87677BCC-DB84-42DB-826B-982ECEB0589D}" dt="2025-04-02T13:41:02.359" v="4" actId="20577"/>
        <pc:sldMkLst>
          <pc:docMk/>
          <pc:sldMk cId="3947573226" sldId="291"/>
        </pc:sldMkLst>
        <pc:spChg chg="mod">
          <ac:chgData name="Bill Longley" userId="b3e9cb0e-40b5-4789-8b15-5968118d3502" providerId="ADAL" clId="{87677BCC-DB84-42DB-826B-982ECEB0589D}" dt="2025-04-02T13:41:02.359" v="4" actId="20577"/>
          <ac:spMkLst>
            <pc:docMk/>
            <pc:sldMk cId="3947573226" sldId="291"/>
            <ac:spMk id="3" creationId="{EE3BBD56-B0CE-D67C-E469-DE6B1481FB9F}"/>
          </ac:spMkLst>
        </pc:spChg>
      </pc:sldChg>
      <pc:sldChg chg="modSp mod">
        <pc:chgData name="Bill Longley" userId="b3e9cb0e-40b5-4789-8b15-5968118d3502" providerId="ADAL" clId="{87677BCC-DB84-42DB-826B-982ECEB0589D}" dt="2025-04-02T15:57:29.124" v="273" actId="20577"/>
        <pc:sldMkLst>
          <pc:docMk/>
          <pc:sldMk cId="1606560039" sldId="293"/>
        </pc:sldMkLst>
        <pc:spChg chg="mod">
          <ac:chgData name="Bill Longley" userId="b3e9cb0e-40b5-4789-8b15-5968118d3502" providerId="ADAL" clId="{87677BCC-DB84-42DB-826B-982ECEB0589D}" dt="2025-04-02T15:57:29.124" v="273" actId="20577"/>
          <ac:spMkLst>
            <pc:docMk/>
            <pc:sldMk cId="1606560039" sldId="293"/>
            <ac:spMk id="3" creationId="{47FF209A-9943-E517-1458-56B8BA6D0F66}"/>
          </ac:spMkLst>
        </pc:spChg>
      </pc:sldChg>
    </pc:docChg>
  </pc:docChgLst>
  <pc:docChgLst>
    <pc:chgData name="JJ Rocha" userId="8db756d5-5106-4837-944e-8d02dca43642" providerId="ADAL" clId="{C9B3E0C2-4EB2-514F-9D11-67329BF952FE}"/>
    <pc:docChg chg="custSel modSld">
      <pc:chgData name="JJ Rocha" userId="8db756d5-5106-4837-944e-8d02dca43642" providerId="ADAL" clId="{C9B3E0C2-4EB2-514F-9D11-67329BF952FE}" dt="2025-04-02T17:25:35.497" v="515" actId="20577"/>
      <pc:docMkLst>
        <pc:docMk/>
      </pc:docMkLst>
      <pc:sldChg chg="modSp mod">
        <pc:chgData name="JJ Rocha" userId="8db756d5-5106-4837-944e-8d02dca43642" providerId="ADAL" clId="{C9B3E0C2-4EB2-514F-9D11-67329BF952FE}" dt="2025-03-25T14:14:28.094" v="67" actId="20577"/>
        <pc:sldMkLst>
          <pc:docMk/>
          <pc:sldMk cId="2563351448" sldId="268"/>
        </pc:sldMkLst>
        <pc:spChg chg="mod">
          <ac:chgData name="JJ Rocha" userId="8db756d5-5106-4837-944e-8d02dca43642" providerId="ADAL" clId="{C9B3E0C2-4EB2-514F-9D11-67329BF952FE}" dt="2025-03-25T14:14:28.094" v="67" actId="20577"/>
          <ac:spMkLst>
            <pc:docMk/>
            <pc:sldMk cId="2563351448" sldId="268"/>
            <ac:spMk id="3" creationId="{32FFA851-A254-45CC-8A4E-D70C96668ABE}"/>
          </ac:spMkLst>
        </pc:spChg>
      </pc:sldChg>
      <pc:sldChg chg="modSp mod">
        <pc:chgData name="JJ Rocha" userId="8db756d5-5106-4837-944e-8d02dca43642" providerId="ADAL" clId="{C9B3E0C2-4EB2-514F-9D11-67329BF952FE}" dt="2025-04-02T16:58:26.211" v="506" actId="20577"/>
        <pc:sldMkLst>
          <pc:docMk/>
          <pc:sldMk cId="2030508118" sldId="277"/>
        </pc:sldMkLst>
        <pc:spChg chg="mod">
          <ac:chgData name="JJ Rocha" userId="8db756d5-5106-4837-944e-8d02dca43642" providerId="ADAL" clId="{C9B3E0C2-4EB2-514F-9D11-67329BF952FE}" dt="2025-04-02T16:58:26.211" v="506" actId="20577"/>
          <ac:spMkLst>
            <pc:docMk/>
            <pc:sldMk cId="2030508118" sldId="277"/>
            <ac:spMk id="3" creationId="{EDABDF63-53F9-9DE7-32A7-B3C11368CCFF}"/>
          </ac:spMkLst>
        </pc:spChg>
      </pc:sldChg>
      <pc:sldChg chg="modSp mod">
        <pc:chgData name="JJ Rocha" userId="8db756d5-5106-4837-944e-8d02dca43642" providerId="ADAL" clId="{C9B3E0C2-4EB2-514F-9D11-67329BF952FE}" dt="2025-04-02T16:58:09.532" v="500" actId="20577"/>
        <pc:sldMkLst>
          <pc:docMk/>
          <pc:sldMk cId="3033277950" sldId="278"/>
        </pc:sldMkLst>
        <pc:spChg chg="mod">
          <ac:chgData name="JJ Rocha" userId="8db756d5-5106-4837-944e-8d02dca43642" providerId="ADAL" clId="{C9B3E0C2-4EB2-514F-9D11-67329BF952FE}" dt="2025-04-02T16:58:09.532" v="500" actId="20577"/>
          <ac:spMkLst>
            <pc:docMk/>
            <pc:sldMk cId="3033277950" sldId="278"/>
            <ac:spMk id="3" creationId="{3B2A1E08-57DA-6564-286D-C45C76DC7897}"/>
          </ac:spMkLst>
        </pc:spChg>
      </pc:sldChg>
      <pc:sldChg chg="modSp mod">
        <pc:chgData name="JJ Rocha" userId="8db756d5-5106-4837-944e-8d02dca43642" providerId="ADAL" clId="{C9B3E0C2-4EB2-514F-9D11-67329BF952FE}" dt="2025-04-02T16:57:43.222" v="494" actId="20577"/>
        <pc:sldMkLst>
          <pc:docMk/>
          <pc:sldMk cId="1967617623" sldId="286"/>
        </pc:sldMkLst>
        <pc:spChg chg="mod">
          <ac:chgData name="JJ Rocha" userId="8db756d5-5106-4837-944e-8d02dca43642" providerId="ADAL" clId="{C9B3E0C2-4EB2-514F-9D11-67329BF952FE}" dt="2025-04-02T16:57:43.222" v="494" actId="20577"/>
          <ac:spMkLst>
            <pc:docMk/>
            <pc:sldMk cId="1967617623" sldId="286"/>
            <ac:spMk id="3" creationId="{8B9C7073-853B-8BE3-1B9B-E0D80A441B30}"/>
          </ac:spMkLst>
        </pc:spChg>
      </pc:sldChg>
      <pc:sldChg chg="modSp mod">
        <pc:chgData name="JJ Rocha" userId="8db756d5-5106-4837-944e-8d02dca43642" providerId="ADAL" clId="{C9B3E0C2-4EB2-514F-9D11-67329BF952FE}" dt="2025-04-02T16:56:58.829" v="492" actId="113"/>
        <pc:sldMkLst>
          <pc:docMk/>
          <pc:sldMk cId="4088112405" sldId="287"/>
        </pc:sldMkLst>
        <pc:spChg chg="mod">
          <ac:chgData name="JJ Rocha" userId="8db756d5-5106-4837-944e-8d02dca43642" providerId="ADAL" clId="{C9B3E0C2-4EB2-514F-9D11-67329BF952FE}" dt="2025-04-02T16:56:58.829" v="492" actId="113"/>
          <ac:spMkLst>
            <pc:docMk/>
            <pc:sldMk cId="4088112405" sldId="287"/>
            <ac:spMk id="3" creationId="{561E03D2-2CB9-177D-428C-3C506EA24139}"/>
          </ac:spMkLst>
        </pc:spChg>
      </pc:sldChg>
      <pc:sldChg chg="modSp mod">
        <pc:chgData name="JJ Rocha" userId="8db756d5-5106-4837-944e-8d02dca43642" providerId="ADAL" clId="{C9B3E0C2-4EB2-514F-9D11-67329BF952FE}" dt="2025-04-02T17:25:35.497" v="515" actId="20577"/>
        <pc:sldMkLst>
          <pc:docMk/>
          <pc:sldMk cId="4286988646" sldId="292"/>
        </pc:sldMkLst>
        <pc:spChg chg="mod">
          <ac:chgData name="JJ Rocha" userId="8db756d5-5106-4837-944e-8d02dca43642" providerId="ADAL" clId="{C9B3E0C2-4EB2-514F-9D11-67329BF952FE}" dt="2025-04-02T17:25:35.497" v="515" actId="20577"/>
          <ac:spMkLst>
            <pc:docMk/>
            <pc:sldMk cId="4286988646" sldId="292"/>
            <ac:spMk id="3" creationId="{F48402EE-5E47-D301-CB4D-629BEAF769E9}"/>
          </ac:spMkLst>
        </pc:spChg>
      </pc:sldChg>
      <pc:sldChg chg="modSp mod">
        <pc:chgData name="JJ Rocha" userId="8db756d5-5106-4837-944e-8d02dca43642" providerId="ADAL" clId="{C9B3E0C2-4EB2-514F-9D11-67329BF952FE}" dt="2025-04-02T17:00:21.724" v="512" actId="20577"/>
        <pc:sldMkLst>
          <pc:docMk/>
          <pc:sldMk cId="1606560039" sldId="293"/>
        </pc:sldMkLst>
        <pc:spChg chg="mod">
          <ac:chgData name="JJ Rocha" userId="8db756d5-5106-4837-944e-8d02dca43642" providerId="ADAL" clId="{C9B3E0C2-4EB2-514F-9D11-67329BF952FE}" dt="2025-04-02T17:00:21.724" v="512" actId="20577"/>
          <ac:spMkLst>
            <pc:docMk/>
            <pc:sldMk cId="1606560039" sldId="293"/>
            <ac:spMk id="3" creationId="{47FF209A-9943-E517-1458-56B8BA6D0F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ED1DA6-B970-3742-BE4A-86321B09B2B7}" type="datetimeFigureOut">
              <a:rPr lang="en-US" smtClean="0"/>
              <a:t>4/6/2025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D5692E9-BD60-504F-B385-7F9D88F075E9}" type="slidenum">
              <a:rPr lang="en-US" smtClean="0"/>
              <a:t>‹#›</a:t>
            </a:fld>
            <a:endParaRPr lang="en-US"/>
          </a:p>
        </p:txBody>
      </p:sp>
    </p:spTree>
    <p:extLst>
      <p:ext uri="{BB962C8B-B14F-4D97-AF65-F5344CB8AC3E}">
        <p14:creationId xmlns:p14="http://schemas.microsoft.com/office/powerpoint/2010/main" val="930281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38ED48-589C-974F-A730-D13F38AE25B7}" type="slidenum">
              <a:rPr lang="en-US" smtClean="0"/>
              <a:t>1</a:t>
            </a:fld>
            <a:endParaRPr lang="en-US"/>
          </a:p>
        </p:txBody>
      </p:sp>
    </p:spTree>
    <p:extLst>
      <p:ext uri="{BB962C8B-B14F-4D97-AF65-F5344CB8AC3E}">
        <p14:creationId xmlns:p14="http://schemas.microsoft.com/office/powerpoint/2010/main" val="3428337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E9233-C990-5516-7FF9-B71D7290A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188AB-BD9F-2351-9838-D34F98078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4F3F37-1F01-DCD8-FF8B-958397A6F8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9CBA04-9E00-7D04-B146-D87AB89F6B7A}"/>
              </a:ext>
            </a:extLst>
          </p:cNvPr>
          <p:cNvSpPr>
            <a:spLocks noGrp="1"/>
          </p:cNvSpPr>
          <p:nvPr>
            <p:ph type="sldNum" sz="quarter" idx="5"/>
          </p:nvPr>
        </p:nvSpPr>
        <p:spPr/>
        <p:txBody>
          <a:bodyPr/>
          <a:lstStyle/>
          <a:p>
            <a:fld id="{CD5692E9-BD60-504F-B385-7F9D88F075E9}" type="slidenum">
              <a:rPr lang="en-US" smtClean="0"/>
              <a:t>10</a:t>
            </a:fld>
            <a:endParaRPr lang="en-US"/>
          </a:p>
        </p:txBody>
      </p:sp>
    </p:spTree>
    <p:extLst>
      <p:ext uri="{BB962C8B-B14F-4D97-AF65-F5344CB8AC3E}">
        <p14:creationId xmlns:p14="http://schemas.microsoft.com/office/powerpoint/2010/main" val="422325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11</a:t>
            </a:fld>
            <a:endParaRPr lang="en-US"/>
          </a:p>
        </p:txBody>
      </p:sp>
    </p:spTree>
    <p:extLst>
      <p:ext uri="{BB962C8B-B14F-4D97-AF65-F5344CB8AC3E}">
        <p14:creationId xmlns:p14="http://schemas.microsoft.com/office/powerpoint/2010/main" val="404420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12</a:t>
            </a:fld>
            <a:endParaRPr lang="en-US"/>
          </a:p>
        </p:txBody>
      </p:sp>
    </p:spTree>
    <p:extLst>
      <p:ext uri="{BB962C8B-B14F-4D97-AF65-F5344CB8AC3E}">
        <p14:creationId xmlns:p14="http://schemas.microsoft.com/office/powerpoint/2010/main" val="459878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13</a:t>
            </a:fld>
            <a:endParaRPr lang="en-US"/>
          </a:p>
        </p:txBody>
      </p:sp>
    </p:spTree>
    <p:extLst>
      <p:ext uri="{BB962C8B-B14F-4D97-AF65-F5344CB8AC3E}">
        <p14:creationId xmlns:p14="http://schemas.microsoft.com/office/powerpoint/2010/main" val="54907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14</a:t>
            </a:fld>
            <a:endParaRPr lang="en-US"/>
          </a:p>
        </p:txBody>
      </p:sp>
    </p:spTree>
    <p:extLst>
      <p:ext uri="{BB962C8B-B14F-4D97-AF65-F5344CB8AC3E}">
        <p14:creationId xmlns:p14="http://schemas.microsoft.com/office/powerpoint/2010/main" val="220414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15</a:t>
            </a:fld>
            <a:endParaRPr lang="en-US"/>
          </a:p>
        </p:txBody>
      </p:sp>
    </p:spTree>
    <p:extLst>
      <p:ext uri="{BB962C8B-B14F-4D97-AF65-F5344CB8AC3E}">
        <p14:creationId xmlns:p14="http://schemas.microsoft.com/office/powerpoint/2010/main" val="27937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16</a:t>
            </a:fld>
            <a:endParaRPr lang="en-US"/>
          </a:p>
        </p:txBody>
      </p:sp>
    </p:spTree>
    <p:extLst>
      <p:ext uri="{BB962C8B-B14F-4D97-AF65-F5344CB8AC3E}">
        <p14:creationId xmlns:p14="http://schemas.microsoft.com/office/powerpoint/2010/main" val="2283919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18</a:t>
            </a:fld>
            <a:endParaRPr lang="en-US"/>
          </a:p>
        </p:txBody>
      </p:sp>
    </p:spTree>
    <p:extLst>
      <p:ext uri="{BB962C8B-B14F-4D97-AF65-F5344CB8AC3E}">
        <p14:creationId xmlns:p14="http://schemas.microsoft.com/office/powerpoint/2010/main" val="2103626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CD5692E9-BD60-504F-B385-7F9D88F075E9}" type="slidenum">
              <a:rPr lang="en-US" smtClean="0"/>
              <a:t>19</a:t>
            </a:fld>
            <a:endParaRPr lang="en-US"/>
          </a:p>
        </p:txBody>
      </p:sp>
    </p:spTree>
    <p:extLst>
      <p:ext uri="{BB962C8B-B14F-4D97-AF65-F5344CB8AC3E}">
        <p14:creationId xmlns:p14="http://schemas.microsoft.com/office/powerpoint/2010/main" val="67553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F0F90-A2BF-CC35-E50C-5DE26F30D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08FB5-A639-2E87-1C76-2D51F06EB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F42CE-C883-46A7-C8A6-723CE2891884}"/>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3BF61833-2010-4F72-5855-413D9B6ED2EB}"/>
              </a:ext>
            </a:extLst>
          </p:cNvPr>
          <p:cNvSpPr>
            <a:spLocks noGrp="1"/>
          </p:cNvSpPr>
          <p:nvPr>
            <p:ph type="sldNum" sz="quarter" idx="5"/>
          </p:nvPr>
        </p:nvSpPr>
        <p:spPr/>
        <p:txBody>
          <a:bodyPr/>
          <a:lstStyle/>
          <a:p>
            <a:fld id="{CD5692E9-BD60-504F-B385-7F9D88F075E9}" type="slidenum">
              <a:rPr lang="en-US" smtClean="0"/>
              <a:t>20</a:t>
            </a:fld>
            <a:endParaRPr lang="en-US"/>
          </a:p>
        </p:txBody>
      </p:sp>
    </p:spTree>
    <p:extLst>
      <p:ext uri="{BB962C8B-B14F-4D97-AF65-F5344CB8AC3E}">
        <p14:creationId xmlns:p14="http://schemas.microsoft.com/office/powerpoint/2010/main" val="149599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2</a:t>
            </a:fld>
            <a:endParaRPr lang="en-US"/>
          </a:p>
        </p:txBody>
      </p:sp>
    </p:spTree>
    <p:extLst>
      <p:ext uri="{BB962C8B-B14F-4D97-AF65-F5344CB8AC3E}">
        <p14:creationId xmlns:p14="http://schemas.microsoft.com/office/powerpoint/2010/main" val="3536675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21</a:t>
            </a:fld>
            <a:endParaRPr lang="en-US"/>
          </a:p>
        </p:txBody>
      </p:sp>
    </p:spTree>
    <p:extLst>
      <p:ext uri="{BB962C8B-B14F-4D97-AF65-F5344CB8AC3E}">
        <p14:creationId xmlns:p14="http://schemas.microsoft.com/office/powerpoint/2010/main" val="3392415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22</a:t>
            </a:fld>
            <a:endParaRPr lang="en-US"/>
          </a:p>
        </p:txBody>
      </p:sp>
    </p:spTree>
    <p:extLst>
      <p:ext uri="{BB962C8B-B14F-4D97-AF65-F5344CB8AC3E}">
        <p14:creationId xmlns:p14="http://schemas.microsoft.com/office/powerpoint/2010/main" val="308393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25F5-0A1A-F445-B3DC-3AE6CA2A7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E908A-CDF5-A70E-BE12-4465ADDB3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25092-CE56-B4A4-D573-819038533A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CFA95D-A924-EDAA-46C4-DF6F9D515995}"/>
              </a:ext>
            </a:extLst>
          </p:cNvPr>
          <p:cNvSpPr>
            <a:spLocks noGrp="1"/>
          </p:cNvSpPr>
          <p:nvPr>
            <p:ph type="sldNum" sz="quarter" idx="5"/>
          </p:nvPr>
        </p:nvSpPr>
        <p:spPr/>
        <p:txBody>
          <a:bodyPr/>
          <a:lstStyle/>
          <a:p>
            <a:fld id="{CD5692E9-BD60-504F-B385-7F9D88F075E9}" type="slidenum">
              <a:rPr lang="en-US" smtClean="0"/>
              <a:t>23</a:t>
            </a:fld>
            <a:endParaRPr lang="en-US"/>
          </a:p>
        </p:txBody>
      </p:sp>
    </p:spTree>
    <p:extLst>
      <p:ext uri="{BB962C8B-B14F-4D97-AF65-F5344CB8AC3E}">
        <p14:creationId xmlns:p14="http://schemas.microsoft.com/office/powerpoint/2010/main" val="1399782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692E9-BD60-504F-B385-7F9D88F075E9}" type="slidenum">
              <a:rPr lang="en-US" smtClean="0"/>
              <a:t>24</a:t>
            </a:fld>
            <a:endParaRPr lang="en-US"/>
          </a:p>
        </p:txBody>
      </p:sp>
    </p:spTree>
    <p:extLst>
      <p:ext uri="{BB962C8B-B14F-4D97-AF65-F5344CB8AC3E}">
        <p14:creationId xmlns:p14="http://schemas.microsoft.com/office/powerpoint/2010/main" val="775975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25</a:t>
            </a:fld>
            <a:endParaRPr lang="en-US"/>
          </a:p>
        </p:txBody>
      </p:sp>
    </p:spTree>
    <p:extLst>
      <p:ext uri="{BB962C8B-B14F-4D97-AF65-F5344CB8AC3E}">
        <p14:creationId xmlns:p14="http://schemas.microsoft.com/office/powerpoint/2010/main" val="2932292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26</a:t>
            </a:fld>
            <a:endParaRPr lang="en-US"/>
          </a:p>
        </p:txBody>
      </p:sp>
    </p:spTree>
    <p:extLst>
      <p:ext uri="{BB962C8B-B14F-4D97-AF65-F5344CB8AC3E}">
        <p14:creationId xmlns:p14="http://schemas.microsoft.com/office/powerpoint/2010/main" val="3215599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27</a:t>
            </a:fld>
            <a:endParaRPr lang="en-US"/>
          </a:p>
        </p:txBody>
      </p:sp>
    </p:spTree>
    <p:extLst>
      <p:ext uri="{BB962C8B-B14F-4D97-AF65-F5344CB8AC3E}">
        <p14:creationId xmlns:p14="http://schemas.microsoft.com/office/powerpoint/2010/main" val="200067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1D21-22F8-0BE7-0077-F76AE2A3F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98451-96CF-1013-946E-6B151CABC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49FD3-8267-DD62-6AD7-908683E6A3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A4E61C-E04A-9AB4-9CE6-8EEE14CEB80C}"/>
              </a:ext>
            </a:extLst>
          </p:cNvPr>
          <p:cNvSpPr>
            <a:spLocks noGrp="1"/>
          </p:cNvSpPr>
          <p:nvPr>
            <p:ph type="sldNum" sz="quarter" idx="5"/>
          </p:nvPr>
        </p:nvSpPr>
        <p:spPr/>
        <p:txBody>
          <a:bodyPr/>
          <a:lstStyle/>
          <a:p>
            <a:fld id="{CD5692E9-BD60-504F-B385-7F9D88F075E9}" type="slidenum">
              <a:rPr lang="en-US" smtClean="0"/>
              <a:t>28</a:t>
            </a:fld>
            <a:endParaRPr lang="en-US"/>
          </a:p>
        </p:txBody>
      </p:sp>
    </p:spTree>
    <p:extLst>
      <p:ext uri="{BB962C8B-B14F-4D97-AF65-F5344CB8AC3E}">
        <p14:creationId xmlns:p14="http://schemas.microsoft.com/office/powerpoint/2010/main" val="2644439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29</a:t>
            </a:fld>
            <a:endParaRPr lang="en-US"/>
          </a:p>
        </p:txBody>
      </p:sp>
    </p:spTree>
    <p:extLst>
      <p:ext uri="{BB962C8B-B14F-4D97-AF65-F5344CB8AC3E}">
        <p14:creationId xmlns:p14="http://schemas.microsoft.com/office/powerpoint/2010/main" val="142156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3</a:t>
            </a:fld>
            <a:endParaRPr lang="en-US"/>
          </a:p>
        </p:txBody>
      </p:sp>
    </p:spTree>
    <p:extLst>
      <p:ext uri="{BB962C8B-B14F-4D97-AF65-F5344CB8AC3E}">
        <p14:creationId xmlns:p14="http://schemas.microsoft.com/office/powerpoint/2010/main" val="78469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4</a:t>
            </a:fld>
            <a:endParaRPr lang="en-US"/>
          </a:p>
        </p:txBody>
      </p:sp>
    </p:spTree>
    <p:extLst>
      <p:ext uri="{BB962C8B-B14F-4D97-AF65-F5344CB8AC3E}">
        <p14:creationId xmlns:p14="http://schemas.microsoft.com/office/powerpoint/2010/main" val="3371412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5</a:t>
            </a:fld>
            <a:endParaRPr lang="en-US"/>
          </a:p>
        </p:txBody>
      </p:sp>
    </p:spTree>
    <p:extLst>
      <p:ext uri="{BB962C8B-B14F-4D97-AF65-F5344CB8AC3E}">
        <p14:creationId xmlns:p14="http://schemas.microsoft.com/office/powerpoint/2010/main" val="37877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6</a:t>
            </a:fld>
            <a:endParaRPr lang="en-US"/>
          </a:p>
        </p:txBody>
      </p:sp>
    </p:spTree>
    <p:extLst>
      <p:ext uri="{BB962C8B-B14F-4D97-AF65-F5344CB8AC3E}">
        <p14:creationId xmlns:p14="http://schemas.microsoft.com/office/powerpoint/2010/main" val="227837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7</a:t>
            </a:fld>
            <a:endParaRPr lang="en-US"/>
          </a:p>
        </p:txBody>
      </p:sp>
    </p:spTree>
    <p:extLst>
      <p:ext uri="{BB962C8B-B14F-4D97-AF65-F5344CB8AC3E}">
        <p14:creationId xmlns:p14="http://schemas.microsoft.com/office/powerpoint/2010/main" val="375851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8</a:t>
            </a:fld>
            <a:endParaRPr lang="en-US"/>
          </a:p>
        </p:txBody>
      </p:sp>
    </p:spTree>
    <p:extLst>
      <p:ext uri="{BB962C8B-B14F-4D97-AF65-F5344CB8AC3E}">
        <p14:creationId xmlns:p14="http://schemas.microsoft.com/office/powerpoint/2010/main" val="148617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692E9-BD60-504F-B385-7F9D88F075E9}" type="slidenum">
              <a:rPr lang="en-US" smtClean="0"/>
              <a:t>9</a:t>
            </a:fld>
            <a:endParaRPr lang="en-US"/>
          </a:p>
        </p:txBody>
      </p:sp>
    </p:spTree>
    <p:extLst>
      <p:ext uri="{BB962C8B-B14F-4D97-AF65-F5344CB8AC3E}">
        <p14:creationId xmlns:p14="http://schemas.microsoft.com/office/powerpoint/2010/main" val="177049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B4C3-DC6B-CF6C-BE89-3FCC0034EE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50D3ED-31B5-3791-2329-DBC741032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54962-8B69-FCC0-1BBB-A0B55901C138}"/>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5" name="Footer Placeholder 4">
            <a:extLst>
              <a:ext uri="{FF2B5EF4-FFF2-40B4-BE49-F238E27FC236}">
                <a16:creationId xmlns:a16="http://schemas.microsoft.com/office/drawing/2014/main" id="{FB335F7E-5B7F-BA94-9E9B-DDA19DC81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E6FF9-1C96-C74A-AB41-500AA55F7EB1}"/>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403135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7582-337A-74D8-7C54-45926D65BA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C1B97-A962-64F1-A7D0-1E50E3E626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B1883-7B77-1CEC-29B3-17BF64932788}"/>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5" name="Footer Placeholder 4">
            <a:extLst>
              <a:ext uri="{FF2B5EF4-FFF2-40B4-BE49-F238E27FC236}">
                <a16:creationId xmlns:a16="http://schemas.microsoft.com/office/drawing/2014/main" id="{9617B731-F865-7145-A371-0F8D2CD75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72C42-3967-8DCF-6FBF-A8D8566E6DF4}"/>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1067571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506D8B-7777-B91B-F2F5-744124B041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4682CA-278F-B31C-7626-45131395F3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6275C-A77A-FB70-546B-EF5F827F5DD5}"/>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5" name="Footer Placeholder 4">
            <a:extLst>
              <a:ext uri="{FF2B5EF4-FFF2-40B4-BE49-F238E27FC236}">
                <a16:creationId xmlns:a16="http://schemas.microsoft.com/office/drawing/2014/main" id="{1B09B3D8-225B-6805-5312-4532182FB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F90FA-C145-3C8B-6000-D577FE42DEBC}"/>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175293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51FE-D566-10BF-0C3A-CA270B522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2DF8D-F315-22D8-7EBF-C4FB59888D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D0157-E294-2D4B-E8C4-CC9745C69486}"/>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5" name="Footer Placeholder 4">
            <a:extLst>
              <a:ext uri="{FF2B5EF4-FFF2-40B4-BE49-F238E27FC236}">
                <a16:creationId xmlns:a16="http://schemas.microsoft.com/office/drawing/2014/main" id="{1F47FD3E-F512-886F-B854-76D461A3C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ADFE8-D3AB-46EC-3711-179BDE2447C0}"/>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149991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0AC7-2C5A-322B-FF87-6A8760C25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7F0628-4980-ECEB-EEC8-CF3F42D84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4D21B4-1E9A-EB8E-4F36-65C350EA7B80}"/>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5" name="Footer Placeholder 4">
            <a:extLst>
              <a:ext uri="{FF2B5EF4-FFF2-40B4-BE49-F238E27FC236}">
                <a16:creationId xmlns:a16="http://schemas.microsoft.com/office/drawing/2014/main" id="{366FE915-EA42-C7CA-FED3-9B36C68BD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0D461-7912-C31E-A6B6-FB3C9E3CD4D8}"/>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8891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D037-85D6-9BD2-1B94-3845C4F6FB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3E00F-6246-C5A2-E795-3ECCF3F22C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3DD3A-09EF-FA86-2613-D9DD08E41F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8F02C-5742-3073-9BD3-E41BE7EC3120}"/>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6" name="Footer Placeholder 5">
            <a:extLst>
              <a:ext uri="{FF2B5EF4-FFF2-40B4-BE49-F238E27FC236}">
                <a16:creationId xmlns:a16="http://schemas.microsoft.com/office/drawing/2014/main" id="{259DD562-A190-D457-37ED-827B13482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2E30-DF4F-DB2E-9195-0E33A83BBEA5}"/>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164009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74E7-A4D3-7125-0078-8EDF873838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00D62B-9868-163C-B610-8D0A79DD25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1690C6-F17D-AA90-4E86-A18D5AF69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884AD5-E389-2D97-5C5B-4DA6B387C0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0B57D-B42E-FCBC-F415-B4BFE2C251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9D9245-BC73-A0D7-D224-789AD4226F40}"/>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8" name="Footer Placeholder 7">
            <a:extLst>
              <a:ext uri="{FF2B5EF4-FFF2-40B4-BE49-F238E27FC236}">
                <a16:creationId xmlns:a16="http://schemas.microsoft.com/office/drawing/2014/main" id="{23273872-8BA4-42E0-287E-6C6F3DFAB6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11EEEE-3D1A-0288-45D3-D725694B8EA2}"/>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269355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3418-791A-1A93-4660-BE3D9BE240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F53211-A65C-F7BB-AD64-2C2B27FFB886}"/>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4" name="Footer Placeholder 3">
            <a:extLst>
              <a:ext uri="{FF2B5EF4-FFF2-40B4-BE49-F238E27FC236}">
                <a16:creationId xmlns:a16="http://schemas.microsoft.com/office/drawing/2014/main" id="{FFAD81C9-45E5-D064-1054-18CD671BC1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68BB72-51B5-4531-F6A2-3B11722F2346}"/>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274025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564D6C-ED40-46B2-9B5C-ABD288E6A40A}"/>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3" name="Footer Placeholder 2">
            <a:extLst>
              <a:ext uri="{FF2B5EF4-FFF2-40B4-BE49-F238E27FC236}">
                <a16:creationId xmlns:a16="http://schemas.microsoft.com/office/drawing/2014/main" id="{C06D0999-5628-89BA-711C-F2F5606B6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6DE52C-CA0F-91C6-6B73-9ED7FF58244C}"/>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939149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7E42-45A5-382D-E859-66E50901A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E3A7AE-0917-F0F7-3572-CE8BFE0343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2D7D24-5C94-9049-5561-80F1D0F24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12ADE-3C5C-B155-B8FE-1640B045E1A3}"/>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6" name="Footer Placeholder 5">
            <a:extLst>
              <a:ext uri="{FF2B5EF4-FFF2-40B4-BE49-F238E27FC236}">
                <a16:creationId xmlns:a16="http://schemas.microsoft.com/office/drawing/2014/main" id="{BF430531-6396-4C1B-B394-DF88843EDD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5ECEC-0230-570A-F1C8-14DA7897C6A0}"/>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426398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BD28-18D7-8BB4-CA27-ED8F679C5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27270E-9072-81DD-D95A-70A3AFE5E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C32A8-7EA3-0E09-3046-E6E747C04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403028-F605-CA2B-C300-B8F3176E296D}"/>
              </a:ext>
            </a:extLst>
          </p:cNvPr>
          <p:cNvSpPr>
            <a:spLocks noGrp="1"/>
          </p:cNvSpPr>
          <p:nvPr>
            <p:ph type="dt" sz="half" idx="10"/>
          </p:nvPr>
        </p:nvSpPr>
        <p:spPr/>
        <p:txBody>
          <a:bodyPr/>
          <a:lstStyle/>
          <a:p>
            <a:fld id="{3E81425E-572C-FF41-B3A2-40FC4AB177C9}" type="datetimeFigureOut">
              <a:rPr lang="en-US" smtClean="0"/>
              <a:t>4/6/2025</a:t>
            </a:fld>
            <a:endParaRPr lang="en-US"/>
          </a:p>
        </p:txBody>
      </p:sp>
      <p:sp>
        <p:nvSpPr>
          <p:cNvPr id="6" name="Footer Placeholder 5">
            <a:extLst>
              <a:ext uri="{FF2B5EF4-FFF2-40B4-BE49-F238E27FC236}">
                <a16:creationId xmlns:a16="http://schemas.microsoft.com/office/drawing/2014/main" id="{53077265-069F-E2FD-026B-E9BB997BF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A19B8-1BE1-EF0C-58F7-669E8314485B}"/>
              </a:ext>
            </a:extLst>
          </p:cNvPr>
          <p:cNvSpPr>
            <a:spLocks noGrp="1"/>
          </p:cNvSpPr>
          <p:nvPr>
            <p:ph type="sldNum" sz="quarter" idx="12"/>
          </p:nvPr>
        </p:nvSpPr>
        <p:spPr/>
        <p:txBody>
          <a:bodyPr/>
          <a:lstStyle/>
          <a:p>
            <a:fld id="{D7423189-6502-7A42-9F84-A7098D3F21D2}" type="slidenum">
              <a:rPr lang="en-US" smtClean="0"/>
              <a:t>‹#›</a:t>
            </a:fld>
            <a:endParaRPr lang="en-US"/>
          </a:p>
        </p:txBody>
      </p:sp>
    </p:spTree>
    <p:extLst>
      <p:ext uri="{BB962C8B-B14F-4D97-AF65-F5344CB8AC3E}">
        <p14:creationId xmlns:p14="http://schemas.microsoft.com/office/powerpoint/2010/main" val="245155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03B8D5-0783-AE0E-DF3E-1DF379BF6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B0675-8E3C-7245-0F7C-7603C960E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74F3B-950C-E736-E52A-8AB6A5D445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1425E-572C-FF41-B3A2-40FC4AB177C9}" type="datetimeFigureOut">
              <a:rPr lang="en-US" smtClean="0"/>
              <a:t>4/6/2025</a:t>
            </a:fld>
            <a:endParaRPr lang="en-US"/>
          </a:p>
        </p:txBody>
      </p:sp>
      <p:sp>
        <p:nvSpPr>
          <p:cNvPr id="5" name="Footer Placeholder 4">
            <a:extLst>
              <a:ext uri="{FF2B5EF4-FFF2-40B4-BE49-F238E27FC236}">
                <a16:creationId xmlns:a16="http://schemas.microsoft.com/office/drawing/2014/main" id="{E3855E03-CB7B-3BDC-6599-72AC4EEDC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70FA3A-A9DD-A3DA-B920-857D1A050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23189-6502-7A42-9F84-A7098D3F21D2}" type="slidenum">
              <a:rPr lang="en-US" smtClean="0"/>
              <a:t>‹#›</a:t>
            </a:fld>
            <a:endParaRPr lang="en-US"/>
          </a:p>
        </p:txBody>
      </p:sp>
    </p:spTree>
    <p:extLst>
      <p:ext uri="{BB962C8B-B14F-4D97-AF65-F5344CB8AC3E}">
        <p14:creationId xmlns:p14="http://schemas.microsoft.com/office/powerpoint/2010/main" val="2089744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capitol.texas.gov/BillLookup/History.aspx?LegSess=89R&amp;Bill=HB0000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hyperlink" Target="https://capitol.texas.gov/BillLookup/History.aspx?LegSess=89R&amp;Bill=SB102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HB1453" TargetMode="External"/><Relationship Id="rId5" Type="http://schemas.openxmlformats.org/officeDocument/2006/relationships/hyperlink" Target="https://capitol.texas.gov/BillLookup/History.aspx?LegSess=89R&amp;Bill=SB00533" TargetMode="External"/><Relationship Id="rId4" Type="http://schemas.openxmlformats.org/officeDocument/2006/relationships/hyperlink" Target="https://capitol.texas.gov/BillLookup/History.aspx?LegSess=89R&amp;Bill=HB00019"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capitol.texas.gov/BillLookup/History.aspx?LegSess=89R&amp;Bill=HB03172"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SB85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SB840" TargetMode="External"/><Relationship Id="rId5" Type="http://schemas.openxmlformats.org/officeDocument/2006/relationships/hyperlink" Target="https://capitol.texas.gov/BillLookup/History.aspx?LegSess=89R&amp;Bill=SB673" TargetMode="External"/><Relationship Id="rId10" Type="http://schemas.openxmlformats.org/officeDocument/2006/relationships/hyperlink" Target="https://capitol.texas.gov/BillLookup/History.aspx?LegSess=89R&amp;Bill=HB5514" TargetMode="External"/><Relationship Id="rId4" Type="http://schemas.openxmlformats.org/officeDocument/2006/relationships/hyperlink" Target="https://capitol.texas.gov/BillLookup/History.aspx?LegSess=89R&amp;Bill=SB00015" TargetMode="External"/><Relationship Id="rId9" Type="http://schemas.openxmlformats.org/officeDocument/2006/relationships/hyperlink" Target="https://capitol.texas.gov/BillLookup/History.aspx?LegSess=89R&amp;Bill=HB369"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apitol.texas.gov/BillLookup/History.aspx?LegSess=89R&amp;Bill=HB00024"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SB84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HB1742" TargetMode="External"/><Relationship Id="rId5" Type="http://schemas.openxmlformats.org/officeDocument/2006/relationships/hyperlink" Target="https://capitol.texas.gov/BillLookup/History.aspx?LegSess=89R&amp;Bill=SB1160" TargetMode="External"/><Relationship Id="rId4" Type="http://schemas.openxmlformats.org/officeDocument/2006/relationships/hyperlink" Target="https://capitol.texas.gov/BillLookup/History.aspx?LegSess=89R&amp;Bill=HB2687" TargetMode="External"/><Relationship Id="rId9" Type="http://schemas.openxmlformats.org/officeDocument/2006/relationships/hyperlink" Target="https://capitol.texas.gov/BillLookup/History.aspx?LegSess=89R&amp;Bill=SB2215"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apitol.texas.gov/BillLookup/History.aspx?LegSess=89R&amp;Bill=HB2024" TargetMode="External"/><Relationship Id="rId13" Type="http://schemas.openxmlformats.org/officeDocument/2006/relationships/hyperlink" Target="https://capitol.texas.gov/BillLookup/History.aspx?LegSess=89R&amp;Bill=HB950"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HB1901" TargetMode="External"/><Relationship Id="rId12" Type="http://schemas.openxmlformats.org/officeDocument/2006/relationships/hyperlink" Target="https://capitol.texas.gov/BillLookup/History.aspx?LegSess=89R&amp;Bill=SB0296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SB2523" TargetMode="External"/><Relationship Id="rId11" Type="http://schemas.openxmlformats.org/officeDocument/2006/relationships/hyperlink" Target="https://capitol.texas.gov/BillLookup/History.aspx?LegSess=89R&amp;Bill=HB3897" TargetMode="External"/><Relationship Id="rId5" Type="http://schemas.openxmlformats.org/officeDocument/2006/relationships/hyperlink" Target="https://capitol.texas.gov/BillLookup/History.aspx?LegSess=89R&amp;Bill=SB2522" TargetMode="External"/><Relationship Id="rId15" Type="http://schemas.openxmlformats.org/officeDocument/2006/relationships/hyperlink" Target="https://capitol.texas.gov/BillLookup/History.aspx?LegSess=89R&amp;Bill=SB01844" TargetMode="External"/><Relationship Id="rId10" Type="http://schemas.openxmlformats.org/officeDocument/2006/relationships/hyperlink" Target="https://capitol.texas.gov/BillLookup/History.aspx?LegSess=89R&amp;Bill=SB01503" TargetMode="External"/><Relationship Id="rId4" Type="http://schemas.openxmlformats.org/officeDocument/2006/relationships/hyperlink" Target="https://capitol.texas.gov/BillLookup/History.aspx?LegSess=89R&amp;Bill=SB01509" TargetMode="External"/><Relationship Id="rId9" Type="http://schemas.openxmlformats.org/officeDocument/2006/relationships/hyperlink" Target="https://capitol.texas.gov/BillLookup/History.aspx?LegSess=89R&amp;Bill=HB2512" TargetMode="External"/><Relationship Id="rId14" Type="http://schemas.openxmlformats.org/officeDocument/2006/relationships/hyperlink" Target="https://capitol.texas.gov/BillLookup/History.aspx?LegSess=89R&amp;Bill=HB2494"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capitol.texas.gov/BillLookup/History.aspx?LegSess=89R&amp;Bill=HB5489"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SB1882" TargetMode="External"/><Relationship Id="rId12" Type="http://schemas.openxmlformats.org/officeDocument/2006/relationships/hyperlink" Target="https://capitol.texas.gov/BillLookup/History.aspx?LegSess=89R&amp;Bill=HB158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HB2559" TargetMode="External"/><Relationship Id="rId11" Type="http://schemas.openxmlformats.org/officeDocument/2006/relationships/hyperlink" Target="https://capitol.texas.gov/tlodocs/89R/billtext/pdf/HB02937I.pdf#navpanes=0" TargetMode="External"/><Relationship Id="rId5" Type="http://schemas.openxmlformats.org/officeDocument/2006/relationships/hyperlink" Target="https://capitol.texas.gov/BillLookup/History.aspx?LegSess=89R&amp;Bill=SB1883" TargetMode="External"/><Relationship Id="rId10" Type="http://schemas.openxmlformats.org/officeDocument/2006/relationships/hyperlink" Target="https://capitol.texas.gov/BillLookup/History.aspx?LegSess=89R&amp;Bill=HB21" TargetMode="External"/><Relationship Id="rId4" Type="http://schemas.openxmlformats.org/officeDocument/2006/relationships/hyperlink" Target="https://capitol.texas.gov/BillLookup/History.aspx?LegSess=89R&amp;Bill=HB2225" TargetMode="External"/><Relationship Id="rId9" Type="http://schemas.openxmlformats.org/officeDocument/2006/relationships/hyperlink" Target="https://capitol.texas.gov/BillLookup/History.aspx?LegSess=89R&amp;Bill=HB03275"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capitol.texas.gov/BillLookup/History.aspx?LegSess=89R&amp;Bill=HB3299"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SB145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HB4677" TargetMode="External"/><Relationship Id="rId5" Type="http://schemas.openxmlformats.org/officeDocument/2006/relationships/hyperlink" Target="https://capitol.texas.gov/BillLookup/History.aspx?LegSess=89R&amp;Bill=SB2354" TargetMode="External"/><Relationship Id="rId10" Type="http://schemas.openxmlformats.org/officeDocument/2006/relationships/hyperlink" Target="https://capitol.texas.gov/BillLookup/History.aspx?LegSess=89R&amp;Bill=HB1835" TargetMode="External"/><Relationship Id="rId4" Type="http://schemas.openxmlformats.org/officeDocument/2006/relationships/hyperlink" Target="https://capitol.texas.gov/BillLookup/History.aspx?LegSess=89R&amp;Bill=HB23" TargetMode="External"/><Relationship Id="rId9" Type="http://schemas.openxmlformats.org/officeDocument/2006/relationships/hyperlink" Target="https://capitol.texas.gov/BillLookup/History.aspx?LegSess=89R&amp;Bill=SB00785"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apitol.texas.gov/BillLookup/History.aspx?LegSess=89R&amp;Bill=HB02767" TargetMode="External"/><Relationship Id="rId2" Type="http://schemas.openxmlformats.org/officeDocument/2006/relationships/hyperlink" Target="https://capitol.texas.gov/BillLookup/History.aspx?LegSess=89R&amp;Bill=HB2464" TargetMode="External"/><Relationship Id="rId1" Type="http://schemas.openxmlformats.org/officeDocument/2006/relationships/slideLayout" Target="../slideLayouts/slideLayout2.xml"/><Relationship Id="rId5" Type="http://schemas.openxmlformats.org/officeDocument/2006/relationships/hyperlink" Target="https://capitol.texas.gov/BillLookup/History.aspx?LegSess=89R&amp;Bill=HB2797" TargetMode="External"/><Relationship Id="rId4" Type="http://schemas.openxmlformats.org/officeDocument/2006/relationships/hyperlink" Target="https://capitol.texas.gov/BillLookup/History.aspx?LegSess=89R&amp;Bill=SB156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hyperlink" Target="https://capitol.texas.gov/BillLookup/History.aspx?LegSess=89R&amp;Bill=HB0526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HB05612" TargetMode="External"/><Relationship Id="rId5" Type="http://schemas.openxmlformats.org/officeDocument/2006/relationships/hyperlink" Target="https://capitol.texas.gov/BillLookup/History.aspx?LegSess=89R&amp;Bill=HB05203" TargetMode="External"/><Relationship Id="rId4" Type="http://schemas.openxmlformats.org/officeDocument/2006/relationships/hyperlink" Target="https://capitol.texas.gov/BillLookup/History.aspx?LegSess=89R&amp;Bill=HB05042"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capitol.texas.gov/BillLookup/History.aspx?LegSess=89R&amp;Bill=SB241"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HB0003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HB33" TargetMode="External"/><Relationship Id="rId5" Type="http://schemas.openxmlformats.org/officeDocument/2006/relationships/hyperlink" Target="https://capitol.texas.gov/BillLookup/History.aspx?LegSess=89R&amp;Bill=HB2390" TargetMode="External"/><Relationship Id="rId4" Type="http://schemas.openxmlformats.org/officeDocument/2006/relationships/hyperlink" Target="https://capitol.texas.gov/BillLookup/History.aspx?LegSess=89R&amp;Bill=HB2361" TargetMode="External"/><Relationship Id="rId9" Type="http://schemas.openxmlformats.org/officeDocument/2006/relationships/hyperlink" Target="https://capitol.texas.gov/BillLookup/History.aspx?LegSess=89R&amp;Bill=HB4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capitol.texas.gov/BillLookup/History.aspx?LegSess=89R&amp;Bill=HB2361"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capitol.texas.gov/BillLookup/History.aspx?LegSess=89R&amp;Bill=HB3171"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SB133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HB2713" TargetMode="External"/><Relationship Id="rId5" Type="http://schemas.openxmlformats.org/officeDocument/2006/relationships/hyperlink" Target="https://capitol.texas.gov/BillLookup/History.aspx?LegSess=89R&amp;Bill=HB2098" TargetMode="External"/><Relationship Id="rId4" Type="http://schemas.openxmlformats.org/officeDocument/2006/relationships/hyperlink" Target="https://capitol.texas.gov/BillLookup/History.aspx?LegSess=89R&amp;Bill=HB1677" TargetMode="External"/><Relationship Id="rId9" Type="http://schemas.openxmlformats.org/officeDocument/2006/relationships/hyperlink" Target="https://capitol.texas.gov/BillLookup/History.aspx?LegSess=89R&amp;Bill=SB77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capitol.texas.gov/BillLookup/History.aspx?LegSess=89R&amp;Bill=SB1059" TargetMode="External"/><Relationship Id="rId4" Type="http://schemas.openxmlformats.org/officeDocument/2006/relationships/hyperlink" Target="https://capitol.texas.gov/BillLookup/History.aspx?LegSess=89R&amp;Bill=SB120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hyperlink" Target="https://capitol.texas.gov/BillLookup/History.aspx?LegSess=89R&amp;Bill=SB1548"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SB506" TargetMode="External"/><Relationship Id="rId5" Type="http://schemas.openxmlformats.org/officeDocument/2006/relationships/hyperlink" Target="https://capitol.texas.gov/BillLookup/History.aspx?LegSess=89R&amp;Bill=HB631" TargetMode="External"/><Relationship Id="rId4" Type="http://schemas.openxmlformats.org/officeDocument/2006/relationships/hyperlink" Target="https://capitol.texas.gov/BillLookup/History.aspx?LegSess=89R&amp;Bill=HB524"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apitol.texas.gov/BillLookup/History.aspx?LegSess=89R&amp;Bill=SB01252"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HB4972"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HB4272" TargetMode="External"/><Relationship Id="rId5" Type="http://schemas.openxmlformats.org/officeDocument/2006/relationships/hyperlink" Target="https://capitol.texas.gov/BillLookup/History.aspx?LegSess=89R&amp;Bill=SB2015" TargetMode="External"/><Relationship Id="rId4" Type="http://schemas.openxmlformats.org/officeDocument/2006/relationships/hyperlink" Target="https://capitol.texas.gov/BillLookup/History.aspx?LegSess=89R&amp;Bill=SB7" TargetMode="External"/><Relationship Id="rId9" Type="http://schemas.openxmlformats.org/officeDocument/2006/relationships/hyperlink" Target="https://capitol.texas.gov/BillLookup/History.aspx?LegSess=89R&amp;Bill=HB3493"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capitol.texas.gov/BillLookup/History.aspx?LegSess=89R&amp;Bill=HB00111" TargetMode="External"/><Relationship Id="rId13" Type="http://schemas.openxmlformats.org/officeDocument/2006/relationships/hyperlink" Target="https://capitol.texas.gov/BillLookup/History.aspx?LegSess=89R&amp;Bill=HB00675"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SB02424" TargetMode="External"/><Relationship Id="rId12" Type="http://schemas.openxmlformats.org/officeDocument/2006/relationships/hyperlink" Target="https://capitol.texas.gov/BillLookup/History.aspx?LegSess=89R&amp;Bill=SB98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SB02485" TargetMode="External"/><Relationship Id="rId11" Type="http://schemas.openxmlformats.org/officeDocument/2006/relationships/hyperlink" Target="https://capitol.texas.gov/BillLookup/History.aspx?LegSess=89R&amp;Bill=SB919" TargetMode="External"/><Relationship Id="rId5" Type="http://schemas.openxmlformats.org/officeDocument/2006/relationships/hyperlink" Target="https://capitol.texas.gov/BillLookup/History.aspx?LegSess=89R&amp;Bill=HB03850" TargetMode="External"/><Relationship Id="rId10" Type="http://schemas.openxmlformats.org/officeDocument/2006/relationships/hyperlink" Target="https://capitol.texas.gov/BillLookup/History.aspx?LegSess=89R&amp;Bill=SB852" TargetMode="External"/><Relationship Id="rId4" Type="http://schemas.openxmlformats.org/officeDocument/2006/relationships/hyperlink" Target="https://capitol.texas.gov/BillLookup/History.aspx?LegSess=89R&amp;Bill=HB1522" TargetMode="External"/><Relationship Id="rId9" Type="http://schemas.openxmlformats.org/officeDocument/2006/relationships/hyperlink" Target="https://capitol.texas.gov/BillLookup/History.aspx?LegSess=89R&amp;Bill=SB00824" TargetMode="External"/><Relationship Id="rId14" Type="http://schemas.openxmlformats.org/officeDocument/2006/relationships/hyperlink" Target="https://capitol.texas.gov/BillLookup/History.aspx?LegSess=89R&amp;Bill=HB02248"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apitol.texas.gov/BillLookup/History.aspx?LegSess=89R&amp;Bill=HB2683"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HB284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SB1008" TargetMode="External"/><Relationship Id="rId11" Type="http://schemas.openxmlformats.org/officeDocument/2006/relationships/hyperlink" Target="https://capitol.texas.gov/BillLookup/History.aspx?LegSess=89R&amp;Bill=SB878" TargetMode="External"/><Relationship Id="rId5" Type="http://schemas.openxmlformats.org/officeDocument/2006/relationships/hyperlink" Target="https://capitol.texas.gov/BillLookup/History.aspx?LegSess=89R&amp;Bill=SB01065" TargetMode="External"/><Relationship Id="rId10" Type="http://schemas.openxmlformats.org/officeDocument/2006/relationships/hyperlink" Target="https://capitol.texas.gov/BillLookup/History.aspx?LegSess=89R&amp;Bill=SB01851" TargetMode="External"/><Relationship Id="rId4" Type="http://schemas.openxmlformats.org/officeDocument/2006/relationships/hyperlink" Target="https://capitol.texas.gov/BillLookup/History.aspx?LegSess=89R&amp;Bill=HB1715" TargetMode="External"/><Relationship Id="rId9" Type="http://schemas.openxmlformats.org/officeDocument/2006/relationships/hyperlink" Target="https://capitol.texas.gov/BillLookup/History.aspx?LegSess=89R&amp;Bill=HB05267"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capitol.texas.gov/BillLookup/History.aspx?LegSess=89R&amp;Bill=SB2237"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HB762"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SB2823" TargetMode="External"/><Relationship Id="rId5" Type="http://schemas.openxmlformats.org/officeDocument/2006/relationships/hyperlink" Target="https://capitol.texas.gov/BillLookup/History.aspx?LegSess=89R&amp;Bill=HB5082" TargetMode="External"/><Relationship Id="rId4" Type="http://schemas.openxmlformats.org/officeDocument/2006/relationships/hyperlink" Target="https://capitol.texas.gov/BillLookup/History.aspx?LegSess=89R&amp;Bill=SB1870" TargetMode="External"/><Relationship Id="rId9" Type="http://schemas.openxmlformats.org/officeDocument/2006/relationships/hyperlink" Target="https://capitol.texas.gov/BillLookup/History.aspx?LegSess=89R&amp;Bill=SB257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capitol.texas.gov/BillLookup/History.aspx?LegSess=89R&amp;Bill=SB257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tiff"/><Relationship Id="rId7" Type="http://schemas.openxmlformats.org/officeDocument/2006/relationships/hyperlink" Target="https://tml.co1.qualtrics.com/jfe/form/SV_eLqHoqfMj47Rip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tml.org/DocumentCenter/View/4537/2024-TML-Advocacy_Final" TargetMode="External"/><Relationship Id="rId5" Type="http://schemas.openxmlformats.org/officeDocument/2006/relationships/hyperlink" Target="https://www.tml.org/DocumentCenter/View/5107/City-Related-Bills-Filed-89th-Session" TargetMode="External"/><Relationship Id="rId4" Type="http://schemas.openxmlformats.org/officeDocument/2006/relationships/hyperlink" Target="https://www.tml.org/579/Legislative-Upda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capitol.texas.gov/BillLookup/History.aspx?LegSess=89R&amp;Bill=SB15" TargetMode="External"/><Relationship Id="rId3" Type="http://schemas.openxmlformats.org/officeDocument/2006/relationships/image" Target="../media/image2.tiff"/><Relationship Id="rId7" Type="http://schemas.openxmlformats.org/officeDocument/2006/relationships/hyperlink" Target="https://capitol.texas.gov/BillLookup/History.aspx?LegSess=89R&amp;Bill=SB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SB00007" TargetMode="External"/><Relationship Id="rId5" Type="http://schemas.openxmlformats.org/officeDocument/2006/relationships/hyperlink" Target="https://capitol.texas.gov/BillLookup/History.aspx?LegSess=89R&amp;Bill=SB4" TargetMode="External"/><Relationship Id="rId4" Type="http://schemas.openxmlformats.org/officeDocument/2006/relationships/hyperlink" Target="https://capitol.texas.gov/BillLookup/History.aspx?LegSess=89R&amp;Bill=SB00002" TargetMode="External"/><Relationship Id="rId9" Type="http://schemas.openxmlformats.org/officeDocument/2006/relationships/hyperlink" Target="https://capitol.texas.gov/BillLookup/History.aspx?LegSess=89R&amp;Bill=SB00019"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apitol.texas.gov/BillLookup/History.aspx?LegSess=89R&amp;Bill=HB1028" TargetMode="External"/><Relationship Id="rId13" Type="http://schemas.openxmlformats.org/officeDocument/2006/relationships/hyperlink" Target="https://capitol.texas.gov/BillLookup/History.aspx?LegSess=89R&amp;Bill=SB01788" TargetMode="External"/><Relationship Id="rId3" Type="http://schemas.openxmlformats.org/officeDocument/2006/relationships/hyperlink" Target="https://www.tml.org/DocumentCenter/View/5115/TML-Legislative-Program-2025-2026" TargetMode="External"/><Relationship Id="rId7" Type="http://schemas.openxmlformats.org/officeDocument/2006/relationships/hyperlink" Target="https://capitol.texas.gov/BillLookup/History.aspx?LegSess=89R&amp;Bill=SB01277" TargetMode="External"/><Relationship Id="rId12" Type="http://schemas.openxmlformats.org/officeDocument/2006/relationships/hyperlink" Target="https://capitol.texas.gov/BillLookup/History.aspx?LegSess=89R&amp;Bill=HB221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SB178" TargetMode="External"/><Relationship Id="rId11" Type="http://schemas.openxmlformats.org/officeDocument/2006/relationships/hyperlink" Target="https://capitol.texas.gov/BillLookup/History.aspx?LegSess=89R&amp;Bill=HB1080" TargetMode="External"/><Relationship Id="rId5" Type="http://schemas.openxmlformats.org/officeDocument/2006/relationships/hyperlink" Target="https://capitol.texas.gov/BillLookup/History.aspx?LegSess=89R&amp;Bill=HB884" TargetMode="External"/><Relationship Id="rId15" Type="http://schemas.openxmlformats.org/officeDocument/2006/relationships/hyperlink" Target="https://capitol.texas.gov/BillLookup/History.aspx?LegSess=89R&amp;Bill=HB04264" TargetMode="External"/><Relationship Id="rId10" Type="http://schemas.openxmlformats.org/officeDocument/2006/relationships/hyperlink" Target="https://capitol.texas.gov/BillLookup/History.aspx?LegSess=89R&amp;Bill=SB1062" TargetMode="External"/><Relationship Id="rId4" Type="http://schemas.openxmlformats.org/officeDocument/2006/relationships/image" Target="../media/image2.tiff"/><Relationship Id="rId9" Type="http://schemas.openxmlformats.org/officeDocument/2006/relationships/hyperlink" Target="https://capitol.texas.gov/BillLookup/History.aspx?LegSess=89R&amp;Bill=SB01508" TargetMode="External"/><Relationship Id="rId14" Type="http://schemas.openxmlformats.org/officeDocument/2006/relationships/hyperlink" Target="https://capitol.texas.gov/BillLookup/History.aspx?LegSess=89R&amp;Bill=HB0357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apitol.texas.gov/BillLookup/History.aspx?LegSess=89R&amp;Bill=SB01695" TargetMode="External"/><Relationship Id="rId4" Type="http://schemas.openxmlformats.org/officeDocument/2006/relationships/hyperlink" Target="https://capitol.texas.gov/BillLookup/History.aspx?LegSess=89R&amp;Bill=SB1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hyperlink" Target="https://capitol.texas.gov/BillLookup/History.aspx?LegSess=89R&amp;Bill=SB0302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apitol.texas.gov/BillLookup/History.aspx?LegSess=89R&amp;Bill=SB02478" TargetMode="External"/><Relationship Id="rId5" Type="http://schemas.openxmlformats.org/officeDocument/2006/relationships/hyperlink" Target="https://capitol.texas.gov/BillLookup/History.aspx?LegSess=89R&amp;Bill=HB05490" TargetMode="External"/><Relationship Id="rId4" Type="http://schemas.openxmlformats.org/officeDocument/2006/relationships/hyperlink" Target="https://capitol.texas.gov/BillLookup/History.aspx?LegSess=89R&amp;Bill=HB0000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25DF97-2751-EABC-17A6-4FC2EDD1DE6F}"/>
              </a:ext>
            </a:extLst>
          </p:cNvPr>
          <p:cNvSpPr txBox="1"/>
          <p:nvPr/>
        </p:nvSpPr>
        <p:spPr>
          <a:xfrm>
            <a:off x="700470" y="3637405"/>
            <a:ext cx="11036299" cy="1938992"/>
          </a:xfrm>
          <a:prstGeom prst="rect">
            <a:avLst/>
          </a:prstGeom>
          <a:noFill/>
        </p:spPr>
        <p:txBody>
          <a:bodyPr wrap="square" lIns="91440" tIns="45720" rIns="91440" bIns="45720" rtlCol="0" anchor="t">
            <a:spAutoFit/>
          </a:bodyPr>
          <a:lstStyle/>
          <a:p>
            <a:pPr algn="ctr"/>
            <a:r>
              <a:rPr lang="en-US" sz="6000" b="1" dirty="0">
                <a:solidFill>
                  <a:srgbClr val="375174"/>
                </a:solidFill>
                <a:latin typeface="Proxima Nova Extrabold" panose="02000506030000020004" pitchFamily="2" charset="0"/>
                <a:cs typeface="Arial Black" panose="020B0604020202020204" pitchFamily="34" charset="0"/>
              </a:rPr>
              <a:t>Legislative Update</a:t>
            </a:r>
          </a:p>
          <a:p>
            <a:pPr algn="ctr"/>
            <a:r>
              <a:rPr lang="en-US" sz="6000" b="1" dirty="0">
                <a:solidFill>
                  <a:schemeClr val="tx2"/>
                </a:solidFill>
                <a:latin typeface="Times New Roman"/>
                <a:cs typeface="Times New Roman"/>
              </a:rPr>
              <a:t>2025 GFOAT Spring Conference</a:t>
            </a:r>
          </a:p>
        </p:txBody>
      </p:sp>
      <p:pic>
        <p:nvPicPr>
          <p:cNvPr id="2" name="Picture 1" descr="A blue and white logo&#10;&#10;AI-generated content may be incorrect.">
            <a:extLst>
              <a:ext uri="{FF2B5EF4-FFF2-40B4-BE49-F238E27FC236}">
                <a16:creationId xmlns:a16="http://schemas.microsoft.com/office/drawing/2014/main" id="{2CB324D1-EBE6-E620-7A38-1D8CE36888BC}"/>
              </a:ext>
            </a:extLst>
          </p:cNvPr>
          <p:cNvPicPr>
            <a:picLocks noChangeAspect="1"/>
          </p:cNvPicPr>
          <p:nvPr/>
        </p:nvPicPr>
        <p:blipFill>
          <a:blip r:embed="rId3"/>
          <a:stretch>
            <a:fillRect/>
          </a:stretch>
        </p:blipFill>
        <p:spPr>
          <a:xfrm>
            <a:off x="4474241" y="2105"/>
            <a:ext cx="3393449" cy="3416965"/>
          </a:xfrm>
          <a:prstGeom prst="rect">
            <a:avLst/>
          </a:prstGeom>
        </p:spPr>
      </p:pic>
    </p:spTree>
    <p:extLst>
      <p:ext uri="{BB962C8B-B14F-4D97-AF65-F5344CB8AC3E}">
        <p14:creationId xmlns:p14="http://schemas.microsoft.com/office/powerpoint/2010/main" val="1325372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2D953-D061-C09C-7906-D05CF128D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85D14-713D-4D23-4592-6AA9B45FBF5C}"/>
              </a:ext>
            </a:extLst>
          </p:cNvPr>
          <p:cNvSpPr>
            <a:spLocks noGrp="1"/>
          </p:cNvSpPr>
          <p:nvPr>
            <p:ph type="title"/>
          </p:nvPr>
        </p:nvSpPr>
        <p:spPr/>
        <p:txBody>
          <a:bodyPr>
            <a:normAutofit/>
          </a:bodyPr>
          <a:lstStyle/>
          <a:p>
            <a:pPr algn="ctr"/>
            <a:r>
              <a:rPr lang="en-US" sz="3200" b="1" dirty="0">
                <a:solidFill>
                  <a:srgbClr val="375174"/>
                </a:solidFill>
                <a:latin typeface="Proxima Nova Extrabold" panose="02000506030000020004"/>
                <a:cs typeface="Times New Roman" panose="02020603050405020304" pitchFamily="18" charset="0"/>
              </a:rPr>
              <a:t>Sales Taxes</a:t>
            </a:r>
            <a:endParaRPr lang="en-US" sz="3200" b="1" dirty="0">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ED337100-1695-3D34-21D7-E5137479525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7624FF8E-A7CF-9164-8A63-BB36C2809B25}"/>
              </a:ext>
            </a:extLst>
          </p:cNvPr>
          <p:cNvSpPr txBox="1"/>
          <p:nvPr/>
        </p:nvSpPr>
        <p:spPr>
          <a:xfrm>
            <a:off x="1016000" y="1828800"/>
            <a:ext cx="9334500" cy="923330"/>
          </a:xfrm>
          <a:prstGeom prst="rect">
            <a:avLst/>
          </a:prstGeom>
          <a:noFill/>
        </p:spPr>
        <p:txBody>
          <a:bodyPr wrap="square" rtlCol="0">
            <a:spAutoFit/>
          </a:bodyPr>
          <a:lstStyle/>
          <a:p>
            <a:pPr marL="0" indent="0">
              <a:buNone/>
            </a:pPr>
            <a:r>
              <a:rPr lang="en-US" b="1" dirty="0">
                <a:latin typeface="Proxima Nova Extrabold" panose="02000506030000020004"/>
                <a:cs typeface="Times New Roman" panose="02020603050405020304" pitchFamily="18" charset="0"/>
              </a:rPr>
              <a:t>Sales</a:t>
            </a:r>
            <a:r>
              <a:rPr lang="en-US" sz="1800" b="1" dirty="0">
                <a:latin typeface="Proxima Nova Extrabold" panose="02000506030000020004"/>
                <a:cs typeface="Times New Roman" panose="02020603050405020304" pitchFamily="18" charset="0"/>
              </a:rPr>
              <a:t> Taxes</a:t>
            </a: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4"/>
              </a:rPr>
              <a:t>H.B. 134 </a:t>
            </a:r>
            <a:r>
              <a:rPr lang="en-US" sz="1800" dirty="0">
                <a:latin typeface="Proxima Nova Extrabold" panose="02000506030000020004"/>
                <a:cs typeface="Times New Roman" panose="02020603050405020304" pitchFamily="18" charset="0"/>
              </a:rPr>
              <a:t>(Meyer) – destination sourcing for intrastate sales taxes; reported from House Ways and Means</a:t>
            </a:r>
          </a:p>
        </p:txBody>
      </p:sp>
    </p:spTree>
    <p:extLst>
      <p:ext uri="{BB962C8B-B14F-4D97-AF65-F5344CB8AC3E}">
        <p14:creationId xmlns:p14="http://schemas.microsoft.com/office/powerpoint/2010/main" val="859627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pitchFamily="2" charset="0"/>
                <a:cs typeface="Arial Black" panose="020B0604020202020204" pitchFamily="34" charset="0"/>
              </a:rPr>
              <a:t>Debt</a:t>
            </a: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2FFA851-A254-45CC-8A4E-D70C96668ABE}"/>
              </a:ext>
            </a:extLst>
          </p:cNvPr>
          <p:cNvSpPr txBox="1"/>
          <p:nvPr/>
        </p:nvSpPr>
        <p:spPr>
          <a:xfrm>
            <a:off x="1016000" y="1828800"/>
            <a:ext cx="9334500" cy="3693319"/>
          </a:xfrm>
          <a:prstGeom prst="rect">
            <a:avLst/>
          </a:prstGeom>
          <a:noFill/>
        </p:spPr>
        <p:txBody>
          <a:bodyPr wrap="square" rtlCol="0">
            <a:spAutoFit/>
          </a:bodyPr>
          <a:lstStyle/>
          <a:p>
            <a:pPr marL="0" indent="0">
              <a:buNone/>
            </a:pPr>
            <a:r>
              <a:rPr lang="en-US" sz="1800" b="1" dirty="0">
                <a:latin typeface="Proxima Nova Extrabold" panose="02000506030000020004"/>
                <a:cs typeface="Times New Roman" panose="02020603050405020304" pitchFamily="18" charset="0"/>
              </a:rPr>
              <a:t>Debt</a:t>
            </a:r>
            <a:endParaRPr lang="en-US" sz="1800" b="1" dirty="0">
              <a:latin typeface="Proxima Nova Extrabold" panose="02000506030000020004"/>
            </a:endParaRPr>
          </a:p>
          <a:p>
            <a:pPr marL="285750" indent="-285750" algn="just">
              <a:buFont typeface="Arial" panose="020B0604020202020204" pitchFamily="34" charset="0"/>
              <a:buChar char="•"/>
            </a:pPr>
            <a:r>
              <a:rPr lang="en-US" b="1" dirty="0">
                <a:latin typeface="Proxima Nova Extrabold" panose="02000506030000020004"/>
                <a:cs typeface="Times New Roman" panose="02020603050405020304" pitchFamily="18" charset="0"/>
                <a:hlinkClick r:id="rId4"/>
              </a:rPr>
              <a:t>H.B. 19 </a:t>
            </a:r>
            <a:r>
              <a:rPr lang="en-US" dirty="0">
                <a:latin typeface="Proxima Nova Extrabold" panose="02000506030000020004"/>
                <a:cs typeface="Times New Roman" panose="02020603050405020304" pitchFamily="18" charset="0"/>
              </a:rPr>
              <a:t>(Meyer) – All bond elections to November; eliminates COs except under very limited circumstances; city cannot issue GO debt if the debt service would exceed 20 percent of total property tax collection for the preceding three years</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S.B. 533 </a:t>
            </a:r>
            <a:r>
              <a:rPr lang="en-US" sz="1800" dirty="0">
                <a:latin typeface="Proxima Nova Extrabold" panose="02000506030000020004"/>
                <a:cs typeface="Times New Roman" panose="02020603050405020304" pitchFamily="18" charset="0"/>
              </a:rPr>
              <a:t>(Sparks) –</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All bond elections must be in November; passed Senate</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6"/>
              </a:rPr>
              <a:t>H.B. 1453 </a:t>
            </a:r>
            <a:r>
              <a:rPr lang="en-US" sz="1800" dirty="0">
                <a:latin typeface="Proxima Nova Extrabold" panose="02000506030000020004"/>
                <a:cs typeface="Times New Roman" panose="02020603050405020304" pitchFamily="18" charset="0"/>
              </a:rPr>
              <a:t>(Tepper) </a:t>
            </a:r>
            <a:r>
              <a:rPr lang="en-US" sz="1800" kern="100" dirty="0">
                <a:effectLst/>
                <a:latin typeface="Proxima Nova Extrabold" panose="02000506030000020004"/>
                <a:ea typeface="Aptos" panose="020B0004020202020204" pitchFamily="34" charset="0"/>
                <a:cs typeface="Times New Roman" panose="02020603050405020304" pitchFamily="18" charset="0"/>
              </a:rPr>
              <a:t>–</a:t>
            </a:r>
            <a:r>
              <a:rPr lang="en-US" sz="1800" dirty="0">
                <a:latin typeface="Proxima Nova Extrabold" panose="02000506030000020004"/>
                <a:cs typeface="Times New Roman" panose="02020603050405020304" pitchFamily="18" charset="0"/>
              </a:rPr>
              <a:t> Prohibits use of COs for roads, administrative buildings, courthouses, airports, libraries, parks, and convention centers</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7"/>
              </a:rPr>
              <a:t>S.B. 1024 </a:t>
            </a:r>
            <a:r>
              <a:rPr lang="en-US" sz="1800" dirty="0">
                <a:latin typeface="Proxima Nova Extrabold" panose="02000506030000020004"/>
                <a:cs typeface="Times New Roman" panose="02020603050405020304" pitchFamily="18" charset="0"/>
              </a:rPr>
              <a:t>(Bettencourt) – Five-year waiting period for COs and TANs after failed bond election; amount of TAN can’t exceed 5% of bonded indebtedness; passed Senate</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S.B. 393 </a:t>
            </a:r>
            <a:r>
              <a:rPr lang="en-US" sz="1800" dirty="0">
                <a:latin typeface="Proxima Nova Extrabold" panose="02000506030000020004"/>
                <a:cs typeface="Times New Roman" panose="02020603050405020304" pitchFamily="18" charset="0"/>
              </a:rPr>
              <a:t>(Sparks) –</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Length of debt can’t exceed useful life of property finan</a:t>
            </a:r>
            <a:r>
              <a:rPr lang="en-US" dirty="0">
                <a:latin typeface="Proxima Nova Extrabold" panose="02000506030000020004"/>
                <a:cs typeface="Times New Roman" panose="02020603050405020304" pitchFamily="18" charset="0"/>
              </a:rPr>
              <a:t>ced; voted from Senate Local Government</a:t>
            </a:r>
            <a:endParaRPr lang="en-US" sz="1800"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2588155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Land Use – Density</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2FFA851-A254-45CC-8A4E-D70C96668ABE}"/>
              </a:ext>
            </a:extLst>
          </p:cNvPr>
          <p:cNvSpPr txBox="1"/>
          <p:nvPr/>
        </p:nvSpPr>
        <p:spPr>
          <a:xfrm>
            <a:off x="1016000" y="1828800"/>
            <a:ext cx="9334500" cy="4247317"/>
          </a:xfrm>
          <a:prstGeom prst="rect">
            <a:avLst/>
          </a:prstGeom>
          <a:noFill/>
        </p:spPr>
        <p:txBody>
          <a:bodyPr wrap="square" rtlCol="0">
            <a:spAutoFit/>
          </a:bodyPr>
          <a:lstStyle/>
          <a:p>
            <a:pPr algn="just"/>
            <a:r>
              <a:rPr lang="en-US" sz="1800" b="1" dirty="0">
                <a:latin typeface="Proxima Nova Extrabold" panose="02000506030000020004"/>
                <a:cs typeface="Times New Roman" panose="02020603050405020304" pitchFamily="18" charset="0"/>
              </a:rPr>
              <a:t>Lot Size and Accessory Dwelling Units (ADUs)</a:t>
            </a:r>
          </a:p>
          <a:p>
            <a:pPr marL="742950" lvl="1"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4"/>
              </a:rPr>
              <a:t>S.B. 15 </a:t>
            </a:r>
            <a:r>
              <a:rPr lang="en-US" sz="1800" dirty="0">
                <a:latin typeface="Proxima Nova Extrabold" panose="02000506030000020004"/>
                <a:cs typeface="Times New Roman" panose="02020603050405020304" pitchFamily="18" charset="0"/>
              </a:rPr>
              <a:t>(Bettencourt) – Caps minimum lot size for </a:t>
            </a:r>
            <a:r>
              <a:rPr lang="en-US" sz="1800" dirty="0" err="1">
                <a:latin typeface="Proxima Nova Extrabold" panose="02000506030000020004"/>
                <a:cs typeface="Times New Roman" panose="02020603050405020304" pitchFamily="18" charset="0"/>
              </a:rPr>
              <a:t>greenfields</a:t>
            </a:r>
            <a:r>
              <a:rPr lang="en-US" sz="1800" dirty="0">
                <a:latin typeface="Proxima Nova Extrabold" panose="02000506030000020004"/>
                <a:cs typeface="Times New Roman" panose="02020603050405020304" pitchFamily="18" charset="0"/>
              </a:rPr>
              <a:t> and other zoning restrictions for small lots; bracketed to cities over 150K pop in counties over 300K.  Passed Senate</a:t>
            </a:r>
          </a:p>
          <a:p>
            <a:pPr marL="742950" lvl="1"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S.B. 673 </a:t>
            </a:r>
            <a:r>
              <a:rPr lang="en-US" sz="1800" dirty="0">
                <a:latin typeface="Proxima Nova Extrabold" panose="02000506030000020004"/>
                <a:cs typeface="Times New Roman" panose="02020603050405020304" pitchFamily="18" charset="0"/>
              </a:rPr>
              <a:t>(Hughes) – Allows ADUs by right; reported from Senate Local Gov</a:t>
            </a:r>
          </a:p>
          <a:p>
            <a:pPr marL="285750" indent="-285750" algn="just">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algn="just"/>
            <a:r>
              <a:rPr lang="en-US" sz="1800" b="1" dirty="0">
                <a:latin typeface="Proxima Nova Extrabold" panose="02000506030000020004"/>
                <a:cs typeface="Times New Roman" panose="02020603050405020304" pitchFamily="18" charset="0"/>
              </a:rPr>
              <a:t>Mixed-Use and Multifamily Residential Developments</a:t>
            </a:r>
          </a:p>
          <a:p>
            <a:pPr marL="742950" lvl="1"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6"/>
              </a:rPr>
              <a:t>S.B. 840 </a:t>
            </a:r>
            <a:r>
              <a:rPr lang="en-US" sz="1800" dirty="0">
                <a:latin typeface="Proxima Nova Extrabold" panose="02000506030000020004"/>
                <a:cs typeface="Times New Roman" panose="02020603050405020304" pitchFamily="18" charset="0"/>
              </a:rPr>
              <a:t>(Hughes) – Must allow mixed-use and multifamily developments </a:t>
            </a:r>
            <a:r>
              <a:rPr lang="en-US" dirty="0">
                <a:latin typeface="Proxima Nova Extrabold" panose="02000506030000020004"/>
                <a:cs typeface="Times New Roman" panose="02020603050405020304" pitchFamily="18" charset="0"/>
              </a:rPr>
              <a:t>and residential conversions in</a:t>
            </a:r>
            <a:r>
              <a:rPr lang="en-US" sz="1800" dirty="0">
                <a:latin typeface="Proxima Nova Extrabold" panose="02000506030000020004"/>
                <a:cs typeface="Times New Roman" panose="02020603050405020304" pitchFamily="18" charset="0"/>
              </a:rPr>
              <a:t> </a:t>
            </a:r>
            <a:r>
              <a:rPr lang="en-US" sz="1800">
                <a:latin typeface="Proxima Nova Extrabold" panose="02000506030000020004"/>
                <a:cs typeface="Times New Roman" panose="02020603050405020304" pitchFamily="18" charset="0"/>
              </a:rPr>
              <a:t>non-residential areas</a:t>
            </a:r>
            <a:r>
              <a:rPr lang="en-US">
                <a:latin typeface="Proxima Nova Extrabold" panose="02000506030000020004"/>
                <a:cs typeface="Times New Roman" panose="02020603050405020304" pitchFamily="18" charset="0"/>
              </a:rPr>
              <a:t>; </a:t>
            </a:r>
            <a:r>
              <a:rPr lang="en-US" sz="1800">
                <a:latin typeface="Proxima Nova Extrabold" panose="02000506030000020004"/>
                <a:cs typeface="Times New Roman" panose="02020603050405020304" pitchFamily="18" charset="0"/>
              </a:rPr>
              <a:t>bracketed </a:t>
            </a:r>
            <a:r>
              <a:rPr lang="en-US" sz="1800" dirty="0">
                <a:latin typeface="Proxima Nova Extrabold" panose="02000506030000020004"/>
                <a:cs typeface="Times New Roman" panose="02020603050405020304" pitchFamily="18" charset="0"/>
              </a:rPr>
              <a:t>to cities over 150K population in counties </a:t>
            </a:r>
            <a:r>
              <a:rPr lang="en-US" sz="1800">
                <a:latin typeface="Proxima Nova Extrabold" panose="02000506030000020004"/>
                <a:cs typeface="Times New Roman" panose="02020603050405020304" pitchFamily="18" charset="0"/>
              </a:rPr>
              <a:t>over 300K; passed </a:t>
            </a:r>
            <a:r>
              <a:rPr lang="en-US" sz="1800" dirty="0">
                <a:latin typeface="Proxima Nova Extrabold" panose="02000506030000020004"/>
                <a:cs typeface="Times New Roman" panose="02020603050405020304" pitchFamily="18" charset="0"/>
              </a:rPr>
              <a:t>the Senate.</a:t>
            </a:r>
          </a:p>
          <a:p>
            <a:pPr marL="742950" lvl="1"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7"/>
              </a:rPr>
              <a:t>S.B. 854 </a:t>
            </a:r>
            <a:r>
              <a:rPr lang="en-US" sz="1800" dirty="0">
                <a:latin typeface="Proxima Nova Extrabold" panose="02000506030000020004"/>
                <a:cs typeface="Times New Roman" panose="02020603050405020304" pitchFamily="18" charset="0"/>
              </a:rPr>
              <a:t>(Middleton)/</a:t>
            </a:r>
            <a:r>
              <a:rPr lang="en-US" sz="1800" b="1" dirty="0">
                <a:latin typeface="Proxima Nova Extrabold" panose="02000506030000020004"/>
                <a:cs typeface="Times New Roman" panose="02020603050405020304" pitchFamily="18" charset="0"/>
                <a:hlinkClick r:id="rId8"/>
              </a:rPr>
              <a:t>H.B. 3172</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(Gates) – Must allow mixed-use and multifamily developments on religious-owned land; SB 854 on Senate intent calendar</a:t>
            </a:r>
          </a:p>
          <a:p>
            <a:pPr marL="742950" lvl="1" indent="-285750" algn="just">
              <a:buFont typeface="Arial" panose="020B0604020202020204" pitchFamily="34" charset="0"/>
              <a:buChar char="•"/>
            </a:pPr>
            <a:r>
              <a:rPr lang="en-US" b="1" dirty="0">
                <a:latin typeface="Proxima Nova Extrabold" panose="02000506030000020004"/>
                <a:cs typeface="Times New Roman" panose="02020603050405020304" pitchFamily="18" charset="0"/>
                <a:hlinkClick r:id="rId9"/>
              </a:rPr>
              <a:t>H.B 369 </a:t>
            </a:r>
            <a:r>
              <a:rPr lang="en-US" dirty="0">
                <a:latin typeface="Proxima Nova Extrabold" panose="02000506030000020004"/>
                <a:cs typeface="Times New Roman" panose="02020603050405020304" pitchFamily="18" charset="0"/>
              </a:rPr>
              <a:t>(Tepper)/</a:t>
            </a:r>
            <a:r>
              <a:rPr lang="en-US" b="1" dirty="0">
                <a:latin typeface="Proxima Nova Extrabold" panose="02000506030000020004"/>
                <a:cs typeface="Times New Roman" panose="02020603050405020304" pitchFamily="18" charset="0"/>
                <a:hlinkClick r:id="rId10"/>
              </a:rPr>
              <a:t>H.B. 5514 </a:t>
            </a:r>
            <a:r>
              <a:rPr lang="en-US" dirty="0">
                <a:latin typeface="Proxima Nova Extrabold" panose="02000506030000020004"/>
                <a:cs typeface="Times New Roman" panose="02020603050405020304" pitchFamily="18" charset="0"/>
              </a:rPr>
              <a:t>(Schofield) – Limits multifamily developments in single-family zoning districts</a:t>
            </a:r>
            <a:endParaRPr lang="en-US" sz="1800" dirty="0">
              <a:latin typeface="Proxima Nova Extrabold" panose="02000506030000020004"/>
              <a:cs typeface="Times New Roman" panose="02020603050405020304" pitchFamily="18" charset="0"/>
            </a:endParaRPr>
          </a:p>
          <a:p>
            <a:pPr lvl="1" algn="just"/>
            <a:endParaRPr lang="en-US" sz="18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3201161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Land Use – Zoning Changes, Protests, and Lawsuits</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2FFA851-A254-45CC-8A4E-D70C96668ABE}"/>
              </a:ext>
            </a:extLst>
          </p:cNvPr>
          <p:cNvSpPr txBox="1"/>
          <p:nvPr/>
        </p:nvSpPr>
        <p:spPr>
          <a:xfrm>
            <a:off x="1166920" y="1663718"/>
            <a:ext cx="9334500" cy="3970318"/>
          </a:xfrm>
          <a:prstGeom prst="rect">
            <a:avLst/>
          </a:prstGeom>
          <a:noFill/>
        </p:spPr>
        <p:txBody>
          <a:bodyPr wrap="square" rtlCol="0">
            <a:spAutoFit/>
          </a:bodyPr>
          <a:lstStyle/>
          <a:p>
            <a:pPr marL="0" indent="0" algn="just">
              <a:buNone/>
            </a:pPr>
            <a:r>
              <a:rPr lang="en-US" sz="1800" b="1" dirty="0">
                <a:latin typeface="Proxima Nova Extrabold" panose="02000506030000020004"/>
                <a:cs typeface="Times New Roman" panose="02020603050405020304" pitchFamily="18" charset="0"/>
              </a:rPr>
              <a:t>Zoning Changes </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4"/>
              </a:rPr>
              <a:t>H.B. 2687 </a:t>
            </a:r>
            <a:r>
              <a:rPr lang="en-US" sz="1800" dirty="0">
                <a:latin typeface="Proxima Nova Extrabold" panose="02000506030000020004"/>
                <a:cs typeface="Times New Roman" panose="02020603050405020304" pitchFamily="18" charset="0"/>
              </a:rPr>
              <a:t>(Guillen) – Cities must send zoning change notices by certified mail and allows nearby property owners to petition for reconsideration for up to two years</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S.B. 1160 </a:t>
            </a:r>
            <a:r>
              <a:rPr lang="en-US" sz="1800" dirty="0">
                <a:latin typeface="Proxima Nova Extrabold" panose="02000506030000020004"/>
                <a:cs typeface="Times New Roman" panose="02020603050405020304" pitchFamily="18" charset="0"/>
              </a:rPr>
              <a:t>(Campbell) – Expands zoning notice requirements to 1,500 feet</a:t>
            </a:r>
          </a:p>
          <a:p>
            <a:pPr marL="0" indent="0" algn="just">
              <a:buNone/>
            </a:pPr>
            <a:endParaRPr lang="en-US" sz="1800" dirty="0">
              <a:latin typeface="Proxima Nova Extrabold" panose="02000506030000020004"/>
              <a:cs typeface="Times New Roman" panose="02020603050405020304" pitchFamily="18" charset="0"/>
            </a:endParaRPr>
          </a:p>
          <a:p>
            <a:pPr marL="0" indent="0" algn="just">
              <a:buNone/>
            </a:pPr>
            <a:r>
              <a:rPr lang="en-US" sz="1800" b="1" dirty="0">
                <a:latin typeface="Proxima Nova Extrabold" panose="02000506030000020004"/>
                <a:cs typeface="Times New Roman" panose="02020603050405020304" pitchFamily="18" charset="0"/>
              </a:rPr>
              <a:t>Zoning Protests</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6"/>
              </a:rPr>
              <a:t>H.B. 1742 </a:t>
            </a:r>
            <a:r>
              <a:rPr lang="en-US" sz="1800" dirty="0">
                <a:latin typeface="Proxima Nova Extrabold" panose="02000506030000020004"/>
                <a:cs typeface="Times New Roman" panose="02020603050405020304" pitchFamily="18" charset="0"/>
              </a:rPr>
              <a:t>(</a:t>
            </a:r>
            <a:r>
              <a:rPr lang="en-US" sz="1800" dirty="0" err="1">
                <a:latin typeface="Proxima Nova Extrabold" panose="02000506030000020004"/>
                <a:cs typeface="Times New Roman" panose="02020603050405020304" pitchFamily="18" charset="0"/>
              </a:rPr>
              <a:t>Hickland</a:t>
            </a:r>
            <a:r>
              <a:rPr lang="en-US" sz="1800" dirty="0">
                <a:latin typeface="Proxima Nova Extrabold" panose="02000506030000020004"/>
                <a:cs typeface="Times New Roman" panose="02020603050405020304" pitchFamily="18" charset="0"/>
              </a:rPr>
              <a:t>) – Raises protest threshold to 50% and reduces supermajority requirement</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7"/>
              </a:rPr>
              <a:t>S.B. 844 </a:t>
            </a:r>
            <a:r>
              <a:rPr lang="en-US" sz="1800" dirty="0">
                <a:latin typeface="Proxima Nova Extrabold" panose="02000506030000020004"/>
                <a:cs typeface="Times New Roman" panose="02020603050405020304" pitchFamily="18" charset="0"/>
              </a:rPr>
              <a:t>(Hughes)/</a:t>
            </a:r>
            <a:r>
              <a:rPr lang="en-US" sz="1800" b="1" dirty="0">
                <a:latin typeface="Proxima Nova Extrabold" panose="02000506030000020004"/>
                <a:cs typeface="Times New Roman" panose="02020603050405020304" pitchFamily="18" charset="0"/>
                <a:hlinkClick r:id="rId8"/>
              </a:rPr>
              <a:t>H.B. 24</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(Orr) – Raises protest threshold to 60% under certain circumstances; HB 24 reported from House Land and Resource</a:t>
            </a:r>
          </a:p>
          <a:p>
            <a:pPr marL="285750" indent="-285750" algn="just">
              <a:buFont typeface="Arial" panose="020B0604020202020204" pitchFamily="34" charset="0"/>
              <a:buChar char="•"/>
            </a:pPr>
            <a:endParaRPr lang="en-US" dirty="0">
              <a:latin typeface="Proxima Nova Extrabold" panose="02000506030000020004"/>
              <a:cs typeface="Times New Roman" panose="02020603050405020304" pitchFamily="18" charset="0"/>
            </a:endParaRPr>
          </a:p>
          <a:p>
            <a:pPr algn="just"/>
            <a:r>
              <a:rPr lang="en-US" sz="1800" b="1" dirty="0">
                <a:latin typeface="Proxima Nova Extrabold" panose="02000506030000020004"/>
                <a:cs typeface="Times New Roman" panose="02020603050405020304" pitchFamily="18" charset="0"/>
              </a:rPr>
              <a:t>Zoning Challenge Lawsuits</a:t>
            </a:r>
          </a:p>
          <a:p>
            <a:pPr marL="285750" indent="-285750">
              <a:buFont typeface="Arial" panose="020B0604020202020204" pitchFamily="34" charset="0"/>
              <a:buChar char="•"/>
            </a:pPr>
            <a:r>
              <a:rPr lang="en-US" b="1" dirty="0">
                <a:latin typeface="Proxima Nova Extrabold" panose="02000506030000020004"/>
                <a:cs typeface="Times New Roman" panose="02020603050405020304" pitchFamily="18" charset="0"/>
                <a:hlinkClick r:id="rId9"/>
              </a:rPr>
              <a:t>S.B. 2215 </a:t>
            </a:r>
            <a:r>
              <a:rPr lang="en-US" dirty="0">
                <a:latin typeface="Proxima Nova Extrabold" panose="02000506030000020004"/>
                <a:cs typeface="Times New Roman" panose="02020603050405020304" pitchFamily="18" charset="0"/>
              </a:rPr>
              <a:t>(Campbell) – Challenges to city zoning authority or actions can only be enforced by mandamus or injunctive relief </a:t>
            </a:r>
            <a:endParaRPr lang="en-US" sz="18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324208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7796A-03E0-2CB1-5152-F0803648C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9C0F9-B6C7-9D63-1A53-AE004648635B}"/>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Land Use – ETJ and </a:t>
            </a:r>
            <a:r>
              <a:rPr lang="en-US" sz="3200" b="1" err="1">
                <a:solidFill>
                  <a:srgbClr val="375174"/>
                </a:solidFill>
                <a:latin typeface="Proxima Nova Extrabold" panose="02000506030000020004"/>
                <a:cs typeface="Times New Roman" panose="02020603050405020304" pitchFamily="18" charset="0"/>
              </a:rPr>
              <a:t>Disannexation</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A18827E5-5220-5DB1-1E62-2A9EA462CF31}"/>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B4CF0011-1E17-6593-19E8-9561A1980469}"/>
              </a:ext>
            </a:extLst>
          </p:cNvPr>
          <p:cNvSpPr txBox="1"/>
          <p:nvPr/>
        </p:nvSpPr>
        <p:spPr>
          <a:xfrm>
            <a:off x="1166920" y="1663718"/>
            <a:ext cx="9334500" cy="4801314"/>
          </a:xfrm>
          <a:prstGeom prst="rect">
            <a:avLst/>
          </a:prstGeom>
          <a:noFill/>
        </p:spPr>
        <p:txBody>
          <a:bodyPr wrap="square" rtlCol="0">
            <a:spAutoFit/>
          </a:bodyPr>
          <a:lstStyle/>
          <a:p>
            <a:pPr marL="0" indent="0" algn="just">
              <a:buNone/>
            </a:pPr>
            <a:r>
              <a:rPr lang="en-US" sz="1800" b="1" dirty="0">
                <a:latin typeface="Proxima Nova Extrabold" panose="02000506030000020004"/>
                <a:cs typeface="Times New Roman" panose="02020603050405020304" pitchFamily="18" charset="0"/>
              </a:rPr>
              <a:t>ETJ </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4"/>
              </a:rPr>
              <a:t>S.B. 1509 </a:t>
            </a:r>
            <a:r>
              <a:rPr lang="en-US" sz="1800" dirty="0">
                <a:latin typeface="Proxima Nova Extrabold" panose="02000506030000020004"/>
                <a:cs typeface="Times New Roman" panose="02020603050405020304" pitchFamily="18" charset="0"/>
              </a:rPr>
              <a:t>(Bettencourt) –</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No city regulations in the ETJ</a:t>
            </a:r>
          </a:p>
          <a:p>
            <a:pPr marL="285750" indent="-285750" algn="just">
              <a:buFont typeface="Arial" panose="020B0604020202020204" pitchFamily="34" charset="0"/>
              <a:buChar char="•"/>
            </a:pPr>
            <a:r>
              <a:rPr lang="en-US" b="1" dirty="0">
                <a:latin typeface="Proxima Nova Extrabold" panose="02000506030000020004"/>
                <a:cs typeface="Times New Roman" panose="02020603050405020304" pitchFamily="18" charset="0"/>
                <a:hlinkClick r:id="rId5"/>
              </a:rPr>
              <a:t>S.B. 2522 </a:t>
            </a:r>
            <a:r>
              <a:rPr lang="en-US" dirty="0">
                <a:latin typeface="Proxima Nova Extrabold" panose="02000506030000020004"/>
                <a:cs typeface="Times New Roman" panose="02020603050405020304" pitchFamily="18" charset="0"/>
              </a:rPr>
              <a:t>(Bettencourt) – No subdivision regulations or more stringent utility regulations in ETJ</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6"/>
              </a:rPr>
              <a:t>S.B. 2523 </a:t>
            </a:r>
            <a:r>
              <a:rPr lang="en-US" sz="1800" dirty="0">
                <a:latin typeface="Proxima Nova Extrabold" panose="02000506030000020004"/>
                <a:cs typeface="Times New Roman" panose="02020603050405020304" pitchFamily="18" charset="0"/>
              </a:rPr>
              <a:t>(Bett</a:t>
            </a:r>
            <a:r>
              <a:rPr lang="en-US" dirty="0">
                <a:latin typeface="Proxima Nova Extrabold" panose="02000506030000020004"/>
                <a:cs typeface="Times New Roman" panose="02020603050405020304" pitchFamily="18" charset="0"/>
              </a:rPr>
              <a:t>encourt) – S.B. 2038 ETJ release changes</a:t>
            </a:r>
            <a:endParaRPr lang="en-US" sz="1800"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7"/>
              </a:rPr>
              <a:t>H.B. 1901</a:t>
            </a:r>
            <a:r>
              <a:rPr lang="en-US" sz="1800" kern="100" dirty="0">
                <a:effectLst/>
                <a:latin typeface="Proxima Nova Extrabold" panose="02000506030000020004"/>
                <a:ea typeface="Aptos" panose="020B0004020202020204" pitchFamily="34" charset="0"/>
                <a:cs typeface="Times New Roman" panose="02020603050405020304" pitchFamily="18" charset="0"/>
                <a:hlinkClick r:id="rId7"/>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(Cook)/</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8"/>
              </a:rPr>
              <a:t>H.B. 2024</a:t>
            </a:r>
            <a:r>
              <a:rPr lang="en-US" sz="1800" kern="100" dirty="0">
                <a:effectLst/>
                <a:latin typeface="Proxima Nova Extrabold" panose="02000506030000020004"/>
                <a:ea typeface="Aptos" panose="020B0004020202020204" pitchFamily="34" charset="0"/>
                <a:cs typeface="Times New Roman" panose="02020603050405020304" pitchFamily="18" charset="0"/>
                <a:hlinkClick r:id="rId8"/>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(Turner)/</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9"/>
              </a:rPr>
              <a:t>H.B. 2512</a:t>
            </a:r>
            <a:r>
              <a:rPr lang="en-US" sz="1800" kern="100" dirty="0">
                <a:effectLst/>
                <a:latin typeface="Proxima Nova Extrabold" panose="02000506030000020004"/>
                <a:ea typeface="Aptos" panose="020B0004020202020204" pitchFamily="34" charset="0"/>
                <a:cs typeface="Times New Roman" panose="02020603050405020304" pitchFamily="18" charset="0"/>
                <a:hlinkClick r:id="rId9"/>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(Geren) – S.B. 2038 fixes</a:t>
            </a:r>
          </a:p>
          <a:p>
            <a:pPr marL="285750" indent="-285750" algn="just">
              <a:buFont typeface="Arial" panose="020B0604020202020204" pitchFamily="34" charset="0"/>
              <a:buChar char="•"/>
            </a:pPr>
            <a:endParaRPr lang="en-US" sz="1800" b="1" kern="100" dirty="0">
              <a:latin typeface="Proxima Nova Extrabold" panose="02000506030000020004"/>
              <a:ea typeface="Aptos" panose="020B0004020202020204" pitchFamily="34" charset="0"/>
              <a:cs typeface="Times New Roman" panose="02020603050405020304" pitchFamily="18" charset="0"/>
            </a:endParaRPr>
          </a:p>
          <a:p>
            <a:pPr marL="0" indent="0" algn="just">
              <a:buNone/>
            </a:pPr>
            <a:r>
              <a:rPr lang="en-US" sz="1800" b="1" kern="100" dirty="0">
                <a:latin typeface="Proxima Nova Extrabold" panose="02000506030000020004"/>
                <a:ea typeface="Aptos" panose="020B0004020202020204" pitchFamily="34" charset="0"/>
                <a:cs typeface="Times New Roman" panose="02020603050405020304" pitchFamily="18" charset="0"/>
              </a:rPr>
              <a:t>ESD Annexations</a:t>
            </a:r>
          </a:p>
          <a:p>
            <a:pPr marL="285750" indent="-285750" algn="just">
              <a:buFont typeface="Arial" panose="020B0604020202020204" pitchFamily="34" charset="0"/>
              <a:buChar char="•"/>
            </a:pPr>
            <a:r>
              <a:rPr lang="en-US" sz="1800" b="1" kern="100" dirty="0">
                <a:latin typeface="Proxima Nova Extrabold" panose="02000506030000020004"/>
                <a:ea typeface="Aptos" panose="020B0004020202020204" pitchFamily="34" charset="0"/>
                <a:cs typeface="Times New Roman" panose="02020603050405020304" pitchFamily="18" charset="0"/>
                <a:hlinkClick r:id="rId10"/>
              </a:rPr>
              <a:t>S.B. 1503 </a:t>
            </a:r>
            <a:r>
              <a:rPr lang="en-US" sz="1800" kern="100" dirty="0">
                <a:latin typeface="Proxima Nova Extrabold" panose="02000506030000020004"/>
                <a:ea typeface="Aptos" panose="020B0004020202020204" pitchFamily="34" charset="0"/>
                <a:cs typeface="Times New Roman" panose="02020603050405020304" pitchFamily="18" charset="0"/>
              </a:rPr>
              <a:t>(Bettencourt) – ESD can’t annex city territory without city consent</a:t>
            </a:r>
          </a:p>
          <a:p>
            <a:pPr marL="285750" indent="-285750" algn="just">
              <a:buFont typeface="Arial" panose="020B0604020202020204" pitchFamily="34" charset="0"/>
              <a:buChar char="•"/>
            </a:pPr>
            <a:r>
              <a:rPr lang="en-US" b="1" kern="100" dirty="0">
                <a:effectLst/>
                <a:latin typeface="Proxima Nova Extrabold" panose="02000506030000020004"/>
                <a:ea typeface="Aptos" panose="020B0004020202020204" pitchFamily="34" charset="0"/>
                <a:cs typeface="Times New Roman" panose="02020603050405020304" pitchFamily="18" charset="0"/>
                <a:hlinkClick r:id="rId11"/>
              </a:rPr>
              <a:t>H.B 3897 </a:t>
            </a:r>
            <a:r>
              <a:rPr lang="en-US" kern="100" dirty="0">
                <a:effectLst/>
                <a:latin typeface="Proxima Nova Extrabold" panose="02000506030000020004"/>
                <a:ea typeface="Aptos" panose="020B0004020202020204" pitchFamily="34" charset="0"/>
                <a:cs typeface="Times New Roman" panose="02020603050405020304" pitchFamily="18" charset="0"/>
              </a:rPr>
              <a:t>(</a:t>
            </a:r>
            <a:r>
              <a:rPr lang="en-US" kern="100" dirty="0">
                <a:latin typeface="Proxima Nova Extrabold" panose="02000506030000020004"/>
                <a:ea typeface="Aptos" panose="020B0004020202020204" pitchFamily="34" charset="0"/>
                <a:cs typeface="Times New Roman" panose="02020603050405020304" pitchFamily="18" charset="0"/>
              </a:rPr>
              <a:t>C. </a:t>
            </a:r>
            <a:r>
              <a:rPr lang="en-US" kern="100" dirty="0">
                <a:effectLst/>
                <a:latin typeface="Proxima Nova Extrabold" panose="02000506030000020004"/>
                <a:ea typeface="Aptos" panose="020B0004020202020204" pitchFamily="34" charset="0"/>
                <a:cs typeface="Times New Roman" panose="02020603050405020304" pitchFamily="18" charset="0"/>
              </a:rPr>
              <a:t>Bell)/</a:t>
            </a:r>
            <a:r>
              <a:rPr lang="en-US" b="1" kern="100" dirty="0">
                <a:effectLst/>
                <a:latin typeface="Proxima Nova Extrabold" panose="02000506030000020004"/>
                <a:ea typeface="Aptos" panose="020B0004020202020204" pitchFamily="34" charset="0"/>
                <a:cs typeface="Times New Roman" panose="02020603050405020304" pitchFamily="18" charset="0"/>
                <a:hlinkClick r:id="rId12"/>
              </a:rPr>
              <a:t>S.B. </a:t>
            </a:r>
            <a:r>
              <a:rPr lang="en-US" b="1" kern="100">
                <a:effectLst/>
                <a:latin typeface="Proxima Nova Extrabold" panose="02000506030000020004"/>
                <a:ea typeface="Aptos" panose="020B0004020202020204" pitchFamily="34" charset="0"/>
                <a:cs typeface="Times New Roman" panose="02020603050405020304" pitchFamily="18" charset="0"/>
                <a:hlinkClick r:id="rId12"/>
              </a:rPr>
              <a:t>2965 </a:t>
            </a:r>
            <a:r>
              <a:rPr lang="en-US" kern="100" dirty="0">
                <a:effectLst/>
                <a:latin typeface="Proxima Nova Extrabold" panose="02000506030000020004"/>
                <a:ea typeface="Aptos" panose="020B0004020202020204" pitchFamily="34" charset="0"/>
                <a:cs typeface="Times New Roman" panose="02020603050405020304" pitchFamily="18" charset="0"/>
              </a:rPr>
              <a:t>(</a:t>
            </a:r>
            <a:r>
              <a:rPr lang="en-US" kern="100" dirty="0">
                <a:latin typeface="Proxima Nova Extrabold" panose="02000506030000020004"/>
                <a:ea typeface="Aptos" panose="020B0004020202020204" pitchFamily="34" charset="0"/>
                <a:cs typeface="Times New Roman" panose="02020603050405020304" pitchFamily="18" charset="0"/>
              </a:rPr>
              <a:t>Creighton) – City can’t annex ESD territory if ESD finds that city can’t provide adequate services</a:t>
            </a:r>
            <a:endParaRPr lang="en-US" sz="1800" kern="100" dirty="0">
              <a:effectLst/>
              <a:latin typeface="Proxima Nova Extrabold" panose="02000506030000020004"/>
              <a:ea typeface="Aptos" panose="020B0004020202020204" pitchFamily="34" charset="0"/>
              <a:cs typeface="Times New Roman" panose="02020603050405020304" pitchFamily="18" charset="0"/>
            </a:endParaRPr>
          </a:p>
          <a:p>
            <a:pPr algn="just"/>
            <a:endParaRPr lang="en-US" sz="1800" b="1" dirty="0">
              <a:latin typeface="Proxima Nova Extrabold" panose="02000506030000020004"/>
              <a:cs typeface="Times New Roman" panose="02020603050405020304" pitchFamily="18" charset="0"/>
            </a:endParaRPr>
          </a:p>
          <a:p>
            <a:pPr marL="0" indent="0" algn="just">
              <a:buNone/>
            </a:pPr>
            <a:r>
              <a:rPr lang="en-US" sz="1800" b="1" dirty="0" err="1">
                <a:latin typeface="Proxima Nova Extrabold" panose="02000506030000020004"/>
                <a:cs typeface="Times New Roman" panose="02020603050405020304" pitchFamily="18" charset="0"/>
              </a:rPr>
              <a:t>Disannexation</a:t>
            </a:r>
            <a:endParaRPr lang="en-US" sz="1800" b="1"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13"/>
              </a:rPr>
              <a:t>H.B. 950 </a:t>
            </a:r>
            <a:r>
              <a:rPr lang="en-US" sz="1800" dirty="0">
                <a:latin typeface="Proxima Nova Extrabold" panose="02000506030000020004"/>
                <a:cs typeface="Times New Roman" panose="02020603050405020304" pitchFamily="18" charset="0"/>
              </a:rPr>
              <a:t>(Hayes) – </a:t>
            </a:r>
            <a:r>
              <a:rPr lang="en-US" sz="1800" dirty="0" err="1">
                <a:latin typeface="Proxima Nova Extrabold" panose="02000506030000020004"/>
                <a:cs typeface="Times New Roman" panose="02020603050405020304" pitchFamily="18" charset="0"/>
              </a:rPr>
              <a:t>Disannexation</a:t>
            </a:r>
            <a:r>
              <a:rPr lang="en-US" sz="1800" dirty="0">
                <a:latin typeface="Proxima Nova Extrabold" panose="02000506030000020004"/>
                <a:cs typeface="Times New Roman" panose="02020603050405020304" pitchFamily="18" charset="0"/>
              </a:rPr>
              <a:t> of annexed areas unless city provides full municipal services by 9/1/29</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14"/>
              </a:rPr>
              <a:t>H.B. 2494</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(Craddick)/</a:t>
            </a:r>
            <a:r>
              <a:rPr lang="en-US" sz="1800" b="1" dirty="0">
                <a:latin typeface="Proxima Nova Extrabold" panose="02000506030000020004"/>
                <a:cs typeface="Times New Roman" panose="02020603050405020304" pitchFamily="18" charset="0"/>
                <a:hlinkClick r:id="rId15"/>
              </a:rPr>
              <a:t>S.B. 1844 </a:t>
            </a:r>
            <a:r>
              <a:rPr lang="en-US" sz="1800" dirty="0">
                <a:latin typeface="Proxima Nova Extrabold" panose="02000506030000020004"/>
                <a:cs typeface="Times New Roman" panose="02020603050405020304" pitchFamily="18" charset="0"/>
              </a:rPr>
              <a:t>(Paxton) – </a:t>
            </a:r>
            <a:r>
              <a:rPr lang="en-US" sz="1800" dirty="0" err="1">
                <a:latin typeface="Proxima Nova Extrabold" panose="02000506030000020004"/>
                <a:cs typeface="Times New Roman" panose="02020603050405020304" pitchFamily="18" charset="0"/>
              </a:rPr>
              <a:t>Disannexation</a:t>
            </a:r>
            <a:r>
              <a:rPr lang="en-US" sz="1800" dirty="0">
                <a:latin typeface="Proxima Nova Extrabold" panose="02000506030000020004"/>
                <a:cs typeface="Times New Roman" panose="02020603050405020304" pitchFamily="18" charset="0"/>
              </a:rPr>
              <a:t> of most city areas unless city provides full municipal services (no deadline)</a:t>
            </a:r>
          </a:p>
        </p:txBody>
      </p:sp>
    </p:spTree>
    <p:extLst>
      <p:ext uri="{BB962C8B-B14F-4D97-AF65-F5344CB8AC3E}">
        <p14:creationId xmlns:p14="http://schemas.microsoft.com/office/powerpoint/2010/main" val="2016150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A9A60-4F29-2898-DBBB-E371A2BAB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3AAC0-06AB-DC23-6295-591BF9DD4D02}"/>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Land Use - Planning</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7AC0BF50-BA8C-E585-EBFD-68560E7ABF6F}"/>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8BABF0C4-4D81-7ED9-CEE9-57BEFC3C5A99}"/>
              </a:ext>
            </a:extLst>
          </p:cNvPr>
          <p:cNvSpPr txBox="1"/>
          <p:nvPr/>
        </p:nvSpPr>
        <p:spPr>
          <a:xfrm>
            <a:off x="1094730" y="1502688"/>
            <a:ext cx="9334500" cy="5355312"/>
          </a:xfrm>
          <a:prstGeom prst="rect">
            <a:avLst/>
          </a:prstGeom>
          <a:noFill/>
        </p:spPr>
        <p:txBody>
          <a:bodyPr wrap="square" rtlCol="0">
            <a:spAutoFit/>
          </a:bodyPr>
          <a:lstStyle/>
          <a:p>
            <a:pPr marL="0" indent="0" algn="just">
              <a:buNone/>
            </a:pPr>
            <a:r>
              <a:rPr lang="en-US" sz="1800" b="1" dirty="0">
                <a:latin typeface="Proxima Nova Extrabold" panose="02000506030000020004"/>
                <a:cs typeface="Times New Roman" panose="02020603050405020304" pitchFamily="18" charset="0"/>
              </a:rPr>
              <a:t>Impact Fees</a:t>
            </a:r>
          </a:p>
          <a:p>
            <a:pPr marL="285750" indent="-285750" algn="just">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4"/>
              </a:rPr>
              <a:t>H.B. 2225</a:t>
            </a:r>
            <a:r>
              <a:rPr lang="en-US" sz="1800" b="1" kern="100" dirty="0">
                <a:effectLst/>
                <a:latin typeface="Proxima Nova Extrabold" panose="02000506030000020004"/>
                <a:ea typeface="Aptos" panose="020B0004020202020204" pitchFamily="34" charset="0"/>
                <a:cs typeface="Times New Roman" panose="02020603050405020304" pitchFamily="18" charset="0"/>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(Buckley)/</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5"/>
              </a:rPr>
              <a:t>S.B. 1883</a:t>
            </a:r>
            <a:r>
              <a:rPr lang="en-US" sz="1800" b="1" kern="100" dirty="0">
                <a:effectLst/>
                <a:latin typeface="Proxima Nova Extrabold" panose="02000506030000020004"/>
                <a:ea typeface="Aptos" panose="020B0004020202020204" pitchFamily="34" charset="0"/>
                <a:cs typeface="Times New Roman" panose="02020603050405020304" pitchFamily="18" charset="0"/>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(Bettencourt) – Pre-notice requirements </a:t>
            </a:r>
            <a:r>
              <a:rPr lang="en-US" sz="1800" kern="100" dirty="0">
                <a:latin typeface="Proxima Nova Extrabold" panose="02000506030000020004"/>
                <a:ea typeface="Aptos" panose="020B0004020202020204" pitchFamily="34" charset="0"/>
                <a:cs typeface="Times New Roman" panose="02020603050405020304" pitchFamily="18" charset="0"/>
              </a:rPr>
              <a:t>for impact fees, supermajority vote to approve impact fee, and a waiting period for increases; SB 1883 voted from Senate Local Government</a:t>
            </a:r>
          </a:p>
          <a:p>
            <a:pPr marL="285750" indent="-285750" algn="just">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marL="0" indent="0" algn="just">
              <a:buNone/>
            </a:pPr>
            <a:r>
              <a:rPr lang="en-US" sz="1800" b="1" dirty="0">
                <a:latin typeface="Proxima Nova Extrabold" panose="02000506030000020004"/>
                <a:cs typeface="Times New Roman" panose="02020603050405020304" pitchFamily="18" charset="0"/>
              </a:rPr>
              <a:t>Development Moratoria</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6"/>
              </a:rPr>
              <a:t>H.B. 2559</a:t>
            </a:r>
            <a:r>
              <a:rPr lang="en-US" sz="1800" b="1" kern="100" dirty="0">
                <a:effectLst/>
                <a:latin typeface="Proxima Nova Extrabold" panose="02000506030000020004"/>
                <a:ea typeface="Aptos" panose="020B0004020202020204" pitchFamily="34" charset="0"/>
                <a:cs typeface="Times New Roman" panose="02020603050405020304" pitchFamily="18" charset="0"/>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(Patterson)/</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7"/>
              </a:rPr>
              <a:t>S.B. 1882 </a:t>
            </a:r>
            <a:r>
              <a:rPr lang="en-US" sz="1800" kern="100" dirty="0">
                <a:effectLst/>
                <a:latin typeface="Proxima Nova Extrabold" panose="02000506030000020004"/>
                <a:ea typeface="Aptos" panose="020B0004020202020204" pitchFamily="34" charset="0"/>
                <a:cs typeface="Times New Roman" panose="02020603050405020304" pitchFamily="18" charset="0"/>
              </a:rPr>
              <a:t>(Bettencourt)/</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8"/>
              </a:rPr>
              <a:t>H.B. 5489 </a:t>
            </a:r>
            <a:r>
              <a:rPr lang="en-US" sz="1800" kern="100" dirty="0">
                <a:effectLst/>
                <a:latin typeface="Proxima Nova Extrabold" panose="02000506030000020004"/>
                <a:ea typeface="Aptos" panose="020B0004020202020204" pitchFamily="34" charset="0"/>
                <a:cs typeface="Times New Roman" panose="02020603050405020304" pitchFamily="18" charset="0"/>
              </a:rPr>
              <a:t>(Dyson) – Limits or temporarily prohibits a city’s ability to adopt a development moratorium. HB 2559 reported from House LRM; SB 1882 reported from Senate Local Government Committee</a:t>
            </a:r>
          </a:p>
          <a:p>
            <a:pPr marL="285750" marR="0" indent="-285750">
              <a:buFont typeface="Arial" panose="020B0604020202020204" pitchFamily="34" charset="0"/>
              <a:buChar char="•"/>
            </a:pPr>
            <a:endParaRPr lang="en-US" sz="1800" kern="100" dirty="0">
              <a:latin typeface="Proxima Nova Extrabold" panose="02000506030000020004"/>
              <a:ea typeface="Aptos" panose="020B0004020202020204" pitchFamily="34" charset="0"/>
              <a:cs typeface="Times New Roman" panose="02020603050405020304" pitchFamily="18" charset="0"/>
            </a:endParaRPr>
          </a:p>
          <a:p>
            <a:pPr marL="0" marR="0" indent="0">
              <a:buNone/>
            </a:pPr>
            <a:r>
              <a:rPr lang="en-US" sz="1800" b="1" kern="100" dirty="0">
                <a:effectLst/>
                <a:latin typeface="Proxima Nova Extrabold" panose="02000506030000020004"/>
                <a:ea typeface="Aptos" panose="020B0004020202020204" pitchFamily="34" charset="0"/>
                <a:cs typeface="Times New Roman" panose="02020603050405020304" pitchFamily="18" charset="0"/>
              </a:rPr>
              <a:t>Parking Minimums</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9"/>
              </a:rPr>
              <a:t>H.B. 3275</a:t>
            </a:r>
            <a:r>
              <a:rPr lang="en-US" sz="1800" b="1" kern="100" dirty="0">
                <a:effectLst/>
                <a:latin typeface="Proxima Nova Extrabold" panose="02000506030000020004"/>
                <a:ea typeface="Aptos" panose="020B0004020202020204" pitchFamily="34" charset="0"/>
                <a:cs typeface="Times New Roman" panose="02020603050405020304" pitchFamily="18" charset="0"/>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(Richardson) – No city parking minimums for new commercial buildings</a:t>
            </a:r>
          </a:p>
          <a:p>
            <a:pPr marL="0" marR="0"/>
            <a:endParaRPr lang="en-US" sz="1800" kern="100" dirty="0">
              <a:effectLst/>
              <a:latin typeface="Proxima Nova Extrabold" panose="02000506030000020004"/>
              <a:ea typeface="Aptos" panose="020B0004020202020204" pitchFamily="34" charset="0"/>
              <a:cs typeface="Times New Roman" panose="02020603050405020304" pitchFamily="18" charset="0"/>
            </a:endParaRPr>
          </a:p>
          <a:p>
            <a:pPr marL="0" indent="0" algn="just">
              <a:buNone/>
            </a:pPr>
            <a:r>
              <a:rPr lang="en-US" sz="1800" b="1" dirty="0">
                <a:latin typeface="Proxima Nova Extrabold" panose="02000506030000020004"/>
                <a:cs typeface="Times New Roman" panose="02020603050405020304" pitchFamily="18" charset="0"/>
              </a:rPr>
              <a:t>Housing Finance Corporations</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10"/>
              </a:rPr>
              <a:t>H.B. 21</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(Gates)/</a:t>
            </a:r>
            <a:r>
              <a:rPr lang="en-US" sz="1800" b="1" dirty="0">
                <a:latin typeface="Proxima Nova Extrabold" panose="02000506030000020004"/>
                <a:cs typeface="Times New Roman" panose="02020603050405020304" pitchFamily="18" charset="0"/>
                <a:hlinkClick r:id="rId11"/>
              </a:rPr>
              <a:t>H.B. 2937</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(Anchia)/</a:t>
            </a:r>
            <a:r>
              <a:rPr lang="en-US" sz="1800" b="1" dirty="0">
                <a:latin typeface="Proxima Nova Extrabold" panose="02000506030000020004"/>
                <a:cs typeface="Times New Roman" panose="02020603050405020304" pitchFamily="18" charset="0"/>
                <a:hlinkClick r:id="rId12"/>
              </a:rPr>
              <a:t>H.B. 1585 </a:t>
            </a:r>
            <a:r>
              <a:rPr lang="en-US" sz="1800" dirty="0">
                <a:latin typeface="Proxima Nova Extrabold" panose="02000506030000020004"/>
                <a:cs typeface="Times New Roman" panose="02020603050405020304" pitchFamily="18" charset="0"/>
              </a:rPr>
              <a:t>(C. Bell) – HFC’s can’t exempt property outside jurisdiction; HB 1585 reported from House IGR</a:t>
            </a:r>
          </a:p>
          <a:p>
            <a:pPr algn="just"/>
            <a:endParaRPr lang="en-US" sz="1800"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endParaRPr lang="en-US" sz="1800" b="1"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50017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144AC-C89C-77DC-0784-06FAB6E593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061FDA-4FD4-A4C9-5E9B-09F06CA78B7A}"/>
              </a:ext>
            </a:extLst>
          </p:cNvPr>
          <p:cNvSpPr>
            <a:spLocks noGrp="1"/>
          </p:cNvSpPr>
          <p:nvPr>
            <p:ph type="title"/>
          </p:nvPr>
        </p:nvSpPr>
        <p:spPr/>
        <p:txBody>
          <a:bodyPr>
            <a:normAutofit/>
          </a:bodyPr>
          <a:lstStyle/>
          <a:p>
            <a:pPr algn="ctr"/>
            <a:r>
              <a:rPr lang="en-US" sz="3200" b="1" dirty="0">
                <a:solidFill>
                  <a:srgbClr val="375174"/>
                </a:solidFill>
                <a:latin typeface="Proxima Nova Extrabold" panose="02000506030000020004"/>
                <a:cs typeface="Times New Roman" panose="02020603050405020304" pitchFamily="18" charset="0"/>
              </a:rPr>
              <a:t>Land Use - Permitting</a:t>
            </a:r>
            <a:endParaRPr lang="en-US" sz="3200" b="1" dirty="0">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E2A6ABEB-42F5-1909-5A7B-54EE1307CCE1}"/>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F624375-63ED-F55F-B7A3-BF7BA8D8A6AE}"/>
              </a:ext>
            </a:extLst>
          </p:cNvPr>
          <p:cNvSpPr txBox="1"/>
          <p:nvPr/>
        </p:nvSpPr>
        <p:spPr>
          <a:xfrm>
            <a:off x="1156288" y="1610555"/>
            <a:ext cx="9334500" cy="5940088"/>
          </a:xfrm>
          <a:prstGeom prst="rect">
            <a:avLst/>
          </a:prstGeom>
          <a:noFill/>
        </p:spPr>
        <p:txBody>
          <a:bodyPr wrap="square" rtlCol="0">
            <a:spAutoFit/>
          </a:bodyPr>
          <a:lstStyle/>
          <a:p>
            <a:pPr marL="0" marR="0" indent="0">
              <a:buNone/>
            </a:pPr>
            <a:r>
              <a:rPr lang="en-US" sz="1800" b="1" kern="100" dirty="0">
                <a:effectLst/>
                <a:latin typeface="Proxima Nova Extrabold" panose="02000506030000020004"/>
                <a:ea typeface="Aptos" panose="020B0004020202020204" pitchFamily="34" charset="0"/>
                <a:cs typeface="Times New Roman" panose="02020603050405020304" pitchFamily="18" charset="0"/>
              </a:rPr>
              <a:t>Third-Party Review</a:t>
            </a:r>
          </a:p>
          <a:p>
            <a:pPr marL="285750" indent="-285750">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4"/>
              </a:rPr>
              <a:t>H.B. 23 </a:t>
            </a:r>
            <a:r>
              <a:rPr lang="en-US" sz="1600" dirty="0">
                <a:latin typeface="Proxima Nova Extrabold" panose="02000506030000020004"/>
                <a:cs typeface="Times New Roman" panose="02020603050405020304" pitchFamily="18" charset="0"/>
              </a:rPr>
              <a:t>(Harris)/</a:t>
            </a:r>
            <a:r>
              <a:rPr lang="en-US" sz="1600" b="1" kern="100" dirty="0">
                <a:latin typeface="Proxima Nova Extrabold" panose="02000506030000020004"/>
                <a:cs typeface="Times New Roman" panose="02020603050405020304" pitchFamily="18" charset="0"/>
                <a:hlinkClick r:id="rId5"/>
              </a:rPr>
              <a:t>S.B. 2354 </a:t>
            </a:r>
            <a:r>
              <a:rPr lang="en-US" sz="1600" kern="100" dirty="0">
                <a:latin typeface="Proxima Nova Extrabold" panose="02000506030000020004"/>
                <a:cs typeface="Times New Roman" panose="02020603050405020304" pitchFamily="18" charset="0"/>
              </a:rPr>
              <a:t>(Creighton)/</a:t>
            </a:r>
            <a:r>
              <a:rPr lang="en-US" sz="1600" b="1" kern="100" dirty="0">
                <a:latin typeface="Proxima Nova Extrabold" panose="02000506030000020004"/>
                <a:cs typeface="Times New Roman" panose="02020603050405020304" pitchFamily="18" charset="0"/>
                <a:hlinkClick r:id="rId6"/>
              </a:rPr>
              <a:t>H.B. 4677 </a:t>
            </a:r>
            <a:r>
              <a:rPr lang="en-US" sz="1600" kern="100" dirty="0">
                <a:latin typeface="Proxima Nova Extrabold" panose="02000506030000020004"/>
                <a:cs typeface="Times New Roman" panose="02020603050405020304" pitchFamily="18" charset="0"/>
              </a:rPr>
              <a:t>(Harris)/</a:t>
            </a:r>
            <a:r>
              <a:rPr lang="en-US" sz="1600" b="1" kern="100" dirty="0">
                <a:effectLst/>
                <a:latin typeface="Proxima Nova Extrabold" panose="02000506030000020004"/>
                <a:ea typeface="Aptos" panose="020B0004020202020204" pitchFamily="34" charset="0"/>
                <a:cs typeface="Times New Roman" panose="02020603050405020304" pitchFamily="18" charset="0"/>
                <a:hlinkClick r:id="rId7"/>
              </a:rPr>
              <a:t>S.B. 1450 </a:t>
            </a:r>
            <a:r>
              <a:rPr lang="en-US" sz="1600" kern="100" dirty="0">
                <a:effectLst/>
                <a:latin typeface="Proxima Nova Extrabold" panose="02000506030000020004"/>
                <a:ea typeface="Aptos" panose="020B0004020202020204" pitchFamily="34" charset="0"/>
                <a:cs typeface="Times New Roman" panose="02020603050405020304" pitchFamily="18" charset="0"/>
              </a:rPr>
              <a:t>(Bettencour</a:t>
            </a:r>
            <a:r>
              <a:rPr lang="en-US" sz="1600" kern="100" dirty="0">
                <a:latin typeface="Proxima Nova Extrabold" panose="02000506030000020004"/>
                <a:ea typeface="Aptos" panose="020B0004020202020204" pitchFamily="34" charset="0"/>
                <a:cs typeface="Times New Roman" panose="02020603050405020304" pitchFamily="18" charset="0"/>
              </a:rPr>
              <a:t>t)</a:t>
            </a:r>
            <a:r>
              <a:rPr lang="en-US" sz="1600" kern="100" dirty="0">
                <a:effectLst/>
                <a:latin typeface="Proxima Nova Extrabold" panose="02000506030000020004"/>
                <a:ea typeface="Aptos" panose="020B0004020202020204" pitchFamily="34" charset="0"/>
                <a:cs typeface="Times New Roman" panose="02020603050405020304" pitchFamily="18" charset="0"/>
              </a:rPr>
              <a:t> – Applican</a:t>
            </a:r>
            <a:r>
              <a:rPr lang="en-US" sz="1600" kern="100" dirty="0">
                <a:latin typeface="Proxima Nova Extrabold" panose="02000506030000020004"/>
                <a:ea typeface="Aptos" panose="020B0004020202020204" pitchFamily="34" charset="0"/>
                <a:cs typeface="Times New Roman" panose="02020603050405020304" pitchFamily="18" charset="0"/>
              </a:rPr>
              <a:t>t may request third-party review of development documents or land improvements by a certified engineer or building inspector; HB 23 voted from House Land and Resource; SB 1450 reported from Senate Local Government</a:t>
            </a:r>
          </a:p>
          <a:p>
            <a:pPr marL="0" indent="0" algn="just">
              <a:buNone/>
            </a:pPr>
            <a:endParaRPr lang="en-US" sz="1800" kern="100" dirty="0">
              <a:latin typeface="Proxima Nova Extrabold" panose="02000506030000020004"/>
              <a:cs typeface="Times New Roman" panose="02020603050405020304" pitchFamily="18" charset="0"/>
            </a:endParaRPr>
          </a:p>
          <a:p>
            <a:pPr marL="0" indent="0" algn="just">
              <a:buNone/>
            </a:pPr>
            <a:r>
              <a:rPr lang="en-US" sz="1800" b="1" dirty="0">
                <a:latin typeface="Proxima Nova Extrabold" panose="02000506030000020004"/>
                <a:cs typeface="Times New Roman" panose="02020603050405020304" pitchFamily="18" charset="0"/>
              </a:rPr>
              <a:t>Building Materials</a:t>
            </a:r>
          </a:p>
          <a:p>
            <a:pPr marL="285750" indent="-285750" algn="just">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8"/>
              </a:rPr>
              <a:t>H.B. 3299 </a:t>
            </a:r>
            <a:r>
              <a:rPr lang="en-US" sz="1600" dirty="0">
                <a:latin typeface="Proxima Nova Extrabold" panose="02000506030000020004"/>
                <a:cs typeface="Times New Roman" panose="02020603050405020304" pitchFamily="18" charset="0"/>
              </a:rPr>
              <a:t>(Reynolds) – Building material regulation restriction no longer applies to commercial buildings</a:t>
            </a:r>
          </a:p>
          <a:p>
            <a:pPr marL="285750" indent="-285750" algn="just">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8"/>
              </a:rPr>
              <a:t>S.B. 783 </a:t>
            </a:r>
            <a:r>
              <a:rPr lang="en-US" sz="1600" dirty="0">
                <a:latin typeface="Proxima Nova Extrabold" panose="02000506030000020004"/>
                <a:cs typeface="Times New Roman" panose="02020603050405020304" pitchFamily="18" charset="0"/>
              </a:rPr>
              <a:t>(Menendez) – Building material regulation restriction no longer applies to certain energy codes and standards; on Senate </a:t>
            </a:r>
            <a:r>
              <a:rPr lang="en-US" sz="1600">
                <a:latin typeface="Proxima Nova Extrabold" panose="02000506030000020004"/>
                <a:cs typeface="Times New Roman" panose="02020603050405020304" pitchFamily="18" charset="0"/>
              </a:rPr>
              <a:t>intent calendar</a:t>
            </a:r>
            <a:endParaRPr lang="en-US" sz="1600"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endParaRPr lang="en-US" dirty="0">
              <a:latin typeface="Proxima Nova Extrabold" panose="02000506030000020004"/>
              <a:cs typeface="Times New Roman" panose="02020603050405020304" pitchFamily="18" charset="0"/>
            </a:endParaRPr>
          </a:p>
          <a:p>
            <a:pPr algn="just"/>
            <a:r>
              <a:rPr lang="en-US" sz="1800" b="1" dirty="0">
                <a:latin typeface="Proxima Nova Extrabold" panose="02000506030000020004"/>
                <a:cs typeface="Times New Roman" panose="02020603050405020304" pitchFamily="18" charset="0"/>
              </a:rPr>
              <a:t>HUD-Code Manufactured Homes</a:t>
            </a:r>
          </a:p>
          <a:p>
            <a:pPr marL="285750" indent="-285750" algn="just">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9"/>
              </a:rPr>
              <a:t>S.B. 785 </a:t>
            </a:r>
            <a:r>
              <a:rPr lang="en-US" sz="1600" dirty="0">
                <a:latin typeface="Proxima Nova Extrabold" panose="02000506030000020004"/>
                <a:cs typeface="Times New Roman" panose="02020603050405020304" pitchFamily="18" charset="0"/>
              </a:rPr>
              <a:t>(Flores)/</a:t>
            </a:r>
            <a:r>
              <a:rPr lang="en-US" sz="1600" b="1" dirty="0">
                <a:latin typeface="Proxima Nova Extrabold" panose="02000506030000020004"/>
                <a:cs typeface="Times New Roman" panose="02020603050405020304" pitchFamily="18" charset="0"/>
                <a:hlinkClick r:id="rId10"/>
              </a:rPr>
              <a:t>H.B. 1835 </a:t>
            </a:r>
            <a:r>
              <a:rPr lang="en-US" sz="1600" dirty="0">
                <a:latin typeface="Proxima Nova Extrabold" panose="02000506030000020004"/>
                <a:cs typeface="Times New Roman" panose="02020603050405020304" pitchFamily="18" charset="0"/>
              </a:rPr>
              <a:t>(Guillen) – City must allow HUD-Code manufactured homes in residential zoning districts; SB 785 on Senate intent calendar.</a:t>
            </a:r>
          </a:p>
          <a:p>
            <a:pPr algn="just"/>
            <a:endParaRPr lang="en-US" sz="1800" b="1" dirty="0">
              <a:latin typeface="Proxima Nova Extrabold" panose="02000506030000020004"/>
              <a:cs typeface="Times New Roman" panose="02020603050405020304" pitchFamily="18" charset="0"/>
            </a:endParaRPr>
          </a:p>
          <a:p>
            <a:pPr algn="just"/>
            <a:r>
              <a:rPr lang="en-US" b="1" dirty="0">
                <a:latin typeface="Proxima Nova Extrabold" panose="02000506030000020004"/>
                <a:cs typeface="Times New Roman" panose="02020603050405020304" pitchFamily="18" charset="0"/>
              </a:rPr>
              <a:t>Permitting After a Disaster</a:t>
            </a:r>
          </a:p>
          <a:p>
            <a:pPr marL="285750" indent="-285750" algn="just">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8"/>
              </a:rPr>
              <a:t>H.B. 1228 </a:t>
            </a:r>
            <a:r>
              <a:rPr lang="en-US" sz="1600" dirty="0">
                <a:latin typeface="Proxima Nova Extrabold" panose="02000506030000020004"/>
                <a:cs typeface="Times New Roman" panose="02020603050405020304" pitchFamily="18" charset="0"/>
              </a:rPr>
              <a:t>(Gates) – Landowner can immediately begin repairing buildings after disasters; reported from House Land and Resource Management</a:t>
            </a:r>
          </a:p>
          <a:p>
            <a:pPr algn="just"/>
            <a:endParaRPr lang="en-US" sz="1800" b="1"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algn="just"/>
            <a:endParaRPr lang="en-US" sz="18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3529396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E4CCD-8229-5DDA-942F-DCDCD50A163C}"/>
              </a:ext>
            </a:extLst>
          </p:cNvPr>
          <p:cNvSpPr>
            <a:spLocks noGrp="1"/>
          </p:cNvSpPr>
          <p:nvPr>
            <p:ph type="title"/>
          </p:nvPr>
        </p:nvSpPr>
        <p:spPr/>
        <p:txBody>
          <a:bodyPr>
            <a:normAutofit/>
          </a:bodyPr>
          <a:lstStyle/>
          <a:p>
            <a:pPr algn="ctr"/>
            <a:r>
              <a:rPr lang="en-US" sz="3200" b="1" dirty="0">
                <a:solidFill>
                  <a:srgbClr val="375174"/>
                </a:solidFill>
                <a:latin typeface="Proxima Nova Extrabold" panose="02000506030000020004"/>
                <a:cs typeface="Times New Roman" panose="02020603050405020304" pitchFamily="18" charset="0"/>
              </a:rPr>
              <a:t>Land Use – Other</a:t>
            </a:r>
            <a:endParaRPr lang="en-US" sz="3200" dirty="0"/>
          </a:p>
        </p:txBody>
      </p:sp>
      <p:sp>
        <p:nvSpPr>
          <p:cNvPr id="3" name="Content Placeholder 2">
            <a:extLst>
              <a:ext uri="{FF2B5EF4-FFF2-40B4-BE49-F238E27FC236}">
                <a16:creationId xmlns:a16="http://schemas.microsoft.com/office/drawing/2014/main" id="{47FF209A-9943-E517-1458-56B8BA6D0F66}"/>
              </a:ext>
            </a:extLst>
          </p:cNvPr>
          <p:cNvSpPr>
            <a:spLocks noGrp="1"/>
          </p:cNvSpPr>
          <p:nvPr>
            <p:ph idx="1"/>
          </p:nvPr>
        </p:nvSpPr>
        <p:spPr>
          <a:xfrm>
            <a:off x="838200" y="1690688"/>
            <a:ext cx="10515600" cy="4486275"/>
          </a:xfrm>
        </p:spPr>
        <p:txBody>
          <a:bodyPr>
            <a:normAutofit/>
          </a:bodyPr>
          <a:lstStyle/>
          <a:p>
            <a:pPr marL="0" marR="0" indent="0">
              <a:buNone/>
            </a:pPr>
            <a:r>
              <a:rPr lang="en-US" sz="1800" b="1" kern="100" dirty="0">
                <a:effectLst/>
                <a:latin typeface="Proxima Nova Extrabold" panose="02000506030000020004"/>
                <a:ea typeface="Aptos" panose="020B0004020202020204" pitchFamily="34" charset="0"/>
                <a:cs typeface="Times New Roman" panose="02020603050405020304" pitchFamily="18" charset="0"/>
              </a:rPr>
              <a:t>Short-Term Rentals</a:t>
            </a:r>
          </a:p>
          <a:p>
            <a:pPr marL="285750" indent="-285750">
              <a:buFont typeface="Arial" panose="020B0604020202020204" pitchFamily="34" charset="0"/>
              <a:buChar char="•"/>
            </a:pPr>
            <a:r>
              <a:rPr lang="en-US" sz="1800" b="1" kern="100" dirty="0">
                <a:latin typeface="Proxima Nova Extrabold" panose="02000506030000020004"/>
                <a:cs typeface="Times New Roman" panose="02020603050405020304" pitchFamily="18" charset="0"/>
                <a:hlinkClick r:id="rId2"/>
              </a:rPr>
              <a:t>H.B. 2464 </a:t>
            </a:r>
            <a:r>
              <a:rPr lang="en-US" sz="1800" kern="100" dirty="0">
                <a:latin typeface="Proxima Nova Extrabold" panose="02000506030000020004"/>
                <a:cs typeface="Times New Roman" panose="02020603050405020304" pitchFamily="18" charset="0"/>
              </a:rPr>
              <a:t>(Hefner) – Prohibits regulations on certain home-based businesses</a:t>
            </a:r>
          </a:p>
          <a:p>
            <a:pPr marL="285750" indent="-285750">
              <a:buFont typeface="Arial" panose="020B0604020202020204" pitchFamily="34" charset="0"/>
              <a:buChar char="•"/>
            </a:pPr>
            <a:r>
              <a:rPr lang="en-US" sz="1800" b="1" kern="100" dirty="0">
                <a:latin typeface="Proxima Nova Extrabold" panose="02000506030000020004"/>
                <a:cs typeface="Times New Roman" panose="02020603050405020304" pitchFamily="18" charset="0"/>
                <a:hlinkClick r:id="rId3"/>
              </a:rPr>
              <a:t>H.B. 2767 </a:t>
            </a:r>
            <a:r>
              <a:rPr lang="en-US" sz="1800" kern="100" dirty="0">
                <a:latin typeface="Proxima Nova Extrabold" panose="02000506030000020004"/>
                <a:cs typeface="Times New Roman" panose="02020603050405020304" pitchFamily="18" charset="0"/>
              </a:rPr>
              <a:t>(Landgraf) – Prohibits regulating online global marketplaces</a:t>
            </a:r>
          </a:p>
          <a:p>
            <a:pPr marL="0" indent="0">
              <a:buNone/>
            </a:pPr>
            <a:r>
              <a:rPr lang="en-US" sz="1800" kern="100" dirty="0">
                <a:latin typeface="Proxima Nova Extrabold" panose="02000506030000020004"/>
                <a:cs typeface="Times New Roman" panose="02020603050405020304" pitchFamily="18" charset="0"/>
              </a:rPr>
              <a:t> </a:t>
            </a:r>
          </a:p>
          <a:p>
            <a:pPr marL="0" indent="0" algn="just">
              <a:buNone/>
            </a:pPr>
            <a:r>
              <a:rPr lang="en-US" sz="1800" b="1" dirty="0">
                <a:latin typeface="Proxima Nova Extrabold" panose="02000506030000020004"/>
                <a:cs typeface="Times New Roman" panose="02020603050405020304" pitchFamily="18" charset="0"/>
              </a:rPr>
              <a:t>Occupancy Limits</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4"/>
              </a:rPr>
              <a:t>S.B. 1567</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(Bettencourt)/</a:t>
            </a:r>
            <a:r>
              <a:rPr lang="en-US" sz="1800" b="1" dirty="0">
                <a:latin typeface="Proxima Nova Extrabold" panose="02000506030000020004"/>
                <a:cs typeface="Times New Roman" panose="02020603050405020304" pitchFamily="18" charset="0"/>
                <a:hlinkClick r:id="rId5"/>
              </a:rPr>
              <a:t>H.B. 2797 </a:t>
            </a:r>
            <a:r>
              <a:rPr lang="en-US" sz="1800" dirty="0">
                <a:latin typeface="Proxima Nova Extrabold" panose="02000506030000020004"/>
                <a:cs typeface="Times New Roman" panose="02020603050405020304" pitchFamily="18" charset="0"/>
              </a:rPr>
              <a:t>(Vasut) – Prohibits home-rule cities from adopting occupancy limits based on the relationship between the occupants; S.B. 1567 reported from Senate Local Government</a:t>
            </a:r>
          </a:p>
          <a:p>
            <a:pPr marL="0" indent="0" algn="just">
              <a:buNone/>
            </a:pPr>
            <a:r>
              <a:rPr lang="en-US" sz="1800" b="1" dirty="0">
                <a:latin typeface="Proxima Nova Extrabold" panose="02000506030000020004"/>
                <a:cs typeface="Times New Roman" panose="02020603050405020304" pitchFamily="18" charset="0"/>
              </a:rPr>
              <a:t>Non-conforming Uses</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H.B. 2149 </a:t>
            </a:r>
            <a:r>
              <a:rPr lang="en-US" sz="1800" dirty="0">
                <a:latin typeface="Proxima Nova Extrabold" panose="02000506030000020004"/>
                <a:cs typeface="Times New Roman" panose="02020603050405020304" pitchFamily="18" charset="0"/>
              </a:rPr>
              <a:t>(Tepper) – Various procedural requirements added before a city can stop a non-conforming land use; voted from House Land and Resource Management  </a:t>
            </a:r>
            <a:endParaRPr lang="en-US" sz="1800" dirty="0"/>
          </a:p>
          <a:p>
            <a:pPr marL="0" indent="0" algn="just">
              <a:buNone/>
            </a:pPr>
            <a:endParaRPr lang="en-US" sz="1800" dirty="0"/>
          </a:p>
        </p:txBody>
      </p:sp>
    </p:spTree>
    <p:extLst>
      <p:ext uri="{BB962C8B-B14F-4D97-AF65-F5344CB8AC3E}">
        <p14:creationId xmlns:p14="http://schemas.microsoft.com/office/powerpoint/2010/main" val="1606560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3AA24-3420-5568-9CFF-095E159EB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D392D-AD33-E2DF-941F-60EEEBEFF892}"/>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Super Preemption</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52265B30-FAE7-138E-50EA-9101FB21A0E4}"/>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71C91DD8-E82E-BA58-BEBF-7CB871E40FCA}"/>
              </a:ext>
            </a:extLst>
          </p:cNvPr>
          <p:cNvSpPr txBox="1"/>
          <p:nvPr/>
        </p:nvSpPr>
        <p:spPr>
          <a:xfrm>
            <a:off x="1166920" y="1663718"/>
            <a:ext cx="9334500" cy="2862322"/>
          </a:xfrm>
          <a:prstGeom prst="rect">
            <a:avLst/>
          </a:prstGeom>
          <a:noFill/>
        </p:spPr>
        <p:txBody>
          <a:bodyPr wrap="square" rtlCol="0">
            <a:spAutoFit/>
          </a:bodyPr>
          <a:lstStyle/>
          <a:p>
            <a:pPr marL="285750" marR="0" indent="-285750">
              <a:buFont typeface="Arial" panose="020B0604020202020204" pitchFamily="34" charset="0"/>
              <a:buChar char="•"/>
            </a:pPr>
            <a:r>
              <a:rPr lang="en-US" sz="1800" b="1">
                <a:latin typeface="Proxima Nova Extrabold" panose="02000506030000020004"/>
                <a:cs typeface="Times New Roman" panose="02020603050405020304" pitchFamily="18" charset="0"/>
                <a:hlinkClick r:id="rId4"/>
              </a:rPr>
              <a:t>H.B. 5042 </a:t>
            </a:r>
            <a:r>
              <a:rPr lang="en-US" sz="1800">
                <a:latin typeface="Proxima Nova Extrabold" panose="02000506030000020004"/>
                <a:cs typeface="Times New Roman" panose="02020603050405020304" pitchFamily="18" charset="0"/>
              </a:rPr>
              <a:t>(Hayes) – Adds Health and Safety Code to the list of “field occupancy” preemption codes; preempts cities on prohibiting elephants.</a:t>
            </a:r>
          </a:p>
          <a:p>
            <a:pPr marL="285750" marR="0" indent="-285750">
              <a:buFont typeface="Arial" panose="020B0604020202020204" pitchFamily="34" charset="0"/>
              <a:buChar char="•"/>
            </a:pPr>
            <a:r>
              <a:rPr lang="en-US" b="1">
                <a:latin typeface="Proxima Nova Extrabold" panose="02000506030000020004"/>
                <a:cs typeface="Times New Roman" panose="02020603050405020304" pitchFamily="18" charset="0"/>
                <a:hlinkClick r:id="rId5"/>
              </a:rPr>
              <a:t>H.B. 5203</a:t>
            </a:r>
            <a:r>
              <a:rPr lang="en-US" b="1">
                <a:latin typeface="Proxima Nova Extrabold" panose="02000506030000020004"/>
                <a:cs typeface="Times New Roman" panose="02020603050405020304" pitchFamily="18" charset="0"/>
              </a:rPr>
              <a:t> </a:t>
            </a:r>
            <a:r>
              <a:rPr lang="en-US">
                <a:latin typeface="Proxima Nova Extrabold" panose="02000506030000020004"/>
                <a:cs typeface="Times New Roman" panose="02020603050405020304" pitchFamily="18" charset="0"/>
              </a:rPr>
              <a:t>(C. Bell) – Adds Election Code and Penal Code to list of “field occupancy” preemption codes; allows AG to bring suit against city with significant penalties; moves jurisdiction over lawsuit directly to Texas Supreme Court</a:t>
            </a:r>
          </a:p>
          <a:p>
            <a:pPr marL="285750" marR="0" indent="-285750">
              <a:buFont typeface="Arial" panose="020B0604020202020204" pitchFamily="34" charset="0"/>
              <a:buChar char="•"/>
            </a:pPr>
            <a:r>
              <a:rPr lang="en-US" sz="1800" b="1">
                <a:latin typeface="Proxima Nova Extrabold" panose="02000506030000020004"/>
                <a:cs typeface="Times New Roman" panose="02020603050405020304" pitchFamily="18" charset="0"/>
                <a:hlinkClick r:id="rId6"/>
              </a:rPr>
              <a:t>H.B. 5612</a:t>
            </a:r>
            <a:r>
              <a:rPr lang="en-US" sz="1800" b="1">
                <a:latin typeface="Proxima Nova Extrabold" panose="02000506030000020004"/>
                <a:cs typeface="Times New Roman" panose="02020603050405020304" pitchFamily="18" charset="0"/>
              </a:rPr>
              <a:t> </a:t>
            </a:r>
            <a:r>
              <a:rPr lang="en-US" sz="1800">
                <a:latin typeface="Proxima Nova Extrabold" panose="02000506030000020004"/>
                <a:cs typeface="Times New Roman" panose="02020603050405020304" pitchFamily="18" charset="0"/>
              </a:rPr>
              <a:t>(C. Bell) – Adds subtitles of Local Government Code related to land use to list of “field occupancy” preemption codes;  AG lawsuits with penalties; moves jurisdiction over lawsuit to Texas Supreme Court</a:t>
            </a:r>
          </a:p>
          <a:p>
            <a:pPr marL="285750" marR="0" indent="-285750">
              <a:buFont typeface="Arial" panose="020B0604020202020204" pitchFamily="34" charset="0"/>
              <a:buChar char="•"/>
            </a:pPr>
            <a:r>
              <a:rPr lang="en-US" sz="1800" b="1">
                <a:latin typeface="Proxima Nova Extrabold" panose="02000506030000020004"/>
                <a:cs typeface="Times New Roman" panose="02020603050405020304" pitchFamily="18" charset="0"/>
                <a:hlinkClick r:id="rId7"/>
              </a:rPr>
              <a:t>H.B. 5266</a:t>
            </a:r>
            <a:r>
              <a:rPr lang="en-US" sz="1800" b="1">
                <a:latin typeface="Proxima Nova Extrabold" panose="02000506030000020004"/>
                <a:cs typeface="Times New Roman" panose="02020603050405020304" pitchFamily="18" charset="0"/>
              </a:rPr>
              <a:t> </a:t>
            </a:r>
            <a:r>
              <a:rPr lang="en-US" sz="1800">
                <a:latin typeface="Proxima Nova Extrabold" panose="02000506030000020004"/>
                <a:cs typeface="Times New Roman" panose="02020603050405020304" pitchFamily="18" charset="0"/>
              </a:rPr>
              <a:t>(C. Bel</a:t>
            </a:r>
            <a:r>
              <a:rPr lang="en-US">
                <a:latin typeface="Proxima Nova Extrabold" panose="02000506030000020004"/>
                <a:cs typeface="Times New Roman" panose="02020603050405020304" pitchFamily="18" charset="0"/>
              </a:rPr>
              <a:t>l) – Would allow AG to investigate and file suit against city for alleged violation of law</a:t>
            </a:r>
            <a:endParaRPr lang="en-US" sz="180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3344728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C6167-285F-C2A3-C51D-41706BB6C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5E913-165A-5C35-37FC-F2AB88607FD9}"/>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Public Safety</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5851F3B1-3D7A-BE25-046F-C1C893FF4544}"/>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EDABDF63-53F9-9DE7-32A7-B3C11368CCFF}"/>
              </a:ext>
            </a:extLst>
          </p:cNvPr>
          <p:cNvSpPr txBox="1"/>
          <p:nvPr/>
        </p:nvSpPr>
        <p:spPr>
          <a:xfrm>
            <a:off x="1166920" y="1480838"/>
            <a:ext cx="9334500" cy="4247317"/>
          </a:xfrm>
          <a:prstGeom prst="rect">
            <a:avLst/>
          </a:prstGeom>
          <a:noFill/>
        </p:spPr>
        <p:txBody>
          <a:bodyPr wrap="square" rtlCol="0">
            <a:spAutoFit/>
          </a:bodyPr>
          <a:lstStyle/>
          <a:p>
            <a:pPr marL="0" indent="0" algn="just">
              <a:buNone/>
            </a:pPr>
            <a:r>
              <a:rPr lang="en-US" sz="1800" b="1" dirty="0">
                <a:latin typeface="Proxima Nova Extrabold" panose="02000506030000020004"/>
                <a:cs typeface="Times New Roman" panose="02020603050405020304" pitchFamily="18" charset="0"/>
              </a:rPr>
              <a:t>Immigration Enforcement</a:t>
            </a:r>
          </a:p>
          <a:p>
            <a:pPr marL="28575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4"/>
              </a:rPr>
              <a:t>H.B. 2361 </a:t>
            </a:r>
            <a:r>
              <a:rPr lang="en-US" sz="1800" kern="100" dirty="0">
                <a:effectLst/>
                <a:latin typeface="Proxima Nova Extrabold" panose="02000506030000020004"/>
                <a:ea typeface="Aptos" panose="020B0004020202020204" pitchFamily="34" charset="0"/>
                <a:cs typeface="Times New Roman" panose="02020603050405020304" pitchFamily="18" charset="0"/>
              </a:rPr>
              <a:t>(Spiller)/</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5"/>
              </a:rPr>
              <a:t>H.B. 2390 </a:t>
            </a:r>
            <a:r>
              <a:rPr lang="en-US" sz="1800" kern="100" dirty="0">
                <a:effectLst/>
                <a:latin typeface="Proxima Nova Extrabold" panose="02000506030000020004"/>
                <a:ea typeface="Aptos" panose="020B0004020202020204" pitchFamily="34" charset="0"/>
                <a:cs typeface="Times New Roman" panose="02020603050405020304" pitchFamily="18" charset="0"/>
              </a:rPr>
              <a:t>(Kerwin) – Local law enforcement agencies must enter into agreement w/ICE to enforce state and federal immigration laws</a:t>
            </a:r>
          </a:p>
          <a:p>
            <a:pPr marL="285750" marR="0" indent="-285750">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marL="0" marR="0" indent="0">
              <a:buNone/>
            </a:pPr>
            <a:r>
              <a:rPr lang="en-US" sz="1800" b="1" dirty="0">
                <a:latin typeface="Proxima Nova Extrabold" panose="02000506030000020004"/>
                <a:cs typeface="Times New Roman" panose="02020603050405020304" pitchFamily="18" charset="0"/>
              </a:rPr>
              <a:t>Active Shooters</a:t>
            </a:r>
          </a:p>
          <a:p>
            <a:pPr marL="285750" marR="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6"/>
              </a:rPr>
              <a:t>H.B. 33 </a:t>
            </a:r>
            <a:r>
              <a:rPr lang="en-US" sz="1800" dirty="0">
                <a:latin typeface="Proxima Nova Extrabold" panose="02000506030000020004"/>
                <a:cs typeface="Times New Roman" panose="02020603050405020304" pitchFamily="18" charset="0"/>
              </a:rPr>
              <a:t>(McLaughlin)/</a:t>
            </a:r>
            <a:r>
              <a:rPr lang="en-US" sz="1800" b="1" dirty="0">
                <a:latin typeface="Proxima Nova Extrabold" panose="02000506030000020004"/>
                <a:cs typeface="Times New Roman" panose="02020603050405020304" pitchFamily="18" charset="0"/>
                <a:hlinkClick r:id="rId7"/>
              </a:rPr>
              <a:t>S.B.2862 </a:t>
            </a:r>
            <a:r>
              <a:rPr lang="en-US" sz="1800" dirty="0">
                <a:latin typeface="Proxima Nova Extrabold" panose="02000506030000020004"/>
                <a:cs typeface="Times New Roman" panose="02020603050405020304" pitchFamily="18" charset="0"/>
              </a:rPr>
              <a:t>(Flores) – Uvalde Strong bill requiring local active shooter planning and response oversight</a:t>
            </a:r>
          </a:p>
          <a:p>
            <a:pPr marR="0"/>
            <a:endParaRPr lang="en-US" sz="1800" dirty="0">
              <a:latin typeface="Proxima Nova Extrabold" panose="02000506030000020004"/>
              <a:cs typeface="Times New Roman" panose="02020603050405020304" pitchFamily="18" charset="0"/>
            </a:endParaRPr>
          </a:p>
          <a:p>
            <a:pPr marL="0" indent="0" algn="just">
              <a:buNone/>
            </a:pPr>
            <a:r>
              <a:rPr lang="en-US" sz="1800" b="1" dirty="0">
                <a:latin typeface="Proxima Nova Extrabold" panose="02000506030000020004"/>
                <a:cs typeface="Times New Roman" panose="02020603050405020304" pitchFamily="18" charset="0"/>
              </a:rPr>
              <a:t>Public Camping Ban</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8"/>
              </a:rPr>
              <a:t>S.B. 241 </a:t>
            </a:r>
            <a:r>
              <a:rPr lang="en-US" sz="1800" kern="100" dirty="0">
                <a:effectLst/>
                <a:latin typeface="Proxima Nova Extrabold" panose="02000506030000020004"/>
                <a:ea typeface="Aptos" panose="020B0004020202020204" pitchFamily="34" charset="0"/>
                <a:cs typeface="Times New Roman" panose="02020603050405020304" pitchFamily="18" charset="0"/>
              </a:rPr>
              <a:t>(Flores) – Cities must enforce public camping bans; voted from Senate Local Government; on Senate intent calendar</a:t>
            </a:r>
          </a:p>
          <a:p>
            <a:pPr marL="285750" marR="0" indent="-285750">
              <a:buFont typeface="Arial" panose="020B0604020202020204" pitchFamily="34" charset="0"/>
              <a:buChar char="•"/>
            </a:pPr>
            <a:endParaRPr lang="en-US" kern="100" dirty="0">
              <a:latin typeface="Proxima Nova Extrabold" panose="02000506030000020004"/>
              <a:ea typeface="Aptos" panose="020B0004020202020204" pitchFamily="34" charset="0"/>
              <a:cs typeface="Times New Roman" panose="02020603050405020304" pitchFamily="18" charset="0"/>
            </a:endParaRPr>
          </a:p>
          <a:p>
            <a:pPr marR="0"/>
            <a:r>
              <a:rPr lang="en-US" b="1" kern="100" dirty="0">
                <a:latin typeface="Proxima Nova Extrabold" panose="02000506030000020004"/>
                <a:ea typeface="Aptos" panose="020B0004020202020204" pitchFamily="34" charset="0"/>
                <a:cs typeface="Times New Roman" panose="02020603050405020304" pitchFamily="18" charset="0"/>
              </a:rPr>
              <a:t>Drones</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9"/>
              </a:rPr>
              <a:t>H</a:t>
            </a:r>
            <a:r>
              <a:rPr lang="en-US" b="1" kern="100" dirty="0">
                <a:latin typeface="Proxima Nova Extrabold" panose="02000506030000020004"/>
                <a:ea typeface="Aptos" panose="020B0004020202020204" pitchFamily="34" charset="0"/>
                <a:cs typeface="Times New Roman" panose="02020603050405020304" pitchFamily="18" charset="0"/>
                <a:hlinkClick r:id="rId9"/>
              </a:rPr>
              <a:t>.B. 41 </a:t>
            </a:r>
            <a:r>
              <a:rPr lang="en-US" kern="100" dirty="0">
                <a:latin typeface="Proxima Nova Extrabold" panose="02000506030000020004"/>
                <a:ea typeface="Aptos" panose="020B0004020202020204" pitchFamily="34" charset="0"/>
                <a:cs typeface="Times New Roman" panose="02020603050405020304" pitchFamily="18" charset="0"/>
              </a:rPr>
              <a:t>(Hefner) – City cannot acquire or use drones from certain foreign countries or companies located in certain foreign countries</a:t>
            </a:r>
            <a:endParaRPr lang="en-US" sz="1800" kern="100" dirty="0">
              <a:effectLst/>
              <a:latin typeface="Proxima Nova Extrabold" panose="020005060300000200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30508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pitchFamily="2" charset="0"/>
                <a:cs typeface="Arial Black" panose="020B0604020202020204" pitchFamily="34" charset="0"/>
              </a:rPr>
              <a:t>TML Legislative Team</a:t>
            </a: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2FFA851-A254-45CC-8A4E-D70C96668ABE}"/>
              </a:ext>
            </a:extLst>
          </p:cNvPr>
          <p:cNvSpPr txBox="1"/>
          <p:nvPr/>
        </p:nvSpPr>
        <p:spPr>
          <a:xfrm>
            <a:off x="1016000" y="1828800"/>
            <a:ext cx="9334500" cy="2308324"/>
          </a:xfrm>
          <a:prstGeom prst="rect">
            <a:avLst/>
          </a:prstGeom>
          <a:noFill/>
        </p:spPr>
        <p:txBody>
          <a:bodyPr wrap="square" rtlCol="0">
            <a:spAutoFit/>
          </a:bodyPr>
          <a:lstStyle/>
          <a:p>
            <a:r>
              <a:rPr lang="en-US" sz="1800">
                <a:latin typeface="Proxima Nova Extrabold" panose="02000506030000020004"/>
              </a:rPr>
              <a:t>Bennett Sandlin, Executive Director – </a:t>
            </a:r>
            <a:r>
              <a:rPr lang="en-US" sz="1800" err="1">
                <a:latin typeface="Proxima Nova Extrabold" panose="02000506030000020004"/>
              </a:rPr>
              <a:t>bennett@tml.org</a:t>
            </a:r>
            <a:endParaRPr lang="en-US" sz="1800">
              <a:latin typeface="Proxima Nova Extrabold" panose="02000506030000020004"/>
            </a:endParaRPr>
          </a:p>
          <a:p>
            <a:r>
              <a:rPr lang="en-US" sz="1800">
                <a:latin typeface="Proxima Nova Extrabold" panose="02000506030000020004"/>
              </a:rPr>
              <a:t>Monty Wynn, Director of Grassroots and Legislative Services – </a:t>
            </a:r>
            <a:r>
              <a:rPr lang="en-US" sz="1800" err="1">
                <a:latin typeface="Proxima Nova Extrabold" panose="02000506030000020004"/>
              </a:rPr>
              <a:t>monty@tml.org</a:t>
            </a:r>
            <a:endParaRPr lang="en-US" sz="1800">
              <a:latin typeface="Proxima Nova Extrabold" panose="02000506030000020004"/>
            </a:endParaRPr>
          </a:p>
          <a:p>
            <a:r>
              <a:rPr lang="en-US" sz="1800">
                <a:latin typeface="Proxima Nova Extrabold" panose="02000506030000020004"/>
              </a:rPr>
              <a:t>JJ Rocha, Grassroots and Legislative Services Manager – </a:t>
            </a:r>
            <a:r>
              <a:rPr lang="en-US" sz="1800" err="1">
                <a:latin typeface="Proxima Nova Extrabold" panose="02000506030000020004"/>
              </a:rPr>
              <a:t>jj@tml.org</a:t>
            </a:r>
            <a:endParaRPr lang="en-US" sz="1800">
              <a:latin typeface="Proxima Nova Extrabold" panose="02000506030000020004"/>
            </a:endParaRPr>
          </a:p>
          <a:p>
            <a:r>
              <a:rPr lang="en-US" sz="1800">
                <a:latin typeface="Proxima Nova Extrabold" panose="02000506030000020004"/>
              </a:rPr>
              <a:t>Bill Longley, General Counsel – </a:t>
            </a:r>
            <a:r>
              <a:rPr lang="en-US" sz="1800" err="1">
                <a:latin typeface="Proxima Nova Extrabold" panose="02000506030000020004"/>
              </a:rPr>
              <a:t>bill@tml.org</a:t>
            </a:r>
            <a:endParaRPr lang="en-US" sz="1800">
              <a:latin typeface="Proxima Nova Extrabold" panose="02000506030000020004"/>
            </a:endParaRPr>
          </a:p>
          <a:p>
            <a:r>
              <a:rPr lang="en-US" sz="1800">
                <a:latin typeface="Proxima Nova Extrabold" panose="02000506030000020004"/>
              </a:rPr>
              <a:t>Mike Martin, Legislative Counsel – </a:t>
            </a:r>
            <a:r>
              <a:rPr lang="en-US" sz="1800" err="1">
                <a:latin typeface="Proxima Nova Extrabold" panose="02000506030000020004"/>
              </a:rPr>
              <a:t>michael@tml.org</a:t>
            </a:r>
            <a:endParaRPr lang="en-US" sz="1800">
              <a:latin typeface="Proxima Nova Extrabold" panose="02000506030000020004"/>
            </a:endParaRPr>
          </a:p>
          <a:p>
            <a:pPr marL="0" indent="0">
              <a:buNone/>
            </a:pPr>
            <a:endParaRPr lang="en-US" sz="1800">
              <a:latin typeface="Proxima Nova Extrabold" panose="02000506030000020004"/>
            </a:endParaRPr>
          </a:p>
          <a:p>
            <a:pPr marL="0" indent="0">
              <a:buNone/>
            </a:pPr>
            <a:r>
              <a:rPr lang="en-US" sz="1800">
                <a:latin typeface="Proxima Nova Extrabold" panose="02000506030000020004"/>
              </a:rPr>
              <a:t>(And the entire TML Legal Department)</a:t>
            </a:r>
          </a:p>
          <a:p>
            <a:endParaRPr lang="en-US"/>
          </a:p>
        </p:txBody>
      </p:sp>
    </p:spTree>
    <p:extLst>
      <p:ext uri="{BB962C8B-B14F-4D97-AF65-F5344CB8AC3E}">
        <p14:creationId xmlns:p14="http://schemas.microsoft.com/office/powerpoint/2010/main" val="2321932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EE6FF-9E26-9059-3295-588A1FC0D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C144A-D69D-822E-90B4-ABCF0CABDB63}"/>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Public Safety</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D6D2BB78-E177-953C-49E7-BA7709656D83}"/>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EE3BBD56-B0CE-D67C-E469-DE6B1481FB9F}"/>
              </a:ext>
            </a:extLst>
          </p:cNvPr>
          <p:cNvSpPr txBox="1"/>
          <p:nvPr/>
        </p:nvSpPr>
        <p:spPr>
          <a:xfrm>
            <a:off x="1166920" y="1480838"/>
            <a:ext cx="9334500" cy="1200329"/>
          </a:xfrm>
          <a:prstGeom prst="rect">
            <a:avLst/>
          </a:prstGeom>
          <a:noFill/>
        </p:spPr>
        <p:txBody>
          <a:bodyPr wrap="square" rtlCol="0">
            <a:spAutoFit/>
          </a:bodyPr>
          <a:lstStyle/>
          <a:p>
            <a:pPr marL="0" indent="0" algn="just">
              <a:buNone/>
            </a:pPr>
            <a:r>
              <a:rPr lang="en-US" b="1" dirty="0">
                <a:latin typeface="Proxima Nova Extrabold" panose="02000506030000020004"/>
                <a:cs typeface="Times New Roman" panose="02020603050405020304" pitchFamily="18" charset="0"/>
              </a:rPr>
              <a:t>E-Cigarettes</a:t>
            </a:r>
            <a:endParaRPr lang="en-US" sz="1800" b="1" dirty="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b="1" kern="100" dirty="0">
                <a:latin typeface="Proxima Nova Extrabold" panose="02000506030000020004"/>
                <a:ea typeface="Aptos" panose="020B0004020202020204" pitchFamily="34" charset="0"/>
                <a:cs typeface="Times New Roman" panose="02020603050405020304" pitchFamily="18" charset="0"/>
                <a:hlinkClick r:id="rId4"/>
              </a:rPr>
              <a:t>S</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4"/>
              </a:rPr>
              <a:t>.B. 464 </a:t>
            </a:r>
            <a:r>
              <a:rPr lang="en-US" sz="1800" kern="100" dirty="0">
                <a:effectLst/>
                <a:latin typeface="Proxima Nova Extrabold" panose="02000506030000020004"/>
                <a:ea typeface="Aptos" panose="020B0004020202020204" pitchFamily="34" charset="0"/>
                <a:cs typeface="Times New Roman" panose="02020603050405020304" pitchFamily="18" charset="0"/>
              </a:rPr>
              <a:t>(Campbell) – No sales of e-cigarettes or vaping products within 1,000 feet of a school, city can be stricter; on Senate intent calendar</a:t>
            </a:r>
          </a:p>
          <a:p>
            <a:pPr marL="285750" marR="0" indent="-285750">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3947573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8186C-AAF7-A5F3-CF93-9A545D244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A4D7B-59B0-F4E4-E7BB-2E82838C7E9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Personnel</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B656BD79-2955-4BB1-020C-BC10C948A4FD}"/>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B2A1E08-57DA-6564-286D-C45C76DC7897}"/>
              </a:ext>
            </a:extLst>
          </p:cNvPr>
          <p:cNvSpPr txBox="1"/>
          <p:nvPr/>
        </p:nvSpPr>
        <p:spPr>
          <a:xfrm>
            <a:off x="1166920" y="1663718"/>
            <a:ext cx="9334500" cy="2308324"/>
          </a:xfrm>
          <a:prstGeom prst="rect">
            <a:avLst/>
          </a:prstGeom>
          <a:noFill/>
        </p:spPr>
        <p:txBody>
          <a:bodyPr wrap="square" rtlCol="0">
            <a:spAutoFit/>
          </a:bodyPr>
          <a:lstStyle/>
          <a:p>
            <a:pPr marL="0" indent="0" algn="just">
              <a:buNone/>
            </a:pPr>
            <a:r>
              <a:rPr lang="en-US" sz="1800" b="1" dirty="0">
                <a:latin typeface="Proxima Nova Extrabold" panose="02000506030000020004"/>
                <a:cs typeface="Times New Roman" panose="02020603050405020304" pitchFamily="18" charset="0"/>
              </a:rPr>
              <a:t>Civil Service</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4"/>
              </a:rPr>
              <a:t>H.B. 1677</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(Canales) – Requires meet and confer requirements for fire fighter disciplinary actions in non-civil service cities under 10,000</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H.B. 2098 </a:t>
            </a:r>
            <a:r>
              <a:rPr lang="en-US" sz="1800" dirty="0">
                <a:latin typeface="Proxima Nova Extrabold" panose="02000506030000020004"/>
                <a:cs typeface="Times New Roman" panose="02020603050405020304" pitchFamily="18" charset="0"/>
              </a:rPr>
              <a:t>(A. Martinez)</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Mandatory civil service in cities over 25,000</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6"/>
              </a:rPr>
              <a:t>H.B. 2713 </a:t>
            </a:r>
            <a:r>
              <a:rPr lang="en-US" sz="1800" dirty="0">
                <a:latin typeface="Proxima Nova Extrabold" panose="02000506030000020004"/>
                <a:cs typeface="Times New Roman" panose="02020603050405020304" pitchFamily="18" charset="0"/>
              </a:rPr>
              <a:t>(Darby)/ </a:t>
            </a:r>
            <a:r>
              <a:rPr lang="en-US" sz="1800" b="1" dirty="0">
                <a:latin typeface="Proxima Nova Extrabold" panose="02000506030000020004"/>
                <a:cs typeface="Times New Roman" panose="02020603050405020304" pitchFamily="18" charset="0"/>
                <a:hlinkClick r:id="rId7"/>
              </a:rPr>
              <a:t>S.B. 1331</a:t>
            </a:r>
            <a:r>
              <a:rPr lang="en-US" sz="1800" dirty="0">
                <a:latin typeface="Proxima Nova Extrabold" panose="02000506030000020004"/>
                <a:cs typeface="Times New Roman" panose="02020603050405020304" pitchFamily="18" charset="0"/>
                <a:hlinkClick r:id="rId7"/>
              </a:rPr>
              <a:t> </a:t>
            </a:r>
            <a:r>
              <a:rPr lang="en-US" sz="1800" dirty="0">
                <a:latin typeface="Proxima Nova Extrabold" panose="02000506030000020004"/>
                <a:cs typeface="Times New Roman" panose="02020603050405020304" pitchFamily="18" charset="0"/>
              </a:rPr>
              <a:t>(Hancock) –</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Cities over 70,000 may not repeal civil service after it has been in effect for at least one year</a:t>
            </a:r>
          </a:p>
          <a:p>
            <a:pPr marL="285750" indent="-285750" algn="just">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8"/>
              </a:rPr>
              <a:t>H.B. 3171</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(Lujan)/</a:t>
            </a:r>
            <a:r>
              <a:rPr lang="en-US" sz="1800" b="1" dirty="0">
                <a:latin typeface="Proxima Nova Extrabold" panose="02000506030000020004"/>
                <a:cs typeface="Times New Roman" panose="02020603050405020304" pitchFamily="18" charset="0"/>
                <a:hlinkClick r:id="rId9"/>
              </a:rPr>
              <a:t>S.B. 777 </a:t>
            </a:r>
            <a:r>
              <a:rPr lang="en-US" sz="1800" dirty="0">
                <a:latin typeface="Proxima Nova Extrabold" panose="02000506030000020004"/>
                <a:cs typeface="Times New Roman" panose="02020603050405020304" pitchFamily="18" charset="0"/>
              </a:rPr>
              <a:t>(Hughes) – Collective bargaining agreement or home rule charter provisions govern prevailing wage determinations and impasse process</a:t>
            </a:r>
          </a:p>
        </p:txBody>
      </p:sp>
    </p:spTree>
    <p:extLst>
      <p:ext uri="{BB962C8B-B14F-4D97-AF65-F5344CB8AC3E}">
        <p14:creationId xmlns:p14="http://schemas.microsoft.com/office/powerpoint/2010/main" val="3033277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EBE6D-D831-B8C9-1233-E03EF65CC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5BD7A-B972-67ED-186D-E94CE329206A}"/>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Elections</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0B3103CB-796A-50A9-14F6-CC6F1DDE488A}"/>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9C9008FE-039B-F921-609F-5BE5C8BBF2C8}"/>
              </a:ext>
            </a:extLst>
          </p:cNvPr>
          <p:cNvSpPr txBox="1"/>
          <p:nvPr/>
        </p:nvSpPr>
        <p:spPr>
          <a:xfrm>
            <a:off x="1194352" y="1435118"/>
            <a:ext cx="9334500" cy="3139321"/>
          </a:xfrm>
          <a:prstGeom prst="rect">
            <a:avLst/>
          </a:prstGeom>
          <a:noFill/>
        </p:spPr>
        <p:txBody>
          <a:bodyPr wrap="square" rtlCol="0">
            <a:spAutoFit/>
          </a:bodyPr>
          <a:lstStyle/>
          <a:p>
            <a:pPr marL="0" indent="0" algn="just">
              <a:buNone/>
            </a:pPr>
            <a:r>
              <a:rPr lang="en-US" sz="1800" b="1" dirty="0">
                <a:latin typeface="Proxima Nova Extrabold" panose="02000506030000020004"/>
                <a:cs typeface="Times New Roman" panose="02020603050405020304" pitchFamily="18" charset="0"/>
              </a:rPr>
              <a:t>Election Dates</a:t>
            </a:r>
          </a:p>
          <a:p>
            <a:pPr marL="285750" indent="-285750">
              <a:buFont typeface="Arial" panose="020B0604020202020204" pitchFamily="34" charset="0"/>
              <a:buChar char="•"/>
            </a:pPr>
            <a:r>
              <a:rPr lang="en-US" sz="1800" b="1"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hlinkClick r:id="rId4"/>
              </a:rPr>
              <a:t>S.B. 1209 </a:t>
            </a:r>
            <a:r>
              <a:rPr lang="en-US" sz="1800"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rPr>
              <a:t>(Hughes) – Eliminates May uniform election date; reported from Senate State Affairs</a:t>
            </a:r>
          </a:p>
          <a:p>
            <a:pPr marL="285750" indent="-285750">
              <a:buFont typeface="Arial" panose="020B0604020202020204" pitchFamily="34" charset="0"/>
              <a:buChar char="•"/>
            </a:pPr>
            <a:r>
              <a:rPr lang="en-US" sz="1800" b="1"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hlinkClick r:id="rId4"/>
              </a:rPr>
              <a:t>S.B. 1494 </a:t>
            </a:r>
            <a:r>
              <a:rPr lang="en-US" sz="1800"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rPr>
              <a:t>(Johnson) – City may change its May election date to November through 2026; on Senate intent calendar</a:t>
            </a:r>
          </a:p>
          <a:p>
            <a:endParaRPr lang="en-US" sz="1800" dirty="0">
              <a:latin typeface="Proxima Nova Extrabold" panose="02000506030000020004"/>
              <a:cs typeface="Times New Roman" panose="02020603050405020304" pitchFamily="18" charset="0"/>
            </a:endParaRPr>
          </a:p>
          <a:p>
            <a:pPr marL="0" marR="0" indent="0">
              <a:buNone/>
            </a:pPr>
            <a:r>
              <a:rPr lang="en-US" sz="1800" b="1" dirty="0">
                <a:latin typeface="Proxima Nova Extrabold" panose="02000506030000020004"/>
                <a:cs typeface="Times New Roman" panose="02020603050405020304" pitchFamily="18" charset="0"/>
              </a:rPr>
              <a:t>Charter Amendments </a:t>
            </a:r>
          </a:p>
          <a:p>
            <a:pPr marL="285750" marR="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S.B. 1059 </a:t>
            </a:r>
            <a:r>
              <a:rPr lang="en-US" sz="1800" dirty="0">
                <a:latin typeface="Proxima Nova Extrabold" panose="02000506030000020004"/>
                <a:cs typeface="Times New Roman" panose="02020603050405020304" pitchFamily="18" charset="0"/>
              </a:rPr>
              <a:t>(Parker) – City council can’t put an initiative or charter amendment on the ballot if applying the provision would be contrary to state law; on Senate intent calendar</a:t>
            </a:r>
          </a:p>
          <a:p>
            <a:pPr marL="0" marR="0"/>
            <a:endParaRPr lang="en-US" sz="18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441047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3B289-495C-1924-F4C3-556F071C1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8597A-5AD3-6206-ED0B-5259B1FC0C61}"/>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Elections</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185974EF-41A6-EAA2-3D8B-F1C346B99FB6}"/>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F48402EE-5E47-D301-CB4D-629BEAF769E9}"/>
              </a:ext>
            </a:extLst>
          </p:cNvPr>
          <p:cNvSpPr txBox="1"/>
          <p:nvPr/>
        </p:nvSpPr>
        <p:spPr>
          <a:xfrm>
            <a:off x="1194352" y="1435118"/>
            <a:ext cx="9334500" cy="2862322"/>
          </a:xfrm>
          <a:prstGeom prst="rect">
            <a:avLst/>
          </a:prstGeom>
          <a:noFill/>
        </p:spPr>
        <p:txBody>
          <a:bodyPr wrap="square" rtlCol="0">
            <a:spAutoFit/>
          </a:bodyPr>
          <a:lstStyle/>
          <a:p>
            <a:pPr marL="0" marR="0"/>
            <a:endParaRPr lang="en-US" sz="1800" dirty="0">
              <a:latin typeface="Proxima Nova Extrabold" panose="02000506030000020004"/>
              <a:cs typeface="Times New Roman" panose="02020603050405020304" pitchFamily="18" charset="0"/>
            </a:endParaRPr>
          </a:p>
          <a:p>
            <a:pPr marL="0" marR="0" indent="0">
              <a:buNone/>
            </a:pPr>
            <a:r>
              <a:rPr lang="en-US" sz="1800" b="1" dirty="0">
                <a:latin typeface="Proxima Nova Extrabold" panose="02000506030000020004"/>
                <a:cs typeface="Times New Roman" panose="02020603050405020304" pitchFamily="18" charset="0"/>
              </a:rPr>
              <a:t>Ballot Propositions</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4"/>
              </a:rPr>
              <a:t>H.B. 524 </a:t>
            </a:r>
            <a:r>
              <a:rPr lang="en-US" sz="1800" kern="100" dirty="0">
                <a:effectLst/>
                <a:latin typeface="Proxima Nova Extrabold" panose="02000506030000020004"/>
                <a:ea typeface="Aptos" panose="020B0004020202020204" pitchFamily="34" charset="0"/>
                <a:cs typeface="Times New Roman" panose="02020603050405020304" pitchFamily="18" charset="0"/>
              </a:rPr>
              <a:t>(Tepper) – Home rule cities must submit proposed ballot initiatives to AG to review for compliance with state law before ordering election</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5"/>
              </a:rPr>
              <a:t>H.B. 631 </a:t>
            </a:r>
            <a:r>
              <a:rPr lang="en-US" sz="1800" kern="100" dirty="0">
                <a:effectLst/>
                <a:latin typeface="Proxima Nova Extrabold" panose="02000506030000020004"/>
                <a:ea typeface="Aptos" panose="020B0004020202020204" pitchFamily="34" charset="0"/>
                <a:cs typeface="Times New Roman" panose="02020603050405020304" pitchFamily="18" charset="0"/>
              </a:rPr>
              <a:t>(Swanson) – Establishes mandatory ballot language, city or voter can ask SOS to review ballot language, and voter </a:t>
            </a:r>
            <a:r>
              <a:rPr lang="en-US" sz="1800" kern="100" dirty="0">
                <a:latin typeface="Proxima Nova Extrabold" panose="02000506030000020004"/>
                <a:ea typeface="Aptos" panose="020B0004020202020204" pitchFamily="34" charset="0"/>
                <a:cs typeface="Times New Roman" panose="02020603050405020304" pitchFamily="18" charset="0"/>
              </a:rPr>
              <a:t>can </a:t>
            </a:r>
            <a:r>
              <a:rPr lang="en-US" sz="1800" kern="100" dirty="0">
                <a:effectLst/>
                <a:latin typeface="Proxima Nova Extrabold" panose="02000506030000020004"/>
                <a:ea typeface="Aptos" panose="020B0004020202020204" pitchFamily="34" charset="0"/>
                <a:cs typeface="Times New Roman" panose="02020603050405020304" pitchFamily="18" charset="0"/>
              </a:rPr>
              <a:t>file lawsuit challenging ballot language</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6"/>
              </a:rPr>
              <a:t>S.B. 506 </a:t>
            </a:r>
            <a:r>
              <a:rPr lang="en-US" sz="1800" kern="100" dirty="0">
                <a:effectLst/>
                <a:latin typeface="Proxima Nova Extrabold" panose="02000506030000020004"/>
                <a:ea typeface="Aptos" panose="020B0004020202020204" pitchFamily="34" charset="0"/>
                <a:cs typeface="Times New Roman" panose="02020603050405020304" pitchFamily="18" charset="0"/>
              </a:rPr>
              <a:t>(Bettencourt) – Ballot proposition language must be clear, and voter may submit ballot proposition for SOS review</a:t>
            </a:r>
          </a:p>
          <a:p>
            <a:pPr marL="285750" marR="0" indent="-285750">
              <a:buFont typeface="Arial" panose="020B0604020202020204" pitchFamily="34" charset="0"/>
              <a:buChar char="•"/>
            </a:pPr>
            <a:r>
              <a:rPr lang="en-US" sz="1800" b="1" kern="100" dirty="0">
                <a:latin typeface="Proxima Nova Extrabold" panose="02000506030000020004"/>
                <a:ea typeface="Aptos" panose="020B0004020202020204" pitchFamily="34" charset="0"/>
                <a:cs typeface="Times New Roman" panose="02020603050405020304" pitchFamily="18" charset="0"/>
                <a:hlinkClick r:id="rId7"/>
              </a:rPr>
              <a:t>S.B. 1548</a:t>
            </a:r>
            <a:r>
              <a:rPr lang="en-US" sz="1800" b="1" kern="100" dirty="0">
                <a:latin typeface="Proxima Nova Extrabold" panose="02000506030000020004"/>
                <a:ea typeface="Aptos" panose="020B0004020202020204" pitchFamily="34" charset="0"/>
                <a:cs typeface="Times New Roman" panose="02020603050405020304" pitchFamily="18" charset="0"/>
              </a:rPr>
              <a:t> </a:t>
            </a:r>
            <a:r>
              <a:rPr lang="en-US" sz="1800" kern="100" dirty="0">
                <a:latin typeface="Proxima Nova Extrabold" panose="02000506030000020004"/>
                <a:ea typeface="Aptos" panose="020B0004020202020204" pitchFamily="34" charset="0"/>
                <a:cs typeface="Times New Roman" panose="02020603050405020304" pitchFamily="18" charset="0"/>
              </a:rPr>
              <a:t>(Zaffirini) – Petition for home-rule city ballot initiative must be signed by five percent of the city’s qualified voters (removed or 20,000 qualified voter threshold)</a:t>
            </a:r>
            <a:endParaRPr lang="en-US" sz="1800" kern="100" dirty="0">
              <a:effectLst/>
              <a:latin typeface="Proxima Nova Extrabold" panose="020005060300000200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86988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C9139-BE58-41CA-E297-5E69E4B2E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FFEE3-D3AB-7F0E-D68F-FF38155CDB1A}"/>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Utilities</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06EEBCC4-64EB-CF98-DC59-2D366DF041BF}"/>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8B9C7073-853B-8BE3-1B9B-E0D80A441B30}"/>
              </a:ext>
            </a:extLst>
          </p:cNvPr>
          <p:cNvSpPr txBox="1"/>
          <p:nvPr/>
        </p:nvSpPr>
        <p:spPr>
          <a:xfrm>
            <a:off x="1194352" y="1435118"/>
            <a:ext cx="9334500" cy="4739759"/>
          </a:xfrm>
          <a:prstGeom prst="rect">
            <a:avLst/>
          </a:prstGeom>
          <a:noFill/>
        </p:spPr>
        <p:txBody>
          <a:bodyPr wrap="square" rtlCol="0">
            <a:spAutoFit/>
          </a:bodyPr>
          <a:lstStyle/>
          <a:p>
            <a:pPr marL="0" indent="0" algn="just">
              <a:buNone/>
            </a:pPr>
            <a:r>
              <a:rPr lang="en-US" b="1" kern="100" dirty="0">
                <a:solidFill>
                  <a:srgbClr val="212121"/>
                </a:solidFill>
                <a:latin typeface="Proxima Nova Extrabold" panose="02000506030000020004"/>
                <a:ea typeface="Aptos" panose="020B0004020202020204" pitchFamily="34" charset="0"/>
                <a:cs typeface="Times New Roman" panose="02020603050405020304" pitchFamily="18" charset="0"/>
              </a:rPr>
              <a:t>Water Infrastructure Funding</a:t>
            </a:r>
          </a:p>
          <a:p>
            <a:pPr marL="285750" indent="-285750" algn="just">
              <a:buFont typeface="Arial" panose="020B0604020202020204" pitchFamily="34" charset="0"/>
              <a:buChar char="•"/>
            </a:pPr>
            <a:r>
              <a:rPr lang="en-US" sz="1600" b="1"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hlinkClick r:id="rId4"/>
              </a:rPr>
              <a:t>S.B. 7 </a:t>
            </a:r>
            <a:r>
              <a:rPr lang="en-US" sz="1600"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rPr>
              <a:t>(Perry) – Creates New </a:t>
            </a:r>
            <a:r>
              <a:rPr lang="en-US" sz="1600" kern="100" dirty="0">
                <a:solidFill>
                  <a:srgbClr val="212121"/>
                </a:solidFill>
                <a:latin typeface="Proxima Nova Extrabold" panose="02000506030000020004"/>
                <a:ea typeface="Aptos" panose="020B0004020202020204" pitchFamily="34" charset="0"/>
                <a:cs typeface="Times New Roman" panose="02020603050405020304" pitchFamily="18" charset="0"/>
              </a:rPr>
              <a:t>W</a:t>
            </a:r>
            <a:r>
              <a:rPr lang="en-US" sz="1600"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rPr>
              <a:t>ater </a:t>
            </a:r>
            <a:r>
              <a:rPr lang="en-US" sz="1600" kern="100" dirty="0">
                <a:solidFill>
                  <a:srgbClr val="212121"/>
                </a:solidFill>
                <a:latin typeface="Proxima Nova Extrabold" panose="02000506030000020004"/>
                <a:ea typeface="Aptos" panose="020B0004020202020204" pitchFamily="34" charset="0"/>
                <a:cs typeface="Times New Roman" panose="02020603050405020304" pitchFamily="18" charset="0"/>
              </a:rPr>
              <a:t>S</a:t>
            </a:r>
            <a:r>
              <a:rPr lang="en-US" sz="1600"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rPr>
              <a:t>upply </a:t>
            </a:r>
            <a:r>
              <a:rPr lang="en-US" sz="1600" kern="100" dirty="0">
                <a:solidFill>
                  <a:srgbClr val="212121"/>
                </a:solidFill>
                <a:latin typeface="Proxima Nova Extrabold" panose="02000506030000020004"/>
                <a:ea typeface="Aptos" panose="020B0004020202020204" pitchFamily="34" charset="0"/>
                <a:cs typeface="Times New Roman" panose="02020603050405020304" pitchFamily="18" charset="0"/>
              </a:rPr>
              <a:t>for Texas F</a:t>
            </a:r>
            <a:r>
              <a:rPr lang="en-US" sz="1600"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rPr>
              <a:t>und for wate</a:t>
            </a:r>
            <a:r>
              <a:rPr lang="en-US" sz="1600" kern="100" dirty="0">
                <a:solidFill>
                  <a:srgbClr val="212121"/>
                </a:solidFill>
                <a:latin typeface="Proxima Nova Extrabold" panose="02000506030000020004"/>
                <a:ea typeface="Aptos" panose="020B0004020202020204" pitchFamily="34" charset="0"/>
                <a:cs typeface="Times New Roman" panose="02020603050405020304" pitchFamily="18" charset="0"/>
              </a:rPr>
              <a:t>r infrastructure projects; on Senate intent calendar; passed the Senate</a:t>
            </a:r>
          </a:p>
          <a:p>
            <a:pPr algn="just"/>
            <a:endParaRPr lang="en-US" sz="1800" b="1"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endParaRPr>
          </a:p>
          <a:p>
            <a:pPr algn="just"/>
            <a:r>
              <a:rPr lang="en-US" sz="1800" b="1"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rPr>
              <a:t>Telecommunications Line Relocation Costs</a:t>
            </a:r>
          </a:p>
          <a:p>
            <a:pPr marL="285750" indent="-285750" algn="just">
              <a:buFont typeface="Arial" panose="020B0604020202020204" pitchFamily="34" charset="0"/>
              <a:buChar char="•"/>
            </a:pPr>
            <a:r>
              <a:rPr lang="en-US" sz="1600" b="1"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hlinkClick r:id="rId5"/>
              </a:rPr>
              <a:t>S.B. 2015</a:t>
            </a:r>
            <a:r>
              <a:rPr lang="en-US" sz="1600" b="1" kern="100" dirty="0">
                <a:solidFill>
                  <a:srgbClr val="212121"/>
                </a:solidFill>
                <a:latin typeface="Proxima Nova Extrabold" panose="02000506030000020004"/>
                <a:ea typeface="Aptos" panose="020B0004020202020204" pitchFamily="34" charset="0"/>
                <a:cs typeface="Times New Roman" panose="02020603050405020304" pitchFamily="18" charset="0"/>
              </a:rPr>
              <a:t> </a:t>
            </a:r>
            <a:r>
              <a:rPr lang="en-US" sz="1600"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rPr>
              <a:t>(Bettencourt)/</a:t>
            </a:r>
            <a:r>
              <a:rPr lang="en-US" sz="1600" b="1"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hlinkClick r:id="rId6"/>
              </a:rPr>
              <a:t>H.B. 4272 </a:t>
            </a:r>
            <a:r>
              <a:rPr lang="en-US" sz="1600" kern="100" dirty="0">
                <a:solidFill>
                  <a:srgbClr val="212121"/>
                </a:solidFill>
                <a:effectLst/>
                <a:latin typeface="Proxima Nova Extrabold" panose="02000506030000020004"/>
                <a:ea typeface="Aptos" panose="020B0004020202020204" pitchFamily="34" charset="0"/>
                <a:cs typeface="Times New Roman" panose="02020603050405020304" pitchFamily="18" charset="0"/>
              </a:rPr>
              <a:t>(Patterson) – City may require that a telecommunications company relocate lines due to a city road project, but relocation will be at city’s expense</a:t>
            </a:r>
          </a:p>
          <a:p>
            <a:endParaRPr lang="en-US" sz="1800" dirty="0">
              <a:latin typeface="Proxima Nova Extrabold" panose="02000506030000020004"/>
              <a:cs typeface="Times New Roman" panose="02020603050405020304" pitchFamily="18" charset="0"/>
            </a:endParaRPr>
          </a:p>
          <a:p>
            <a:pPr marL="0" marR="0" indent="0">
              <a:buNone/>
            </a:pPr>
            <a:r>
              <a:rPr lang="en-US" sz="1800" b="1" dirty="0">
                <a:latin typeface="Proxima Nova Extrabold" panose="02000506030000020004"/>
                <a:cs typeface="Times New Roman" panose="02020603050405020304" pitchFamily="18" charset="0"/>
              </a:rPr>
              <a:t>Utility / Franchise Revenue</a:t>
            </a:r>
          </a:p>
          <a:p>
            <a:pPr marL="285750" marR="0" indent="-285750">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7"/>
              </a:rPr>
              <a:t>H.B. 4972 </a:t>
            </a:r>
            <a:r>
              <a:rPr lang="en-US" sz="1600" dirty="0">
                <a:latin typeface="Proxima Nova Extrabold" panose="02000506030000020004"/>
                <a:cs typeface="Times New Roman" panose="02020603050405020304" pitchFamily="18" charset="0"/>
              </a:rPr>
              <a:t>(Cain) – Prohibit transferring city-owned utility revenue to general fund </a:t>
            </a:r>
          </a:p>
          <a:p>
            <a:pPr marL="285750" indent="-285750">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7"/>
              </a:rPr>
              <a:t>S.B. 924 </a:t>
            </a:r>
            <a:r>
              <a:rPr lang="en-US" sz="1600" dirty="0">
                <a:latin typeface="Proxima Nova Extrabold" panose="02000506030000020004"/>
                <a:cs typeface="Times New Roman" panose="02020603050405020304" pitchFamily="18" charset="0"/>
              </a:rPr>
              <a:t>(Hancock) – No franchise fees on streaming services; passed Senate.</a:t>
            </a:r>
          </a:p>
          <a:p>
            <a:pPr marR="0"/>
            <a:endParaRPr lang="en-US" sz="1800" dirty="0">
              <a:latin typeface="Proxima Nova Extrabold" panose="02000506030000020004"/>
              <a:cs typeface="Times New Roman" panose="02020603050405020304" pitchFamily="18" charset="0"/>
            </a:endParaRPr>
          </a:p>
          <a:p>
            <a:pPr marR="0"/>
            <a:r>
              <a:rPr lang="en-US" b="1" dirty="0">
                <a:latin typeface="Proxima Nova Extrabold" panose="02000506030000020004"/>
                <a:cs typeface="Times New Roman" panose="02020603050405020304" pitchFamily="18" charset="0"/>
              </a:rPr>
              <a:t>Residential Energy Backup Regulation</a:t>
            </a:r>
          </a:p>
          <a:p>
            <a:pPr marL="285750" marR="0" indent="-285750">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8"/>
              </a:rPr>
              <a:t>S.B. 1252 </a:t>
            </a:r>
            <a:r>
              <a:rPr lang="en-US" sz="1600" dirty="0">
                <a:latin typeface="Proxima Nova Extrabold" panose="02000506030000020004"/>
                <a:cs typeface="Times New Roman" panose="02020603050405020304" pitchFamily="18" charset="0"/>
              </a:rPr>
              <a:t>(Schwertner)/</a:t>
            </a:r>
            <a:r>
              <a:rPr lang="en-US" sz="1600" b="1" dirty="0">
                <a:latin typeface="Proxima Nova Extrabold" panose="02000506030000020004"/>
                <a:cs typeface="Times New Roman" panose="02020603050405020304" pitchFamily="18" charset="0"/>
                <a:hlinkClick r:id="rId9"/>
              </a:rPr>
              <a:t>H.B. 3493 </a:t>
            </a:r>
            <a:r>
              <a:rPr lang="en-US" sz="1600" dirty="0">
                <a:latin typeface="Proxima Nova Extrabold" panose="02000506030000020004"/>
                <a:cs typeface="Times New Roman" panose="02020603050405020304" pitchFamily="18" charset="0"/>
              </a:rPr>
              <a:t>(King) – Prohibit a city, but not an MOU, from adopting or enforcing an amendment to local electrical code regulating or requiring city inspection of backup energy systems; SB 1252 passed Senate</a:t>
            </a:r>
          </a:p>
          <a:p>
            <a:pPr marL="285750" indent="-285750">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7"/>
              </a:rPr>
              <a:t>S.B. 1202 </a:t>
            </a:r>
            <a:r>
              <a:rPr lang="en-US" sz="1600" dirty="0">
                <a:latin typeface="Proxima Nova Extrabold" panose="02000506030000020004"/>
                <a:cs typeface="Times New Roman" panose="02020603050405020304" pitchFamily="18" charset="0"/>
              </a:rPr>
              <a:t>(King) – 3</a:t>
            </a:r>
            <a:r>
              <a:rPr lang="en-US" sz="1600" baseline="30000" dirty="0">
                <a:latin typeface="Proxima Nova Extrabold" panose="02000506030000020004"/>
                <a:cs typeface="Times New Roman" panose="02020603050405020304" pitchFamily="18" charset="0"/>
              </a:rPr>
              <a:t>rd</a:t>
            </a:r>
            <a:r>
              <a:rPr lang="en-US" sz="1600" dirty="0">
                <a:latin typeface="Proxima Nova Extrabold" panose="02000506030000020004"/>
                <a:cs typeface="Times New Roman" panose="02020603050405020304" pitchFamily="18" charset="0"/>
              </a:rPr>
              <a:t> party inspection of energy backup systems; passed Senate.</a:t>
            </a:r>
          </a:p>
          <a:p>
            <a:pPr marR="0"/>
            <a:endParaRPr lang="en-US" sz="16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1967617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1E6B6-1F00-2D71-8A28-506299797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7140C-C846-1036-5865-8C1160B2E8E5}"/>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Open Government</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98B016E8-4DCE-CB0C-ED2C-62737B44F1BD}"/>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FA11FF0A-2F18-8332-D424-2D0422FFA01D}"/>
              </a:ext>
            </a:extLst>
          </p:cNvPr>
          <p:cNvSpPr txBox="1"/>
          <p:nvPr/>
        </p:nvSpPr>
        <p:spPr>
          <a:xfrm>
            <a:off x="1166920" y="1407686"/>
            <a:ext cx="9334500" cy="5355312"/>
          </a:xfrm>
          <a:prstGeom prst="rect">
            <a:avLst/>
          </a:prstGeom>
          <a:noFill/>
        </p:spPr>
        <p:txBody>
          <a:bodyPr wrap="square" rtlCol="0">
            <a:spAutoFit/>
          </a:bodyPr>
          <a:lstStyle/>
          <a:p>
            <a:pPr marL="0" indent="0" algn="just">
              <a:buNone/>
            </a:pPr>
            <a:r>
              <a:rPr lang="en-US" sz="1800" b="1" dirty="0">
                <a:latin typeface="Proxima Nova Extrabold" panose="02000506030000020004"/>
                <a:cs typeface="Times New Roman" panose="02020603050405020304" pitchFamily="18" charset="0"/>
              </a:rPr>
              <a:t>Open Meetings Act</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4"/>
              </a:rPr>
              <a:t>H.B. 1522</a:t>
            </a:r>
            <a:r>
              <a:rPr lang="en-US" sz="1800" kern="100" dirty="0">
                <a:effectLst/>
                <a:latin typeface="Proxima Nova Extrabold" panose="02000506030000020004"/>
                <a:ea typeface="Aptos" panose="020B0004020202020204" pitchFamily="34" charset="0"/>
                <a:cs typeface="Times New Roman" panose="02020603050405020304" pitchFamily="18" charset="0"/>
                <a:hlinkClick r:id="rId4"/>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(Gerdes) – Governmental bodies </a:t>
            </a:r>
            <a:r>
              <a:rPr lang="en-US" sz="1800" kern="100" dirty="0">
                <a:latin typeface="Proxima Nova Extrabold" panose="02000506030000020004"/>
                <a:ea typeface="Aptos" panose="020B0004020202020204" pitchFamily="34" charset="0"/>
                <a:cs typeface="Times New Roman" panose="02020603050405020304" pitchFamily="18" charset="0"/>
              </a:rPr>
              <a:t>m</a:t>
            </a:r>
            <a:r>
              <a:rPr lang="en-US" sz="1800" kern="100" dirty="0">
                <a:effectLst/>
                <a:latin typeface="Proxima Nova Extrabold" panose="02000506030000020004"/>
                <a:ea typeface="Aptos" panose="020B0004020202020204" pitchFamily="34" charset="0"/>
                <a:cs typeface="Times New Roman" panose="02020603050405020304" pitchFamily="18" charset="0"/>
              </a:rPr>
              <a:t>ust provide three business days notice for all public meetings and budget meeting notice must include physical copy of budget; on House Calendar 4/8</a:t>
            </a:r>
          </a:p>
          <a:p>
            <a:pPr marL="285750" marR="0" indent="-285750">
              <a:buFont typeface="Arial" panose="020B0604020202020204" pitchFamily="34" charset="0"/>
              <a:buChar char="•"/>
            </a:pPr>
            <a:r>
              <a:rPr lang="en-US" b="1" kern="100" dirty="0">
                <a:latin typeface="Proxima Nova Extrabold" panose="02000506030000020004"/>
                <a:ea typeface="Aptos" panose="020B0004020202020204" pitchFamily="34" charset="0"/>
                <a:cs typeface="Times New Roman" panose="02020603050405020304" pitchFamily="18" charset="0"/>
                <a:hlinkClick r:id="rId5"/>
              </a:rPr>
              <a:t>H.B. 3850 </a:t>
            </a:r>
            <a:r>
              <a:rPr lang="en-US" kern="100" dirty="0">
                <a:latin typeface="Proxima Nova Extrabold" panose="02000506030000020004"/>
                <a:ea typeface="Aptos" panose="020B0004020202020204" pitchFamily="34" charset="0"/>
                <a:cs typeface="Times New Roman" panose="02020603050405020304" pitchFamily="18" charset="0"/>
              </a:rPr>
              <a:t>(Canales) – Governmental bodies must allow public to address the body on items not on the agenda before/during the agenda discussion; can limit to five people</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6"/>
              </a:rPr>
              <a:t>S.B. 2485 </a:t>
            </a:r>
            <a:r>
              <a:rPr lang="en-US" sz="1800" kern="100" dirty="0">
                <a:effectLst/>
                <a:latin typeface="Proxima Nova Extrabold" panose="02000506030000020004"/>
                <a:ea typeface="Aptos" panose="020B0004020202020204" pitchFamily="34" charset="0"/>
                <a:cs typeface="Times New Roman" panose="02020603050405020304" pitchFamily="18" charset="0"/>
              </a:rPr>
              <a:t>(Bettencourt) – would require every governmental body to broadcast each open meeting on the governing body’s website</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7"/>
              </a:rPr>
              <a:t>S.B. 2424 </a:t>
            </a:r>
            <a:r>
              <a:rPr lang="en-US" sz="1800" kern="100" dirty="0">
                <a:effectLst/>
                <a:latin typeface="Proxima Nova Extrabold" panose="02000506030000020004"/>
                <a:ea typeface="Aptos" panose="020B0004020202020204" pitchFamily="34" charset="0"/>
                <a:cs typeface="Times New Roman" panose="02020603050405020304" pitchFamily="18" charset="0"/>
              </a:rPr>
              <a:t>(Hall) – Lt. Governor or member of legislature can attend closed session of meeting of governmental body upo</a:t>
            </a:r>
            <a:r>
              <a:rPr lang="en-US" kern="100" dirty="0">
                <a:latin typeface="Proxima Nova Extrabold" panose="02000506030000020004"/>
                <a:ea typeface="Aptos" panose="020B0004020202020204" pitchFamily="34" charset="0"/>
                <a:cs typeface="Times New Roman" panose="02020603050405020304" pitchFamily="18" charset="0"/>
              </a:rPr>
              <a:t>n request</a:t>
            </a:r>
            <a:endParaRPr lang="en-US" sz="1800" kern="100" dirty="0">
              <a:effectLst/>
              <a:latin typeface="Proxima Nova Extrabold" panose="02000506030000020004"/>
              <a:ea typeface="Aptos" panose="020B0004020202020204" pitchFamily="34" charset="0"/>
              <a:cs typeface="Times New Roman" panose="02020603050405020304" pitchFamily="18" charset="0"/>
            </a:endParaRPr>
          </a:p>
          <a:p>
            <a:pPr algn="just"/>
            <a:endParaRPr lang="en-US" sz="1800" b="1" dirty="0">
              <a:latin typeface="Proxima Nova Extrabold" panose="02000506030000020004"/>
              <a:cs typeface="Times New Roman" panose="02020603050405020304" pitchFamily="18" charset="0"/>
            </a:endParaRPr>
          </a:p>
          <a:p>
            <a:pPr marL="0" indent="0" algn="just">
              <a:buNone/>
            </a:pPr>
            <a:r>
              <a:rPr lang="en-US" sz="1800" b="1" dirty="0">
                <a:latin typeface="Proxima Nova Extrabold" panose="02000506030000020004"/>
                <a:cs typeface="Times New Roman" panose="02020603050405020304" pitchFamily="18" charset="0"/>
              </a:rPr>
              <a:t>Public Information Act</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8"/>
              </a:rPr>
              <a:t>H.B. 111 </a:t>
            </a:r>
            <a:r>
              <a:rPr lang="en-US" sz="1800" kern="100" dirty="0">
                <a:effectLst/>
                <a:latin typeface="Proxima Nova Extrabold" panose="02000506030000020004"/>
                <a:ea typeface="Aptos" panose="020B0004020202020204" pitchFamily="34" charset="0"/>
                <a:cs typeface="Times New Roman" panose="02020603050405020304" pitchFamily="18" charset="0"/>
              </a:rPr>
              <a:t>(Capriglione) – would subject organizations receiving 51 percent of revenue from public funds to PIA; would limit attorney-client exception to disclosure</a:t>
            </a:r>
            <a:endParaRPr lang="en-US" sz="1800" b="1" kern="100" dirty="0">
              <a:effectLst/>
              <a:latin typeface="Proxima Nova Extrabold" panose="02000506030000020004"/>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9"/>
              </a:rPr>
              <a:t>S.B. 824</a:t>
            </a:r>
            <a:r>
              <a:rPr lang="en-US" sz="1800" kern="100" dirty="0">
                <a:effectLst/>
                <a:latin typeface="Proxima Nova Extrabold" panose="02000506030000020004"/>
                <a:ea typeface="Aptos" panose="020B0004020202020204" pitchFamily="34" charset="0"/>
                <a:cs typeface="Times New Roman" panose="02020603050405020304" pitchFamily="18" charset="0"/>
                <a:hlinkClick r:id="rId9"/>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(Middleton)/</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10"/>
              </a:rPr>
              <a:t>S.B. 852</a:t>
            </a:r>
            <a:r>
              <a:rPr lang="en-US" sz="1800" kern="100" dirty="0">
                <a:effectLst/>
                <a:latin typeface="Proxima Nova Extrabold" panose="02000506030000020004"/>
                <a:ea typeface="Aptos" panose="020B0004020202020204" pitchFamily="34" charset="0"/>
                <a:cs typeface="Times New Roman" panose="02020603050405020304" pitchFamily="18" charset="0"/>
                <a:hlinkClick r:id="rId10"/>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(Middleton)/</a:t>
            </a:r>
            <a:r>
              <a:rPr lang="en-US" sz="1800" b="1" kern="100" dirty="0">
                <a:latin typeface="Proxima Nova Extrabold" panose="02000506030000020004"/>
                <a:ea typeface="Aptos" panose="020B0004020202020204" pitchFamily="34" charset="0"/>
                <a:cs typeface="Times New Roman" panose="02020603050405020304" pitchFamily="18" charset="0"/>
                <a:hlinkClick r:id="rId11"/>
              </a:rPr>
              <a:t>S.B. 919 </a:t>
            </a:r>
            <a:r>
              <a:rPr lang="en-US" sz="1800" kern="100" dirty="0">
                <a:latin typeface="Proxima Nova Extrabold" panose="02000506030000020004"/>
                <a:ea typeface="Aptos" panose="020B0004020202020204" pitchFamily="34" charset="0"/>
                <a:cs typeface="Times New Roman" panose="02020603050405020304" pitchFamily="18" charset="0"/>
              </a:rPr>
              <a:t>(Zaffirini) </a:t>
            </a:r>
            <a:r>
              <a:rPr lang="en-US" sz="1800" kern="100" dirty="0">
                <a:effectLst/>
                <a:latin typeface="Proxima Nova Extrabold" panose="02000506030000020004"/>
                <a:ea typeface="Aptos" panose="020B0004020202020204" pitchFamily="34" charset="0"/>
                <a:cs typeface="Times New Roman" panose="02020603050405020304" pitchFamily="18" charset="0"/>
              </a:rPr>
              <a:t>– Omnibus PIA bills – (shortens some deadlines, </a:t>
            </a:r>
            <a:r>
              <a:rPr lang="en-US" sz="1800" kern="100" dirty="0">
                <a:latin typeface="Proxima Nova Extrabold" panose="02000506030000020004"/>
                <a:ea typeface="Aptos" panose="020B0004020202020204" pitchFamily="34" charset="0"/>
                <a:cs typeface="Times New Roman" panose="02020603050405020304" pitchFamily="18" charset="0"/>
              </a:rPr>
              <a:t>in some cases, </a:t>
            </a:r>
            <a:r>
              <a:rPr lang="en-US" sz="1800" kern="100" dirty="0">
                <a:effectLst/>
                <a:latin typeface="Proxima Nova Extrabold" panose="02000506030000020004"/>
                <a:ea typeface="Aptos" panose="020B0004020202020204" pitchFamily="34" charset="0"/>
                <a:cs typeface="Times New Roman" panose="02020603050405020304" pitchFamily="18" charset="0"/>
              </a:rPr>
              <a:t>governing body must complete PIA training) </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12"/>
              </a:rPr>
              <a:t>S.B. 986</a:t>
            </a:r>
            <a:r>
              <a:rPr lang="en-US" sz="1800" b="1" i="1" kern="100" dirty="0">
                <a:effectLst/>
                <a:latin typeface="Proxima Nova Extrabold" panose="02000506030000020004"/>
                <a:ea typeface="Aptos" panose="020B0004020202020204" pitchFamily="34" charset="0"/>
                <a:cs typeface="Times New Roman" panose="02020603050405020304" pitchFamily="18" charset="0"/>
                <a:hlinkClick r:id="rId12"/>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(Bettencourt) – Bad faith AG request penalty, expedited response program</a:t>
            </a:r>
          </a:p>
          <a:p>
            <a:pPr marL="285750" marR="0" indent="-285750">
              <a:buFont typeface="Arial" panose="020B0604020202020204" pitchFamily="34" charset="0"/>
              <a:buChar char="•"/>
            </a:pPr>
            <a:r>
              <a:rPr lang="en-US" b="1" kern="100" dirty="0">
                <a:latin typeface="Proxima Nova Extrabold" panose="02000506030000020004"/>
                <a:ea typeface="Aptos" panose="020B0004020202020204" pitchFamily="34" charset="0"/>
                <a:cs typeface="Times New Roman" panose="02020603050405020304" pitchFamily="18" charset="0"/>
                <a:hlinkClick r:id="rId13"/>
              </a:rPr>
              <a:t>H.B. 675 </a:t>
            </a:r>
            <a:r>
              <a:rPr lang="en-US" kern="100" dirty="0">
                <a:latin typeface="Proxima Nova Extrabold" panose="02000506030000020004"/>
                <a:ea typeface="Aptos" panose="020B0004020202020204" pitchFamily="34" charset="0"/>
                <a:cs typeface="Times New Roman" panose="02020603050405020304" pitchFamily="18" charset="0"/>
              </a:rPr>
              <a:t>(Vasut)/</a:t>
            </a:r>
            <a:r>
              <a:rPr lang="en-US" b="1" kern="100" dirty="0">
                <a:latin typeface="Proxima Nova Extrabold" panose="02000506030000020004"/>
                <a:ea typeface="Aptos" panose="020B0004020202020204" pitchFamily="34" charset="0"/>
                <a:cs typeface="Times New Roman" panose="02020603050405020304" pitchFamily="18" charset="0"/>
                <a:hlinkClick r:id="rId14"/>
              </a:rPr>
              <a:t>H.B. 2248 </a:t>
            </a:r>
            <a:r>
              <a:rPr lang="en-US" kern="100" dirty="0">
                <a:latin typeface="Proxima Nova Extrabold" panose="02000506030000020004"/>
                <a:ea typeface="Aptos" panose="020B0004020202020204" pitchFamily="34" charset="0"/>
                <a:cs typeface="Times New Roman" panose="02020603050405020304" pitchFamily="18" charset="0"/>
              </a:rPr>
              <a:t>(Smithee) – Limits charges that can be imposed under PIA; H.B. 675 on House Calendar 4/8</a:t>
            </a:r>
            <a:endParaRPr lang="en-US" sz="1800" kern="100" dirty="0">
              <a:effectLst/>
              <a:latin typeface="Proxima Nova Extrabold" panose="020005060300000200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67723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233A4-EFCB-4A8C-9880-8989951DB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ACFCA-9489-A38A-A67E-A51066B97671}"/>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City Administration</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32A25F26-A16A-1EDE-1948-D33971AA584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9ED6E3FA-1DB6-5AAF-7863-CDDECAFDC57D}"/>
              </a:ext>
            </a:extLst>
          </p:cNvPr>
          <p:cNvSpPr txBox="1"/>
          <p:nvPr/>
        </p:nvSpPr>
        <p:spPr>
          <a:xfrm>
            <a:off x="1157776" y="1407686"/>
            <a:ext cx="9334500" cy="4801314"/>
          </a:xfrm>
          <a:prstGeom prst="rect">
            <a:avLst/>
          </a:prstGeom>
          <a:noFill/>
        </p:spPr>
        <p:txBody>
          <a:bodyPr wrap="square" rtlCol="0">
            <a:spAutoFit/>
          </a:bodyPr>
          <a:lstStyle/>
          <a:p>
            <a:pPr marL="0" indent="0" algn="just">
              <a:buNone/>
            </a:pPr>
            <a:r>
              <a:rPr lang="en-US" sz="1800" b="1" dirty="0">
                <a:latin typeface="Proxima Nova Extrabold" panose="02000506030000020004"/>
                <a:cs typeface="Times New Roman" panose="02020603050405020304" pitchFamily="18" charset="0"/>
              </a:rPr>
              <a:t>Must Allow Licensed Carry in City Leases</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4"/>
              </a:rPr>
              <a:t>H.B. 1715 </a:t>
            </a:r>
            <a:r>
              <a:rPr lang="en-US" sz="1800" kern="100" dirty="0">
                <a:effectLst/>
                <a:latin typeface="Proxima Nova Extrabold" panose="02000506030000020004"/>
                <a:ea typeface="Aptos" panose="020B0004020202020204" pitchFamily="34" charset="0"/>
                <a:cs typeface="Times New Roman" panose="02020603050405020304" pitchFamily="18" charset="0"/>
              </a:rPr>
              <a:t>(Cain)/</a:t>
            </a: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5"/>
              </a:rPr>
              <a:t>S.B. 1065 </a:t>
            </a:r>
            <a:r>
              <a:rPr lang="en-US" sz="1800" kern="100" dirty="0">
                <a:effectLst/>
                <a:latin typeface="Proxima Nova Extrabold" panose="02000506030000020004"/>
                <a:ea typeface="Aptos" panose="020B0004020202020204" pitchFamily="34" charset="0"/>
                <a:cs typeface="Times New Roman" panose="02020603050405020304" pitchFamily="18" charset="0"/>
              </a:rPr>
              <a:t>(Hall) –</a:t>
            </a:r>
            <a:r>
              <a:rPr lang="en-US" sz="1800" b="1" kern="100" dirty="0">
                <a:effectLst/>
                <a:latin typeface="Proxima Nova Extrabold" panose="02000506030000020004"/>
                <a:ea typeface="Aptos" panose="020B0004020202020204" pitchFamily="34" charset="0"/>
                <a:cs typeface="Times New Roman" panose="02020603050405020304" pitchFamily="18" charset="0"/>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Must include language allowing licensed carry in leases of city-owned property</a:t>
            </a:r>
          </a:p>
          <a:p>
            <a:pPr algn="just"/>
            <a:endParaRPr lang="en-US" sz="1800" b="1" dirty="0">
              <a:latin typeface="Proxima Nova Extrabold" panose="02000506030000020004"/>
              <a:cs typeface="Times New Roman" panose="02020603050405020304" pitchFamily="18" charset="0"/>
            </a:endParaRPr>
          </a:p>
          <a:p>
            <a:pPr marL="0" indent="0" algn="just">
              <a:buNone/>
            </a:pPr>
            <a:r>
              <a:rPr lang="en-US" sz="1800" b="1" dirty="0">
                <a:latin typeface="Proxima Nova Extrabold" panose="02000506030000020004"/>
                <a:cs typeface="Times New Roman" panose="02020603050405020304" pitchFamily="18" charset="0"/>
              </a:rPr>
              <a:t>Preempting Local Food and Agriculture Regulations</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6"/>
              </a:rPr>
              <a:t>S.B. 1008 </a:t>
            </a:r>
            <a:r>
              <a:rPr lang="en-US" sz="1800" kern="100" dirty="0">
                <a:effectLst/>
                <a:latin typeface="Proxima Nova Extrabold" panose="02000506030000020004"/>
                <a:ea typeface="Aptos" panose="020B0004020202020204" pitchFamily="34" charset="0"/>
                <a:cs typeface="Times New Roman" panose="02020603050405020304" pitchFamily="18" charset="0"/>
              </a:rPr>
              <a:t>(Middleton) – Preempts local food service, health and sound regulations;  reported from Senate Bus and Commerce</a:t>
            </a:r>
          </a:p>
          <a:p>
            <a:pPr marL="285750" marR="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7"/>
              </a:rPr>
              <a:t>H.B. 2844 </a:t>
            </a:r>
            <a:r>
              <a:rPr lang="en-US" sz="1800" kern="100" dirty="0">
                <a:effectLst/>
                <a:latin typeface="Proxima Nova Extrabold" panose="02000506030000020004"/>
                <a:ea typeface="Aptos" panose="020B0004020202020204" pitchFamily="34" charset="0"/>
                <a:cs typeface="Times New Roman" panose="02020603050405020304" pitchFamily="18" charset="0"/>
              </a:rPr>
              <a:t>(Landgraf</a:t>
            </a:r>
            <a:r>
              <a:rPr lang="en-US" sz="1800" kern="100" dirty="0">
                <a:latin typeface="Proxima Nova Extrabold" panose="02000506030000020004"/>
                <a:ea typeface="Aptos" panose="020B0004020202020204" pitchFamily="34" charset="0"/>
                <a:cs typeface="Times New Roman" panose="02020603050405020304" pitchFamily="18" charset="0"/>
              </a:rPr>
              <a:t>)/</a:t>
            </a:r>
            <a:r>
              <a:rPr lang="en-US" sz="1800" b="1" kern="100" dirty="0">
                <a:latin typeface="Proxima Nova Extrabold" panose="02000506030000020004"/>
                <a:ea typeface="Aptos" panose="020B0004020202020204" pitchFamily="34" charset="0"/>
                <a:cs typeface="Times New Roman" panose="02020603050405020304" pitchFamily="18" charset="0"/>
                <a:hlinkClick r:id="rId8"/>
              </a:rPr>
              <a:t>H.B. 2683 </a:t>
            </a:r>
            <a:r>
              <a:rPr lang="en-US" sz="1800" kern="100" dirty="0">
                <a:latin typeface="Proxima Nova Extrabold" panose="02000506030000020004"/>
                <a:ea typeface="Aptos" panose="020B0004020202020204" pitchFamily="34" charset="0"/>
                <a:cs typeface="Times New Roman" panose="02020603050405020304" pitchFamily="18" charset="0"/>
              </a:rPr>
              <a:t>(</a:t>
            </a:r>
            <a:r>
              <a:rPr lang="en-US" sz="1800" kern="100" dirty="0">
                <a:effectLst/>
                <a:latin typeface="Proxima Nova Extrabold" panose="02000506030000020004"/>
                <a:ea typeface="Aptos" panose="020B0004020202020204" pitchFamily="34" charset="0"/>
                <a:cs typeface="Times New Roman" panose="02020603050405020304" pitchFamily="18" charset="0"/>
              </a:rPr>
              <a:t>Harrison) – </a:t>
            </a:r>
            <a:r>
              <a:rPr lang="en-US" sz="1800" kern="100" dirty="0">
                <a:latin typeface="Proxima Nova Extrabold" panose="02000506030000020004"/>
                <a:ea typeface="Aptos" panose="020B0004020202020204" pitchFamily="34" charset="0"/>
                <a:cs typeface="Times New Roman" panose="02020603050405020304" pitchFamily="18" charset="0"/>
              </a:rPr>
              <a:t>P</a:t>
            </a:r>
            <a:r>
              <a:rPr lang="en-US" sz="1800" kern="100" dirty="0">
                <a:effectLst/>
                <a:latin typeface="Proxima Nova Extrabold" panose="02000506030000020004"/>
                <a:ea typeface="Aptos" panose="020B0004020202020204" pitchFamily="34" charset="0"/>
                <a:cs typeface="Times New Roman" panose="02020603050405020304" pitchFamily="18" charset="0"/>
              </a:rPr>
              <a:t>reempts local food truck regulations</a:t>
            </a:r>
          </a:p>
          <a:p>
            <a:pPr marL="285750" indent="-285750">
              <a:buFont typeface="Arial" panose="020B0604020202020204" pitchFamily="34" charset="0"/>
              <a:buChar char="•"/>
            </a:pPr>
            <a:r>
              <a:rPr lang="en-US" sz="1800" b="1" kern="100" dirty="0">
                <a:effectLst/>
                <a:latin typeface="Proxima Nova Extrabold" panose="02000506030000020004"/>
                <a:ea typeface="Aptos" panose="020B0004020202020204" pitchFamily="34" charset="0"/>
                <a:cs typeface="Times New Roman" panose="02020603050405020304" pitchFamily="18" charset="0"/>
                <a:hlinkClick r:id="rId7"/>
              </a:rPr>
              <a:t>H.B. 1964</a:t>
            </a:r>
            <a:r>
              <a:rPr lang="en-US" sz="1800" b="1" kern="100" dirty="0">
                <a:effectLst/>
                <a:latin typeface="Proxima Nova Extrabold" panose="02000506030000020004"/>
                <a:ea typeface="Aptos" panose="020B0004020202020204" pitchFamily="34" charset="0"/>
                <a:cs typeface="Times New Roman" panose="02020603050405020304" pitchFamily="18" charset="0"/>
              </a:rPr>
              <a:t> </a:t>
            </a:r>
            <a:r>
              <a:rPr lang="en-US" sz="1800" kern="100" dirty="0">
                <a:effectLst/>
                <a:latin typeface="Proxima Nova Extrabold" panose="02000506030000020004"/>
                <a:ea typeface="Aptos" panose="020B0004020202020204" pitchFamily="34" charset="0"/>
                <a:cs typeface="Times New Roman" panose="02020603050405020304" pitchFamily="18" charset="0"/>
              </a:rPr>
              <a:t>(Spiller) / </a:t>
            </a:r>
            <a:r>
              <a:rPr lang="en-US" sz="1800" b="1" kern="100" dirty="0">
                <a:latin typeface="Proxima Nova Extrabold" panose="02000506030000020004"/>
                <a:ea typeface="Aptos" panose="020B0004020202020204" pitchFamily="34" charset="0"/>
                <a:cs typeface="Times New Roman" panose="02020603050405020304" pitchFamily="18" charset="0"/>
                <a:hlinkClick r:id="rId8"/>
              </a:rPr>
              <a:t>S.B. 1035</a:t>
            </a:r>
            <a:r>
              <a:rPr lang="en-US" sz="1800" b="1" kern="100" dirty="0">
                <a:latin typeface="Proxima Nova Extrabold" panose="02000506030000020004"/>
                <a:ea typeface="Aptos" panose="020B0004020202020204" pitchFamily="34" charset="0"/>
                <a:cs typeface="Times New Roman" panose="02020603050405020304" pitchFamily="18" charset="0"/>
              </a:rPr>
              <a:t> </a:t>
            </a:r>
            <a:r>
              <a:rPr lang="en-US" sz="1800" kern="100" dirty="0">
                <a:latin typeface="Proxima Nova Extrabold" panose="02000506030000020004"/>
                <a:ea typeface="Aptos" panose="020B0004020202020204" pitchFamily="34" charset="0"/>
                <a:cs typeface="Times New Roman" panose="02020603050405020304" pitchFamily="18" charset="0"/>
              </a:rPr>
              <a:t>(Sparks)</a:t>
            </a:r>
            <a:r>
              <a:rPr lang="en-US" sz="1800" kern="100" dirty="0">
                <a:effectLst/>
                <a:latin typeface="Proxima Nova Extrabold" panose="02000506030000020004"/>
                <a:ea typeface="Aptos" panose="020B0004020202020204" pitchFamily="34" charset="0"/>
                <a:cs typeface="Times New Roman" panose="02020603050405020304" pitchFamily="18" charset="0"/>
              </a:rPr>
              <a:t> – Injunctive and declaratory relief for last session’s agriculture preemption bill HB 2380; HB 1964 </a:t>
            </a:r>
            <a:r>
              <a:rPr lang="en-US" kern="100" dirty="0">
                <a:latin typeface="Proxima Nova Extrabold" panose="02000506030000020004"/>
                <a:ea typeface="Aptos" panose="020B0004020202020204" pitchFamily="34" charset="0"/>
                <a:cs typeface="Times New Roman" panose="02020603050405020304" pitchFamily="18" charset="0"/>
              </a:rPr>
              <a:t>reported</a:t>
            </a:r>
            <a:r>
              <a:rPr lang="en-US" sz="1800" kern="100" dirty="0">
                <a:effectLst/>
                <a:latin typeface="Proxima Nova Extrabold" panose="02000506030000020004"/>
                <a:ea typeface="Aptos" panose="020B0004020202020204" pitchFamily="34" charset="0"/>
                <a:cs typeface="Times New Roman" panose="02020603050405020304" pitchFamily="18" charset="0"/>
              </a:rPr>
              <a:t> from House Ag and Livestock; SB 1035 on Sente intent calendar</a:t>
            </a:r>
          </a:p>
          <a:p>
            <a:pPr marL="0" marR="0"/>
            <a:endParaRPr lang="en-US" sz="1800" dirty="0">
              <a:latin typeface="Proxima Nova Extrabold" panose="02000506030000020004"/>
              <a:cs typeface="Times New Roman" panose="02020603050405020304" pitchFamily="18" charset="0"/>
            </a:endParaRPr>
          </a:p>
          <a:p>
            <a:pPr marL="0" marR="0" indent="0">
              <a:buNone/>
            </a:pPr>
            <a:r>
              <a:rPr lang="en-US" sz="1800" b="1" dirty="0">
                <a:latin typeface="Proxima Nova Extrabold" panose="02000506030000020004"/>
                <a:cs typeface="Times New Roman" panose="02020603050405020304" pitchFamily="18" charset="0"/>
              </a:rPr>
              <a:t>City Finance and Economic Development</a:t>
            </a:r>
            <a:endParaRPr lang="en-US" b="1" dirty="0">
              <a:latin typeface="Proxima Nova Extrabold" panose="02000506030000020004"/>
              <a:cs typeface="Times New Roman" panose="02020603050405020304" pitchFamily="18" charset="0"/>
            </a:endParaRPr>
          </a:p>
          <a:p>
            <a:pPr marL="285750" marR="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9"/>
              </a:rPr>
              <a:t>H.B. 5267 </a:t>
            </a:r>
            <a:r>
              <a:rPr lang="en-US" sz="1800" dirty="0">
                <a:latin typeface="Proxima Nova Extrabold" panose="02000506030000020004"/>
                <a:cs typeface="Times New Roman" panose="02020603050405020304" pitchFamily="18" charset="0"/>
              </a:rPr>
              <a:t>(C. Bell) – </a:t>
            </a:r>
            <a:r>
              <a:rPr lang="en-US" dirty="0">
                <a:latin typeface="Proxima Nova Extrabold" panose="02000506030000020004"/>
                <a:cs typeface="Times New Roman" panose="02020603050405020304" pitchFamily="18" charset="0"/>
              </a:rPr>
              <a:t>E</a:t>
            </a:r>
            <a:r>
              <a:rPr lang="en-US" sz="1800" dirty="0">
                <a:latin typeface="Proxima Nova Extrabold" panose="02000506030000020004"/>
                <a:cs typeface="Times New Roman" panose="02020603050405020304" pitchFamily="18" charset="0"/>
              </a:rPr>
              <a:t>xpenditure limit on all cities, city can only exceed with election</a:t>
            </a:r>
            <a:endParaRPr lang="en-US" sz="1800" b="1" dirty="0">
              <a:latin typeface="Proxima Nova Extrabold" panose="02000506030000020004"/>
              <a:cs typeface="Times New Roman" panose="02020603050405020304" pitchFamily="18" charset="0"/>
            </a:endParaRPr>
          </a:p>
          <a:p>
            <a:pPr marL="285750" marR="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10"/>
              </a:rPr>
              <a:t>S.B. 1851 </a:t>
            </a:r>
            <a:r>
              <a:rPr lang="en-US" sz="1800" dirty="0">
                <a:latin typeface="Proxima Nova Extrabold" panose="02000506030000020004"/>
                <a:cs typeface="Times New Roman" panose="02020603050405020304" pitchFamily="18" charset="0"/>
              </a:rPr>
              <a:t>(Nichols) – Subject to no-new-revenue rate for not conducting annual audit</a:t>
            </a:r>
          </a:p>
          <a:p>
            <a:pPr marL="285750" marR="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11"/>
              </a:rPr>
              <a:t>S.B. 878 </a:t>
            </a:r>
            <a:r>
              <a:rPr lang="en-US" sz="1800" dirty="0">
                <a:latin typeface="Proxima Nova Extrabold" panose="02000506030000020004"/>
                <a:cs typeface="Times New Roman" panose="02020603050405020304" pitchFamily="18" charset="0"/>
              </a:rPr>
              <a:t>(Birdwell) – </a:t>
            </a:r>
            <a:r>
              <a:rPr lang="en-US" dirty="0">
                <a:latin typeface="Proxima Nova Extrabold" panose="02000506030000020004"/>
                <a:cs typeface="Times New Roman" panose="02020603050405020304" pitchFamily="18" charset="0"/>
              </a:rPr>
              <a:t>380 incentive agreement reforms; </a:t>
            </a:r>
            <a:r>
              <a:rPr lang="en-US">
                <a:latin typeface="Proxima Nova Extrabold" panose="02000506030000020004"/>
                <a:cs typeface="Times New Roman" panose="02020603050405020304" pitchFamily="18" charset="0"/>
              </a:rPr>
              <a:t>passed the Senate</a:t>
            </a:r>
            <a:endParaRPr lang="en-US" sz="1800" dirty="0">
              <a:latin typeface="Proxima Nova Extrabold" panose="02000506030000020004"/>
              <a:cs typeface="Times New Roman" panose="02020603050405020304" pitchFamily="18" charset="0"/>
            </a:endParaRPr>
          </a:p>
          <a:p>
            <a:pPr marL="285750" marR="0" indent="-285750">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751961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6264B-9256-EE19-15E4-72C63299A2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F7ADB-47CE-33B1-B86B-FCA050858B9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City Administration</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9358E380-D1D5-B324-7FDC-F2033A20A94E}"/>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561E03D2-2CB9-177D-428C-3C506EA24139}"/>
              </a:ext>
            </a:extLst>
          </p:cNvPr>
          <p:cNvSpPr txBox="1"/>
          <p:nvPr/>
        </p:nvSpPr>
        <p:spPr>
          <a:xfrm>
            <a:off x="1157776" y="1407686"/>
            <a:ext cx="9334500" cy="5355312"/>
          </a:xfrm>
          <a:prstGeom prst="rect">
            <a:avLst/>
          </a:prstGeom>
          <a:noFill/>
        </p:spPr>
        <p:txBody>
          <a:bodyPr wrap="square" rtlCol="0">
            <a:spAutoFit/>
          </a:bodyPr>
          <a:lstStyle/>
          <a:p>
            <a:pPr marR="0"/>
            <a:r>
              <a:rPr lang="en-US" b="1" kern="100" dirty="0">
                <a:latin typeface="Proxima Nova Extrabold" panose="02000506030000020004"/>
                <a:cs typeface="Times New Roman" panose="02020603050405020304" pitchFamily="18" charset="0"/>
              </a:rPr>
              <a:t>Enforcing State Drug Laws</a:t>
            </a:r>
          </a:p>
          <a:p>
            <a:pPr marL="285750" marR="0" indent="-285750">
              <a:buFont typeface="Arial" panose="020B0604020202020204" pitchFamily="34" charset="0"/>
              <a:buChar char="•"/>
            </a:pPr>
            <a:r>
              <a:rPr lang="en-US" b="1" kern="100" dirty="0">
                <a:latin typeface="Proxima Nova Extrabold" panose="02000506030000020004"/>
                <a:cs typeface="Times New Roman" panose="02020603050405020304" pitchFamily="18" charset="0"/>
                <a:hlinkClick r:id="rId4"/>
              </a:rPr>
              <a:t>S.B. 1870 </a:t>
            </a:r>
            <a:r>
              <a:rPr lang="en-US" kern="100" dirty="0">
                <a:latin typeface="Proxima Nova Extrabold" panose="02000506030000020004"/>
                <a:cs typeface="Times New Roman" panose="02020603050405020304" pitchFamily="18" charset="0"/>
              </a:rPr>
              <a:t>(Perry)/</a:t>
            </a:r>
            <a:r>
              <a:rPr lang="en-US" b="1" kern="100" dirty="0">
                <a:latin typeface="Proxima Nova Extrabold" panose="02000506030000020004"/>
                <a:cs typeface="Times New Roman" panose="02020603050405020304" pitchFamily="18" charset="0"/>
                <a:hlinkClick r:id="rId5"/>
              </a:rPr>
              <a:t>H.B. 5082 </a:t>
            </a:r>
            <a:r>
              <a:rPr lang="en-US" kern="100" dirty="0">
                <a:latin typeface="Proxima Nova Extrabold" panose="02000506030000020004"/>
                <a:cs typeface="Times New Roman" panose="02020603050405020304" pitchFamily="18" charset="0"/>
              </a:rPr>
              <a:t>(Leach) – Cities and counties may not hold an election on a charter provision prohibiting or limiting enforcement of state drug laws, or adopt a similar local ordinance or policy</a:t>
            </a:r>
          </a:p>
          <a:p>
            <a:pPr marL="285750" marR="0" indent="-285750">
              <a:buFont typeface="Arial" panose="020B0604020202020204" pitchFamily="34" charset="0"/>
              <a:buChar char="•"/>
            </a:pPr>
            <a:endParaRPr lang="en-US" kern="100" dirty="0">
              <a:latin typeface="Proxima Nova Extrabold" panose="02000506030000020004"/>
              <a:cs typeface="Times New Roman" panose="02020603050405020304" pitchFamily="18" charset="0"/>
            </a:endParaRPr>
          </a:p>
          <a:p>
            <a:pPr marR="0"/>
            <a:r>
              <a:rPr lang="en-US" b="1" kern="100" dirty="0">
                <a:latin typeface="Proxima Nova Extrabold" panose="02000506030000020004"/>
                <a:cs typeface="Times New Roman" panose="02020603050405020304" pitchFamily="18" charset="0"/>
              </a:rPr>
              <a:t>Road Contractor Liability</a:t>
            </a:r>
          </a:p>
          <a:p>
            <a:pPr marL="285750" marR="0" indent="-285750">
              <a:buFont typeface="Arial" panose="020B0604020202020204" pitchFamily="34" charset="0"/>
              <a:buChar char="•"/>
            </a:pPr>
            <a:r>
              <a:rPr lang="en-US" b="1" kern="100" dirty="0">
                <a:latin typeface="Proxima Nova Extrabold" panose="02000506030000020004"/>
                <a:cs typeface="Times New Roman" panose="02020603050405020304" pitchFamily="18" charset="0"/>
                <a:hlinkClick r:id="rId6"/>
              </a:rPr>
              <a:t>S.B. 2823 </a:t>
            </a:r>
            <a:r>
              <a:rPr lang="en-US" kern="100" dirty="0">
                <a:latin typeface="Proxima Nova Extrabold" panose="02000506030000020004"/>
                <a:cs typeface="Times New Roman" panose="02020603050405020304" pitchFamily="18" charset="0"/>
              </a:rPr>
              <a:t>(Bettencourt) – Contractor who designs, installs, constructs, repairs or maintains a highway, road, street, or related traffic management devices for local government is not liable for harm if contractor’s performance materially complied with relevant contract documents</a:t>
            </a:r>
          </a:p>
          <a:p>
            <a:pPr marL="285750" marR="0" indent="-285750">
              <a:buFont typeface="Arial" panose="020B0604020202020204" pitchFamily="34" charset="0"/>
              <a:buChar char="•"/>
            </a:pPr>
            <a:endParaRPr lang="en-US" kern="100" dirty="0">
              <a:latin typeface="Proxima Nova Extrabold" panose="02000506030000020004"/>
              <a:cs typeface="Times New Roman" panose="02020603050405020304" pitchFamily="18" charset="0"/>
            </a:endParaRPr>
          </a:p>
          <a:p>
            <a:pPr marL="0" marR="0" indent="0">
              <a:buNone/>
            </a:pPr>
            <a:r>
              <a:rPr lang="en-US" sz="1800" b="1" dirty="0">
                <a:latin typeface="Proxima Nova Extrabold" panose="02000506030000020004"/>
                <a:cs typeface="Times New Roman" panose="02020603050405020304" pitchFamily="18" charset="0"/>
              </a:rPr>
              <a:t>Severance Pay </a:t>
            </a:r>
          </a:p>
          <a:p>
            <a:pPr marL="285750" marR="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7"/>
              </a:rPr>
              <a:t>H.B. 762 </a:t>
            </a:r>
            <a:r>
              <a:rPr lang="en-US" sz="1800" dirty="0">
                <a:latin typeface="Proxima Nova Extrabold" panose="02000506030000020004"/>
                <a:cs typeface="Times New Roman" panose="02020603050405020304" pitchFamily="18" charset="0"/>
              </a:rPr>
              <a:t>(Leach)/</a:t>
            </a:r>
            <a:r>
              <a:rPr lang="en-US" sz="1800" b="1" dirty="0">
                <a:latin typeface="Proxima Nova Extrabold" panose="02000506030000020004"/>
                <a:cs typeface="Times New Roman" panose="02020603050405020304" pitchFamily="18" charset="0"/>
                <a:hlinkClick r:id="rId8"/>
              </a:rPr>
              <a:t>S.B. 2237 </a:t>
            </a:r>
            <a:r>
              <a:rPr lang="en-US" sz="1800" dirty="0">
                <a:latin typeface="Proxima Nova Extrabold" panose="02000506030000020004"/>
                <a:cs typeface="Times New Roman" panose="02020603050405020304" pitchFamily="18" charset="0"/>
              </a:rPr>
              <a:t>(Bettencourt) – Cap severance pay for city employees at 20 weeks’ pay; SB 2237 voted from Senate Local Government</a:t>
            </a:r>
          </a:p>
          <a:p>
            <a:pPr marR="0"/>
            <a:endParaRPr lang="en-US" kern="100" dirty="0">
              <a:latin typeface="Proxima Nova Extrabold" panose="02000506030000020004"/>
              <a:cs typeface="Times New Roman" panose="02020603050405020304" pitchFamily="18" charset="0"/>
            </a:endParaRPr>
          </a:p>
          <a:p>
            <a:pPr marR="0"/>
            <a:r>
              <a:rPr lang="en-US" b="1" kern="100" dirty="0">
                <a:latin typeface="Proxima Nova Extrabold" panose="02000506030000020004"/>
                <a:ea typeface="Aptos" panose="020B0004020202020204" pitchFamily="34" charset="0"/>
                <a:cs typeface="Times New Roman" panose="02020603050405020304" pitchFamily="18" charset="0"/>
              </a:rPr>
              <a:t>Nuisance/Environmental Lawsuits</a:t>
            </a:r>
            <a:endParaRPr lang="en-US" sz="1800" b="1" kern="100" dirty="0">
              <a:effectLst/>
              <a:latin typeface="Proxima Nova Extrabold" panose="02000506030000020004"/>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b="1" kern="100" dirty="0">
                <a:latin typeface="Proxima Nova Extrabold" panose="02000506030000020004"/>
                <a:ea typeface="Aptos" panose="020B0004020202020204" pitchFamily="34" charset="0"/>
                <a:cs typeface="Times New Roman" panose="02020603050405020304" pitchFamily="18" charset="0"/>
                <a:hlinkClick r:id="rId9"/>
              </a:rPr>
              <a:t>S.B. 779 </a:t>
            </a:r>
            <a:r>
              <a:rPr lang="en-US" kern="100" dirty="0">
                <a:latin typeface="Proxima Nova Extrabold" panose="02000506030000020004"/>
                <a:ea typeface="Aptos" panose="020B0004020202020204" pitchFamily="34" charset="0"/>
                <a:cs typeface="Times New Roman" panose="02020603050405020304" pitchFamily="18" charset="0"/>
              </a:rPr>
              <a:t>(Middleton) – Preempts many city common law nuisance lawsuits</a:t>
            </a:r>
          </a:p>
          <a:p>
            <a:pPr marR="0"/>
            <a:endParaRPr lang="en-US" kern="100" dirty="0">
              <a:latin typeface="Proxima Nova Extrabold" panose="02000506030000020004"/>
              <a:cs typeface="Times New Roman" panose="02020603050405020304" pitchFamily="18" charset="0"/>
            </a:endParaRPr>
          </a:p>
          <a:p>
            <a:pPr marR="0"/>
            <a:endParaRPr lang="en-US" sz="1800" b="1" kern="1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4088112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6E927-EDFA-80A8-4F08-ECB0DB7D9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7F170-B172-AF39-0273-59387DB355D1}"/>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City Administration</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388E907A-AB82-453D-71D9-66DC3A982253}"/>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9D2E7D16-4319-26D7-6EEB-DBD6070AC406}"/>
              </a:ext>
            </a:extLst>
          </p:cNvPr>
          <p:cNvSpPr txBox="1"/>
          <p:nvPr/>
        </p:nvSpPr>
        <p:spPr>
          <a:xfrm>
            <a:off x="1157776" y="1407686"/>
            <a:ext cx="9334500" cy="1754326"/>
          </a:xfrm>
          <a:prstGeom prst="rect">
            <a:avLst/>
          </a:prstGeom>
          <a:noFill/>
        </p:spPr>
        <p:txBody>
          <a:bodyPr wrap="square" rtlCol="0">
            <a:spAutoFit/>
          </a:bodyPr>
          <a:lstStyle/>
          <a:p>
            <a:pPr marR="0"/>
            <a:endParaRPr lang="en-US" kern="100" dirty="0">
              <a:latin typeface="Proxima Nova Extrabold" panose="02000506030000020004"/>
              <a:cs typeface="Times New Roman" panose="02020603050405020304" pitchFamily="18" charset="0"/>
            </a:endParaRPr>
          </a:p>
          <a:p>
            <a:pPr marR="0"/>
            <a:r>
              <a:rPr lang="en-US" b="1" kern="100" dirty="0">
                <a:latin typeface="Proxima Nova Extrabold" panose="02000506030000020004"/>
                <a:ea typeface="Aptos" panose="020B0004020202020204" pitchFamily="34" charset="0"/>
                <a:cs typeface="Times New Roman" panose="02020603050405020304" pitchFamily="18" charset="0"/>
              </a:rPr>
              <a:t>City Audit</a:t>
            </a:r>
            <a:endParaRPr lang="en-US" sz="1800" b="1" kern="100" dirty="0">
              <a:effectLst/>
              <a:latin typeface="Proxima Nova Extrabold" panose="02000506030000020004"/>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b="1" kern="100" dirty="0">
                <a:latin typeface="Proxima Nova Extrabold" panose="02000506030000020004"/>
                <a:ea typeface="Aptos" panose="020B0004020202020204" pitchFamily="34" charset="0"/>
                <a:cs typeface="Times New Roman" panose="02020603050405020304" pitchFamily="18" charset="0"/>
                <a:hlinkClick r:id="rId4"/>
              </a:rPr>
              <a:t>S.B. 1851 </a:t>
            </a:r>
            <a:r>
              <a:rPr lang="en-US" kern="100" dirty="0">
                <a:latin typeface="Proxima Nova Extrabold" panose="02000506030000020004"/>
                <a:ea typeface="Aptos" panose="020B0004020202020204" pitchFamily="34" charset="0"/>
                <a:cs typeface="Times New Roman" panose="02020603050405020304" pitchFamily="18" charset="0"/>
              </a:rPr>
              <a:t>(Nichols) – Audit late by more than 6 months results in tax rate no greater than no new revenue rate; voted from Senate Local Government</a:t>
            </a:r>
          </a:p>
          <a:p>
            <a:pPr marR="0"/>
            <a:endParaRPr lang="en-US" kern="100" dirty="0">
              <a:latin typeface="Proxima Nova Extrabold" panose="02000506030000020004"/>
              <a:cs typeface="Times New Roman" panose="02020603050405020304" pitchFamily="18" charset="0"/>
            </a:endParaRPr>
          </a:p>
          <a:p>
            <a:pPr marR="0"/>
            <a:endParaRPr lang="en-US" sz="1800" b="1" kern="1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458914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8C1EE-908C-3350-8B3B-FCBA0D5B8A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4CD2B-71B7-D313-CA41-0492DF1E9470}"/>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Questions?</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36C4B631-7031-5DB9-F49A-4687EADBA3CC}"/>
              </a:ext>
            </a:extLst>
          </p:cNvPr>
          <p:cNvPicPr>
            <a:picLocks noGrp="1" noChangeAspect="1"/>
          </p:cNvPicPr>
          <p:nvPr>
            <p:ph idx="1"/>
          </p:nvPr>
        </p:nvPicPr>
        <p:blipFill>
          <a:blip r:embed="rId3"/>
          <a:stretch>
            <a:fillRect/>
          </a:stretch>
        </p:blipFill>
        <p:spPr>
          <a:xfrm>
            <a:off x="10638653" y="4772025"/>
            <a:ext cx="1258071" cy="1724023"/>
          </a:xfrm>
        </p:spPr>
      </p:pic>
      <p:pic>
        <p:nvPicPr>
          <p:cNvPr id="8" name="Picture 2" descr="Texas State Capitol – Guide To Austin Architecture">
            <a:extLst>
              <a:ext uri="{FF2B5EF4-FFF2-40B4-BE49-F238E27FC236}">
                <a16:creationId xmlns:a16="http://schemas.microsoft.com/office/drawing/2014/main" id="{A15FE8B2-4616-ABE7-944E-97503BD1E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116" y="1422398"/>
            <a:ext cx="51816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712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pitchFamily="2" charset="0"/>
                <a:cs typeface="Arial Black" panose="020B0604020202020204" pitchFamily="34" charset="0"/>
              </a:rPr>
              <a:t>Get Engaged</a:t>
            </a: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2FFA851-A254-45CC-8A4E-D70C96668ABE}"/>
              </a:ext>
            </a:extLst>
          </p:cNvPr>
          <p:cNvSpPr txBox="1"/>
          <p:nvPr/>
        </p:nvSpPr>
        <p:spPr>
          <a:xfrm>
            <a:off x="1016000" y="1828800"/>
            <a:ext cx="9334500" cy="2862322"/>
          </a:xfrm>
          <a:prstGeom prst="rect">
            <a:avLst/>
          </a:prstGeom>
          <a:noFill/>
        </p:spPr>
        <p:txBody>
          <a:bodyPr wrap="square" rtlCol="0">
            <a:spAutoFit/>
          </a:bodyPr>
          <a:lstStyle/>
          <a:p>
            <a:pPr algn="just"/>
            <a:r>
              <a:rPr lang="en-US">
                <a:latin typeface="Proxima Nova Extrabold" panose="02000506030000020004"/>
                <a:cs typeface="Times New Roman" panose="02020603050405020304" pitchFamily="18" charset="0"/>
              </a:rPr>
              <a:t>Now is the time to communicate with your senator and representative about issues important to your city!</a:t>
            </a:r>
          </a:p>
          <a:p>
            <a:pPr algn="just"/>
            <a:endParaRPr lang="en-US">
              <a:latin typeface="Proxima Nova Extrabold" panose="02000506030000020004"/>
              <a:cs typeface="Times New Roman" panose="02020603050405020304" pitchFamily="18" charset="0"/>
            </a:endParaRPr>
          </a:p>
          <a:p>
            <a:pPr algn="just"/>
            <a:r>
              <a:rPr lang="en-US" b="1">
                <a:latin typeface="Proxima Nova Extrabold" panose="02000506030000020004"/>
                <a:cs typeface="Times New Roman" panose="02020603050405020304" pitchFamily="18" charset="0"/>
              </a:rPr>
              <a:t>TML Resources</a:t>
            </a:r>
            <a:r>
              <a:rPr lang="en-US">
                <a:latin typeface="Proxima Nova Extrabold" panose="02000506030000020004"/>
                <a:cs typeface="Times New Roman" panose="02020603050405020304" pitchFamily="18" charset="0"/>
              </a:rPr>
              <a:t>:</a:t>
            </a:r>
          </a:p>
          <a:p>
            <a:pPr algn="just"/>
            <a:endParaRPr lang="en-US">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a:latin typeface="Proxima Nova Extrabold" panose="02000506030000020004"/>
                <a:cs typeface="Times New Roman" panose="02020603050405020304" pitchFamily="18" charset="0"/>
                <a:hlinkClick r:id="rId4"/>
              </a:rPr>
              <a:t>TML Legislative Update</a:t>
            </a:r>
            <a:endParaRPr lang="en-US">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a:latin typeface="Proxima Nova Extrabold" panose="02000506030000020004"/>
                <a:cs typeface="Times New Roman" panose="02020603050405020304" pitchFamily="18" charset="0"/>
                <a:hlinkClick r:id="rId5"/>
              </a:rPr>
              <a:t>Weekly-Updated City-Related Bill Summaries</a:t>
            </a:r>
            <a:endParaRPr lang="en-US">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a:latin typeface="Proxima Nova Extrabold" panose="02000506030000020004"/>
                <a:cs typeface="Times New Roman" panose="02020603050405020304" pitchFamily="18" charset="0"/>
                <a:hlinkClick r:id="rId6"/>
              </a:rPr>
              <a:t>TML Legislative Toolkit</a:t>
            </a:r>
            <a:endParaRPr lang="en-US">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a:latin typeface="Proxima Nova Extrabold" panose="02000506030000020004"/>
                <a:cs typeface="Times New Roman" panose="02020603050405020304" pitchFamily="18" charset="0"/>
                <a:hlinkClick r:id="rId7"/>
              </a:rPr>
              <a:t>Grassroots Involvement Program</a:t>
            </a:r>
            <a:endParaRPr lang="en-US">
              <a:latin typeface="Proxima Nova Extrabold" panose="02000506030000020004"/>
              <a:cs typeface="Times New Roman" panose="02020603050405020304" pitchFamily="18" charset="0"/>
            </a:endParaRPr>
          </a:p>
          <a:p>
            <a:endParaRPr lang="en-US"/>
          </a:p>
        </p:txBody>
      </p:sp>
      <p:pic>
        <p:nvPicPr>
          <p:cNvPr id="4" name="Content Placeholder 3" descr="A qr code with a white background&#10;&#10;Description automatically generated">
            <a:extLst>
              <a:ext uri="{FF2B5EF4-FFF2-40B4-BE49-F238E27FC236}">
                <a16:creationId xmlns:a16="http://schemas.microsoft.com/office/drawing/2014/main" id="{E7E8DBDC-C73A-7549-C4BA-70748CBA93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8650" y="2543234"/>
            <a:ext cx="2286000" cy="2286000"/>
          </a:xfrm>
          <a:prstGeom prst="rect">
            <a:avLst/>
          </a:prstGeom>
        </p:spPr>
      </p:pic>
    </p:spTree>
    <p:extLst>
      <p:ext uri="{BB962C8B-B14F-4D97-AF65-F5344CB8AC3E}">
        <p14:creationId xmlns:p14="http://schemas.microsoft.com/office/powerpoint/2010/main" val="2317835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pitchFamily="2" charset="0"/>
                <a:cs typeface="Arial Black" panose="020B0604020202020204" pitchFamily="34" charset="0"/>
              </a:rPr>
              <a:t>89</a:t>
            </a:r>
            <a:r>
              <a:rPr lang="en-US" sz="3200" b="1" baseline="30000">
                <a:solidFill>
                  <a:srgbClr val="375174"/>
                </a:solidFill>
                <a:latin typeface="Proxima Nova Extrabold" panose="02000506030000020004" pitchFamily="2" charset="0"/>
                <a:cs typeface="Arial Black" panose="020B0604020202020204" pitchFamily="34" charset="0"/>
              </a:rPr>
              <a:t>th</a:t>
            </a:r>
            <a:r>
              <a:rPr lang="en-US" sz="3200" b="1">
                <a:solidFill>
                  <a:srgbClr val="375174"/>
                </a:solidFill>
                <a:latin typeface="Proxima Nova Extrabold" panose="02000506030000020004" pitchFamily="2" charset="0"/>
                <a:cs typeface="Arial Black" panose="020B0604020202020204" pitchFamily="34" charset="0"/>
              </a:rPr>
              <a:t> Legislative Session</a:t>
            </a: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3"/>
          <a:stretch>
            <a:fillRect/>
          </a:stretch>
        </p:blipFill>
        <p:spPr>
          <a:xfrm>
            <a:off x="10638653" y="4772025"/>
            <a:ext cx="1258071" cy="1724023"/>
          </a:xfrm>
        </p:spPr>
      </p:pic>
      <p:pic>
        <p:nvPicPr>
          <p:cNvPr id="4" name="Picture 3">
            <a:extLst>
              <a:ext uri="{FF2B5EF4-FFF2-40B4-BE49-F238E27FC236}">
                <a16:creationId xmlns:a16="http://schemas.microsoft.com/office/drawing/2014/main" id="{3C122BFA-270D-7759-2605-7C0210252BE6}"/>
              </a:ext>
            </a:extLst>
          </p:cNvPr>
          <p:cNvPicPr>
            <a:picLocks noChangeAspect="1"/>
          </p:cNvPicPr>
          <p:nvPr/>
        </p:nvPicPr>
        <p:blipFill>
          <a:blip r:embed="rId4"/>
          <a:stretch>
            <a:fillRect/>
          </a:stretch>
        </p:blipFill>
        <p:spPr>
          <a:xfrm>
            <a:off x="2883129" y="1690688"/>
            <a:ext cx="6425741" cy="4279763"/>
          </a:xfrm>
          <a:prstGeom prst="rect">
            <a:avLst/>
          </a:prstGeom>
        </p:spPr>
      </p:pic>
    </p:spTree>
    <p:extLst>
      <p:ext uri="{BB962C8B-B14F-4D97-AF65-F5344CB8AC3E}">
        <p14:creationId xmlns:p14="http://schemas.microsoft.com/office/powerpoint/2010/main" val="1447864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pitchFamily="2" charset="0"/>
                <a:cs typeface="Arial Black" panose="020B0604020202020204" pitchFamily="34" charset="0"/>
              </a:rPr>
              <a:t>Governor’s Priorities</a:t>
            </a: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2FFA851-A254-45CC-8A4E-D70C96668ABE}"/>
              </a:ext>
            </a:extLst>
          </p:cNvPr>
          <p:cNvSpPr txBox="1"/>
          <p:nvPr/>
        </p:nvSpPr>
        <p:spPr>
          <a:xfrm>
            <a:off x="1016000" y="1828800"/>
            <a:ext cx="9334500" cy="3970318"/>
          </a:xfrm>
          <a:prstGeom prst="rect">
            <a:avLst/>
          </a:prstGeom>
          <a:noFill/>
        </p:spPr>
        <p:txBody>
          <a:bodyPr wrap="square" rtlCol="0">
            <a:spAutoFit/>
          </a:bodyPr>
          <a:lstStyle/>
          <a:p>
            <a:pPr marL="285750" indent="-285750">
              <a:buFont typeface="Arial" panose="020B0604020202020204" pitchFamily="34" charset="0"/>
              <a:buChar char="•"/>
            </a:pPr>
            <a:r>
              <a:rPr lang="en-US" sz="1800">
                <a:latin typeface="Proxima Nova Extrabold" panose="02000506030000020004"/>
                <a:cs typeface="Times New Roman" panose="02020603050405020304" pitchFamily="18" charset="0"/>
              </a:rPr>
              <a:t>Property Tax Relief – Tax and Debt Elections</a:t>
            </a:r>
          </a:p>
          <a:p>
            <a:pPr marL="285750" indent="-285750">
              <a:buFont typeface="Arial" panose="020B0604020202020204" pitchFamily="34" charset="0"/>
              <a:buChar char="•"/>
            </a:pPr>
            <a:endParaRPr lang="en-US" sz="180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a:latin typeface="Proxima Nova Extrabold" panose="02000506030000020004"/>
                <a:cs typeface="Times New Roman" panose="02020603050405020304" pitchFamily="18" charset="0"/>
              </a:rPr>
              <a:t>School Choice</a:t>
            </a:r>
          </a:p>
          <a:p>
            <a:pPr marL="285750" indent="-285750">
              <a:buFont typeface="Arial" panose="020B0604020202020204" pitchFamily="34" charset="0"/>
              <a:buChar char="•"/>
            </a:pPr>
            <a:endParaRPr lang="en-US" sz="180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a:latin typeface="Proxima Nova Extrabold" panose="02000506030000020004"/>
                <a:cs typeface="Times New Roman" panose="02020603050405020304" pitchFamily="18" charset="0"/>
              </a:rPr>
              <a:t>Teacher Pay</a:t>
            </a:r>
          </a:p>
          <a:p>
            <a:pPr marL="285750" indent="-285750">
              <a:buFont typeface="Arial" panose="020B0604020202020204" pitchFamily="34" charset="0"/>
              <a:buChar char="•"/>
            </a:pPr>
            <a:endParaRPr lang="en-US" sz="180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a:latin typeface="Proxima Nova Extrabold" panose="02000506030000020004"/>
                <a:cs typeface="Times New Roman" panose="02020603050405020304" pitchFamily="18" charset="0"/>
              </a:rPr>
              <a:t>Water Investments</a:t>
            </a:r>
          </a:p>
          <a:p>
            <a:pPr marL="285750" indent="-285750">
              <a:buFont typeface="Arial" panose="020B0604020202020204" pitchFamily="34" charset="0"/>
              <a:buChar char="•"/>
            </a:pPr>
            <a:endParaRPr lang="en-US" sz="180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a:latin typeface="Proxima Nova Extrabold" panose="02000506030000020004"/>
                <a:cs typeface="Times New Roman" panose="02020603050405020304" pitchFamily="18" charset="0"/>
              </a:rPr>
              <a:t>Expanding Career and Technology Training</a:t>
            </a:r>
          </a:p>
          <a:p>
            <a:pPr marL="285750" indent="-285750">
              <a:buFont typeface="Arial" panose="020B0604020202020204" pitchFamily="34" charset="0"/>
              <a:buChar char="•"/>
            </a:pPr>
            <a:endParaRPr lang="en-US" sz="180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a:latin typeface="Proxima Nova Extrabold" panose="02000506030000020004"/>
                <a:cs typeface="Times New Roman" panose="02020603050405020304" pitchFamily="18" charset="0"/>
              </a:rPr>
              <a:t>Bail Reform</a:t>
            </a:r>
          </a:p>
          <a:p>
            <a:pPr marL="285750" indent="-285750">
              <a:buFont typeface="Arial" panose="020B0604020202020204" pitchFamily="34" charset="0"/>
              <a:buChar char="•"/>
            </a:pPr>
            <a:endParaRPr lang="en-US" sz="180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a:latin typeface="Proxima Nova Extrabold" panose="02000506030000020004"/>
                <a:cs typeface="Times New Roman" panose="02020603050405020304" pitchFamily="18" charset="0"/>
              </a:rPr>
              <a:t>Texas Cyber Command</a:t>
            </a:r>
          </a:p>
          <a:p>
            <a:endParaRPr lang="en-US"/>
          </a:p>
        </p:txBody>
      </p:sp>
    </p:spTree>
    <p:extLst>
      <p:ext uri="{BB962C8B-B14F-4D97-AF65-F5344CB8AC3E}">
        <p14:creationId xmlns:p14="http://schemas.microsoft.com/office/powerpoint/2010/main" val="18306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pitchFamily="2" charset="0"/>
                <a:cs typeface="Arial Black" panose="020B0604020202020204" pitchFamily="34" charset="0"/>
              </a:rPr>
              <a:t>Lt. Governor’s Priorities</a:t>
            </a: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2FFA851-A254-45CC-8A4E-D70C96668ABE}"/>
              </a:ext>
            </a:extLst>
          </p:cNvPr>
          <p:cNvSpPr txBox="1"/>
          <p:nvPr/>
        </p:nvSpPr>
        <p:spPr>
          <a:xfrm>
            <a:off x="1016000" y="1828800"/>
            <a:ext cx="9334500"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4"/>
              </a:rPr>
              <a:t>S.B. 2 </a:t>
            </a:r>
            <a:r>
              <a:rPr lang="en-US" sz="1800" dirty="0">
                <a:latin typeface="Proxima Nova Extrabold" panose="02000506030000020004"/>
                <a:cs typeface="Times New Roman" panose="02020603050405020304" pitchFamily="18" charset="0"/>
              </a:rPr>
              <a:t>– Education Savings Accounts (Passed the Senate)</a:t>
            </a:r>
          </a:p>
          <a:p>
            <a:pPr marL="285750" indent="-285750">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S.B. 4 </a:t>
            </a:r>
            <a:r>
              <a:rPr lang="en-US" sz="1800" dirty="0">
                <a:latin typeface="Proxima Nova Extrabold" panose="02000506030000020004"/>
                <a:cs typeface="Times New Roman" panose="02020603050405020304" pitchFamily="18" charset="0"/>
              </a:rPr>
              <a:t>– Increasing the homestead exemption to $140,000 (Passed the Senate)</a:t>
            </a:r>
          </a:p>
          <a:p>
            <a:pPr marL="285750" indent="-285750">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6"/>
              </a:rPr>
              <a:t>S.B. 7</a:t>
            </a:r>
            <a:r>
              <a:rPr lang="en-US" sz="1800" b="1" dirty="0">
                <a:latin typeface="Proxima Nova Extrabold" panose="02000506030000020004"/>
                <a:cs typeface="Times New Roman" panose="02020603050405020304" pitchFamily="18" charset="0"/>
              </a:rPr>
              <a:t> </a:t>
            </a:r>
            <a:r>
              <a:rPr lang="en-US" sz="1800" dirty="0">
                <a:latin typeface="Proxima Nova Extrabold" panose="02000506030000020004"/>
                <a:cs typeface="Times New Roman" panose="02020603050405020304" pitchFamily="18" charset="0"/>
              </a:rPr>
              <a:t>– Increasing investments in Texas water supply (Passed the Senate)</a:t>
            </a:r>
          </a:p>
          <a:p>
            <a:pPr marL="285750" indent="-285750">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7"/>
              </a:rPr>
              <a:t>S.B. 8 </a:t>
            </a:r>
            <a:r>
              <a:rPr lang="en-US" sz="1800" dirty="0">
                <a:latin typeface="Proxima Nova Extrabold" panose="02000506030000020004"/>
                <a:cs typeface="Times New Roman" panose="02020603050405020304" pitchFamily="18" charset="0"/>
              </a:rPr>
              <a:t>– Requiring local law enforcement to assist federal deportation efforts (Passed the Senate)</a:t>
            </a:r>
          </a:p>
          <a:p>
            <a:pPr marL="285750" indent="-285750">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b="1" dirty="0">
                <a:latin typeface="Proxima Nova Extrabold" panose="02000506030000020004"/>
                <a:cs typeface="Times New Roman"/>
                <a:hlinkClick r:id="rId8"/>
              </a:rPr>
              <a:t>S.B. 15 </a:t>
            </a:r>
            <a:r>
              <a:rPr lang="en-US" sz="1800" dirty="0">
                <a:latin typeface="Proxima Nova Extrabold" panose="02000506030000020004"/>
                <a:cs typeface="Times New Roman"/>
              </a:rPr>
              <a:t>– Removing barriers to affordable housing (Passed the Senate)</a:t>
            </a:r>
          </a:p>
          <a:p>
            <a:pPr marL="285750" indent="-285750">
              <a:buFont typeface="Arial" panose="020B0604020202020204" pitchFamily="34" charset="0"/>
              <a:buChar char="•"/>
            </a:pPr>
            <a:endParaRPr lang="en-US" sz="1800" dirty="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9"/>
              </a:rPr>
              <a:t>S.B. 19 </a:t>
            </a:r>
            <a:r>
              <a:rPr lang="en-US" sz="1800" dirty="0">
                <a:latin typeface="Proxima Nova Extrabold" panose="02000506030000020004"/>
                <a:cs typeface="Times New Roman" panose="02020603050405020304" pitchFamily="18" charset="0"/>
              </a:rPr>
              <a:t>– Stopping taxpayer dollars for lobbyists (Passed the Senate)</a:t>
            </a:r>
          </a:p>
        </p:txBody>
      </p:sp>
    </p:spTree>
    <p:extLst>
      <p:ext uri="{BB962C8B-B14F-4D97-AF65-F5344CB8AC3E}">
        <p14:creationId xmlns:p14="http://schemas.microsoft.com/office/powerpoint/2010/main" val="2563351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hlinkClick r:id="rId3"/>
              </a:rPr>
              <a:t>TML Priorities</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4"/>
          <a:stretch>
            <a:fillRect/>
          </a:stretch>
        </p:blipFill>
        <p:spPr>
          <a:xfrm>
            <a:off x="10638653" y="4772025"/>
            <a:ext cx="1258071" cy="1724023"/>
          </a:xfrm>
        </p:spPr>
      </p:pic>
      <p:sp>
        <p:nvSpPr>
          <p:cNvPr id="3" name="TextBox 2">
            <a:extLst>
              <a:ext uri="{FF2B5EF4-FFF2-40B4-BE49-F238E27FC236}">
                <a16:creationId xmlns:a16="http://schemas.microsoft.com/office/drawing/2014/main" id="{32FFA851-A254-45CC-8A4E-D70C96668ABE}"/>
              </a:ext>
            </a:extLst>
          </p:cNvPr>
          <p:cNvSpPr txBox="1"/>
          <p:nvPr/>
        </p:nvSpPr>
        <p:spPr>
          <a:xfrm>
            <a:off x="1016000" y="1828800"/>
            <a:ext cx="9334500" cy="3754874"/>
          </a:xfrm>
          <a:prstGeom prst="rect">
            <a:avLst/>
          </a:prstGeom>
          <a:noFill/>
        </p:spPr>
        <p:txBody>
          <a:bodyPr wrap="square" rtlCol="0">
            <a:spAutoFit/>
          </a:bodyPr>
          <a:lstStyle/>
          <a:p>
            <a:pPr marL="0" indent="0" algn="just">
              <a:buNone/>
            </a:pPr>
            <a:r>
              <a:rPr lang="en-US" sz="1600" dirty="0">
                <a:latin typeface="Proxima Nova Extrabold" panose="02000506030000020004"/>
                <a:cs typeface="Times New Roman" panose="02020603050405020304" pitchFamily="18" charset="0"/>
              </a:rPr>
              <a:t>Seek introduction and passage of legislation that:</a:t>
            </a:r>
          </a:p>
          <a:p>
            <a:pPr algn="just"/>
            <a:endParaRPr lang="en-US" sz="1600"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sz="1600" dirty="0">
                <a:latin typeface="Proxima Nova Extrabold" panose="02000506030000020004"/>
                <a:cs typeface="Times New Roman" panose="02020603050405020304" pitchFamily="18" charset="0"/>
              </a:rPr>
              <a:t>Increases street maintenance sales tax flexibility</a:t>
            </a:r>
          </a:p>
          <a:p>
            <a:pPr marL="742950" lvl="1" indent="-285750" algn="just">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5"/>
              </a:rPr>
              <a:t>H.B. 884 </a:t>
            </a:r>
            <a:r>
              <a:rPr lang="en-US" sz="1600" dirty="0">
                <a:latin typeface="Proxima Nova Extrabold" panose="02000506030000020004"/>
                <a:cs typeface="Times New Roman" panose="02020603050405020304" pitchFamily="18" charset="0"/>
              </a:rPr>
              <a:t>(C. Hernandez)/</a:t>
            </a:r>
            <a:r>
              <a:rPr lang="en-US" sz="1600" b="1" dirty="0">
                <a:latin typeface="Proxima Nova Extrabold" panose="02000506030000020004"/>
                <a:cs typeface="Times New Roman" panose="02020603050405020304" pitchFamily="18" charset="0"/>
                <a:hlinkClick r:id="rId6"/>
              </a:rPr>
              <a:t>S.B. 178 </a:t>
            </a:r>
            <a:r>
              <a:rPr lang="en-US" sz="1600" dirty="0">
                <a:latin typeface="Proxima Nova Extrabold" panose="02000506030000020004"/>
                <a:cs typeface="Times New Roman" panose="02020603050405020304" pitchFamily="18" charset="0"/>
              </a:rPr>
              <a:t>(Menendez)/</a:t>
            </a:r>
            <a:r>
              <a:rPr lang="en-US" sz="1600" b="1" dirty="0">
                <a:latin typeface="Proxima Nova Extrabold" panose="02000506030000020004"/>
                <a:cs typeface="Times New Roman" panose="02020603050405020304" pitchFamily="18" charset="0"/>
                <a:hlinkClick r:id="rId7"/>
              </a:rPr>
              <a:t>S.B. 1277</a:t>
            </a:r>
            <a:r>
              <a:rPr lang="en-US" sz="1600" b="1" dirty="0">
                <a:latin typeface="Proxima Nova Extrabold" panose="02000506030000020004"/>
                <a:cs typeface="Times New Roman" panose="02020603050405020304" pitchFamily="18" charset="0"/>
              </a:rPr>
              <a:t> </a:t>
            </a:r>
            <a:r>
              <a:rPr lang="en-US" sz="1600" dirty="0">
                <a:latin typeface="Proxima Nova Extrabold" panose="02000506030000020004"/>
                <a:cs typeface="Times New Roman" panose="02020603050405020304" pitchFamily="18" charset="0"/>
              </a:rPr>
              <a:t>(Parker); S.B. 1277 reported from Senate Local Government</a:t>
            </a:r>
          </a:p>
          <a:p>
            <a:pPr algn="just"/>
            <a:endParaRPr lang="en-US" sz="1600"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sz="1600" dirty="0">
                <a:latin typeface="Proxima Nova Extrabold" panose="02000506030000020004"/>
                <a:cs typeface="Times New Roman" panose="02020603050405020304" pitchFamily="18" charset="0"/>
              </a:rPr>
              <a:t>Allows cities alternate methods for publications of legal notices</a:t>
            </a:r>
          </a:p>
          <a:p>
            <a:pPr marL="742950" lvl="1" indent="-285750" algn="just">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8"/>
              </a:rPr>
              <a:t>H.B. 1028 </a:t>
            </a:r>
            <a:r>
              <a:rPr lang="en-US" sz="1600" dirty="0">
                <a:latin typeface="Proxima Nova Extrabold" panose="02000506030000020004"/>
                <a:cs typeface="Times New Roman" panose="02020603050405020304" pitchFamily="18" charset="0"/>
              </a:rPr>
              <a:t>(Shaheen)/</a:t>
            </a:r>
            <a:r>
              <a:rPr lang="en-US" sz="1600" b="1" dirty="0">
                <a:latin typeface="Proxima Nova Extrabold" panose="02000506030000020004"/>
                <a:cs typeface="Times New Roman" panose="02020603050405020304" pitchFamily="18" charset="0"/>
                <a:hlinkClick r:id="rId9"/>
              </a:rPr>
              <a:t>S.B. 1508 </a:t>
            </a:r>
            <a:r>
              <a:rPr lang="en-US" sz="1600" dirty="0">
                <a:latin typeface="Proxima Nova Extrabold" panose="02000506030000020004"/>
                <a:cs typeface="Times New Roman" panose="02020603050405020304" pitchFamily="18" charset="0"/>
              </a:rPr>
              <a:t>(Hagenbuch)/ </a:t>
            </a:r>
            <a:r>
              <a:rPr lang="en-US" sz="1600" b="1" dirty="0">
                <a:latin typeface="Proxima Nova Extrabold" panose="02000506030000020004"/>
                <a:cs typeface="Times New Roman" panose="02020603050405020304" pitchFamily="18" charset="0"/>
                <a:hlinkClick r:id="rId10"/>
              </a:rPr>
              <a:t>S.B 1062 </a:t>
            </a:r>
            <a:r>
              <a:rPr lang="en-US" sz="1600" dirty="0">
                <a:latin typeface="Proxima Nova Extrabold" panose="02000506030000020004"/>
                <a:cs typeface="Times New Roman" panose="02020603050405020304" pitchFamily="18" charset="0"/>
              </a:rPr>
              <a:t>(Kolkhorst)/</a:t>
            </a:r>
            <a:r>
              <a:rPr lang="en-US" sz="1600" b="1" dirty="0">
                <a:latin typeface="Proxima Nova Extrabold" panose="02000506030000020004"/>
                <a:cs typeface="Times New Roman" panose="02020603050405020304" pitchFamily="18" charset="0"/>
                <a:hlinkClick r:id="rId11"/>
              </a:rPr>
              <a:t>H.B. 1080 </a:t>
            </a:r>
            <a:r>
              <a:rPr lang="en-US" sz="1600" dirty="0">
                <a:latin typeface="Proxima Nova Extrabold" panose="02000506030000020004"/>
                <a:cs typeface="Times New Roman" panose="02020603050405020304" pitchFamily="18" charset="0"/>
              </a:rPr>
              <a:t>(Curry)</a:t>
            </a:r>
          </a:p>
          <a:p>
            <a:pPr marL="0" indent="0" algn="just">
              <a:buNone/>
            </a:pPr>
            <a:endParaRPr lang="en-US" sz="1600"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sz="1600" dirty="0">
                <a:latin typeface="Proxima Nova Extrabold" panose="02000506030000020004"/>
                <a:cs typeface="Times New Roman" panose="02020603050405020304" pitchFamily="18" charset="0"/>
              </a:rPr>
              <a:t>Increases the competitive bidding threshold to account for increased costs to cities</a:t>
            </a:r>
          </a:p>
          <a:p>
            <a:pPr marL="742950" lvl="1" indent="-285750" algn="just">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8"/>
              </a:rPr>
              <a:t>S.B. 1173</a:t>
            </a:r>
            <a:r>
              <a:rPr lang="en-US" sz="1600" b="1" dirty="0">
                <a:latin typeface="Proxima Nova Extrabold" panose="02000506030000020004"/>
                <a:cs typeface="Times New Roman" panose="02020603050405020304" pitchFamily="18" charset="0"/>
              </a:rPr>
              <a:t> </a:t>
            </a:r>
            <a:r>
              <a:rPr lang="en-US" sz="1600" dirty="0">
                <a:latin typeface="Proxima Nova Extrabold" panose="02000506030000020004"/>
                <a:cs typeface="Times New Roman" panose="02020603050405020304" pitchFamily="18" charset="0"/>
              </a:rPr>
              <a:t>(Perry); reported from Senate Local Government</a:t>
            </a:r>
          </a:p>
          <a:p>
            <a:pPr marL="742950" lvl="1" indent="-285750" algn="just">
              <a:buFont typeface="Arial" panose="020B0604020202020204" pitchFamily="34" charset="0"/>
              <a:buChar char="•"/>
            </a:pPr>
            <a:endParaRPr lang="en-US" sz="1600" dirty="0">
              <a:latin typeface="Proxima Nova Extrabold" panose="02000506030000020004"/>
              <a:cs typeface="Times New Roman" panose="02020603050405020304" pitchFamily="18" charset="0"/>
            </a:endParaRPr>
          </a:p>
          <a:p>
            <a:pPr marL="285750" indent="-285750" algn="just">
              <a:buFont typeface="Arial" panose="020B0604020202020204" pitchFamily="34" charset="0"/>
              <a:buChar char="•"/>
            </a:pPr>
            <a:r>
              <a:rPr lang="en-US" sz="1600" dirty="0">
                <a:latin typeface="Proxima Nova Extrabold" panose="02000506030000020004"/>
                <a:cs typeface="Times New Roman" panose="02020603050405020304" pitchFamily="18" charset="0"/>
              </a:rPr>
              <a:t>Creates new law enforcement grant programs or expands current law enforcement grant programs</a:t>
            </a:r>
          </a:p>
          <a:p>
            <a:pPr marL="742950" lvl="1" indent="-285750" algn="just">
              <a:buFont typeface="Arial" panose="020B0604020202020204" pitchFamily="34" charset="0"/>
              <a:buChar char="•"/>
            </a:pPr>
            <a:r>
              <a:rPr lang="en-US" sz="1600" b="1" dirty="0">
                <a:latin typeface="Proxima Nova Extrabold" panose="02000506030000020004"/>
                <a:cs typeface="Times New Roman" panose="02020603050405020304" pitchFamily="18" charset="0"/>
                <a:hlinkClick r:id="rId12"/>
              </a:rPr>
              <a:t>H.B. 2217 </a:t>
            </a:r>
            <a:r>
              <a:rPr lang="en-US" sz="1600" dirty="0">
                <a:latin typeface="Proxima Nova Extrabold" panose="02000506030000020004"/>
                <a:cs typeface="Times New Roman" panose="02020603050405020304" pitchFamily="18" charset="0"/>
              </a:rPr>
              <a:t>(Wharton)/</a:t>
            </a:r>
            <a:r>
              <a:rPr lang="en-US" sz="1600" b="1" dirty="0">
                <a:latin typeface="Proxima Nova Extrabold" panose="02000506030000020004"/>
                <a:cs typeface="Times New Roman" panose="02020603050405020304" pitchFamily="18" charset="0"/>
                <a:hlinkClick r:id="rId13"/>
              </a:rPr>
              <a:t>S.B. 1788</a:t>
            </a:r>
            <a:r>
              <a:rPr lang="en-US" sz="1600" b="1" dirty="0">
                <a:latin typeface="Proxima Nova Extrabold" panose="02000506030000020004"/>
                <a:cs typeface="Times New Roman" panose="02020603050405020304" pitchFamily="18" charset="0"/>
              </a:rPr>
              <a:t> </a:t>
            </a:r>
            <a:r>
              <a:rPr lang="en-US" sz="1600" dirty="0">
                <a:latin typeface="Proxima Nova Extrabold" panose="02000506030000020004"/>
                <a:cs typeface="Times New Roman" panose="02020603050405020304" pitchFamily="18" charset="0"/>
              </a:rPr>
              <a:t>(Hagenbuch) /</a:t>
            </a:r>
            <a:r>
              <a:rPr lang="en-US" sz="1600" b="1" dirty="0">
                <a:latin typeface="Proxima Nova Extrabold" panose="02000506030000020004"/>
                <a:cs typeface="Times New Roman" panose="02020603050405020304" pitchFamily="18" charset="0"/>
                <a:hlinkClick r:id="rId14"/>
              </a:rPr>
              <a:t>H.B. 3577 </a:t>
            </a:r>
            <a:r>
              <a:rPr lang="en-US" sz="1600" dirty="0">
                <a:latin typeface="Proxima Nova Extrabold" panose="02000506030000020004"/>
                <a:cs typeface="Times New Roman" panose="02020603050405020304" pitchFamily="18" charset="0"/>
              </a:rPr>
              <a:t>(Little)/</a:t>
            </a:r>
            <a:r>
              <a:rPr lang="en-US" sz="1600" b="1" dirty="0">
                <a:latin typeface="Proxima Nova Extrabold" panose="02000506030000020004"/>
                <a:cs typeface="Times New Roman" panose="02020603050405020304" pitchFamily="18" charset="0"/>
                <a:hlinkClick r:id="rId15"/>
              </a:rPr>
              <a:t>H.B. 4264 </a:t>
            </a:r>
            <a:r>
              <a:rPr lang="en-US" sz="1600" dirty="0">
                <a:latin typeface="Proxima Nova Extrabold" panose="02000506030000020004"/>
                <a:cs typeface="Times New Roman" panose="02020603050405020304" pitchFamily="18" charset="0"/>
              </a:rPr>
              <a:t>(Hefner)</a:t>
            </a:r>
          </a:p>
          <a:p>
            <a:pPr lvl="1" algn="just"/>
            <a:endParaRPr lang="en-US" sz="14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2377765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6177-E9C6-96D9-9AA2-04AC50950AD8}"/>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Community Advocacy</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B2520134-FDF7-7D91-16E8-990E20E14A42}"/>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32FFA851-A254-45CC-8A4E-D70C96668ABE}"/>
              </a:ext>
            </a:extLst>
          </p:cNvPr>
          <p:cNvSpPr txBox="1"/>
          <p:nvPr/>
        </p:nvSpPr>
        <p:spPr>
          <a:xfrm>
            <a:off x="1064126" y="1441042"/>
            <a:ext cx="9334500" cy="3139321"/>
          </a:xfrm>
          <a:prstGeom prst="rect">
            <a:avLst/>
          </a:prstGeom>
          <a:noFill/>
        </p:spPr>
        <p:txBody>
          <a:bodyPr wrap="square" rtlCol="0">
            <a:spAutoFit/>
          </a:bodyPr>
          <a:lstStyle/>
          <a:p>
            <a:pPr marL="0" indent="0">
              <a:buNone/>
            </a:pPr>
            <a:r>
              <a:rPr lang="en-US" sz="1800" b="1" dirty="0">
                <a:latin typeface="Proxima Nova Extrabold" panose="02000506030000020004"/>
                <a:cs typeface="Times New Roman" panose="02020603050405020304" pitchFamily="18" charset="0"/>
              </a:rPr>
              <a:t>No Public Funds for Lobbyists or State Nonprofit Associations (Association Exception)</a:t>
            </a: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4"/>
              </a:rPr>
              <a:t>S.B. 19 </a:t>
            </a:r>
            <a:r>
              <a:rPr lang="en-US" sz="1800" dirty="0">
                <a:latin typeface="Proxima Nova Extrabold" panose="02000506030000020004"/>
                <a:cs typeface="Times New Roman" panose="02020603050405020304" pitchFamily="18" charset="0"/>
              </a:rPr>
              <a:t>(Middleton)</a:t>
            </a:r>
            <a:r>
              <a:rPr lang="en-US" sz="1800" dirty="0">
                <a:effectLst/>
                <a:latin typeface="Proxima Nova Extrabold" panose="02000506030000020004"/>
                <a:cs typeface="Times New Roman" panose="02020603050405020304" pitchFamily="18" charset="0"/>
              </a:rPr>
              <a:t> – Political subdivision may not spend public funds to hire lobbyist, but exception for nonprofit state associations</a:t>
            </a:r>
            <a:r>
              <a:rPr lang="en-US" dirty="0">
                <a:latin typeface="Proxima Nova Extrabold" panose="02000506030000020004"/>
                <a:cs typeface="Times New Roman" panose="02020603050405020304" pitchFamily="18" charset="0"/>
              </a:rPr>
              <a:t>; passed the Senate.</a:t>
            </a:r>
            <a:endParaRPr lang="en-US" sz="1800" dirty="0">
              <a:effectLst/>
              <a:latin typeface="Proxima Nova Extrabold" panose="02000506030000020004"/>
              <a:cs typeface="Times New Roman" panose="02020603050405020304" pitchFamily="18" charset="0"/>
            </a:endParaRPr>
          </a:p>
          <a:p>
            <a:endParaRPr lang="en-US" sz="1800" dirty="0">
              <a:latin typeface="Proxima Nova Extrabold" panose="02000506030000020004"/>
              <a:cs typeface="Times New Roman" panose="02020603050405020304" pitchFamily="18" charset="0"/>
            </a:endParaRPr>
          </a:p>
          <a:p>
            <a:pPr marL="0" indent="0">
              <a:buNone/>
            </a:pPr>
            <a:r>
              <a:rPr lang="en-US" sz="1800" b="1" dirty="0">
                <a:effectLst/>
                <a:latin typeface="Proxima Nova Extrabold" panose="02000506030000020004"/>
                <a:cs typeface="Times New Roman" panose="02020603050405020304" pitchFamily="18" charset="0"/>
              </a:rPr>
              <a:t>No Public Funds or Other Compensation to Directly or Indirectly Influence Legislation </a:t>
            </a: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S.B. 1695 </a:t>
            </a:r>
            <a:r>
              <a:rPr lang="en-US" sz="1800" dirty="0">
                <a:latin typeface="Proxima Nova Extrabold" panose="02000506030000020004"/>
                <a:cs typeface="Times New Roman" panose="02020603050405020304" pitchFamily="18" charset="0"/>
              </a:rPr>
              <a:t>(Hall) – Governing bodies of cities and counties may not spend public funds or provide any other compensation to directly or indirectly influence legislation, but exceptions for providing information to legislators, elected official advocacy, and actions that don’t require registering as a lobbyist </a:t>
            </a:r>
            <a:endParaRPr lang="en-US" sz="1800" dirty="0">
              <a:effectLst/>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754804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E5B3A-1F68-2E32-B576-5E9A1F9F60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B4029-52A5-3D19-A749-DF642CF45919}"/>
              </a:ext>
            </a:extLst>
          </p:cNvPr>
          <p:cNvSpPr>
            <a:spLocks noGrp="1"/>
          </p:cNvSpPr>
          <p:nvPr>
            <p:ph type="title"/>
          </p:nvPr>
        </p:nvSpPr>
        <p:spPr/>
        <p:txBody>
          <a:bodyPr>
            <a:normAutofit/>
          </a:bodyPr>
          <a:lstStyle/>
          <a:p>
            <a:pPr algn="ctr"/>
            <a:r>
              <a:rPr lang="en-US" sz="3200" b="1">
                <a:solidFill>
                  <a:srgbClr val="375174"/>
                </a:solidFill>
                <a:latin typeface="Proxima Nova Extrabold" panose="02000506030000020004"/>
                <a:cs typeface="Times New Roman" panose="02020603050405020304" pitchFamily="18" charset="0"/>
              </a:rPr>
              <a:t>Property Taxes</a:t>
            </a:r>
            <a:endParaRPr lang="en-US" sz="3200" b="1">
              <a:solidFill>
                <a:srgbClr val="375174"/>
              </a:solidFill>
              <a:latin typeface="Proxima Nova Extrabold" panose="02000506030000020004" pitchFamily="2" charset="0"/>
              <a:cs typeface="Arial Black" panose="020B0604020202020204" pitchFamily="34" charset="0"/>
            </a:endParaRPr>
          </a:p>
        </p:txBody>
      </p:sp>
      <p:pic>
        <p:nvPicPr>
          <p:cNvPr id="5" name="Content Placeholder 4" descr="A red and blue flag&#10;&#10;Description automatically generated with medium confidence">
            <a:extLst>
              <a:ext uri="{FF2B5EF4-FFF2-40B4-BE49-F238E27FC236}">
                <a16:creationId xmlns:a16="http://schemas.microsoft.com/office/drawing/2014/main" id="{952FAB50-1692-B4A2-BE2B-FC5426367396}"/>
              </a:ext>
            </a:extLst>
          </p:cNvPr>
          <p:cNvPicPr>
            <a:picLocks noGrp="1" noChangeAspect="1"/>
          </p:cNvPicPr>
          <p:nvPr>
            <p:ph idx="1"/>
          </p:nvPr>
        </p:nvPicPr>
        <p:blipFill>
          <a:blip r:embed="rId3"/>
          <a:stretch>
            <a:fillRect/>
          </a:stretch>
        </p:blipFill>
        <p:spPr>
          <a:xfrm>
            <a:off x="10638653" y="4772025"/>
            <a:ext cx="1258071" cy="1724023"/>
          </a:xfrm>
        </p:spPr>
      </p:pic>
      <p:sp>
        <p:nvSpPr>
          <p:cNvPr id="3" name="TextBox 2">
            <a:extLst>
              <a:ext uri="{FF2B5EF4-FFF2-40B4-BE49-F238E27FC236}">
                <a16:creationId xmlns:a16="http://schemas.microsoft.com/office/drawing/2014/main" id="{55A9EC93-7CDC-9375-5B88-B26147156B31}"/>
              </a:ext>
            </a:extLst>
          </p:cNvPr>
          <p:cNvSpPr txBox="1"/>
          <p:nvPr/>
        </p:nvSpPr>
        <p:spPr>
          <a:xfrm>
            <a:off x="1016000" y="1828800"/>
            <a:ext cx="9334500" cy="4247317"/>
          </a:xfrm>
          <a:prstGeom prst="rect">
            <a:avLst/>
          </a:prstGeom>
          <a:noFill/>
        </p:spPr>
        <p:txBody>
          <a:bodyPr wrap="square" rtlCol="0">
            <a:spAutoFit/>
          </a:bodyPr>
          <a:lstStyle/>
          <a:p>
            <a:pPr marL="0" indent="0">
              <a:buNone/>
            </a:pPr>
            <a:r>
              <a:rPr lang="en-US" sz="1800" b="1" dirty="0">
                <a:latin typeface="Proxima Nova Extrabold" panose="02000506030000020004"/>
                <a:cs typeface="Times New Roman" panose="02020603050405020304" pitchFamily="18" charset="0"/>
              </a:rPr>
              <a:t>Property Taxes</a:t>
            </a: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4"/>
              </a:rPr>
              <a:t>H.B. 9 </a:t>
            </a:r>
            <a:r>
              <a:rPr lang="en-US" sz="1800" dirty="0">
                <a:latin typeface="Proxima Nova Extrabold" panose="02000506030000020004"/>
                <a:cs typeface="Times New Roman" panose="02020603050405020304" pitchFamily="18" charset="0"/>
              </a:rPr>
              <a:t>(Meyer) – $250,000 exemption for appraised value of business personal property; </a:t>
            </a:r>
            <a:r>
              <a:rPr lang="en-US" dirty="0">
                <a:latin typeface="Proxima Nova Extrabold" panose="02000506030000020004"/>
                <a:cs typeface="Times New Roman" panose="02020603050405020304" pitchFamily="18" charset="0"/>
              </a:rPr>
              <a:t>passed the House</a:t>
            </a:r>
            <a:endParaRPr lang="en-US" sz="1800" dirty="0">
              <a:latin typeface="Proxima Nova Extrabold" panose="02000506030000020004"/>
              <a:cs typeface="Times New Roman" panose="02020603050405020304" pitchFamily="18" charset="0"/>
            </a:endParaRPr>
          </a:p>
          <a:p>
            <a:pPr marL="285750" indent="-285750">
              <a:buFont typeface="Arial" panose="020B0604020202020204" pitchFamily="34" charset="0"/>
              <a:buChar char="•"/>
            </a:pPr>
            <a:r>
              <a:rPr lang="en-US" b="1" dirty="0">
                <a:latin typeface="Proxima Nova Extrabold" panose="02000506030000020004"/>
                <a:cs typeface="Times New Roman" panose="02020603050405020304" pitchFamily="18" charset="0"/>
                <a:hlinkClick r:id="rId4"/>
              </a:rPr>
              <a:t>S</a:t>
            </a:r>
            <a:r>
              <a:rPr lang="en-US" sz="1800" b="1" dirty="0">
                <a:latin typeface="Proxima Nova Extrabold" panose="02000506030000020004"/>
                <a:cs typeface="Times New Roman" panose="02020603050405020304" pitchFamily="18" charset="0"/>
                <a:hlinkClick r:id="rId4"/>
              </a:rPr>
              <a:t>.B. 32 </a:t>
            </a:r>
            <a:r>
              <a:rPr lang="en-US" sz="1800" dirty="0">
                <a:latin typeface="Proxima Nova Extrabold" panose="02000506030000020004"/>
                <a:cs typeface="Times New Roman" panose="02020603050405020304" pitchFamily="18" charset="0"/>
              </a:rPr>
              <a:t>(Bettencourt) – $25,000 exemption for appraised value of business personal property; reported from Senate Local Government</a:t>
            </a: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5"/>
              </a:rPr>
              <a:t>H.B. 5490 </a:t>
            </a:r>
            <a:r>
              <a:rPr lang="en-US" sz="1800" dirty="0">
                <a:latin typeface="Proxima Nova Extrabold" panose="02000506030000020004"/>
                <a:cs typeface="Times New Roman" panose="02020603050405020304" pitchFamily="18" charset="0"/>
              </a:rPr>
              <a:t>(Troxclair) – All debt and property tax elections to November; 2/3 of voters needed to pass GO bonds; 2/3 of voters to approve tax rate </a:t>
            </a:r>
            <a:r>
              <a:rPr lang="en-US" dirty="0">
                <a:latin typeface="Proxima Nova Extrabold" panose="02000506030000020004"/>
                <a:cs typeface="Times New Roman" panose="02020603050405020304" pitchFamily="18" charset="0"/>
              </a:rPr>
              <a:t>exceeding voter-approval rate</a:t>
            </a: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6"/>
              </a:rPr>
              <a:t>S.B. 1025 </a:t>
            </a:r>
            <a:r>
              <a:rPr lang="en-US" sz="1800" dirty="0">
                <a:latin typeface="Proxima Nova Extrabold" panose="02000506030000020004"/>
                <a:cs typeface="Times New Roman" panose="02020603050405020304" pitchFamily="18" charset="0"/>
              </a:rPr>
              <a:t>(Bettencourt) – any ballot that increases taxes must say “THIS IS A TAX INCREASE”; passed Senate</a:t>
            </a:r>
          </a:p>
          <a:p>
            <a:pPr marL="285750" indent="-285750">
              <a:buFont typeface="Arial" panose="020B0604020202020204" pitchFamily="34" charset="0"/>
              <a:buChar char="•"/>
            </a:pPr>
            <a:r>
              <a:rPr lang="en-US" sz="1800" b="1" dirty="0">
                <a:latin typeface="Proxima Nova Extrabold" panose="02000506030000020004"/>
                <a:cs typeface="Times New Roman" panose="02020603050405020304" pitchFamily="18" charset="0"/>
                <a:hlinkClick r:id="rId6"/>
              </a:rPr>
              <a:t>S.B. </a:t>
            </a:r>
            <a:r>
              <a:rPr lang="en-US" b="1" dirty="0">
                <a:latin typeface="Proxima Nova Extrabold" panose="02000506030000020004"/>
                <a:cs typeface="Times New Roman" panose="02020603050405020304" pitchFamily="18" charset="0"/>
                <a:hlinkClick r:id="rId6"/>
              </a:rPr>
              <a:t>2478</a:t>
            </a:r>
            <a:r>
              <a:rPr lang="en-US" sz="1800" b="1" dirty="0">
                <a:latin typeface="Proxima Nova Extrabold" panose="02000506030000020004"/>
                <a:cs typeface="Times New Roman" panose="02020603050405020304" pitchFamily="18" charset="0"/>
                <a:hlinkClick r:id="rId6"/>
              </a:rPr>
              <a:t> </a:t>
            </a:r>
            <a:r>
              <a:rPr lang="en-US" sz="1800" dirty="0">
                <a:latin typeface="Proxima Nova Extrabold" panose="02000506030000020004"/>
                <a:cs typeface="Times New Roman" panose="02020603050405020304" pitchFamily="18" charset="0"/>
              </a:rPr>
              <a:t>(Bettencourt) – 75% of council must approve GO bonds; 75% of council must approve tax rate exceeding no-new-revenue rate</a:t>
            </a:r>
          </a:p>
          <a:p>
            <a:pPr marL="285750" indent="-285750">
              <a:buFont typeface="Arial" panose="020B0604020202020204" pitchFamily="34" charset="0"/>
              <a:buChar char="•"/>
            </a:pPr>
            <a:r>
              <a:rPr lang="en-US" b="1" dirty="0">
                <a:latin typeface="Proxima Nova Extrabold" panose="02000506030000020004"/>
                <a:cs typeface="Times New Roman" panose="02020603050405020304" pitchFamily="18" charset="0"/>
                <a:hlinkClick r:id="rId7"/>
              </a:rPr>
              <a:t>S.B. 3026 </a:t>
            </a:r>
            <a:r>
              <a:rPr lang="en-US" dirty="0">
                <a:latin typeface="Proxima Nova Extrabold" panose="02000506030000020004"/>
                <a:cs typeface="Times New Roman" panose="02020603050405020304" pitchFamily="18" charset="0"/>
              </a:rPr>
              <a:t>(Bettencourt)– Prevents a city from backing new property value out of no-new-revenue rate, takes out 3.5% multiplier, does away with de minimis rate for cities under 30,000, eliminates disaster allowances for property tax rate adoption</a:t>
            </a:r>
            <a:endParaRPr lang="en-US" sz="1800" dirty="0">
              <a:latin typeface="Proxima Nova Extrabold" panose="02000506030000020004"/>
              <a:cs typeface="Times New Roman" panose="02020603050405020304" pitchFamily="18" charset="0"/>
            </a:endParaRPr>
          </a:p>
        </p:txBody>
      </p:sp>
    </p:spTree>
    <p:extLst>
      <p:ext uri="{BB962C8B-B14F-4D97-AF65-F5344CB8AC3E}">
        <p14:creationId xmlns:p14="http://schemas.microsoft.com/office/powerpoint/2010/main" val="1856770285"/>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6" ma:contentTypeDescription="Create a new document." ma:contentTypeScope="" ma:versionID="07a728dac8347970f7d2f4f8ac63688e">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ec487edad7753101425a63f6e2326024"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5BF216-A33F-4121-B7B2-693F4D9CA8D9}"/>
</file>

<file path=customXml/itemProps2.xml><?xml version="1.0" encoding="utf-8"?>
<ds:datastoreItem xmlns:ds="http://schemas.openxmlformats.org/officeDocument/2006/customXml" ds:itemID="{03B8C125-8235-4E2C-9C09-26F2B0EBACFF}">
  <ds:schemaRefs>
    <ds:schemaRef ds:uri="http://schemas.openxmlformats.org/package/2006/metadata/core-properties"/>
    <ds:schemaRef ds:uri="http://schemas.microsoft.com/office/2006/metadata/properties"/>
    <ds:schemaRef ds:uri="http://purl.org/dc/terms/"/>
    <ds:schemaRef ds:uri="http://purl.org/dc/elements/1.1/"/>
    <ds:schemaRef ds:uri="http://schemas.microsoft.com/office/2006/documentManagement/types"/>
    <ds:schemaRef ds:uri="http://www.w3.org/XML/1998/namespace"/>
    <ds:schemaRef ds:uri="http://schemas.microsoft.com/office/infopath/2007/PartnerControls"/>
    <ds:schemaRef ds:uri="f78b9a18-5cdc-4cc7-a07c-2bf792fc420b"/>
    <ds:schemaRef ds:uri="41a62472-ce5c-4a27-bc95-48be358e2fed"/>
    <ds:schemaRef ds:uri="http://purl.org/dc/dcmitype/"/>
  </ds:schemaRefs>
</ds:datastoreItem>
</file>

<file path=customXml/itemProps3.xml><?xml version="1.0" encoding="utf-8"?>
<ds:datastoreItem xmlns:ds="http://schemas.openxmlformats.org/officeDocument/2006/customXml" ds:itemID="{6037D382-0CEA-4829-A1CC-AC3A4CCDCD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414</TotalTime>
  <Words>3377</Words>
  <Application>Microsoft Office PowerPoint</Application>
  <PresentationFormat>Widescreen</PresentationFormat>
  <Paragraphs>276</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Calibri</vt:lpstr>
      <vt:lpstr>Calibri Light</vt:lpstr>
      <vt:lpstr>Proxima Nova Extrabold</vt:lpstr>
      <vt:lpstr>Times New Roman</vt:lpstr>
      <vt:lpstr>Office Theme 2013 - 2022</vt:lpstr>
      <vt:lpstr>PowerPoint Presentation</vt:lpstr>
      <vt:lpstr>TML Legislative Team</vt:lpstr>
      <vt:lpstr>Get Engaged</vt:lpstr>
      <vt:lpstr>89th Legislative Session</vt:lpstr>
      <vt:lpstr>Governor’s Priorities</vt:lpstr>
      <vt:lpstr>Lt. Governor’s Priorities</vt:lpstr>
      <vt:lpstr>TML Priorities</vt:lpstr>
      <vt:lpstr>Community Advocacy</vt:lpstr>
      <vt:lpstr>Property Taxes</vt:lpstr>
      <vt:lpstr>Sales Taxes</vt:lpstr>
      <vt:lpstr>Debt</vt:lpstr>
      <vt:lpstr>Land Use – Density</vt:lpstr>
      <vt:lpstr>Land Use – Zoning Changes, Protests, and Lawsuits</vt:lpstr>
      <vt:lpstr>Land Use – ETJ and Disannexation</vt:lpstr>
      <vt:lpstr>Land Use - Planning</vt:lpstr>
      <vt:lpstr>Land Use - Permitting</vt:lpstr>
      <vt:lpstr>Land Use – Other</vt:lpstr>
      <vt:lpstr>Super Preemption</vt:lpstr>
      <vt:lpstr>Public Safety</vt:lpstr>
      <vt:lpstr>Public Safety</vt:lpstr>
      <vt:lpstr>Personnel</vt:lpstr>
      <vt:lpstr>Elections</vt:lpstr>
      <vt:lpstr>Elections</vt:lpstr>
      <vt:lpstr>Utilities</vt:lpstr>
      <vt:lpstr>Open Government</vt:lpstr>
      <vt:lpstr>City Administration</vt:lpstr>
      <vt:lpstr>City Administration</vt:lpstr>
      <vt:lpstr>City Administration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Stamps</dc:creator>
  <cp:lastModifiedBy>Bennett Sandlin</cp:lastModifiedBy>
  <cp:revision>1</cp:revision>
  <cp:lastPrinted>2025-03-31T15:00:29Z</cp:lastPrinted>
  <dcterms:created xsi:type="dcterms:W3CDTF">2023-01-05T17:20:13Z</dcterms:created>
  <dcterms:modified xsi:type="dcterms:W3CDTF">2025-04-06T14:00:32Z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0x010100CE44FEF859F5BA4B89A4DC153F9F7047</vt:lpwstr>
  </property>
  <property fmtid="{D5CDD505-2E9C-101B-9397-08002B2CF9AE}" pid="3" name="MediaServiceImageTags">
    <vt:lpwstr/>
  </property>
</Properties>
</file>