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69" r:id="rId3"/>
    <p:sldId id="296" r:id="rId4"/>
    <p:sldId id="297" r:id="rId5"/>
    <p:sldId id="298" r:id="rId6"/>
    <p:sldId id="293" r:id="rId7"/>
    <p:sldId id="262" r:id="rId8"/>
    <p:sldId id="305" r:id="rId9"/>
    <p:sldId id="306" r:id="rId10"/>
    <p:sldId id="307" r:id="rId11"/>
    <p:sldId id="310" r:id="rId12"/>
    <p:sldId id="308" r:id="rId13"/>
    <p:sldId id="309" r:id="rId14"/>
    <p:sldId id="261" r:id="rId15"/>
    <p:sldId id="260" r:id="rId16"/>
    <p:sldId id="290" r:id="rId17"/>
    <p:sldId id="270" r:id="rId18"/>
    <p:sldId id="271" r:id="rId19"/>
    <p:sldId id="272" r:id="rId20"/>
    <p:sldId id="273" r:id="rId21"/>
    <p:sldId id="274" r:id="rId22"/>
    <p:sldId id="275" r:id="rId23"/>
    <p:sldId id="276" r:id="rId24"/>
    <p:sldId id="277" r:id="rId25"/>
    <p:sldId id="278" r:id="rId26"/>
    <p:sldId id="279" r:id="rId27"/>
    <p:sldId id="280" r:id="rId28"/>
    <p:sldId id="299" r:id="rId29"/>
    <p:sldId id="291" r:id="rId30"/>
    <p:sldId id="300" r:id="rId31"/>
    <p:sldId id="301" r:id="rId32"/>
    <p:sldId id="281" r:id="rId33"/>
    <p:sldId id="282" r:id="rId34"/>
    <p:sldId id="283" r:id="rId35"/>
    <p:sldId id="268" r:id="rId36"/>
    <p:sldId id="264" r:id="rId37"/>
    <p:sldId id="265" r:id="rId38"/>
    <p:sldId id="303" r:id="rId39"/>
    <p:sldId id="304"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B87E9-A6B7-409F-930B-9C9D753E1CF7}" v="1" dt="2025-04-02T20:33:34.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881" autoAdjust="0"/>
  </p:normalViewPr>
  <p:slideViewPr>
    <p:cSldViewPr snapToGrid="0">
      <p:cViewPr varScale="1">
        <p:scale>
          <a:sx n="46" d="100"/>
          <a:sy n="46" d="100"/>
        </p:scale>
        <p:origin x="144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4F83D-196B-4832-99C0-7D6CA7B2BA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CFA53B-4669-40F1-B5FF-0B06A608205C}">
      <dgm:prSet phldrT="[Text]"/>
      <dgm:spPr/>
      <dgm:t>
        <a:bodyPr/>
        <a:lstStyle/>
        <a:p>
          <a:r>
            <a:rPr lang="en-US" dirty="0"/>
            <a:t>1. Strong sense of identity and purpose for the local government</a:t>
          </a:r>
        </a:p>
      </dgm:t>
    </dgm:pt>
    <dgm:pt modelId="{45B6671A-CF24-4A86-8581-982C5368B6F4}" type="parTrans" cxnId="{FFB31E7E-637F-400E-817A-5301764F77F4}">
      <dgm:prSet/>
      <dgm:spPr/>
      <dgm:t>
        <a:bodyPr/>
        <a:lstStyle/>
        <a:p>
          <a:endParaRPr lang="en-US"/>
        </a:p>
      </dgm:t>
    </dgm:pt>
    <dgm:pt modelId="{DB411B6D-A79D-499B-BEF7-C79DF41CEED9}" type="sibTrans" cxnId="{FFB31E7E-637F-400E-817A-5301764F77F4}">
      <dgm:prSet/>
      <dgm:spPr/>
      <dgm:t>
        <a:bodyPr/>
        <a:lstStyle/>
        <a:p>
          <a:endParaRPr lang="en-US"/>
        </a:p>
      </dgm:t>
    </dgm:pt>
    <dgm:pt modelId="{FACCF7D3-548A-478C-84FB-DAC6422DBD7C}">
      <dgm:prSet phldrT="[Text]"/>
      <dgm:spPr/>
      <dgm:t>
        <a:bodyPr/>
        <a:lstStyle/>
        <a:p>
          <a:r>
            <a:rPr lang="en-US" dirty="0"/>
            <a:t>4. Local autonomy</a:t>
          </a:r>
        </a:p>
      </dgm:t>
    </dgm:pt>
    <dgm:pt modelId="{4103C061-56D6-4ED3-B8F1-F55E80D0DE96}" type="parTrans" cxnId="{E671FA6B-47FE-426F-AAAC-A54EDABCAEAE}">
      <dgm:prSet/>
      <dgm:spPr/>
      <dgm:t>
        <a:bodyPr/>
        <a:lstStyle/>
        <a:p>
          <a:endParaRPr lang="en-US"/>
        </a:p>
      </dgm:t>
    </dgm:pt>
    <dgm:pt modelId="{48FF6636-826C-48EC-88D4-0466C76B5E41}" type="sibTrans" cxnId="{E671FA6B-47FE-426F-AAAC-A54EDABCAEAE}">
      <dgm:prSet/>
      <dgm:spPr/>
      <dgm:t>
        <a:bodyPr/>
        <a:lstStyle/>
        <a:p>
          <a:endParaRPr lang="en-US"/>
        </a:p>
      </dgm:t>
    </dgm:pt>
    <dgm:pt modelId="{617B70D8-D1C1-4AD1-8942-E72777CDCC9E}">
      <dgm:prSet phldrT="[Text]"/>
      <dgm:spPr/>
      <dgm:t>
        <a:bodyPr/>
        <a:lstStyle/>
        <a:p>
          <a:r>
            <a:rPr lang="en-US" dirty="0"/>
            <a:t>5. Graduated sanctions and rewards</a:t>
          </a:r>
        </a:p>
      </dgm:t>
    </dgm:pt>
    <dgm:pt modelId="{EB134E88-ACC6-425F-9BD8-2921E4172545}" type="parTrans" cxnId="{9E8348C9-9098-4C5D-BF02-0250E8FD2643}">
      <dgm:prSet/>
      <dgm:spPr/>
      <dgm:t>
        <a:bodyPr/>
        <a:lstStyle/>
        <a:p>
          <a:endParaRPr lang="en-US"/>
        </a:p>
      </dgm:t>
    </dgm:pt>
    <dgm:pt modelId="{1846FA6A-9950-4F15-9FA6-54B6514A9C91}" type="sibTrans" cxnId="{9E8348C9-9098-4C5D-BF02-0250E8FD2643}">
      <dgm:prSet/>
      <dgm:spPr/>
      <dgm:t>
        <a:bodyPr/>
        <a:lstStyle/>
        <a:p>
          <a:endParaRPr lang="en-US"/>
        </a:p>
      </dgm:t>
    </dgm:pt>
    <dgm:pt modelId="{98A7E0D7-A162-45A8-B323-CECD5D08482B}">
      <dgm:prSet phldrT="[Text]"/>
      <dgm:spPr/>
      <dgm:t>
        <a:bodyPr/>
        <a:lstStyle/>
        <a:p>
          <a:r>
            <a:rPr lang="en-US" dirty="0"/>
            <a:t>6. Benefits proportional to cost</a:t>
          </a:r>
        </a:p>
      </dgm:t>
    </dgm:pt>
    <dgm:pt modelId="{774603D1-8EF4-4848-9AF3-FB93D438C2FB}" type="parTrans" cxnId="{B170B81F-50FF-4F84-8949-6676075E72E6}">
      <dgm:prSet/>
      <dgm:spPr/>
      <dgm:t>
        <a:bodyPr/>
        <a:lstStyle/>
        <a:p>
          <a:endParaRPr lang="en-US"/>
        </a:p>
      </dgm:t>
    </dgm:pt>
    <dgm:pt modelId="{5BD84083-810F-43A4-99BB-1D58361A3AD1}" type="sibTrans" cxnId="{B170B81F-50FF-4F84-8949-6676075E72E6}">
      <dgm:prSet/>
      <dgm:spPr/>
      <dgm:t>
        <a:bodyPr/>
        <a:lstStyle/>
        <a:p>
          <a:endParaRPr lang="en-US"/>
        </a:p>
      </dgm:t>
    </dgm:pt>
    <dgm:pt modelId="{74333BA0-2278-4FEE-B82C-F2C4C9CB4574}">
      <dgm:prSet phldrT="[Text]"/>
      <dgm:spPr/>
      <dgm:t>
        <a:bodyPr/>
        <a:lstStyle/>
        <a:p>
          <a:r>
            <a:rPr lang="en-US" dirty="0"/>
            <a:t>7. Fast and fair conflict resolution</a:t>
          </a:r>
        </a:p>
      </dgm:t>
    </dgm:pt>
    <dgm:pt modelId="{7D018918-AAC8-4EE9-9DBA-CC0208AD7DC0}" type="parTrans" cxnId="{E9483F16-FE16-4C0D-BCCE-4A49C07B4F7F}">
      <dgm:prSet/>
      <dgm:spPr/>
      <dgm:t>
        <a:bodyPr/>
        <a:lstStyle/>
        <a:p>
          <a:endParaRPr lang="en-US"/>
        </a:p>
      </dgm:t>
    </dgm:pt>
    <dgm:pt modelId="{346F94EC-C593-494C-ABD7-9D6448D00EEB}" type="sibTrans" cxnId="{E9483F16-FE16-4C0D-BCCE-4A49C07B4F7F}">
      <dgm:prSet/>
      <dgm:spPr/>
      <dgm:t>
        <a:bodyPr/>
        <a:lstStyle/>
        <a:p>
          <a:endParaRPr lang="en-US"/>
        </a:p>
      </dgm:t>
    </dgm:pt>
    <dgm:pt modelId="{742B3E4F-1BE9-4479-BB85-15404FB30EC2}">
      <dgm:prSet/>
      <dgm:spPr/>
      <dgm:t>
        <a:bodyPr/>
        <a:lstStyle/>
        <a:p>
          <a:r>
            <a:rPr lang="en-US" dirty="0"/>
            <a:t>8. Appropriate relations with other groups</a:t>
          </a:r>
        </a:p>
      </dgm:t>
    </dgm:pt>
    <dgm:pt modelId="{D43BD32E-DEB1-48BD-8853-3B9C1B874C45}" type="parTrans" cxnId="{DD92DF9E-4711-4B2B-9D4C-93A005EAA66A}">
      <dgm:prSet/>
      <dgm:spPr/>
      <dgm:t>
        <a:bodyPr/>
        <a:lstStyle/>
        <a:p>
          <a:endParaRPr lang="en-US"/>
        </a:p>
      </dgm:t>
    </dgm:pt>
    <dgm:pt modelId="{A2BF2902-10A1-4F5B-944F-B508CBA7312D}" type="sibTrans" cxnId="{DD92DF9E-4711-4B2B-9D4C-93A005EAA66A}">
      <dgm:prSet/>
      <dgm:spPr/>
      <dgm:t>
        <a:bodyPr/>
        <a:lstStyle/>
        <a:p>
          <a:endParaRPr lang="en-US"/>
        </a:p>
      </dgm:t>
    </dgm:pt>
    <dgm:pt modelId="{BB1843A6-2C70-4140-B932-44FD0EA6A385}">
      <dgm:prSet/>
      <dgm:spPr/>
      <dgm:t>
        <a:bodyPr/>
        <a:lstStyle/>
        <a:p>
          <a:r>
            <a:rPr lang="en-US" dirty="0"/>
            <a:t>2. Fair and inclusive decision making</a:t>
          </a:r>
        </a:p>
      </dgm:t>
    </dgm:pt>
    <dgm:pt modelId="{0F3B008D-1178-4ACA-88FB-4C8B4E32AC87}" type="parTrans" cxnId="{304FDC9E-3164-458E-B4F4-37020E23E9CF}">
      <dgm:prSet/>
      <dgm:spPr/>
      <dgm:t>
        <a:bodyPr/>
        <a:lstStyle/>
        <a:p>
          <a:endParaRPr lang="en-US"/>
        </a:p>
      </dgm:t>
    </dgm:pt>
    <dgm:pt modelId="{7D865D03-759E-4A7A-A5DB-E49EDCE4A32F}" type="sibTrans" cxnId="{304FDC9E-3164-458E-B4F4-37020E23E9CF}">
      <dgm:prSet/>
      <dgm:spPr/>
      <dgm:t>
        <a:bodyPr/>
        <a:lstStyle/>
        <a:p>
          <a:endParaRPr lang="en-US"/>
        </a:p>
      </dgm:t>
    </dgm:pt>
    <dgm:pt modelId="{8913C780-F815-47A0-8874-E80C1B14C60A}">
      <dgm:prSet/>
      <dgm:spPr/>
      <dgm:t>
        <a:bodyPr/>
        <a:lstStyle/>
        <a:p>
          <a:r>
            <a:rPr lang="en-US" dirty="0"/>
            <a:t>3. Monitoring agreed-upon behavior</a:t>
          </a:r>
        </a:p>
      </dgm:t>
    </dgm:pt>
    <dgm:pt modelId="{B3B510BB-B9B8-4977-9FE8-F291B2272E0A}" type="parTrans" cxnId="{9EEE1058-761E-490D-B1B6-887F4E308F92}">
      <dgm:prSet/>
      <dgm:spPr/>
      <dgm:t>
        <a:bodyPr/>
        <a:lstStyle/>
        <a:p>
          <a:endParaRPr lang="en-US"/>
        </a:p>
      </dgm:t>
    </dgm:pt>
    <dgm:pt modelId="{32D4EE00-DBDB-4DEA-B52C-5698FEE5042B}" type="sibTrans" cxnId="{9EEE1058-761E-490D-B1B6-887F4E308F92}">
      <dgm:prSet/>
      <dgm:spPr/>
      <dgm:t>
        <a:bodyPr/>
        <a:lstStyle/>
        <a:p>
          <a:endParaRPr lang="en-US"/>
        </a:p>
      </dgm:t>
    </dgm:pt>
    <dgm:pt modelId="{EA6A5AA9-65F8-4169-92C6-024F213106DF}" type="pres">
      <dgm:prSet presAssocID="{C4A4F83D-196B-4832-99C0-7D6CA7B2BAC2}" presName="diagram" presStyleCnt="0">
        <dgm:presLayoutVars>
          <dgm:dir/>
          <dgm:resizeHandles val="exact"/>
        </dgm:presLayoutVars>
      </dgm:prSet>
      <dgm:spPr/>
    </dgm:pt>
    <dgm:pt modelId="{F88A9008-7163-43A5-A85D-95A30027D10C}" type="pres">
      <dgm:prSet presAssocID="{62CFA53B-4669-40F1-B5FF-0B06A608205C}" presName="node" presStyleLbl="node1" presStyleIdx="0" presStyleCnt="8">
        <dgm:presLayoutVars>
          <dgm:bulletEnabled val="1"/>
        </dgm:presLayoutVars>
      </dgm:prSet>
      <dgm:spPr/>
    </dgm:pt>
    <dgm:pt modelId="{D2A8A96A-74DD-464A-AFBD-72677B74AB6E}" type="pres">
      <dgm:prSet presAssocID="{DB411B6D-A79D-499B-BEF7-C79DF41CEED9}" presName="sibTrans" presStyleCnt="0"/>
      <dgm:spPr/>
    </dgm:pt>
    <dgm:pt modelId="{BD622AE6-20A9-47E3-BF1A-7438F0564E92}" type="pres">
      <dgm:prSet presAssocID="{BB1843A6-2C70-4140-B932-44FD0EA6A385}" presName="node" presStyleLbl="node1" presStyleIdx="1" presStyleCnt="8">
        <dgm:presLayoutVars>
          <dgm:bulletEnabled val="1"/>
        </dgm:presLayoutVars>
      </dgm:prSet>
      <dgm:spPr/>
    </dgm:pt>
    <dgm:pt modelId="{27431449-819C-4AD6-BF70-8C38E413326D}" type="pres">
      <dgm:prSet presAssocID="{7D865D03-759E-4A7A-A5DB-E49EDCE4A32F}" presName="sibTrans" presStyleCnt="0"/>
      <dgm:spPr/>
    </dgm:pt>
    <dgm:pt modelId="{E5D3F9DA-9E1C-4588-A942-83773B0D3865}" type="pres">
      <dgm:prSet presAssocID="{8913C780-F815-47A0-8874-E80C1B14C60A}" presName="node" presStyleLbl="node1" presStyleIdx="2" presStyleCnt="8">
        <dgm:presLayoutVars>
          <dgm:bulletEnabled val="1"/>
        </dgm:presLayoutVars>
      </dgm:prSet>
      <dgm:spPr/>
    </dgm:pt>
    <dgm:pt modelId="{B0B1BE66-6CC1-4177-91F2-F9C7695000E8}" type="pres">
      <dgm:prSet presAssocID="{32D4EE00-DBDB-4DEA-B52C-5698FEE5042B}" presName="sibTrans" presStyleCnt="0"/>
      <dgm:spPr/>
    </dgm:pt>
    <dgm:pt modelId="{1960741E-B752-4863-96C4-25922A510FA5}" type="pres">
      <dgm:prSet presAssocID="{FACCF7D3-548A-478C-84FB-DAC6422DBD7C}" presName="node" presStyleLbl="node1" presStyleIdx="3" presStyleCnt="8">
        <dgm:presLayoutVars>
          <dgm:bulletEnabled val="1"/>
        </dgm:presLayoutVars>
      </dgm:prSet>
      <dgm:spPr/>
    </dgm:pt>
    <dgm:pt modelId="{2A066706-14A5-4513-8342-433B3E80A3E7}" type="pres">
      <dgm:prSet presAssocID="{48FF6636-826C-48EC-88D4-0466C76B5E41}" presName="sibTrans" presStyleCnt="0"/>
      <dgm:spPr/>
    </dgm:pt>
    <dgm:pt modelId="{F9529757-0DCD-4485-B354-FBE563702BD9}" type="pres">
      <dgm:prSet presAssocID="{617B70D8-D1C1-4AD1-8942-E72777CDCC9E}" presName="node" presStyleLbl="node1" presStyleIdx="4" presStyleCnt="8">
        <dgm:presLayoutVars>
          <dgm:bulletEnabled val="1"/>
        </dgm:presLayoutVars>
      </dgm:prSet>
      <dgm:spPr/>
    </dgm:pt>
    <dgm:pt modelId="{0118F226-47A1-442C-8444-C05A77898D2D}" type="pres">
      <dgm:prSet presAssocID="{1846FA6A-9950-4F15-9FA6-54B6514A9C91}" presName="sibTrans" presStyleCnt="0"/>
      <dgm:spPr/>
    </dgm:pt>
    <dgm:pt modelId="{1F754C5A-EA7E-4781-AFDC-4774D084C8DE}" type="pres">
      <dgm:prSet presAssocID="{98A7E0D7-A162-45A8-B323-CECD5D08482B}" presName="node" presStyleLbl="node1" presStyleIdx="5" presStyleCnt="8">
        <dgm:presLayoutVars>
          <dgm:bulletEnabled val="1"/>
        </dgm:presLayoutVars>
      </dgm:prSet>
      <dgm:spPr/>
    </dgm:pt>
    <dgm:pt modelId="{9FD727A3-AD16-402F-B2A9-FA6C1B0CCE65}" type="pres">
      <dgm:prSet presAssocID="{5BD84083-810F-43A4-99BB-1D58361A3AD1}" presName="sibTrans" presStyleCnt="0"/>
      <dgm:spPr/>
    </dgm:pt>
    <dgm:pt modelId="{FA1CE060-DB39-4E04-9377-7E47A5D11B46}" type="pres">
      <dgm:prSet presAssocID="{74333BA0-2278-4FEE-B82C-F2C4C9CB4574}" presName="node" presStyleLbl="node1" presStyleIdx="6" presStyleCnt="8" custLinFactNeighborX="798" custLinFactNeighborY="-4790">
        <dgm:presLayoutVars>
          <dgm:bulletEnabled val="1"/>
        </dgm:presLayoutVars>
      </dgm:prSet>
      <dgm:spPr/>
    </dgm:pt>
    <dgm:pt modelId="{015876FB-FDAD-41A3-9BFE-2D5133DF7E98}" type="pres">
      <dgm:prSet presAssocID="{346F94EC-C593-494C-ABD7-9D6448D00EEB}" presName="sibTrans" presStyleCnt="0"/>
      <dgm:spPr/>
    </dgm:pt>
    <dgm:pt modelId="{882AFD21-9812-4E74-B41B-0DD5D93B077A}" type="pres">
      <dgm:prSet presAssocID="{742B3E4F-1BE9-4479-BB85-15404FB30EC2}" presName="node" presStyleLbl="node1" presStyleIdx="7" presStyleCnt="8" custLinFactNeighborX="-1972" custLinFactNeighborY="-2391">
        <dgm:presLayoutVars>
          <dgm:bulletEnabled val="1"/>
        </dgm:presLayoutVars>
      </dgm:prSet>
      <dgm:spPr/>
    </dgm:pt>
  </dgm:ptLst>
  <dgm:cxnLst>
    <dgm:cxn modelId="{6EBF0010-57C0-4B1A-AD07-8BE630000DF7}" type="presOf" srcId="{8913C780-F815-47A0-8874-E80C1B14C60A}" destId="{E5D3F9DA-9E1C-4588-A942-83773B0D3865}" srcOrd="0" destOrd="0" presId="urn:microsoft.com/office/officeart/2005/8/layout/default"/>
    <dgm:cxn modelId="{E9483F16-FE16-4C0D-BCCE-4A49C07B4F7F}" srcId="{C4A4F83D-196B-4832-99C0-7D6CA7B2BAC2}" destId="{74333BA0-2278-4FEE-B82C-F2C4C9CB4574}" srcOrd="6" destOrd="0" parTransId="{7D018918-AAC8-4EE9-9DBA-CC0208AD7DC0}" sibTransId="{346F94EC-C593-494C-ABD7-9D6448D00EEB}"/>
    <dgm:cxn modelId="{B170B81F-50FF-4F84-8949-6676075E72E6}" srcId="{C4A4F83D-196B-4832-99C0-7D6CA7B2BAC2}" destId="{98A7E0D7-A162-45A8-B323-CECD5D08482B}" srcOrd="5" destOrd="0" parTransId="{774603D1-8EF4-4848-9AF3-FB93D438C2FB}" sibTransId="{5BD84083-810F-43A4-99BB-1D58361A3AD1}"/>
    <dgm:cxn modelId="{8934ED32-C660-4EDB-92C0-9673E42EEB4B}" type="presOf" srcId="{FACCF7D3-548A-478C-84FB-DAC6422DBD7C}" destId="{1960741E-B752-4863-96C4-25922A510FA5}" srcOrd="0" destOrd="0" presId="urn:microsoft.com/office/officeart/2005/8/layout/default"/>
    <dgm:cxn modelId="{5FEC076A-1E6F-4B31-A59E-21B1032F2F07}" type="presOf" srcId="{617B70D8-D1C1-4AD1-8942-E72777CDCC9E}" destId="{F9529757-0DCD-4485-B354-FBE563702BD9}" srcOrd="0" destOrd="0" presId="urn:microsoft.com/office/officeart/2005/8/layout/default"/>
    <dgm:cxn modelId="{E671FA6B-47FE-426F-AAAC-A54EDABCAEAE}" srcId="{C4A4F83D-196B-4832-99C0-7D6CA7B2BAC2}" destId="{FACCF7D3-548A-478C-84FB-DAC6422DBD7C}" srcOrd="3" destOrd="0" parTransId="{4103C061-56D6-4ED3-B8F1-F55E80D0DE96}" sibTransId="{48FF6636-826C-48EC-88D4-0466C76B5E41}"/>
    <dgm:cxn modelId="{8EFE734E-FD09-4E5B-BF29-EBE8B3A6C0A4}" type="presOf" srcId="{62CFA53B-4669-40F1-B5FF-0B06A608205C}" destId="{F88A9008-7163-43A5-A85D-95A30027D10C}" srcOrd="0" destOrd="0" presId="urn:microsoft.com/office/officeart/2005/8/layout/default"/>
    <dgm:cxn modelId="{9EEE1058-761E-490D-B1B6-887F4E308F92}" srcId="{C4A4F83D-196B-4832-99C0-7D6CA7B2BAC2}" destId="{8913C780-F815-47A0-8874-E80C1B14C60A}" srcOrd="2" destOrd="0" parTransId="{B3B510BB-B9B8-4977-9FE8-F291B2272E0A}" sibTransId="{32D4EE00-DBDB-4DEA-B52C-5698FEE5042B}"/>
    <dgm:cxn modelId="{FFB31E7E-637F-400E-817A-5301764F77F4}" srcId="{C4A4F83D-196B-4832-99C0-7D6CA7B2BAC2}" destId="{62CFA53B-4669-40F1-B5FF-0B06A608205C}" srcOrd="0" destOrd="0" parTransId="{45B6671A-CF24-4A86-8581-982C5368B6F4}" sibTransId="{DB411B6D-A79D-499B-BEF7-C79DF41CEED9}"/>
    <dgm:cxn modelId="{304FDC9E-3164-458E-B4F4-37020E23E9CF}" srcId="{C4A4F83D-196B-4832-99C0-7D6CA7B2BAC2}" destId="{BB1843A6-2C70-4140-B932-44FD0EA6A385}" srcOrd="1" destOrd="0" parTransId="{0F3B008D-1178-4ACA-88FB-4C8B4E32AC87}" sibTransId="{7D865D03-759E-4A7A-A5DB-E49EDCE4A32F}"/>
    <dgm:cxn modelId="{DD92DF9E-4711-4B2B-9D4C-93A005EAA66A}" srcId="{C4A4F83D-196B-4832-99C0-7D6CA7B2BAC2}" destId="{742B3E4F-1BE9-4479-BB85-15404FB30EC2}" srcOrd="7" destOrd="0" parTransId="{D43BD32E-DEB1-48BD-8853-3B9C1B874C45}" sibTransId="{A2BF2902-10A1-4F5B-944F-B508CBA7312D}"/>
    <dgm:cxn modelId="{1ECB75C2-227E-4079-A65B-0B6F628611FE}" type="presOf" srcId="{C4A4F83D-196B-4832-99C0-7D6CA7B2BAC2}" destId="{EA6A5AA9-65F8-4169-92C6-024F213106DF}" srcOrd="0" destOrd="0" presId="urn:microsoft.com/office/officeart/2005/8/layout/default"/>
    <dgm:cxn modelId="{C7C804C8-2150-4ECF-82AF-F7165B745DAE}" type="presOf" srcId="{742B3E4F-1BE9-4479-BB85-15404FB30EC2}" destId="{882AFD21-9812-4E74-B41B-0DD5D93B077A}" srcOrd="0" destOrd="0" presId="urn:microsoft.com/office/officeart/2005/8/layout/default"/>
    <dgm:cxn modelId="{9E8348C9-9098-4C5D-BF02-0250E8FD2643}" srcId="{C4A4F83D-196B-4832-99C0-7D6CA7B2BAC2}" destId="{617B70D8-D1C1-4AD1-8942-E72777CDCC9E}" srcOrd="4" destOrd="0" parTransId="{EB134E88-ACC6-425F-9BD8-2921E4172545}" sibTransId="{1846FA6A-9950-4F15-9FA6-54B6514A9C91}"/>
    <dgm:cxn modelId="{9DD041CE-6CFE-4E76-AF88-567580E3895B}" type="presOf" srcId="{98A7E0D7-A162-45A8-B323-CECD5D08482B}" destId="{1F754C5A-EA7E-4781-AFDC-4774D084C8DE}" srcOrd="0" destOrd="0" presId="urn:microsoft.com/office/officeart/2005/8/layout/default"/>
    <dgm:cxn modelId="{03E6A8E2-38A5-4F83-9402-BCB9425F22BC}" type="presOf" srcId="{BB1843A6-2C70-4140-B932-44FD0EA6A385}" destId="{BD622AE6-20A9-47E3-BF1A-7438F0564E92}" srcOrd="0" destOrd="0" presId="urn:microsoft.com/office/officeart/2005/8/layout/default"/>
    <dgm:cxn modelId="{023EACFB-8779-4FE6-B71A-910B63C020F7}" type="presOf" srcId="{74333BA0-2278-4FEE-B82C-F2C4C9CB4574}" destId="{FA1CE060-DB39-4E04-9377-7E47A5D11B46}" srcOrd="0" destOrd="0" presId="urn:microsoft.com/office/officeart/2005/8/layout/default"/>
    <dgm:cxn modelId="{A0C07CD6-1E2D-47B4-908D-BB759E593BAB}" type="presParOf" srcId="{EA6A5AA9-65F8-4169-92C6-024F213106DF}" destId="{F88A9008-7163-43A5-A85D-95A30027D10C}" srcOrd="0" destOrd="0" presId="urn:microsoft.com/office/officeart/2005/8/layout/default"/>
    <dgm:cxn modelId="{3358282B-6CD5-4A0B-B1DD-B1361DE0AEFE}" type="presParOf" srcId="{EA6A5AA9-65F8-4169-92C6-024F213106DF}" destId="{D2A8A96A-74DD-464A-AFBD-72677B74AB6E}" srcOrd="1" destOrd="0" presId="urn:microsoft.com/office/officeart/2005/8/layout/default"/>
    <dgm:cxn modelId="{670FE47B-3284-40A2-B485-07BA70251980}" type="presParOf" srcId="{EA6A5AA9-65F8-4169-92C6-024F213106DF}" destId="{BD622AE6-20A9-47E3-BF1A-7438F0564E92}" srcOrd="2" destOrd="0" presId="urn:microsoft.com/office/officeart/2005/8/layout/default"/>
    <dgm:cxn modelId="{35519592-7FA0-41F1-BC11-421796437AFC}" type="presParOf" srcId="{EA6A5AA9-65F8-4169-92C6-024F213106DF}" destId="{27431449-819C-4AD6-BF70-8C38E413326D}" srcOrd="3" destOrd="0" presId="urn:microsoft.com/office/officeart/2005/8/layout/default"/>
    <dgm:cxn modelId="{ADB44CAD-183A-4177-AC67-0D0CF15E065F}" type="presParOf" srcId="{EA6A5AA9-65F8-4169-92C6-024F213106DF}" destId="{E5D3F9DA-9E1C-4588-A942-83773B0D3865}" srcOrd="4" destOrd="0" presId="urn:microsoft.com/office/officeart/2005/8/layout/default"/>
    <dgm:cxn modelId="{58D353A9-EE50-4FDC-A2F2-2C98C0FE0000}" type="presParOf" srcId="{EA6A5AA9-65F8-4169-92C6-024F213106DF}" destId="{B0B1BE66-6CC1-4177-91F2-F9C7695000E8}" srcOrd="5" destOrd="0" presId="urn:microsoft.com/office/officeart/2005/8/layout/default"/>
    <dgm:cxn modelId="{502D6417-5B82-4763-9822-BFD9C61DA0B9}" type="presParOf" srcId="{EA6A5AA9-65F8-4169-92C6-024F213106DF}" destId="{1960741E-B752-4863-96C4-25922A510FA5}" srcOrd="6" destOrd="0" presId="urn:microsoft.com/office/officeart/2005/8/layout/default"/>
    <dgm:cxn modelId="{7CAAC8F9-987B-47A9-B213-B014AC6DCC2A}" type="presParOf" srcId="{EA6A5AA9-65F8-4169-92C6-024F213106DF}" destId="{2A066706-14A5-4513-8342-433B3E80A3E7}" srcOrd="7" destOrd="0" presId="urn:microsoft.com/office/officeart/2005/8/layout/default"/>
    <dgm:cxn modelId="{CBF3CA01-BD80-4712-9006-8700350A73CA}" type="presParOf" srcId="{EA6A5AA9-65F8-4169-92C6-024F213106DF}" destId="{F9529757-0DCD-4485-B354-FBE563702BD9}" srcOrd="8" destOrd="0" presId="urn:microsoft.com/office/officeart/2005/8/layout/default"/>
    <dgm:cxn modelId="{80E016FA-404B-4D23-AF16-2E873023D30A}" type="presParOf" srcId="{EA6A5AA9-65F8-4169-92C6-024F213106DF}" destId="{0118F226-47A1-442C-8444-C05A77898D2D}" srcOrd="9" destOrd="0" presId="urn:microsoft.com/office/officeart/2005/8/layout/default"/>
    <dgm:cxn modelId="{531A54F4-74F6-43A5-8522-EB0E730DB5EA}" type="presParOf" srcId="{EA6A5AA9-65F8-4169-92C6-024F213106DF}" destId="{1F754C5A-EA7E-4781-AFDC-4774D084C8DE}" srcOrd="10" destOrd="0" presId="urn:microsoft.com/office/officeart/2005/8/layout/default"/>
    <dgm:cxn modelId="{69D7DBF1-92E6-4744-8732-4F0F18B69B07}" type="presParOf" srcId="{EA6A5AA9-65F8-4169-92C6-024F213106DF}" destId="{9FD727A3-AD16-402F-B2A9-FA6C1B0CCE65}" srcOrd="11" destOrd="0" presId="urn:microsoft.com/office/officeart/2005/8/layout/default"/>
    <dgm:cxn modelId="{1B7C375F-6F7E-4C8C-9ED7-C699AF95CAED}" type="presParOf" srcId="{EA6A5AA9-65F8-4169-92C6-024F213106DF}" destId="{FA1CE060-DB39-4E04-9377-7E47A5D11B46}" srcOrd="12" destOrd="0" presId="urn:microsoft.com/office/officeart/2005/8/layout/default"/>
    <dgm:cxn modelId="{02D56A49-007A-4A92-9BC6-509BEFA3D9CF}" type="presParOf" srcId="{EA6A5AA9-65F8-4169-92C6-024F213106DF}" destId="{015876FB-FDAD-41A3-9BFE-2D5133DF7E98}" srcOrd="13" destOrd="0" presId="urn:microsoft.com/office/officeart/2005/8/layout/default"/>
    <dgm:cxn modelId="{236C38E4-3E12-4F95-8EEE-84423AA7FBFF}" type="presParOf" srcId="{EA6A5AA9-65F8-4169-92C6-024F213106DF}" destId="{882AFD21-9812-4E74-B41B-0DD5D93B077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4F83D-196B-4832-99C0-7D6CA7B2BA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CFA53B-4669-40F1-B5FF-0B06A608205C}">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t>1. Strong sense of identity and purpose for the local government</a:t>
          </a:r>
        </a:p>
      </dgm:t>
    </dgm:pt>
    <dgm:pt modelId="{45B6671A-CF24-4A86-8581-982C5368B6F4}" type="parTrans" cxnId="{FFB31E7E-637F-400E-817A-5301764F77F4}">
      <dgm:prSet/>
      <dgm:spPr/>
      <dgm:t>
        <a:bodyPr/>
        <a:lstStyle/>
        <a:p>
          <a:endParaRPr lang="en-US"/>
        </a:p>
      </dgm:t>
    </dgm:pt>
    <dgm:pt modelId="{DB411B6D-A79D-499B-BEF7-C79DF41CEED9}" type="sibTrans" cxnId="{FFB31E7E-637F-400E-817A-5301764F77F4}">
      <dgm:prSet/>
      <dgm:spPr/>
      <dgm:t>
        <a:bodyPr/>
        <a:lstStyle/>
        <a:p>
          <a:endParaRPr lang="en-US"/>
        </a:p>
      </dgm:t>
    </dgm:pt>
    <dgm:pt modelId="{FACCF7D3-548A-478C-84FB-DAC6422DBD7C}">
      <dgm:prSet phldrT="[Text]"/>
      <dgm:spPr/>
      <dgm:t>
        <a:bodyPr/>
        <a:lstStyle/>
        <a:p>
          <a:r>
            <a:rPr lang="en-US" dirty="0"/>
            <a:t>4. Local autonomy</a:t>
          </a:r>
        </a:p>
      </dgm:t>
    </dgm:pt>
    <dgm:pt modelId="{4103C061-56D6-4ED3-B8F1-F55E80D0DE96}" type="parTrans" cxnId="{E671FA6B-47FE-426F-AAAC-A54EDABCAEAE}">
      <dgm:prSet/>
      <dgm:spPr/>
      <dgm:t>
        <a:bodyPr/>
        <a:lstStyle/>
        <a:p>
          <a:endParaRPr lang="en-US"/>
        </a:p>
      </dgm:t>
    </dgm:pt>
    <dgm:pt modelId="{48FF6636-826C-48EC-88D4-0466C76B5E41}" type="sibTrans" cxnId="{E671FA6B-47FE-426F-AAAC-A54EDABCAEAE}">
      <dgm:prSet/>
      <dgm:spPr/>
      <dgm:t>
        <a:bodyPr/>
        <a:lstStyle/>
        <a:p>
          <a:endParaRPr lang="en-US"/>
        </a:p>
      </dgm:t>
    </dgm:pt>
    <dgm:pt modelId="{617B70D8-D1C1-4AD1-8942-E72777CDCC9E}">
      <dgm:prSet phldrT="[Text]"/>
      <dgm:spPr/>
      <dgm:t>
        <a:bodyPr/>
        <a:lstStyle/>
        <a:p>
          <a:r>
            <a:rPr lang="en-US" dirty="0"/>
            <a:t>5. Graduated sanctions and rewards</a:t>
          </a:r>
        </a:p>
      </dgm:t>
    </dgm:pt>
    <dgm:pt modelId="{EB134E88-ACC6-425F-9BD8-2921E4172545}" type="parTrans" cxnId="{9E8348C9-9098-4C5D-BF02-0250E8FD2643}">
      <dgm:prSet/>
      <dgm:spPr/>
      <dgm:t>
        <a:bodyPr/>
        <a:lstStyle/>
        <a:p>
          <a:endParaRPr lang="en-US"/>
        </a:p>
      </dgm:t>
    </dgm:pt>
    <dgm:pt modelId="{1846FA6A-9950-4F15-9FA6-54B6514A9C91}" type="sibTrans" cxnId="{9E8348C9-9098-4C5D-BF02-0250E8FD2643}">
      <dgm:prSet/>
      <dgm:spPr/>
      <dgm:t>
        <a:bodyPr/>
        <a:lstStyle/>
        <a:p>
          <a:endParaRPr lang="en-US"/>
        </a:p>
      </dgm:t>
    </dgm:pt>
    <dgm:pt modelId="{98A7E0D7-A162-45A8-B323-CECD5D08482B}">
      <dgm:prSet phldrT="[Text]" custT="1">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r>
            <a:rPr lang="en-US" sz="2300" kern="1200" dirty="0"/>
            <a:t>6. Benefits </a:t>
          </a:r>
          <a:r>
            <a:rPr lang="en-US" sz="2300" kern="1200" dirty="0">
              <a:solidFill>
                <a:prstClr val="white"/>
              </a:solidFill>
              <a:latin typeface="Calibri" panose="020F0502020204030204"/>
              <a:ea typeface="+mn-ea"/>
              <a:cs typeface="+mn-cs"/>
            </a:rPr>
            <a:t>proportional</a:t>
          </a:r>
          <a:r>
            <a:rPr lang="en-US" sz="2300" kern="1200" dirty="0"/>
            <a:t> to cost</a:t>
          </a:r>
        </a:p>
      </dgm:t>
    </dgm:pt>
    <dgm:pt modelId="{774603D1-8EF4-4848-9AF3-FB93D438C2FB}" type="parTrans" cxnId="{B170B81F-50FF-4F84-8949-6676075E72E6}">
      <dgm:prSet/>
      <dgm:spPr/>
      <dgm:t>
        <a:bodyPr/>
        <a:lstStyle/>
        <a:p>
          <a:endParaRPr lang="en-US"/>
        </a:p>
      </dgm:t>
    </dgm:pt>
    <dgm:pt modelId="{5BD84083-810F-43A4-99BB-1D58361A3AD1}" type="sibTrans" cxnId="{B170B81F-50FF-4F84-8949-6676075E72E6}">
      <dgm:prSet/>
      <dgm:spPr/>
      <dgm:t>
        <a:bodyPr/>
        <a:lstStyle/>
        <a:p>
          <a:endParaRPr lang="en-US"/>
        </a:p>
      </dgm:t>
    </dgm:pt>
    <dgm:pt modelId="{74333BA0-2278-4FEE-B82C-F2C4C9CB4574}">
      <dgm:prSet phldrT="[Text]"/>
      <dgm:spPr/>
      <dgm:t>
        <a:bodyPr/>
        <a:lstStyle/>
        <a:p>
          <a:r>
            <a:rPr lang="en-US" dirty="0"/>
            <a:t>7. Fast and fair conflict resolution</a:t>
          </a:r>
        </a:p>
      </dgm:t>
    </dgm:pt>
    <dgm:pt modelId="{7D018918-AAC8-4EE9-9DBA-CC0208AD7DC0}" type="parTrans" cxnId="{E9483F16-FE16-4C0D-BCCE-4A49C07B4F7F}">
      <dgm:prSet/>
      <dgm:spPr/>
      <dgm:t>
        <a:bodyPr/>
        <a:lstStyle/>
        <a:p>
          <a:endParaRPr lang="en-US"/>
        </a:p>
      </dgm:t>
    </dgm:pt>
    <dgm:pt modelId="{346F94EC-C593-494C-ABD7-9D6448D00EEB}" type="sibTrans" cxnId="{E9483F16-FE16-4C0D-BCCE-4A49C07B4F7F}">
      <dgm:prSet/>
      <dgm:spPr/>
      <dgm:t>
        <a:bodyPr/>
        <a:lstStyle/>
        <a:p>
          <a:endParaRPr lang="en-US"/>
        </a:p>
      </dgm:t>
    </dgm:pt>
    <dgm:pt modelId="{742B3E4F-1BE9-4479-BB85-15404FB30EC2}">
      <dgm:prSet/>
      <dgm:spPr/>
      <dgm:t>
        <a:bodyPr/>
        <a:lstStyle/>
        <a:p>
          <a:r>
            <a:rPr lang="en-US" dirty="0"/>
            <a:t>8. Appropriate relations with other groups</a:t>
          </a:r>
        </a:p>
      </dgm:t>
    </dgm:pt>
    <dgm:pt modelId="{D43BD32E-DEB1-48BD-8853-3B9C1B874C45}" type="parTrans" cxnId="{DD92DF9E-4711-4B2B-9D4C-93A005EAA66A}">
      <dgm:prSet/>
      <dgm:spPr/>
      <dgm:t>
        <a:bodyPr/>
        <a:lstStyle/>
        <a:p>
          <a:endParaRPr lang="en-US"/>
        </a:p>
      </dgm:t>
    </dgm:pt>
    <dgm:pt modelId="{A2BF2902-10A1-4F5B-944F-B508CBA7312D}" type="sibTrans" cxnId="{DD92DF9E-4711-4B2B-9D4C-93A005EAA66A}">
      <dgm:prSet/>
      <dgm:spPr/>
      <dgm:t>
        <a:bodyPr/>
        <a:lstStyle/>
        <a:p>
          <a:endParaRPr lang="en-US"/>
        </a:p>
      </dgm:t>
    </dgm:pt>
    <dgm:pt modelId="{BB1843A6-2C70-4140-B932-44FD0EA6A385}">
      <dgm:prSet>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r>
            <a:rPr lang="en-US" dirty="0"/>
            <a:t>2. Fair and inclusive decision making</a:t>
          </a:r>
        </a:p>
      </dgm:t>
    </dgm:pt>
    <dgm:pt modelId="{0F3B008D-1178-4ACA-88FB-4C8B4E32AC87}" type="parTrans" cxnId="{304FDC9E-3164-458E-B4F4-37020E23E9CF}">
      <dgm:prSet/>
      <dgm:spPr/>
      <dgm:t>
        <a:bodyPr/>
        <a:lstStyle/>
        <a:p>
          <a:endParaRPr lang="en-US"/>
        </a:p>
      </dgm:t>
    </dgm:pt>
    <dgm:pt modelId="{7D865D03-759E-4A7A-A5DB-E49EDCE4A32F}" type="sibTrans" cxnId="{304FDC9E-3164-458E-B4F4-37020E23E9CF}">
      <dgm:prSet/>
      <dgm:spPr/>
      <dgm:t>
        <a:bodyPr/>
        <a:lstStyle/>
        <a:p>
          <a:endParaRPr lang="en-US"/>
        </a:p>
      </dgm:t>
    </dgm:pt>
    <dgm:pt modelId="{8913C780-F815-47A0-8874-E80C1B14C60A}">
      <dgm:prSet>
        <dgm:style>
          <a:lnRef idx="1">
            <a:schemeClr val="accent6"/>
          </a:lnRef>
          <a:fillRef idx="3">
            <a:schemeClr val="accent6"/>
          </a:fillRef>
          <a:effectRef idx="2">
            <a:schemeClr val="accent6"/>
          </a:effectRef>
          <a:fontRef idx="minor">
            <a:schemeClr val="lt1"/>
          </a:fontRef>
        </dgm:style>
      </dgm:prSet>
      <dgm:spPr/>
      <dgm:t>
        <a:bodyPr/>
        <a:lstStyle/>
        <a:p>
          <a:r>
            <a:rPr lang="en-US" dirty="0"/>
            <a:t>3. Monitoring agreed-upon behavior</a:t>
          </a:r>
        </a:p>
      </dgm:t>
    </dgm:pt>
    <dgm:pt modelId="{B3B510BB-B9B8-4977-9FE8-F291B2272E0A}" type="parTrans" cxnId="{9EEE1058-761E-490D-B1B6-887F4E308F92}">
      <dgm:prSet/>
      <dgm:spPr/>
      <dgm:t>
        <a:bodyPr/>
        <a:lstStyle/>
        <a:p>
          <a:endParaRPr lang="en-US"/>
        </a:p>
      </dgm:t>
    </dgm:pt>
    <dgm:pt modelId="{32D4EE00-DBDB-4DEA-B52C-5698FEE5042B}" type="sibTrans" cxnId="{9EEE1058-761E-490D-B1B6-887F4E308F92}">
      <dgm:prSet/>
      <dgm:spPr/>
      <dgm:t>
        <a:bodyPr/>
        <a:lstStyle/>
        <a:p>
          <a:endParaRPr lang="en-US"/>
        </a:p>
      </dgm:t>
    </dgm:pt>
    <dgm:pt modelId="{EA6A5AA9-65F8-4169-92C6-024F213106DF}" type="pres">
      <dgm:prSet presAssocID="{C4A4F83D-196B-4832-99C0-7D6CA7B2BAC2}" presName="diagram" presStyleCnt="0">
        <dgm:presLayoutVars>
          <dgm:dir/>
          <dgm:resizeHandles val="exact"/>
        </dgm:presLayoutVars>
      </dgm:prSet>
      <dgm:spPr/>
    </dgm:pt>
    <dgm:pt modelId="{F88A9008-7163-43A5-A85D-95A30027D10C}" type="pres">
      <dgm:prSet presAssocID="{62CFA53B-4669-40F1-B5FF-0B06A608205C}" presName="node" presStyleLbl="node1" presStyleIdx="0" presStyleCnt="8">
        <dgm:presLayoutVars>
          <dgm:bulletEnabled val="1"/>
        </dgm:presLayoutVars>
      </dgm:prSet>
      <dgm:spPr/>
    </dgm:pt>
    <dgm:pt modelId="{D2A8A96A-74DD-464A-AFBD-72677B74AB6E}" type="pres">
      <dgm:prSet presAssocID="{DB411B6D-A79D-499B-BEF7-C79DF41CEED9}" presName="sibTrans" presStyleCnt="0"/>
      <dgm:spPr/>
    </dgm:pt>
    <dgm:pt modelId="{BD622AE6-20A9-47E3-BF1A-7438F0564E92}" type="pres">
      <dgm:prSet presAssocID="{BB1843A6-2C70-4140-B932-44FD0EA6A385}" presName="node" presStyleLbl="node1" presStyleIdx="1" presStyleCnt="8">
        <dgm:presLayoutVars>
          <dgm:bulletEnabled val="1"/>
        </dgm:presLayoutVars>
      </dgm:prSet>
      <dgm:spPr>
        <a:xfrm>
          <a:off x="2731199" y="48947"/>
          <a:ext cx="2480066" cy="1488040"/>
        </a:xfrm>
        <a:prstGeom prst="rect">
          <a:avLst/>
        </a:prstGeom>
      </dgm:spPr>
    </dgm:pt>
    <dgm:pt modelId="{27431449-819C-4AD6-BF70-8C38E413326D}" type="pres">
      <dgm:prSet presAssocID="{7D865D03-759E-4A7A-A5DB-E49EDCE4A32F}" presName="sibTrans" presStyleCnt="0"/>
      <dgm:spPr/>
    </dgm:pt>
    <dgm:pt modelId="{E5D3F9DA-9E1C-4588-A942-83773B0D3865}" type="pres">
      <dgm:prSet presAssocID="{8913C780-F815-47A0-8874-E80C1B14C60A}" presName="node" presStyleLbl="node1" presStyleIdx="2" presStyleCnt="8">
        <dgm:presLayoutVars>
          <dgm:bulletEnabled val="1"/>
        </dgm:presLayoutVars>
      </dgm:prSet>
      <dgm:spPr/>
    </dgm:pt>
    <dgm:pt modelId="{B0B1BE66-6CC1-4177-91F2-F9C7695000E8}" type="pres">
      <dgm:prSet presAssocID="{32D4EE00-DBDB-4DEA-B52C-5698FEE5042B}" presName="sibTrans" presStyleCnt="0"/>
      <dgm:spPr/>
    </dgm:pt>
    <dgm:pt modelId="{1960741E-B752-4863-96C4-25922A510FA5}" type="pres">
      <dgm:prSet presAssocID="{FACCF7D3-548A-478C-84FB-DAC6422DBD7C}" presName="node" presStyleLbl="node1" presStyleIdx="3" presStyleCnt="8">
        <dgm:presLayoutVars>
          <dgm:bulletEnabled val="1"/>
        </dgm:presLayoutVars>
      </dgm:prSet>
      <dgm:spPr/>
    </dgm:pt>
    <dgm:pt modelId="{2A066706-14A5-4513-8342-433B3E80A3E7}" type="pres">
      <dgm:prSet presAssocID="{48FF6636-826C-48EC-88D4-0466C76B5E41}" presName="sibTrans" presStyleCnt="0"/>
      <dgm:spPr/>
    </dgm:pt>
    <dgm:pt modelId="{F9529757-0DCD-4485-B354-FBE563702BD9}" type="pres">
      <dgm:prSet presAssocID="{617B70D8-D1C1-4AD1-8942-E72777CDCC9E}" presName="node" presStyleLbl="node1" presStyleIdx="4" presStyleCnt="8">
        <dgm:presLayoutVars>
          <dgm:bulletEnabled val="1"/>
        </dgm:presLayoutVars>
      </dgm:prSet>
      <dgm:spPr/>
    </dgm:pt>
    <dgm:pt modelId="{0118F226-47A1-442C-8444-C05A77898D2D}" type="pres">
      <dgm:prSet presAssocID="{1846FA6A-9950-4F15-9FA6-54B6514A9C91}" presName="sibTrans" presStyleCnt="0"/>
      <dgm:spPr/>
    </dgm:pt>
    <dgm:pt modelId="{1F754C5A-EA7E-4781-AFDC-4774D084C8DE}" type="pres">
      <dgm:prSet presAssocID="{98A7E0D7-A162-45A8-B323-CECD5D08482B}" presName="node" presStyleLbl="node1" presStyleIdx="5" presStyleCnt="8">
        <dgm:presLayoutVars>
          <dgm:bulletEnabled val="1"/>
        </dgm:presLayoutVars>
      </dgm:prSet>
      <dgm:spPr>
        <a:xfrm>
          <a:off x="2731199" y="1784994"/>
          <a:ext cx="2480066" cy="1488040"/>
        </a:xfrm>
        <a:prstGeom prst="rect">
          <a:avLst/>
        </a:prstGeom>
      </dgm:spPr>
    </dgm:pt>
    <dgm:pt modelId="{9FD727A3-AD16-402F-B2A9-FA6C1B0CCE65}" type="pres">
      <dgm:prSet presAssocID="{5BD84083-810F-43A4-99BB-1D58361A3AD1}" presName="sibTrans" presStyleCnt="0"/>
      <dgm:spPr/>
    </dgm:pt>
    <dgm:pt modelId="{FA1CE060-DB39-4E04-9377-7E47A5D11B46}" type="pres">
      <dgm:prSet presAssocID="{74333BA0-2278-4FEE-B82C-F2C4C9CB4574}" presName="node" presStyleLbl="node1" presStyleIdx="6" presStyleCnt="8" custLinFactNeighborX="798" custLinFactNeighborY="-4790">
        <dgm:presLayoutVars>
          <dgm:bulletEnabled val="1"/>
        </dgm:presLayoutVars>
      </dgm:prSet>
      <dgm:spPr/>
    </dgm:pt>
    <dgm:pt modelId="{015876FB-FDAD-41A3-9BFE-2D5133DF7E98}" type="pres">
      <dgm:prSet presAssocID="{346F94EC-C593-494C-ABD7-9D6448D00EEB}" presName="sibTrans" presStyleCnt="0"/>
      <dgm:spPr/>
    </dgm:pt>
    <dgm:pt modelId="{882AFD21-9812-4E74-B41B-0DD5D93B077A}" type="pres">
      <dgm:prSet presAssocID="{742B3E4F-1BE9-4479-BB85-15404FB30EC2}" presName="node" presStyleLbl="node1" presStyleIdx="7" presStyleCnt="8" custLinFactNeighborX="-1972" custLinFactNeighborY="-2391">
        <dgm:presLayoutVars>
          <dgm:bulletEnabled val="1"/>
        </dgm:presLayoutVars>
      </dgm:prSet>
      <dgm:spPr/>
    </dgm:pt>
  </dgm:ptLst>
  <dgm:cxnLst>
    <dgm:cxn modelId="{6EBF0010-57C0-4B1A-AD07-8BE630000DF7}" type="presOf" srcId="{8913C780-F815-47A0-8874-E80C1B14C60A}" destId="{E5D3F9DA-9E1C-4588-A942-83773B0D3865}" srcOrd="0" destOrd="0" presId="urn:microsoft.com/office/officeart/2005/8/layout/default"/>
    <dgm:cxn modelId="{E9483F16-FE16-4C0D-BCCE-4A49C07B4F7F}" srcId="{C4A4F83D-196B-4832-99C0-7D6CA7B2BAC2}" destId="{74333BA0-2278-4FEE-B82C-F2C4C9CB4574}" srcOrd="6" destOrd="0" parTransId="{7D018918-AAC8-4EE9-9DBA-CC0208AD7DC0}" sibTransId="{346F94EC-C593-494C-ABD7-9D6448D00EEB}"/>
    <dgm:cxn modelId="{B170B81F-50FF-4F84-8949-6676075E72E6}" srcId="{C4A4F83D-196B-4832-99C0-7D6CA7B2BAC2}" destId="{98A7E0D7-A162-45A8-B323-CECD5D08482B}" srcOrd="5" destOrd="0" parTransId="{774603D1-8EF4-4848-9AF3-FB93D438C2FB}" sibTransId="{5BD84083-810F-43A4-99BB-1D58361A3AD1}"/>
    <dgm:cxn modelId="{8934ED32-C660-4EDB-92C0-9673E42EEB4B}" type="presOf" srcId="{FACCF7D3-548A-478C-84FB-DAC6422DBD7C}" destId="{1960741E-B752-4863-96C4-25922A510FA5}" srcOrd="0" destOrd="0" presId="urn:microsoft.com/office/officeart/2005/8/layout/default"/>
    <dgm:cxn modelId="{5FEC076A-1E6F-4B31-A59E-21B1032F2F07}" type="presOf" srcId="{617B70D8-D1C1-4AD1-8942-E72777CDCC9E}" destId="{F9529757-0DCD-4485-B354-FBE563702BD9}" srcOrd="0" destOrd="0" presId="urn:microsoft.com/office/officeart/2005/8/layout/default"/>
    <dgm:cxn modelId="{E671FA6B-47FE-426F-AAAC-A54EDABCAEAE}" srcId="{C4A4F83D-196B-4832-99C0-7D6CA7B2BAC2}" destId="{FACCF7D3-548A-478C-84FB-DAC6422DBD7C}" srcOrd="3" destOrd="0" parTransId="{4103C061-56D6-4ED3-B8F1-F55E80D0DE96}" sibTransId="{48FF6636-826C-48EC-88D4-0466C76B5E41}"/>
    <dgm:cxn modelId="{8EFE734E-FD09-4E5B-BF29-EBE8B3A6C0A4}" type="presOf" srcId="{62CFA53B-4669-40F1-B5FF-0B06A608205C}" destId="{F88A9008-7163-43A5-A85D-95A30027D10C}" srcOrd="0" destOrd="0" presId="urn:microsoft.com/office/officeart/2005/8/layout/default"/>
    <dgm:cxn modelId="{9EEE1058-761E-490D-B1B6-887F4E308F92}" srcId="{C4A4F83D-196B-4832-99C0-7D6CA7B2BAC2}" destId="{8913C780-F815-47A0-8874-E80C1B14C60A}" srcOrd="2" destOrd="0" parTransId="{B3B510BB-B9B8-4977-9FE8-F291B2272E0A}" sibTransId="{32D4EE00-DBDB-4DEA-B52C-5698FEE5042B}"/>
    <dgm:cxn modelId="{FFB31E7E-637F-400E-817A-5301764F77F4}" srcId="{C4A4F83D-196B-4832-99C0-7D6CA7B2BAC2}" destId="{62CFA53B-4669-40F1-B5FF-0B06A608205C}" srcOrd="0" destOrd="0" parTransId="{45B6671A-CF24-4A86-8581-982C5368B6F4}" sibTransId="{DB411B6D-A79D-499B-BEF7-C79DF41CEED9}"/>
    <dgm:cxn modelId="{304FDC9E-3164-458E-B4F4-37020E23E9CF}" srcId="{C4A4F83D-196B-4832-99C0-7D6CA7B2BAC2}" destId="{BB1843A6-2C70-4140-B932-44FD0EA6A385}" srcOrd="1" destOrd="0" parTransId="{0F3B008D-1178-4ACA-88FB-4C8B4E32AC87}" sibTransId="{7D865D03-759E-4A7A-A5DB-E49EDCE4A32F}"/>
    <dgm:cxn modelId="{DD92DF9E-4711-4B2B-9D4C-93A005EAA66A}" srcId="{C4A4F83D-196B-4832-99C0-7D6CA7B2BAC2}" destId="{742B3E4F-1BE9-4479-BB85-15404FB30EC2}" srcOrd="7" destOrd="0" parTransId="{D43BD32E-DEB1-48BD-8853-3B9C1B874C45}" sibTransId="{A2BF2902-10A1-4F5B-944F-B508CBA7312D}"/>
    <dgm:cxn modelId="{1ECB75C2-227E-4079-A65B-0B6F628611FE}" type="presOf" srcId="{C4A4F83D-196B-4832-99C0-7D6CA7B2BAC2}" destId="{EA6A5AA9-65F8-4169-92C6-024F213106DF}" srcOrd="0" destOrd="0" presId="urn:microsoft.com/office/officeart/2005/8/layout/default"/>
    <dgm:cxn modelId="{C7C804C8-2150-4ECF-82AF-F7165B745DAE}" type="presOf" srcId="{742B3E4F-1BE9-4479-BB85-15404FB30EC2}" destId="{882AFD21-9812-4E74-B41B-0DD5D93B077A}" srcOrd="0" destOrd="0" presId="urn:microsoft.com/office/officeart/2005/8/layout/default"/>
    <dgm:cxn modelId="{9E8348C9-9098-4C5D-BF02-0250E8FD2643}" srcId="{C4A4F83D-196B-4832-99C0-7D6CA7B2BAC2}" destId="{617B70D8-D1C1-4AD1-8942-E72777CDCC9E}" srcOrd="4" destOrd="0" parTransId="{EB134E88-ACC6-425F-9BD8-2921E4172545}" sibTransId="{1846FA6A-9950-4F15-9FA6-54B6514A9C91}"/>
    <dgm:cxn modelId="{9DD041CE-6CFE-4E76-AF88-567580E3895B}" type="presOf" srcId="{98A7E0D7-A162-45A8-B323-CECD5D08482B}" destId="{1F754C5A-EA7E-4781-AFDC-4774D084C8DE}" srcOrd="0" destOrd="0" presId="urn:microsoft.com/office/officeart/2005/8/layout/default"/>
    <dgm:cxn modelId="{03E6A8E2-38A5-4F83-9402-BCB9425F22BC}" type="presOf" srcId="{BB1843A6-2C70-4140-B932-44FD0EA6A385}" destId="{BD622AE6-20A9-47E3-BF1A-7438F0564E92}" srcOrd="0" destOrd="0" presId="urn:microsoft.com/office/officeart/2005/8/layout/default"/>
    <dgm:cxn modelId="{023EACFB-8779-4FE6-B71A-910B63C020F7}" type="presOf" srcId="{74333BA0-2278-4FEE-B82C-F2C4C9CB4574}" destId="{FA1CE060-DB39-4E04-9377-7E47A5D11B46}" srcOrd="0" destOrd="0" presId="urn:microsoft.com/office/officeart/2005/8/layout/default"/>
    <dgm:cxn modelId="{A0C07CD6-1E2D-47B4-908D-BB759E593BAB}" type="presParOf" srcId="{EA6A5AA9-65F8-4169-92C6-024F213106DF}" destId="{F88A9008-7163-43A5-A85D-95A30027D10C}" srcOrd="0" destOrd="0" presId="urn:microsoft.com/office/officeart/2005/8/layout/default"/>
    <dgm:cxn modelId="{3358282B-6CD5-4A0B-B1DD-B1361DE0AEFE}" type="presParOf" srcId="{EA6A5AA9-65F8-4169-92C6-024F213106DF}" destId="{D2A8A96A-74DD-464A-AFBD-72677B74AB6E}" srcOrd="1" destOrd="0" presId="urn:microsoft.com/office/officeart/2005/8/layout/default"/>
    <dgm:cxn modelId="{670FE47B-3284-40A2-B485-07BA70251980}" type="presParOf" srcId="{EA6A5AA9-65F8-4169-92C6-024F213106DF}" destId="{BD622AE6-20A9-47E3-BF1A-7438F0564E92}" srcOrd="2" destOrd="0" presId="urn:microsoft.com/office/officeart/2005/8/layout/default"/>
    <dgm:cxn modelId="{35519592-7FA0-41F1-BC11-421796437AFC}" type="presParOf" srcId="{EA6A5AA9-65F8-4169-92C6-024F213106DF}" destId="{27431449-819C-4AD6-BF70-8C38E413326D}" srcOrd="3" destOrd="0" presId="urn:microsoft.com/office/officeart/2005/8/layout/default"/>
    <dgm:cxn modelId="{ADB44CAD-183A-4177-AC67-0D0CF15E065F}" type="presParOf" srcId="{EA6A5AA9-65F8-4169-92C6-024F213106DF}" destId="{E5D3F9DA-9E1C-4588-A942-83773B0D3865}" srcOrd="4" destOrd="0" presId="urn:microsoft.com/office/officeart/2005/8/layout/default"/>
    <dgm:cxn modelId="{58D353A9-EE50-4FDC-A2F2-2C98C0FE0000}" type="presParOf" srcId="{EA6A5AA9-65F8-4169-92C6-024F213106DF}" destId="{B0B1BE66-6CC1-4177-91F2-F9C7695000E8}" srcOrd="5" destOrd="0" presId="urn:microsoft.com/office/officeart/2005/8/layout/default"/>
    <dgm:cxn modelId="{502D6417-5B82-4763-9822-BFD9C61DA0B9}" type="presParOf" srcId="{EA6A5AA9-65F8-4169-92C6-024F213106DF}" destId="{1960741E-B752-4863-96C4-25922A510FA5}" srcOrd="6" destOrd="0" presId="urn:microsoft.com/office/officeart/2005/8/layout/default"/>
    <dgm:cxn modelId="{7CAAC8F9-987B-47A9-B213-B014AC6DCC2A}" type="presParOf" srcId="{EA6A5AA9-65F8-4169-92C6-024F213106DF}" destId="{2A066706-14A5-4513-8342-433B3E80A3E7}" srcOrd="7" destOrd="0" presId="urn:microsoft.com/office/officeart/2005/8/layout/default"/>
    <dgm:cxn modelId="{CBF3CA01-BD80-4712-9006-8700350A73CA}" type="presParOf" srcId="{EA6A5AA9-65F8-4169-92C6-024F213106DF}" destId="{F9529757-0DCD-4485-B354-FBE563702BD9}" srcOrd="8" destOrd="0" presId="urn:microsoft.com/office/officeart/2005/8/layout/default"/>
    <dgm:cxn modelId="{80E016FA-404B-4D23-AF16-2E873023D30A}" type="presParOf" srcId="{EA6A5AA9-65F8-4169-92C6-024F213106DF}" destId="{0118F226-47A1-442C-8444-C05A77898D2D}" srcOrd="9" destOrd="0" presId="urn:microsoft.com/office/officeart/2005/8/layout/default"/>
    <dgm:cxn modelId="{531A54F4-74F6-43A5-8522-EB0E730DB5EA}" type="presParOf" srcId="{EA6A5AA9-65F8-4169-92C6-024F213106DF}" destId="{1F754C5A-EA7E-4781-AFDC-4774D084C8DE}" srcOrd="10" destOrd="0" presId="urn:microsoft.com/office/officeart/2005/8/layout/default"/>
    <dgm:cxn modelId="{69D7DBF1-92E6-4744-8732-4F0F18B69B07}" type="presParOf" srcId="{EA6A5AA9-65F8-4169-92C6-024F213106DF}" destId="{9FD727A3-AD16-402F-B2A9-FA6C1B0CCE65}" srcOrd="11" destOrd="0" presId="urn:microsoft.com/office/officeart/2005/8/layout/default"/>
    <dgm:cxn modelId="{1B7C375F-6F7E-4C8C-9ED7-C699AF95CAED}" type="presParOf" srcId="{EA6A5AA9-65F8-4169-92C6-024F213106DF}" destId="{FA1CE060-DB39-4E04-9377-7E47A5D11B46}" srcOrd="12" destOrd="0" presId="urn:microsoft.com/office/officeart/2005/8/layout/default"/>
    <dgm:cxn modelId="{02D56A49-007A-4A92-9BC6-509BEFA3D9CF}" type="presParOf" srcId="{EA6A5AA9-65F8-4169-92C6-024F213106DF}" destId="{015876FB-FDAD-41A3-9BFE-2D5133DF7E98}" srcOrd="13" destOrd="0" presId="urn:microsoft.com/office/officeart/2005/8/layout/default"/>
    <dgm:cxn modelId="{236C38E4-3E12-4F95-8EEE-84423AA7FBFF}" type="presParOf" srcId="{EA6A5AA9-65F8-4169-92C6-024F213106DF}" destId="{882AFD21-9812-4E74-B41B-0DD5D93B077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A4F83D-196B-4832-99C0-7D6CA7B2BA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CFA53B-4669-40F1-B5FF-0B06A608205C}">
      <dgm:prSet phldrT="[Text]" custT="1">
        <dgm:style>
          <a:lnRef idx="0">
            <a:schemeClr val="accent6"/>
          </a:lnRef>
          <a:fillRef idx="3">
            <a:schemeClr val="accent6"/>
          </a:fillRef>
          <a:effectRef idx="3">
            <a:schemeClr val="accent6"/>
          </a:effectRef>
          <a:fontRef idx="minor">
            <a:schemeClr val="lt1"/>
          </a:fontRef>
        </dgm:style>
      </dgm:prSet>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7630" tIns="87630" rIns="87630" bIns="87630" numCol="1" spcCol="1270" anchor="ctr" anchorCtr="0"/>
        <a:lstStyle/>
        <a:p>
          <a:r>
            <a:rPr lang="en-US" sz="2300" kern="1200" dirty="0"/>
            <a:t>1. Strong sense of identity and </a:t>
          </a:r>
          <a:r>
            <a:rPr lang="en-US" sz="2300" kern="1200" dirty="0">
              <a:solidFill>
                <a:prstClr val="white"/>
              </a:solidFill>
              <a:latin typeface="Calibri" panose="020F0502020204030204"/>
              <a:ea typeface="+mn-ea"/>
              <a:cs typeface="+mn-cs"/>
            </a:rPr>
            <a:t>purpose</a:t>
          </a:r>
          <a:r>
            <a:rPr lang="en-US" sz="2300" kern="1200" dirty="0"/>
            <a:t> for the local government</a:t>
          </a:r>
        </a:p>
      </dgm:t>
    </dgm:pt>
    <dgm:pt modelId="{45B6671A-CF24-4A86-8581-982C5368B6F4}" type="parTrans" cxnId="{FFB31E7E-637F-400E-817A-5301764F77F4}">
      <dgm:prSet/>
      <dgm:spPr/>
      <dgm:t>
        <a:bodyPr/>
        <a:lstStyle/>
        <a:p>
          <a:endParaRPr lang="en-US"/>
        </a:p>
      </dgm:t>
    </dgm:pt>
    <dgm:pt modelId="{DB411B6D-A79D-499B-BEF7-C79DF41CEED9}" type="sibTrans" cxnId="{FFB31E7E-637F-400E-817A-5301764F77F4}">
      <dgm:prSet/>
      <dgm:spPr/>
      <dgm:t>
        <a:bodyPr/>
        <a:lstStyle/>
        <a:p>
          <a:endParaRPr lang="en-US"/>
        </a:p>
      </dgm:t>
    </dgm:pt>
    <dgm:pt modelId="{FACCF7D3-548A-478C-84FB-DAC6422DBD7C}">
      <dgm:prSet phldrT="[Text]" custT="1">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pPr marL="0" lvl="0" indent="0" algn="ctr" defTabSz="1200150">
            <a:lnSpc>
              <a:spcPct val="90000"/>
            </a:lnSpc>
            <a:spcBef>
              <a:spcPct val="0"/>
            </a:spcBef>
            <a:spcAft>
              <a:spcPct val="35000"/>
            </a:spcAft>
            <a:buNone/>
          </a:pPr>
          <a:r>
            <a:rPr lang="en-US" sz="2700" kern="1200" dirty="0">
              <a:solidFill>
                <a:prstClr val="white"/>
              </a:solidFill>
              <a:latin typeface="Calibri" panose="020F0502020204030204"/>
              <a:ea typeface="+mn-ea"/>
              <a:cs typeface="+mn-cs"/>
            </a:rPr>
            <a:t>4. Local autonomy</a:t>
          </a:r>
        </a:p>
      </dgm:t>
    </dgm:pt>
    <dgm:pt modelId="{4103C061-56D6-4ED3-B8F1-F55E80D0DE96}" type="parTrans" cxnId="{E671FA6B-47FE-426F-AAAC-A54EDABCAEAE}">
      <dgm:prSet/>
      <dgm:spPr/>
      <dgm:t>
        <a:bodyPr/>
        <a:lstStyle/>
        <a:p>
          <a:endParaRPr lang="en-US"/>
        </a:p>
      </dgm:t>
    </dgm:pt>
    <dgm:pt modelId="{48FF6636-826C-48EC-88D4-0466C76B5E41}" type="sibTrans" cxnId="{E671FA6B-47FE-426F-AAAC-A54EDABCAEAE}">
      <dgm:prSet/>
      <dgm:spPr/>
      <dgm:t>
        <a:bodyPr/>
        <a:lstStyle/>
        <a:p>
          <a:endParaRPr lang="en-US"/>
        </a:p>
      </dgm:t>
    </dgm:pt>
    <dgm:pt modelId="{617B70D8-D1C1-4AD1-8942-E72777CDCC9E}">
      <dgm:prSet phldrT="[Text]"/>
      <dgm:spPr/>
      <dgm:t>
        <a:bodyPr/>
        <a:lstStyle/>
        <a:p>
          <a:r>
            <a:rPr lang="en-US" dirty="0"/>
            <a:t>5. Graduated sanctions and rewards</a:t>
          </a:r>
        </a:p>
      </dgm:t>
    </dgm:pt>
    <dgm:pt modelId="{EB134E88-ACC6-425F-9BD8-2921E4172545}" type="parTrans" cxnId="{9E8348C9-9098-4C5D-BF02-0250E8FD2643}">
      <dgm:prSet/>
      <dgm:spPr/>
      <dgm:t>
        <a:bodyPr/>
        <a:lstStyle/>
        <a:p>
          <a:endParaRPr lang="en-US"/>
        </a:p>
      </dgm:t>
    </dgm:pt>
    <dgm:pt modelId="{1846FA6A-9950-4F15-9FA6-54B6514A9C91}" type="sibTrans" cxnId="{9E8348C9-9098-4C5D-BF02-0250E8FD2643}">
      <dgm:prSet/>
      <dgm:spPr/>
      <dgm:t>
        <a:bodyPr/>
        <a:lstStyle/>
        <a:p>
          <a:endParaRPr lang="en-US"/>
        </a:p>
      </dgm:t>
    </dgm:pt>
    <dgm:pt modelId="{98A7E0D7-A162-45A8-B323-CECD5D08482B}">
      <dgm:prSet phldrT="[Text]" custT="1">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r>
            <a:rPr lang="en-US" sz="2300" kern="1200" dirty="0"/>
            <a:t>6. Benefits </a:t>
          </a:r>
          <a:r>
            <a:rPr lang="en-US" sz="2700" kern="1200" dirty="0">
              <a:solidFill>
                <a:prstClr val="white"/>
              </a:solidFill>
              <a:latin typeface="Calibri" panose="020F0502020204030204"/>
              <a:ea typeface="+mn-ea"/>
              <a:cs typeface="+mn-cs"/>
            </a:rPr>
            <a:t>proportional</a:t>
          </a:r>
          <a:r>
            <a:rPr lang="en-US" sz="2300" kern="1200" dirty="0"/>
            <a:t> to cost</a:t>
          </a:r>
        </a:p>
      </dgm:t>
    </dgm:pt>
    <dgm:pt modelId="{774603D1-8EF4-4848-9AF3-FB93D438C2FB}" type="parTrans" cxnId="{B170B81F-50FF-4F84-8949-6676075E72E6}">
      <dgm:prSet/>
      <dgm:spPr/>
      <dgm:t>
        <a:bodyPr/>
        <a:lstStyle/>
        <a:p>
          <a:endParaRPr lang="en-US"/>
        </a:p>
      </dgm:t>
    </dgm:pt>
    <dgm:pt modelId="{5BD84083-810F-43A4-99BB-1D58361A3AD1}" type="sibTrans" cxnId="{B170B81F-50FF-4F84-8949-6676075E72E6}">
      <dgm:prSet/>
      <dgm:spPr/>
      <dgm:t>
        <a:bodyPr/>
        <a:lstStyle/>
        <a:p>
          <a:endParaRPr lang="en-US"/>
        </a:p>
      </dgm:t>
    </dgm:pt>
    <dgm:pt modelId="{74333BA0-2278-4FEE-B82C-F2C4C9CB4574}">
      <dgm:prSet phldrT="[Text]" custT="1">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r>
            <a:rPr lang="en-US" sz="2700" kern="1200" dirty="0"/>
            <a:t>7. Fast and fair conflict </a:t>
          </a:r>
          <a:r>
            <a:rPr lang="en-US" sz="2700" kern="1200" dirty="0">
              <a:solidFill>
                <a:prstClr val="white"/>
              </a:solidFill>
              <a:latin typeface="Calibri" panose="020F0502020204030204"/>
              <a:ea typeface="+mn-ea"/>
              <a:cs typeface="+mn-cs"/>
            </a:rPr>
            <a:t>resolution</a:t>
          </a:r>
        </a:p>
      </dgm:t>
    </dgm:pt>
    <dgm:pt modelId="{7D018918-AAC8-4EE9-9DBA-CC0208AD7DC0}" type="parTrans" cxnId="{E9483F16-FE16-4C0D-BCCE-4A49C07B4F7F}">
      <dgm:prSet/>
      <dgm:spPr/>
      <dgm:t>
        <a:bodyPr/>
        <a:lstStyle/>
        <a:p>
          <a:endParaRPr lang="en-US"/>
        </a:p>
      </dgm:t>
    </dgm:pt>
    <dgm:pt modelId="{346F94EC-C593-494C-ABD7-9D6448D00EEB}" type="sibTrans" cxnId="{E9483F16-FE16-4C0D-BCCE-4A49C07B4F7F}">
      <dgm:prSet/>
      <dgm:spPr/>
      <dgm:t>
        <a:bodyPr/>
        <a:lstStyle/>
        <a:p>
          <a:endParaRPr lang="en-US"/>
        </a:p>
      </dgm:t>
    </dgm:pt>
    <dgm:pt modelId="{742B3E4F-1BE9-4479-BB85-15404FB30EC2}">
      <dgm:prSet/>
      <dgm:spPr/>
      <dgm:t>
        <a:bodyPr/>
        <a:lstStyle/>
        <a:p>
          <a:r>
            <a:rPr lang="en-US" dirty="0"/>
            <a:t>8. Appropriate relations with other groups</a:t>
          </a:r>
        </a:p>
      </dgm:t>
    </dgm:pt>
    <dgm:pt modelId="{D43BD32E-DEB1-48BD-8853-3B9C1B874C45}" type="parTrans" cxnId="{DD92DF9E-4711-4B2B-9D4C-93A005EAA66A}">
      <dgm:prSet/>
      <dgm:spPr/>
      <dgm:t>
        <a:bodyPr/>
        <a:lstStyle/>
        <a:p>
          <a:endParaRPr lang="en-US"/>
        </a:p>
      </dgm:t>
    </dgm:pt>
    <dgm:pt modelId="{A2BF2902-10A1-4F5B-944F-B508CBA7312D}" type="sibTrans" cxnId="{DD92DF9E-4711-4B2B-9D4C-93A005EAA66A}">
      <dgm:prSet/>
      <dgm:spPr/>
      <dgm:t>
        <a:bodyPr/>
        <a:lstStyle/>
        <a:p>
          <a:endParaRPr lang="en-US"/>
        </a:p>
      </dgm:t>
    </dgm:pt>
    <dgm:pt modelId="{BB1843A6-2C70-4140-B932-44FD0EA6A385}">
      <dgm:prSet>
        <dgm:style>
          <a:lnRef idx="0">
            <a:schemeClr val="accent6"/>
          </a:lnRef>
          <a:fillRef idx="3">
            <a:schemeClr val="accent6"/>
          </a:fillRef>
          <a:effectRef idx="3">
            <a:schemeClr val="accent6"/>
          </a:effectRef>
          <a:fontRef idx="minor">
            <a:schemeClr val="lt1"/>
          </a:fontRef>
        </dgm:style>
      </dgm:prSet>
      <dgm:spPr>
        <a:ln/>
      </dgm:spPr>
      <dgm:t>
        <a:bodyPr spcFirstLastPara="0" vert="horz" wrap="square" lIns="87630" tIns="87630" rIns="87630" bIns="87630" numCol="1" spcCol="1270" anchor="ctr" anchorCtr="0"/>
        <a:lstStyle/>
        <a:p>
          <a:r>
            <a:rPr lang="en-US" dirty="0"/>
            <a:t>2. Fair and inclusive decision making</a:t>
          </a:r>
        </a:p>
      </dgm:t>
    </dgm:pt>
    <dgm:pt modelId="{0F3B008D-1178-4ACA-88FB-4C8B4E32AC87}" type="parTrans" cxnId="{304FDC9E-3164-458E-B4F4-37020E23E9CF}">
      <dgm:prSet/>
      <dgm:spPr/>
      <dgm:t>
        <a:bodyPr/>
        <a:lstStyle/>
        <a:p>
          <a:endParaRPr lang="en-US"/>
        </a:p>
      </dgm:t>
    </dgm:pt>
    <dgm:pt modelId="{7D865D03-759E-4A7A-A5DB-E49EDCE4A32F}" type="sibTrans" cxnId="{304FDC9E-3164-458E-B4F4-37020E23E9CF}">
      <dgm:prSet/>
      <dgm:spPr/>
      <dgm:t>
        <a:bodyPr/>
        <a:lstStyle/>
        <a:p>
          <a:endParaRPr lang="en-US"/>
        </a:p>
      </dgm:t>
    </dgm:pt>
    <dgm:pt modelId="{8913C780-F815-47A0-8874-E80C1B14C60A}">
      <dgm:prSet>
        <dgm:style>
          <a:lnRef idx="1">
            <a:schemeClr val="accent6"/>
          </a:lnRef>
          <a:fillRef idx="3">
            <a:schemeClr val="accent6"/>
          </a:fillRef>
          <a:effectRef idx="2">
            <a:schemeClr val="accent6"/>
          </a:effectRef>
          <a:fontRef idx="minor">
            <a:schemeClr val="lt1"/>
          </a:fontRef>
        </dgm:style>
      </dgm:prSet>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7630" tIns="87630" rIns="87630" bIns="87630" numCol="1" spcCol="1270" anchor="ctr" anchorCtr="0"/>
        <a:lstStyle/>
        <a:p>
          <a:r>
            <a:rPr lang="en-US" dirty="0"/>
            <a:t>3. Monitoring agreed-upon behavior</a:t>
          </a:r>
        </a:p>
      </dgm:t>
    </dgm:pt>
    <dgm:pt modelId="{B3B510BB-B9B8-4977-9FE8-F291B2272E0A}" type="parTrans" cxnId="{9EEE1058-761E-490D-B1B6-887F4E308F92}">
      <dgm:prSet/>
      <dgm:spPr/>
      <dgm:t>
        <a:bodyPr/>
        <a:lstStyle/>
        <a:p>
          <a:endParaRPr lang="en-US"/>
        </a:p>
      </dgm:t>
    </dgm:pt>
    <dgm:pt modelId="{32D4EE00-DBDB-4DEA-B52C-5698FEE5042B}" type="sibTrans" cxnId="{9EEE1058-761E-490D-B1B6-887F4E308F92}">
      <dgm:prSet/>
      <dgm:spPr/>
      <dgm:t>
        <a:bodyPr/>
        <a:lstStyle/>
        <a:p>
          <a:endParaRPr lang="en-US"/>
        </a:p>
      </dgm:t>
    </dgm:pt>
    <dgm:pt modelId="{EA6A5AA9-65F8-4169-92C6-024F213106DF}" type="pres">
      <dgm:prSet presAssocID="{C4A4F83D-196B-4832-99C0-7D6CA7B2BAC2}" presName="diagram" presStyleCnt="0">
        <dgm:presLayoutVars>
          <dgm:dir/>
          <dgm:resizeHandles val="exact"/>
        </dgm:presLayoutVars>
      </dgm:prSet>
      <dgm:spPr/>
    </dgm:pt>
    <dgm:pt modelId="{F88A9008-7163-43A5-A85D-95A30027D10C}" type="pres">
      <dgm:prSet presAssocID="{62CFA53B-4669-40F1-B5FF-0B06A608205C}" presName="node" presStyleLbl="node1" presStyleIdx="0" presStyleCnt="8">
        <dgm:presLayoutVars>
          <dgm:bulletEnabled val="1"/>
        </dgm:presLayoutVars>
      </dgm:prSet>
      <dgm:spPr>
        <a:xfrm>
          <a:off x="3126" y="48947"/>
          <a:ext cx="2480066" cy="1488040"/>
        </a:xfrm>
        <a:prstGeom prst="rect">
          <a:avLst/>
        </a:prstGeom>
      </dgm:spPr>
    </dgm:pt>
    <dgm:pt modelId="{D2A8A96A-74DD-464A-AFBD-72677B74AB6E}" type="pres">
      <dgm:prSet presAssocID="{DB411B6D-A79D-499B-BEF7-C79DF41CEED9}" presName="sibTrans" presStyleCnt="0"/>
      <dgm:spPr/>
    </dgm:pt>
    <dgm:pt modelId="{BD622AE6-20A9-47E3-BF1A-7438F0564E92}" type="pres">
      <dgm:prSet presAssocID="{BB1843A6-2C70-4140-B932-44FD0EA6A385}" presName="node" presStyleLbl="node1" presStyleIdx="1" presStyleCnt="8">
        <dgm:presLayoutVars>
          <dgm:bulletEnabled val="1"/>
        </dgm:presLayoutVars>
      </dgm:prSet>
      <dgm:spPr>
        <a:xfrm>
          <a:off x="2731199" y="48947"/>
          <a:ext cx="2480066" cy="1488040"/>
        </a:xfrm>
        <a:prstGeom prst="rect">
          <a:avLst/>
        </a:prstGeom>
      </dgm:spPr>
    </dgm:pt>
    <dgm:pt modelId="{27431449-819C-4AD6-BF70-8C38E413326D}" type="pres">
      <dgm:prSet presAssocID="{7D865D03-759E-4A7A-A5DB-E49EDCE4A32F}" presName="sibTrans" presStyleCnt="0"/>
      <dgm:spPr/>
    </dgm:pt>
    <dgm:pt modelId="{E5D3F9DA-9E1C-4588-A942-83773B0D3865}" type="pres">
      <dgm:prSet presAssocID="{8913C780-F815-47A0-8874-E80C1B14C60A}" presName="node" presStyleLbl="node1" presStyleIdx="2" presStyleCnt="8">
        <dgm:presLayoutVars>
          <dgm:bulletEnabled val="1"/>
        </dgm:presLayoutVars>
      </dgm:prSet>
      <dgm:spPr>
        <a:xfrm>
          <a:off x="5459273" y="48947"/>
          <a:ext cx="2480066" cy="1488040"/>
        </a:xfrm>
        <a:prstGeom prst="rect">
          <a:avLst/>
        </a:prstGeom>
      </dgm:spPr>
    </dgm:pt>
    <dgm:pt modelId="{B0B1BE66-6CC1-4177-91F2-F9C7695000E8}" type="pres">
      <dgm:prSet presAssocID="{32D4EE00-DBDB-4DEA-B52C-5698FEE5042B}" presName="sibTrans" presStyleCnt="0"/>
      <dgm:spPr/>
    </dgm:pt>
    <dgm:pt modelId="{1960741E-B752-4863-96C4-25922A510FA5}" type="pres">
      <dgm:prSet presAssocID="{FACCF7D3-548A-478C-84FB-DAC6422DBD7C}" presName="node" presStyleLbl="node1" presStyleIdx="3" presStyleCnt="8">
        <dgm:presLayoutVars>
          <dgm:bulletEnabled val="1"/>
        </dgm:presLayoutVars>
      </dgm:prSet>
      <dgm:spPr>
        <a:xfrm>
          <a:off x="8187346" y="48947"/>
          <a:ext cx="2480066" cy="1488040"/>
        </a:xfrm>
        <a:prstGeom prst="rect">
          <a:avLst/>
        </a:prstGeom>
      </dgm:spPr>
    </dgm:pt>
    <dgm:pt modelId="{2A066706-14A5-4513-8342-433B3E80A3E7}" type="pres">
      <dgm:prSet presAssocID="{48FF6636-826C-48EC-88D4-0466C76B5E41}" presName="sibTrans" presStyleCnt="0"/>
      <dgm:spPr/>
    </dgm:pt>
    <dgm:pt modelId="{F9529757-0DCD-4485-B354-FBE563702BD9}" type="pres">
      <dgm:prSet presAssocID="{617B70D8-D1C1-4AD1-8942-E72777CDCC9E}" presName="node" presStyleLbl="node1" presStyleIdx="4" presStyleCnt="8">
        <dgm:presLayoutVars>
          <dgm:bulletEnabled val="1"/>
        </dgm:presLayoutVars>
      </dgm:prSet>
      <dgm:spPr/>
    </dgm:pt>
    <dgm:pt modelId="{0118F226-47A1-442C-8444-C05A77898D2D}" type="pres">
      <dgm:prSet presAssocID="{1846FA6A-9950-4F15-9FA6-54B6514A9C91}" presName="sibTrans" presStyleCnt="0"/>
      <dgm:spPr/>
    </dgm:pt>
    <dgm:pt modelId="{1F754C5A-EA7E-4781-AFDC-4774D084C8DE}" type="pres">
      <dgm:prSet presAssocID="{98A7E0D7-A162-45A8-B323-CECD5D08482B}" presName="node" presStyleLbl="node1" presStyleIdx="5" presStyleCnt="8">
        <dgm:presLayoutVars>
          <dgm:bulletEnabled val="1"/>
        </dgm:presLayoutVars>
      </dgm:prSet>
      <dgm:spPr>
        <a:xfrm>
          <a:off x="2731199" y="1784994"/>
          <a:ext cx="2480066" cy="1488040"/>
        </a:xfrm>
        <a:prstGeom prst="rect">
          <a:avLst/>
        </a:prstGeom>
      </dgm:spPr>
    </dgm:pt>
    <dgm:pt modelId="{9FD727A3-AD16-402F-B2A9-FA6C1B0CCE65}" type="pres">
      <dgm:prSet presAssocID="{5BD84083-810F-43A4-99BB-1D58361A3AD1}" presName="sibTrans" presStyleCnt="0"/>
      <dgm:spPr/>
    </dgm:pt>
    <dgm:pt modelId="{FA1CE060-DB39-4E04-9377-7E47A5D11B46}" type="pres">
      <dgm:prSet presAssocID="{74333BA0-2278-4FEE-B82C-F2C4C9CB4574}" presName="node" presStyleLbl="node1" presStyleIdx="6" presStyleCnt="8" custLinFactNeighborX="798" custLinFactNeighborY="-4790">
        <dgm:presLayoutVars>
          <dgm:bulletEnabled val="1"/>
        </dgm:presLayoutVars>
      </dgm:prSet>
      <dgm:spPr>
        <a:xfrm>
          <a:off x="5479064" y="1713717"/>
          <a:ext cx="2480066" cy="1488040"/>
        </a:xfrm>
        <a:prstGeom prst="rect">
          <a:avLst/>
        </a:prstGeom>
      </dgm:spPr>
    </dgm:pt>
    <dgm:pt modelId="{015876FB-FDAD-41A3-9BFE-2D5133DF7E98}" type="pres">
      <dgm:prSet presAssocID="{346F94EC-C593-494C-ABD7-9D6448D00EEB}" presName="sibTrans" presStyleCnt="0"/>
      <dgm:spPr/>
    </dgm:pt>
    <dgm:pt modelId="{882AFD21-9812-4E74-B41B-0DD5D93B077A}" type="pres">
      <dgm:prSet presAssocID="{742B3E4F-1BE9-4479-BB85-15404FB30EC2}" presName="node" presStyleLbl="node1" presStyleIdx="7" presStyleCnt="8" custLinFactNeighborX="-1972" custLinFactNeighborY="-2391">
        <dgm:presLayoutVars>
          <dgm:bulletEnabled val="1"/>
        </dgm:presLayoutVars>
      </dgm:prSet>
      <dgm:spPr/>
    </dgm:pt>
  </dgm:ptLst>
  <dgm:cxnLst>
    <dgm:cxn modelId="{6EBF0010-57C0-4B1A-AD07-8BE630000DF7}" type="presOf" srcId="{8913C780-F815-47A0-8874-E80C1B14C60A}" destId="{E5D3F9DA-9E1C-4588-A942-83773B0D3865}" srcOrd="0" destOrd="0" presId="urn:microsoft.com/office/officeart/2005/8/layout/default"/>
    <dgm:cxn modelId="{E9483F16-FE16-4C0D-BCCE-4A49C07B4F7F}" srcId="{C4A4F83D-196B-4832-99C0-7D6CA7B2BAC2}" destId="{74333BA0-2278-4FEE-B82C-F2C4C9CB4574}" srcOrd="6" destOrd="0" parTransId="{7D018918-AAC8-4EE9-9DBA-CC0208AD7DC0}" sibTransId="{346F94EC-C593-494C-ABD7-9D6448D00EEB}"/>
    <dgm:cxn modelId="{B170B81F-50FF-4F84-8949-6676075E72E6}" srcId="{C4A4F83D-196B-4832-99C0-7D6CA7B2BAC2}" destId="{98A7E0D7-A162-45A8-B323-CECD5D08482B}" srcOrd="5" destOrd="0" parTransId="{774603D1-8EF4-4848-9AF3-FB93D438C2FB}" sibTransId="{5BD84083-810F-43A4-99BB-1D58361A3AD1}"/>
    <dgm:cxn modelId="{8934ED32-C660-4EDB-92C0-9673E42EEB4B}" type="presOf" srcId="{FACCF7D3-548A-478C-84FB-DAC6422DBD7C}" destId="{1960741E-B752-4863-96C4-25922A510FA5}" srcOrd="0" destOrd="0" presId="urn:microsoft.com/office/officeart/2005/8/layout/default"/>
    <dgm:cxn modelId="{5FEC076A-1E6F-4B31-A59E-21B1032F2F07}" type="presOf" srcId="{617B70D8-D1C1-4AD1-8942-E72777CDCC9E}" destId="{F9529757-0DCD-4485-B354-FBE563702BD9}" srcOrd="0" destOrd="0" presId="urn:microsoft.com/office/officeart/2005/8/layout/default"/>
    <dgm:cxn modelId="{E671FA6B-47FE-426F-AAAC-A54EDABCAEAE}" srcId="{C4A4F83D-196B-4832-99C0-7D6CA7B2BAC2}" destId="{FACCF7D3-548A-478C-84FB-DAC6422DBD7C}" srcOrd="3" destOrd="0" parTransId="{4103C061-56D6-4ED3-B8F1-F55E80D0DE96}" sibTransId="{48FF6636-826C-48EC-88D4-0466C76B5E41}"/>
    <dgm:cxn modelId="{8EFE734E-FD09-4E5B-BF29-EBE8B3A6C0A4}" type="presOf" srcId="{62CFA53B-4669-40F1-B5FF-0B06A608205C}" destId="{F88A9008-7163-43A5-A85D-95A30027D10C}" srcOrd="0" destOrd="0" presId="urn:microsoft.com/office/officeart/2005/8/layout/default"/>
    <dgm:cxn modelId="{9EEE1058-761E-490D-B1B6-887F4E308F92}" srcId="{C4A4F83D-196B-4832-99C0-7D6CA7B2BAC2}" destId="{8913C780-F815-47A0-8874-E80C1B14C60A}" srcOrd="2" destOrd="0" parTransId="{B3B510BB-B9B8-4977-9FE8-F291B2272E0A}" sibTransId="{32D4EE00-DBDB-4DEA-B52C-5698FEE5042B}"/>
    <dgm:cxn modelId="{FFB31E7E-637F-400E-817A-5301764F77F4}" srcId="{C4A4F83D-196B-4832-99C0-7D6CA7B2BAC2}" destId="{62CFA53B-4669-40F1-B5FF-0B06A608205C}" srcOrd="0" destOrd="0" parTransId="{45B6671A-CF24-4A86-8581-982C5368B6F4}" sibTransId="{DB411B6D-A79D-499B-BEF7-C79DF41CEED9}"/>
    <dgm:cxn modelId="{304FDC9E-3164-458E-B4F4-37020E23E9CF}" srcId="{C4A4F83D-196B-4832-99C0-7D6CA7B2BAC2}" destId="{BB1843A6-2C70-4140-B932-44FD0EA6A385}" srcOrd="1" destOrd="0" parTransId="{0F3B008D-1178-4ACA-88FB-4C8B4E32AC87}" sibTransId="{7D865D03-759E-4A7A-A5DB-E49EDCE4A32F}"/>
    <dgm:cxn modelId="{DD92DF9E-4711-4B2B-9D4C-93A005EAA66A}" srcId="{C4A4F83D-196B-4832-99C0-7D6CA7B2BAC2}" destId="{742B3E4F-1BE9-4479-BB85-15404FB30EC2}" srcOrd="7" destOrd="0" parTransId="{D43BD32E-DEB1-48BD-8853-3B9C1B874C45}" sibTransId="{A2BF2902-10A1-4F5B-944F-B508CBA7312D}"/>
    <dgm:cxn modelId="{1ECB75C2-227E-4079-A65B-0B6F628611FE}" type="presOf" srcId="{C4A4F83D-196B-4832-99C0-7D6CA7B2BAC2}" destId="{EA6A5AA9-65F8-4169-92C6-024F213106DF}" srcOrd="0" destOrd="0" presId="urn:microsoft.com/office/officeart/2005/8/layout/default"/>
    <dgm:cxn modelId="{C7C804C8-2150-4ECF-82AF-F7165B745DAE}" type="presOf" srcId="{742B3E4F-1BE9-4479-BB85-15404FB30EC2}" destId="{882AFD21-9812-4E74-B41B-0DD5D93B077A}" srcOrd="0" destOrd="0" presId="urn:microsoft.com/office/officeart/2005/8/layout/default"/>
    <dgm:cxn modelId="{9E8348C9-9098-4C5D-BF02-0250E8FD2643}" srcId="{C4A4F83D-196B-4832-99C0-7D6CA7B2BAC2}" destId="{617B70D8-D1C1-4AD1-8942-E72777CDCC9E}" srcOrd="4" destOrd="0" parTransId="{EB134E88-ACC6-425F-9BD8-2921E4172545}" sibTransId="{1846FA6A-9950-4F15-9FA6-54B6514A9C91}"/>
    <dgm:cxn modelId="{9DD041CE-6CFE-4E76-AF88-567580E3895B}" type="presOf" srcId="{98A7E0D7-A162-45A8-B323-CECD5D08482B}" destId="{1F754C5A-EA7E-4781-AFDC-4774D084C8DE}" srcOrd="0" destOrd="0" presId="urn:microsoft.com/office/officeart/2005/8/layout/default"/>
    <dgm:cxn modelId="{03E6A8E2-38A5-4F83-9402-BCB9425F22BC}" type="presOf" srcId="{BB1843A6-2C70-4140-B932-44FD0EA6A385}" destId="{BD622AE6-20A9-47E3-BF1A-7438F0564E92}" srcOrd="0" destOrd="0" presId="urn:microsoft.com/office/officeart/2005/8/layout/default"/>
    <dgm:cxn modelId="{023EACFB-8779-4FE6-B71A-910B63C020F7}" type="presOf" srcId="{74333BA0-2278-4FEE-B82C-F2C4C9CB4574}" destId="{FA1CE060-DB39-4E04-9377-7E47A5D11B46}" srcOrd="0" destOrd="0" presId="urn:microsoft.com/office/officeart/2005/8/layout/default"/>
    <dgm:cxn modelId="{A0C07CD6-1E2D-47B4-908D-BB759E593BAB}" type="presParOf" srcId="{EA6A5AA9-65F8-4169-92C6-024F213106DF}" destId="{F88A9008-7163-43A5-A85D-95A30027D10C}" srcOrd="0" destOrd="0" presId="urn:microsoft.com/office/officeart/2005/8/layout/default"/>
    <dgm:cxn modelId="{3358282B-6CD5-4A0B-B1DD-B1361DE0AEFE}" type="presParOf" srcId="{EA6A5AA9-65F8-4169-92C6-024F213106DF}" destId="{D2A8A96A-74DD-464A-AFBD-72677B74AB6E}" srcOrd="1" destOrd="0" presId="urn:microsoft.com/office/officeart/2005/8/layout/default"/>
    <dgm:cxn modelId="{670FE47B-3284-40A2-B485-07BA70251980}" type="presParOf" srcId="{EA6A5AA9-65F8-4169-92C6-024F213106DF}" destId="{BD622AE6-20A9-47E3-BF1A-7438F0564E92}" srcOrd="2" destOrd="0" presId="urn:microsoft.com/office/officeart/2005/8/layout/default"/>
    <dgm:cxn modelId="{35519592-7FA0-41F1-BC11-421796437AFC}" type="presParOf" srcId="{EA6A5AA9-65F8-4169-92C6-024F213106DF}" destId="{27431449-819C-4AD6-BF70-8C38E413326D}" srcOrd="3" destOrd="0" presId="urn:microsoft.com/office/officeart/2005/8/layout/default"/>
    <dgm:cxn modelId="{ADB44CAD-183A-4177-AC67-0D0CF15E065F}" type="presParOf" srcId="{EA6A5AA9-65F8-4169-92C6-024F213106DF}" destId="{E5D3F9DA-9E1C-4588-A942-83773B0D3865}" srcOrd="4" destOrd="0" presId="urn:microsoft.com/office/officeart/2005/8/layout/default"/>
    <dgm:cxn modelId="{58D353A9-EE50-4FDC-A2F2-2C98C0FE0000}" type="presParOf" srcId="{EA6A5AA9-65F8-4169-92C6-024F213106DF}" destId="{B0B1BE66-6CC1-4177-91F2-F9C7695000E8}" srcOrd="5" destOrd="0" presId="urn:microsoft.com/office/officeart/2005/8/layout/default"/>
    <dgm:cxn modelId="{502D6417-5B82-4763-9822-BFD9C61DA0B9}" type="presParOf" srcId="{EA6A5AA9-65F8-4169-92C6-024F213106DF}" destId="{1960741E-B752-4863-96C4-25922A510FA5}" srcOrd="6" destOrd="0" presId="urn:microsoft.com/office/officeart/2005/8/layout/default"/>
    <dgm:cxn modelId="{7CAAC8F9-987B-47A9-B213-B014AC6DCC2A}" type="presParOf" srcId="{EA6A5AA9-65F8-4169-92C6-024F213106DF}" destId="{2A066706-14A5-4513-8342-433B3E80A3E7}" srcOrd="7" destOrd="0" presId="urn:microsoft.com/office/officeart/2005/8/layout/default"/>
    <dgm:cxn modelId="{CBF3CA01-BD80-4712-9006-8700350A73CA}" type="presParOf" srcId="{EA6A5AA9-65F8-4169-92C6-024F213106DF}" destId="{F9529757-0DCD-4485-B354-FBE563702BD9}" srcOrd="8" destOrd="0" presId="urn:microsoft.com/office/officeart/2005/8/layout/default"/>
    <dgm:cxn modelId="{80E016FA-404B-4D23-AF16-2E873023D30A}" type="presParOf" srcId="{EA6A5AA9-65F8-4169-92C6-024F213106DF}" destId="{0118F226-47A1-442C-8444-C05A77898D2D}" srcOrd="9" destOrd="0" presId="urn:microsoft.com/office/officeart/2005/8/layout/default"/>
    <dgm:cxn modelId="{531A54F4-74F6-43A5-8522-EB0E730DB5EA}" type="presParOf" srcId="{EA6A5AA9-65F8-4169-92C6-024F213106DF}" destId="{1F754C5A-EA7E-4781-AFDC-4774D084C8DE}" srcOrd="10" destOrd="0" presId="urn:microsoft.com/office/officeart/2005/8/layout/default"/>
    <dgm:cxn modelId="{69D7DBF1-92E6-4744-8732-4F0F18B69B07}" type="presParOf" srcId="{EA6A5AA9-65F8-4169-92C6-024F213106DF}" destId="{9FD727A3-AD16-402F-B2A9-FA6C1B0CCE65}" srcOrd="11" destOrd="0" presId="urn:microsoft.com/office/officeart/2005/8/layout/default"/>
    <dgm:cxn modelId="{1B7C375F-6F7E-4C8C-9ED7-C699AF95CAED}" type="presParOf" srcId="{EA6A5AA9-65F8-4169-92C6-024F213106DF}" destId="{FA1CE060-DB39-4E04-9377-7E47A5D11B46}" srcOrd="12" destOrd="0" presId="urn:microsoft.com/office/officeart/2005/8/layout/default"/>
    <dgm:cxn modelId="{02D56A49-007A-4A92-9BC6-509BEFA3D9CF}" type="presParOf" srcId="{EA6A5AA9-65F8-4169-92C6-024F213106DF}" destId="{015876FB-FDAD-41A3-9BFE-2D5133DF7E98}" srcOrd="13" destOrd="0" presId="urn:microsoft.com/office/officeart/2005/8/layout/default"/>
    <dgm:cxn modelId="{236C38E4-3E12-4F95-8EEE-84423AA7FBFF}" type="presParOf" srcId="{EA6A5AA9-65F8-4169-92C6-024F213106DF}" destId="{882AFD21-9812-4E74-B41B-0DD5D93B077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9008-7163-43A5-A85D-95A30027D10C}">
      <dsp:nvSpPr>
        <dsp:cNvPr id="0" name=""/>
        <dsp:cNvSpPr/>
      </dsp:nvSpPr>
      <dsp:spPr>
        <a:xfrm>
          <a:off x="3126" y="4894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 Strong sense of identity and purpose for the local government</a:t>
          </a:r>
        </a:p>
      </dsp:txBody>
      <dsp:txXfrm>
        <a:off x="3126" y="48947"/>
        <a:ext cx="2480066" cy="1488040"/>
      </dsp:txXfrm>
    </dsp:sp>
    <dsp:sp modelId="{BD622AE6-20A9-47E3-BF1A-7438F0564E92}">
      <dsp:nvSpPr>
        <dsp:cNvPr id="0" name=""/>
        <dsp:cNvSpPr/>
      </dsp:nvSpPr>
      <dsp:spPr>
        <a:xfrm>
          <a:off x="2731199" y="4894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2. Fair and inclusive decision making</a:t>
          </a:r>
        </a:p>
      </dsp:txBody>
      <dsp:txXfrm>
        <a:off x="2731199" y="48947"/>
        <a:ext cx="2480066" cy="1488040"/>
      </dsp:txXfrm>
    </dsp:sp>
    <dsp:sp modelId="{E5D3F9DA-9E1C-4588-A942-83773B0D3865}">
      <dsp:nvSpPr>
        <dsp:cNvPr id="0" name=""/>
        <dsp:cNvSpPr/>
      </dsp:nvSpPr>
      <dsp:spPr>
        <a:xfrm>
          <a:off x="5459273" y="4894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3. Monitoring agreed-upon behavior</a:t>
          </a:r>
        </a:p>
      </dsp:txBody>
      <dsp:txXfrm>
        <a:off x="5459273" y="48947"/>
        <a:ext cx="2480066" cy="1488040"/>
      </dsp:txXfrm>
    </dsp:sp>
    <dsp:sp modelId="{1960741E-B752-4863-96C4-25922A510FA5}">
      <dsp:nvSpPr>
        <dsp:cNvPr id="0" name=""/>
        <dsp:cNvSpPr/>
      </dsp:nvSpPr>
      <dsp:spPr>
        <a:xfrm>
          <a:off x="8187346" y="4894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4. Local autonomy</a:t>
          </a:r>
        </a:p>
      </dsp:txBody>
      <dsp:txXfrm>
        <a:off x="8187346" y="48947"/>
        <a:ext cx="2480066" cy="1488040"/>
      </dsp:txXfrm>
    </dsp:sp>
    <dsp:sp modelId="{F9529757-0DCD-4485-B354-FBE563702BD9}">
      <dsp:nvSpPr>
        <dsp:cNvPr id="0" name=""/>
        <dsp:cNvSpPr/>
      </dsp:nvSpPr>
      <dsp:spPr>
        <a:xfrm>
          <a:off x="3126" y="1784994"/>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5. Graduated sanctions and rewards</a:t>
          </a:r>
        </a:p>
      </dsp:txBody>
      <dsp:txXfrm>
        <a:off x="3126" y="1784994"/>
        <a:ext cx="2480066" cy="1488040"/>
      </dsp:txXfrm>
    </dsp:sp>
    <dsp:sp modelId="{1F754C5A-EA7E-4781-AFDC-4774D084C8DE}">
      <dsp:nvSpPr>
        <dsp:cNvPr id="0" name=""/>
        <dsp:cNvSpPr/>
      </dsp:nvSpPr>
      <dsp:spPr>
        <a:xfrm>
          <a:off x="2731199" y="1784994"/>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6. Benefits proportional to cost</a:t>
          </a:r>
        </a:p>
      </dsp:txBody>
      <dsp:txXfrm>
        <a:off x="2731199" y="1784994"/>
        <a:ext cx="2480066" cy="1488040"/>
      </dsp:txXfrm>
    </dsp:sp>
    <dsp:sp modelId="{FA1CE060-DB39-4E04-9377-7E47A5D11B46}">
      <dsp:nvSpPr>
        <dsp:cNvPr id="0" name=""/>
        <dsp:cNvSpPr/>
      </dsp:nvSpPr>
      <dsp:spPr>
        <a:xfrm>
          <a:off x="5479064" y="171371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7. Fast and fair conflict resolution</a:t>
          </a:r>
        </a:p>
      </dsp:txBody>
      <dsp:txXfrm>
        <a:off x="5479064" y="1713717"/>
        <a:ext cx="2480066" cy="1488040"/>
      </dsp:txXfrm>
    </dsp:sp>
    <dsp:sp modelId="{882AFD21-9812-4E74-B41B-0DD5D93B077A}">
      <dsp:nvSpPr>
        <dsp:cNvPr id="0" name=""/>
        <dsp:cNvSpPr/>
      </dsp:nvSpPr>
      <dsp:spPr>
        <a:xfrm>
          <a:off x="8138440" y="1749415"/>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8. Appropriate relations with other groups</a:t>
          </a:r>
        </a:p>
      </dsp:txBody>
      <dsp:txXfrm>
        <a:off x="8138440" y="1749415"/>
        <a:ext cx="2480066" cy="1488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9008-7163-43A5-A85D-95A30027D10C}">
      <dsp:nvSpPr>
        <dsp:cNvPr id="0" name=""/>
        <dsp:cNvSpPr/>
      </dsp:nvSpPr>
      <dsp:spPr>
        <a:xfrm>
          <a:off x="3126" y="4894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 Strong sense of identity and purpose for the local government</a:t>
          </a:r>
        </a:p>
      </dsp:txBody>
      <dsp:txXfrm>
        <a:off x="3126" y="48947"/>
        <a:ext cx="2480066" cy="1488040"/>
      </dsp:txXfrm>
    </dsp:sp>
    <dsp:sp modelId="{BD622AE6-20A9-47E3-BF1A-7438F0564E92}">
      <dsp:nvSpPr>
        <dsp:cNvPr id="0" name=""/>
        <dsp:cNvSpPr/>
      </dsp:nvSpPr>
      <dsp:spPr>
        <a:xfrm>
          <a:off x="2731199" y="4894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2. Fair and inclusive decision making</a:t>
          </a:r>
        </a:p>
      </dsp:txBody>
      <dsp:txXfrm>
        <a:off x="2731199" y="48947"/>
        <a:ext cx="2480066" cy="1488040"/>
      </dsp:txXfrm>
    </dsp:sp>
    <dsp:sp modelId="{E5D3F9DA-9E1C-4588-A942-83773B0D3865}">
      <dsp:nvSpPr>
        <dsp:cNvPr id="0" name=""/>
        <dsp:cNvSpPr/>
      </dsp:nvSpPr>
      <dsp:spPr>
        <a:xfrm>
          <a:off x="5459273" y="4894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3. Monitoring agreed-upon behavior</a:t>
          </a:r>
        </a:p>
      </dsp:txBody>
      <dsp:txXfrm>
        <a:off x="5459273" y="48947"/>
        <a:ext cx="2480066" cy="1488040"/>
      </dsp:txXfrm>
    </dsp:sp>
    <dsp:sp modelId="{1960741E-B752-4863-96C4-25922A510FA5}">
      <dsp:nvSpPr>
        <dsp:cNvPr id="0" name=""/>
        <dsp:cNvSpPr/>
      </dsp:nvSpPr>
      <dsp:spPr>
        <a:xfrm>
          <a:off x="8187346" y="4894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4. Local autonomy</a:t>
          </a:r>
        </a:p>
      </dsp:txBody>
      <dsp:txXfrm>
        <a:off x="8187346" y="48947"/>
        <a:ext cx="2480066" cy="1488040"/>
      </dsp:txXfrm>
    </dsp:sp>
    <dsp:sp modelId="{F9529757-0DCD-4485-B354-FBE563702BD9}">
      <dsp:nvSpPr>
        <dsp:cNvPr id="0" name=""/>
        <dsp:cNvSpPr/>
      </dsp:nvSpPr>
      <dsp:spPr>
        <a:xfrm>
          <a:off x="3126" y="1784994"/>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5. Graduated sanctions and rewards</a:t>
          </a:r>
        </a:p>
      </dsp:txBody>
      <dsp:txXfrm>
        <a:off x="3126" y="1784994"/>
        <a:ext cx="2480066" cy="1488040"/>
      </dsp:txXfrm>
    </dsp:sp>
    <dsp:sp modelId="{1F754C5A-EA7E-4781-AFDC-4774D084C8DE}">
      <dsp:nvSpPr>
        <dsp:cNvPr id="0" name=""/>
        <dsp:cNvSpPr/>
      </dsp:nvSpPr>
      <dsp:spPr>
        <a:xfrm>
          <a:off x="2731199" y="1784994"/>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6. Benefits </a:t>
          </a:r>
          <a:r>
            <a:rPr lang="en-US" sz="2300" kern="1200" dirty="0">
              <a:solidFill>
                <a:prstClr val="white"/>
              </a:solidFill>
              <a:latin typeface="Calibri" panose="020F0502020204030204"/>
              <a:ea typeface="+mn-ea"/>
              <a:cs typeface="+mn-cs"/>
            </a:rPr>
            <a:t>proportional</a:t>
          </a:r>
          <a:r>
            <a:rPr lang="en-US" sz="2300" kern="1200" dirty="0"/>
            <a:t> to cost</a:t>
          </a:r>
        </a:p>
      </dsp:txBody>
      <dsp:txXfrm>
        <a:off x="2731199" y="1784994"/>
        <a:ext cx="2480066" cy="1488040"/>
      </dsp:txXfrm>
    </dsp:sp>
    <dsp:sp modelId="{FA1CE060-DB39-4E04-9377-7E47A5D11B46}">
      <dsp:nvSpPr>
        <dsp:cNvPr id="0" name=""/>
        <dsp:cNvSpPr/>
      </dsp:nvSpPr>
      <dsp:spPr>
        <a:xfrm>
          <a:off x="5479064" y="1713717"/>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7. Fast and fair conflict resolution</a:t>
          </a:r>
        </a:p>
      </dsp:txBody>
      <dsp:txXfrm>
        <a:off x="5479064" y="1713717"/>
        <a:ext cx="2480066" cy="1488040"/>
      </dsp:txXfrm>
    </dsp:sp>
    <dsp:sp modelId="{882AFD21-9812-4E74-B41B-0DD5D93B077A}">
      <dsp:nvSpPr>
        <dsp:cNvPr id="0" name=""/>
        <dsp:cNvSpPr/>
      </dsp:nvSpPr>
      <dsp:spPr>
        <a:xfrm>
          <a:off x="8138440" y="1749415"/>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8. Appropriate relations with other groups</a:t>
          </a:r>
        </a:p>
      </dsp:txBody>
      <dsp:txXfrm>
        <a:off x="8138440" y="1749415"/>
        <a:ext cx="2480066" cy="1488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9008-7163-43A5-A85D-95A30027D10C}">
      <dsp:nvSpPr>
        <dsp:cNvPr id="0" name=""/>
        <dsp:cNvSpPr/>
      </dsp:nvSpPr>
      <dsp:spPr>
        <a:xfrm>
          <a:off x="3126" y="48947"/>
          <a:ext cx="2480066" cy="1488040"/>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 Strong sense of identity and </a:t>
          </a:r>
          <a:r>
            <a:rPr lang="en-US" sz="2300" kern="1200" dirty="0">
              <a:solidFill>
                <a:prstClr val="white"/>
              </a:solidFill>
              <a:latin typeface="Calibri" panose="020F0502020204030204"/>
              <a:ea typeface="+mn-ea"/>
              <a:cs typeface="+mn-cs"/>
            </a:rPr>
            <a:t>purpose</a:t>
          </a:r>
          <a:r>
            <a:rPr lang="en-US" sz="2300" kern="1200" dirty="0"/>
            <a:t> for the local government</a:t>
          </a:r>
        </a:p>
      </dsp:txBody>
      <dsp:txXfrm>
        <a:off x="3126" y="48947"/>
        <a:ext cx="2480066" cy="1488040"/>
      </dsp:txXfrm>
    </dsp:sp>
    <dsp:sp modelId="{BD622AE6-20A9-47E3-BF1A-7438F0564E92}">
      <dsp:nvSpPr>
        <dsp:cNvPr id="0" name=""/>
        <dsp:cNvSpPr/>
      </dsp:nvSpPr>
      <dsp:spPr>
        <a:xfrm>
          <a:off x="2731199" y="4894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200150">
            <a:lnSpc>
              <a:spcPct val="90000"/>
            </a:lnSpc>
            <a:spcBef>
              <a:spcPct val="0"/>
            </a:spcBef>
            <a:spcAft>
              <a:spcPct val="35000"/>
            </a:spcAft>
            <a:buNone/>
          </a:pPr>
          <a:r>
            <a:rPr lang="en-US" sz="2700" kern="1200" dirty="0"/>
            <a:t>2. Fair and inclusive decision making</a:t>
          </a:r>
        </a:p>
      </dsp:txBody>
      <dsp:txXfrm>
        <a:off x="2731199" y="48947"/>
        <a:ext cx="2480066" cy="1488040"/>
      </dsp:txXfrm>
    </dsp:sp>
    <dsp:sp modelId="{E5D3F9DA-9E1C-4588-A942-83773B0D3865}">
      <dsp:nvSpPr>
        <dsp:cNvPr id="0" name=""/>
        <dsp:cNvSpPr/>
      </dsp:nvSpPr>
      <dsp:spPr>
        <a:xfrm>
          <a:off x="5459273" y="48947"/>
          <a:ext cx="2480066" cy="1488040"/>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200150">
            <a:lnSpc>
              <a:spcPct val="90000"/>
            </a:lnSpc>
            <a:spcBef>
              <a:spcPct val="0"/>
            </a:spcBef>
            <a:spcAft>
              <a:spcPct val="35000"/>
            </a:spcAft>
            <a:buNone/>
          </a:pPr>
          <a:r>
            <a:rPr lang="en-US" sz="2700" kern="1200" dirty="0"/>
            <a:t>3. Monitoring agreed-upon behavior</a:t>
          </a:r>
        </a:p>
      </dsp:txBody>
      <dsp:txXfrm>
        <a:off x="5459273" y="48947"/>
        <a:ext cx="2480066" cy="1488040"/>
      </dsp:txXfrm>
    </dsp:sp>
    <dsp:sp modelId="{1960741E-B752-4863-96C4-25922A510FA5}">
      <dsp:nvSpPr>
        <dsp:cNvPr id="0" name=""/>
        <dsp:cNvSpPr/>
      </dsp:nvSpPr>
      <dsp:spPr>
        <a:xfrm>
          <a:off x="8187346" y="4894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prstClr val="white"/>
              </a:solidFill>
              <a:latin typeface="Calibri" panose="020F0502020204030204"/>
              <a:ea typeface="+mn-ea"/>
              <a:cs typeface="+mn-cs"/>
            </a:rPr>
            <a:t>4. Local autonomy</a:t>
          </a:r>
        </a:p>
      </dsp:txBody>
      <dsp:txXfrm>
        <a:off x="8187346" y="48947"/>
        <a:ext cx="2480066" cy="1488040"/>
      </dsp:txXfrm>
    </dsp:sp>
    <dsp:sp modelId="{F9529757-0DCD-4485-B354-FBE563702BD9}">
      <dsp:nvSpPr>
        <dsp:cNvPr id="0" name=""/>
        <dsp:cNvSpPr/>
      </dsp:nvSpPr>
      <dsp:spPr>
        <a:xfrm>
          <a:off x="3126" y="1784994"/>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5. Graduated sanctions and rewards</a:t>
          </a:r>
        </a:p>
      </dsp:txBody>
      <dsp:txXfrm>
        <a:off x="3126" y="1784994"/>
        <a:ext cx="2480066" cy="1488040"/>
      </dsp:txXfrm>
    </dsp:sp>
    <dsp:sp modelId="{1F754C5A-EA7E-4781-AFDC-4774D084C8DE}">
      <dsp:nvSpPr>
        <dsp:cNvPr id="0" name=""/>
        <dsp:cNvSpPr/>
      </dsp:nvSpPr>
      <dsp:spPr>
        <a:xfrm>
          <a:off x="2731199" y="1784994"/>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6. Benefits </a:t>
          </a:r>
          <a:r>
            <a:rPr lang="en-US" sz="2700" kern="1200" dirty="0">
              <a:solidFill>
                <a:prstClr val="white"/>
              </a:solidFill>
              <a:latin typeface="Calibri" panose="020F0502020204030204"/>
              <a:ea typeface="+mn-ea"/>
              <a:cs typeface="+mn-cs"/>
            </a:rPr>
            <a:t>proportional</a:t>
          </a:r>
          <a:r>
            <a:rPr lang="en-US" sz="2300" kern="1200" dirty="0"/>
            <a:t> to cost</a:t>
          </a:r>
        </a:p>
      </dsp:txBody>
      <dsp:txXfrm>
        <a:off x="2731199" y="1784994"/>
        <a:ext cx="2480066" cy="1488040"/>
      </dsp:txXfrm>
    </dsp:sp>
    <dsp:sp modelId="{FA1CE060-DB39-4E04-9377-7E47A5D11B46}">
      <dsp:nvSpPr>
        <dsp:cNvPr id="0" name=""/>
        <dsp:cNvSpPr/>
      </dsp:nvSpPr>
      <dsp:spPr>
        <a:xfrm>
          <a:off x="5479064" y="1713717"/>
          <a:ext cx="2480066" cy="1488040"/>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87630" tIns="87630" rIns="87630" bIns="87630" numCol="1" spcCol="1270" anchor="ctr" anchorCtr="0">
          <a:noAutofit/>
        </a:bodyPr>
        <a:lstStyle/>
        <a:p>
          <a:pPr marL="0" lvl="0" indent="0" algn="ctr" defTabSz="1200150">
            <a:lnSpc>
              <a:spcPct val="90000"/>
            </a:lnSpc>
            <a:spcBef>
              <a:spcPct val="0"/>
            </a:spcBef>
            <a:spcAft>
              <a:spcPct val="35000"/>
            </a:spcAft>
            <a:buNone/>
          </a:pPr>
          <a:r>
            <a:rPr lang="en-US" sz="2700" kern="1200" dirty="0"/>
            <a:t>7. Fast and fair conflict </a:t>
          </a:r>
          <a:r>
            <a:rPr lang="en-US" sz="2700" kern="1200" dirty="0">
              <a:solidFill>
                <a:prstClr val="white"/>
              </a:solidFill>
              <a:latin typeface="Calibri" panose="020F0502020204030204"/>
              <a:ea typeface="+mn-ea"/>
              <a:cs typeface="+mn-cs"/>
            </a:rPr>
            <a:t>resolution</a:t>
          </a:r>
        </a:p>
      </dsp:txBody>
      <dsp:txXfrm>
        <a:off x="5479064" y="1713717"/>
        <a:ext cx="2480066" cy="1488040"/>
      </dsp:txXfrm>
    </dsp:sp>
    <dsp:sp modelId="{882AFD21-9812-4E74-B41B-0DD5D93B077A}">
      <dsp:nvSpPr>
        <dsp:cNvPr id="0" name=""/>
        <dsp:cNvSpPr/>
      </dsp:nvSpPr>
      <dsp:spPr>
        <a:xfrm>
          <a:off x="8138440" y="1749415"/>
          <a:ext cx="2480066" cy="1488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8. Appropriate relations with other groups</a:t>
          </a:r>
        </a:p>
      </dsp:txBody>
      <dsp:txXfrm>
        <a:off x="8138440" y="1749415"/>
        <a:ext cx="2480066" cy="14880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B1455-B77D-4C9A-8450-8AAFCBA9A9B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7172F-2272-48E4-95FA-5FC6F92E6D18}" type="slidenum">
              <a:rPr lang="en-US" smtClean="0"/>
              <a:t>‹#›</a:t>
            </a:fld>
            <a:endParaRPr lang="en-US"/>
          </a:p>
        </p:txBody>
      </p:sp>
    </p:spTree>
    <p:extLst>
      <p:ext uri="{BB962C8B-B14F-4D97-AF65-F5344CB8AC3E}">
        <p14:creationId xmlns:p14="http://schemas.microsoft.com/office/powerpoint/2010/main" val="10912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local government revenues have legal restrictions on how those funds can be used. A department might seek to protect some funds by exaggerating the degree to which those funds are restricted. San Bernardino County’s Sheriff was also familiar with this tactic. As part of the effort to reduce spending across the county, the sheriff’s restricted funds came into question. Rather than attempt to confiscate the funds (and thereby send the message to the sheriff that he would need to get better at playing the budget game), the CEO worked with the sheriff to divert these funds toward funding the sheriff department’s substantial accrued time-off liability. Whenever a Sheriff employee separated, the sheriff had to pay out accrued leave and then hold the position open for a while (sometime months) to make up the cost of the payout. This resulted in lesser service to the public and increased overtime costs. The solution was not to take the funding away but to direct it to a purpose that benefited both the sheriff (better staff coverage) and the county (reduced liabilities, lower overtime costs).</a:t>
            </a:r>
          </a:p>
          <a:p>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4</a:t>
            </a:fld>
            <a:endParaRPr lang="en-US"/>
          </a:p>
        </p:txBody>
      </p:sp>
    </p:spTree>
    <p:extLst>
      <p:ext uri="{BB962C8B-B14F-4D97-AF65-F5344CB8AC3E}">
        <p14:creationId xmlns:p14="http://schemas.microsoft.com/office/powerpoint/2010/main" val="2640159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Widening the option set might begin by recognizing that the goal is to have enough officers on the street at any given time. Then, explore options to achieve this without increasing officer headcount. For example, if there are long delays in filling vacant positions, finding ways to speed up hiring might help maintain adequate patrol coverage at a lower cost. </a:t>
            </a:r>
          </a:p>
          <a:p>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33</a:t>
            </a:fld>
            <a:endParaRPr lang="en-US"/>
          </a:p>
        </p:txBody>
      </p:sp>
    </p:spTree>
    <p:extLst>
      <p:ext uri="{BB962C8B-B14F-4D97-AF65-F5344CB8AC3E}">
        <p14:creationId xmlns:p14="http://schemas.microsoft.com/office/powerpoint/2010/main" val="348376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35</a:t>
            </a:fld>
            <a:endParaRPr lang="en-US"/>
          </a:p>
        </p:txBody>
      </p:sp>
    </p:spTree>
    <p:extLst>
      <p:ext uri="{BB962C8B-B14F-4D97-AF65-F5344CB8AC3E}">
        <p14:creationId xmlns:p14="http://schemas.microsoft.com/office/powerpoint/2010/main" val="116900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budget officers need good information to make savvy and wise budget decisions. The better Budget officers need good information to make savvy and wise budget decisions. The better the information, the better the chances of good decisions. However, budget games can distort or hide information. the information, the better the chances of good decisions. However, budget games can distort or hide information. Central budget authorities must read between the lines, recognize the “tells”, and call bluffs to uncover the players’ true intentions and resource needs. Thus, gamesmanship degrades the feedback loop between budget requestors and budget authorizers. High-quality feedback loops are essential for an effective system. Ideally, departments communicate an accurate picture of their needs to central authorities who then use this information to determine the best tax and spending portfolio for the community. If the community is not willing to pay the taxes to support the proposed service levels, departments can adjust and provide an affordable level of </a:t>
            </a:r>
            <a:r>
              <a:rPr lang="en-US" dirty="0" err="1"/>
              <a:t>servic</a:t>
            </a:r>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8</a:t>
            </a:fld>
            <a:endParaRPr lang="en-US"/>
          </a:p>
        </p:txBody>
      </p:sp>
    </p:spTree>
    <p:extLst>
      <p:ext uri="{BB962C8B-B14F-4D97-AF65-F5344CB8AC3E}">
        <p14:creationId xmlns:p14="http://schemas.microsoft.com/office/powerpoint/2010/main" val="399205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dirty="0"/>
              <a:t>budget process expects participants to provide their best estimate of the funds they need to provide a service and to use public funds in ways that benefit taxpayers the most. However, budget games aim to get more money than needed, avoiding the scrutiny that separates the important requests from the less important ones. This means resources are allocated based on how clever and bold the players are rather than on what would benefit the community the most. In this case, budget success favors those who play the games with the greatest skill—the card sharks of the budget process—instead of those who follow the rules and provide honest estimates. Thus, gamesmanship detracts from the budget process’s reputation of fairness. A sense of fairness is essential to encourage all budget participants to give their best effort during the process and afterward to implement the budget, even if they fail to get what they wanted. </a:t>
            </a:r>
          </a:p>
        </p:txBody>
      </p:sp>
      <p:sp>
        <p:nvSpPr>
          <p:cNvPr id="4" name="Slide Number Placeholder 3"/>
          <p:cNvSpPr>
            <a:spLocks noGrp="1"/>
          </p:cNvSpPr>
          <p:nvPr>
            <p:ph type="sldNum" sz="quarter" idx="5"/>
          </p:nvPr>
        </p:nvSpPr>
        <p:spPr/>
        <p:txBody>
          <a:bodyPr/>
          <a:lstStyle/>
          <a:p>
            <a:fld id="{7167172F-2272-48E4-95FA-5FC6F92E6D18}" type="slidenum">
              <a:rPr lang="en-US" smtClean="0"/>
              <a:t>9</a:t>
            </a:fld>
            <a:endParaRPr lang="en-US"/>
          </a:p>
        </p:txBody>
      </p:sp>
    </p:spTree>
    <p:extLst>
      <p:ext uri="{BB962C8B-B14F-4D97-AF65-F5344CB8AC3E}">
        <p14:creationId xmlns:p14="http://schemas.microsoft.com/office/powerpoint/2010/main" val="393415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2006D-D8F7-4B39-ADF7-1F1B9B600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C3DA3-413E-B9C4-91C0-CD6524DC5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BE63E-5B51-7C15-627E-ADF875C6D9C6}"/>
              </a:ext>
            </a:extLst>
          </p:cNvPr>
          <p:cNvSpPr>
            <a:spLocks noGrp="1"/>
          </p:cNvSpPr>
          <p:nvPr>
            <p:ph type="body" idx="1"/>
          </p:nvPr>
        </p:nvSpPr>
        <p:spPr/>
        <p:txBody>
          <a:bodyPr/>
          <a:lstStyle/>
          <a:p>
            <a:r>
              <a:rPr lang="en-US" dirty="0"/>
              <a:t>Second, effective gamesmanship requires bending if not breaking the rules of the budget process. A budget process expects participants to provide their best estimate of the funds they need to provide a service and to use public funds in ways that benefit taxpayers the most. However, budget games aim to get more money than needed, avoiding the scrutiny that separates the important requests from the less important ones. This means resources are allocated based on how clever and bold the players are rather than on what would benefit the community the most. In this case, budget success favors those who play the games with the greatest skill—the card sharks of the budget process—instead of those who follow the rules and provide honest estimates. The most successful game players are those most effective at subverting the rules. Thus, gamesmanship detracts from the budget process’s reputation of fairness. A sense of fairness is essential to encourage all budget participants to give their best effort during the process and afterward to implement the budget, even if they fail to get what they wanted. </a:t>
            </a:r>
          </a:p>
        </p:txBody>
      </p:sp>
      <p:sp>
        <p:nvSpPr>
          <p:cNvPr id="4" name="Slide Number Placeholder 3">
            <a:extLst>
              <a:ext uri="{FF2B5EF4-FFF2-40B4-BE49-F238E27FC236}">
                <a16:creationId xmlns:a16="http://schemas.microsoft.com/office/drawing/2014/main" id="{49974E9C-6AF2-21A0-DE4E-A99838A68670}"/>
              </a:ext>
            </a:extLst>
          </p:cNvPr>
          <p:cNvSpPr>
            <a:spLocks noGrp="1"/>
          </p:cNvSpPr>
          <p:nvPr>
            <p:ph type="sldNum" sz="quarter" idx="5"/>
          </p:nvPr>
        </p:nvSpPr>
        <p:spPr/>
        <p:txBody>
          <a:bodyPr/>
          <a:lstStyle/>
          <a:p>
            <a:fld id="{7167172F-2272-48E4-95FA-5FC6F92E6D18}" type="slidenum">
              <a:rPr lang="en-US" smtClean="0"/>
              <a:t>10</a:t>
            </a:fld>
            <a:endParaRPr lang="en-US"/>
          </a:p>
        </p:txBody>
      </p:sp>
    </p:spTree>
    <p:extLst>
      <p:ext uri="{BB962C8B-B14F-4D97-AF65-F5344CB8AC3E}">
        <p14:creationId xmlns:p14="http://schemas.microsoft.com/office/powerpoint/2010/main" val="50250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obvious reason is that budgeting takes place in an environment of scarce resources. This can lead to zero-sum competition, where budget participants are pitted against each other in a battle for resources. For example, allocating funding to one player often means less funding for another who may not have played the game as skillfully. Unfunded mandates, legal restrictions, and legislative priorities all can reinforce feelings of scarcity, leading to increased competition among players to get their share of the pie. </a:t>
            </a:r>
          </a:p>
          <a:p>
            <a:endParaRPr lang="en-US" dirty="0"/>
          </a:p>
          <a:p>
            <a:r>
              <a:rPr lang="en-US" dirty="0"/>
              <a:t>Another reason is that budget requestors have motivations that encourage gamesmanship. A laudable motivation is the desire to solve a public service problem. For example, department officials may see their role as providing the best service possible within their department, such as expanding a service to more people or improving its quality or quantity. That requires more resources. Thus, the end goal of providing the best service to the public is justified by the means of gamesmanship. </a:t>
            </a:r>
          </a:p>
        </p:txBody>
      </p:sp>
      <p:sp>
        <p:nvSpPr>
          <p:cNvPr id="4" name="Slide Number Placeholder 3"/>
          <p:cNvSpPr>
            <a:spLocks noGrp="1"/>
          </p:cNvSpPr>
          <p:nvPr>
            <p:ph type="sldNum" sz="quarter" idx="5"/>
          </p:nvPr>
        </p:nvSpPr>
        <p:spPr/>
        <p:txBody>
          <a:bodyPr/>
          <a:lstStyle/>
          <a:p>
            <a:fld id="{7167172F-2272-48E4-95FA-5FC6F92E6D18}" type="slidenum">
              <a:rPr lang="en-US" smtClean="0"/>
              <a:t>12</a:t>
            </a:fld>
            <a:endParaRPr lang="en-US"/>
          </a:p>
        </p:txBody>
      </p:sp>
    </p:spTree>
    <p:extLst>
      <p:ext uri="{BB962C8B-B14F-4D97-AF65-F5344CB8AC3E}">
        <p14:creationId xmlns:p14="http://schemas.microsoft.com/office/powerpoint/2010/main" val="1620133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Padding Play is crowned King because of its high success rate and widespread use. It is common for government departments to have non-trivial amounts of padding in their budget. This is seen when departments rush to spend all their remaining budget at the end of the year. T</a:t>
            </a:r>
          </a:p>
        </p:txBody>
      </p:sp>
      <p:sp>
        <p:nvSpPr>
          <p:cNvPr id="4" name="Slide Number Placeholder 3"/>
          <p:cNvSpPr>
            <a:spLocks noGrp="1"/>
          </p:cNvSpPr>
          <p:nvPr>
            <p:ph type="sldNum" sz="quarter" idx="5"/>
          </p:nvPr>
        </p:nvSpPr>
        <p:spPr/>
        <p:txBody>
          <a:bodyPr/>
          <a:lstStyle/>
          <a:p>
            <a:fld id="{7167172F-2272-48E4-95FA-5FC6F92E6D18}" type="slidenum">
              <a:rPr lang="en-US" smtClean="0"/>
              <a:t>16</a:t>
            </a:fld>
            <a:endParaRPr lang="en-US"/>
          </a:p>
        </p:txBody>
      </p:sp>
    </p:spTree>
    <p:extLst>
      <p:ext uri="{BB962C8B-B14F-4D97-AF65-F5344CB8AC3E}">
        <p14:creationId xmlns:p14="http://schemas.microsoft.com/office/powerpoint/2010/main" val="310924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we might look to American football. In budget games, just like football, the offense has the initiative. They decide when to snap the ball and what play to run, while the defense must react and counter the offensive attack. Subterfuge is a big part of the offense, with trick plays, fake handoffs, and deceptive player movements being important parts of their playbook. Yes, defense is hard, and shutouts are rare, but many Super Bowl-winning teams are built around a great defense. </a:t>
            </a:r>
          </a:p>
          <a:p>
            <a:endParaRPr lang="en-US" dirty="0"/>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The lesson for budget games is that good defense is not just about reacting to the offense. The foundation is a solid “defensive scheme,” which is the larger strategy and concepts used to stymie the offense. Good defensive play-calling complements the scheme by adapting the defense to what the offense does.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Similarly, a budget office must have a good defensive scheme they can deploy in anticipation of department game-playing tactics. This involves creating a budget environment that is not conducive to gameplay. While this won’t stop all gameplay, it will reduce it. Just like in football, the budget office will need defensive play calls to counter specific attempts by game players to circumvent the decision architecture. Let’s explore what defensive schemes and play calls look like in the context of budgeting</a:t>
            </a:r>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29</a:t>
            </a:fld>
            <a:endParaRPr lang="en-US"/>
          </a:p>
        </p:txBody>
      </p:sp>
    </p:spTree>
    <p:extLst>
      <p:ext uri="{BB962C8B-B14F-4D97-AF65-F5344CB8AC3E}">
        <p14:creationId xmlns:p14="http://schemas.microsoft.com/office/powerpoint/2010/main" val="144461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 scheme can be effective because most game-playing is not the result of conscious “bad behavior.”. it is a response to incentives. The “mental model” that participants have of the budget process is often a “win-lose game,” where each participant must get their piece of the pie; and if they don’t get it, someone else will. Unsurprisingly, such a mental model can lead to aggressive game-playing </a:t>
            </a:r>
            <a:r>
              <a:rPr lang="en-US" sz="1800" kern="100">
                <a:effectLst/>
                <a:latin typeface="Aptos" panose="020B0004020202020204" pitchFamily="34" charset="0"/>
                <a:ea typeface="Aptos" panose="020B0004020202020204" pitchFamily="34" charset="0"/>
                <a:cs typeface="Arial" panose="020B0604020202020204" pitchFamily="34" charset="0"/>
              </a:rPr>
              <a:t>behavior. </a:t>
            </a:r>
            <a:r>
              <a:rPr lang="en-US" sz="1800">
                <a:effectLst/>
                <a:latin typeface="Aptos" panose="020B0004020202020204" pitchFamily="34" charset="0"/>
                <a:ea typeface="Aptos" panose="020B0004020202020204" pitchFamily="34" charset="0"/>
                <a:cs typeface="Arial" panose="020B0604020202020204" pitchFamily="34" charset="0"/>
              </a:rPr>
              <a:t>Fortunately</a:t>
            </a:r>
            <a:r>
              <a:rPr lang="en-US" sz="1800" dirty="0">
                <a:effectLst/>
                <a:latin typeface="Aptos" panose="020B0004020202020204" pitchFamily="34" charset="0"/>
                <a:ea typeface="Aptos" panose="020B0004020202020204" pitchFamily="34" charset="0"/>
                <a:cs typeface="Arial" panose="020B0604020202020204" pitchFamily="34" charset="0"/>
              </a:rPr>
              <a:t>, there is a different mental model called Financial Foundations for Budgeting .</a:t>
            </a:r>
          </a:p>
          <a:p>
            <a:pPr marL="0" marR="0"/>
            <a:endParaRPr lang="en-US" sz="1800" dirty="0">
              <a:effectLst/>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Just like playing good defense in football does not require mastering every defensive strategy in the game to be effective, a local government does not have to master each of the eight principles. Doing well in a few could be more than adequate.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Redmond example</a:t>
            </a:r>
            <a:endParaRPr lang="en-US" dirty="0"/>
          </a:p>
          <a:p>
            <a:pPr marL="342900" marR="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Focusing on Citywide, shared priorities encourages </a:t>
            </a:r>
            <a:r>
              <a:rPr lang="en-US" sz="1800" b="1" kern="100" dirty="0">
                <a:effectLst/>
                <a:latin typeface="Aptos" panose="020B0004020202020204" pitchFamily="34" charset="0"/>
                <a:ea typeface="Aptos" panose="020B0004020202020204" pitchFamily="34" charset="0"/>
                <a:cs typeface="Arial" panose="020B0604020202020204" pitchFamily="34" charset="0"/>
              </a:rPr>
              <a:t>a strong sense of identity and purpose</a:t>
            </a:r>
            <a:r>
              <a:rPr lang="en-US" sz="1800" kern="100" dirty="0">
                <a:effectLst/>
                <a:latin typeface="Aptos" panose="020B0004020202020204" pitchFamily="34" charset="0"/>
                <a:ea typeface="Aptos" panose="020B0004020202020204" pitchFamily="34" charset="0"/>
                <a:cs typeface="Arial" panose="020B0604020202020204" pitchFamily="34" charset="0"/>
              </a:rPr>
              <a:t> for the local government, not just for individual departments.</a:t>
            </a:r>
          </a:p>
          <a:p>
            <a:pPr marL="342900" marR="0" lvl="0" indent="-342900">
              <a:lnSpc>
                <a:spcPct val="107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Making budgeting decisions as the entire executive team promotes </a:t>
            </a:r>
            <a:r>
              <a:rPr lang="en-US" sz="1800" b="1" kern="100" dirty="0">
                <a:effectLst/>
                <a:latin typeface="Aptos" panose="020B0004020202020204" pitchFamily="34" charset="0"/>
                <a:ea typeface="Aptos" panose="020B0004020202020204" pitchFamily="34" charset="0"/>
                <a:cs typeface="Arial" panose="020B0604020202020204" pitchFamily="34" charset="0"/>
              </a:rPr>
              <a:t>fair and inclusive decision-making</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Because everyone is in the room when decisions are made, there is </a:t>
            </a:r>
            <a:r>
              <a:rPr lang="en-US" sz="1800" b="1" kern="100" dirty="0">
                <a:effectLst/>
                <a:latin typeface="Aptos" panose="020B0004020202020204" pitchFamily="34" charset="0"/>
                <a:ea typeface="Aptos" panose="020B0004020202020204" pitchFamily="34" charset="0"/>
                <a:cs typeface="Arial" panose="020B0604020202020204" pitchFamily="34" charset="0"/>
              </a:rPr>
              <a:t>monitoring of agreed-upon behavior</a:t>
            </a: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Aft>
                <a:spcPts val="800"/>
              </a:spcAft>
              <a:buFont typeface="Symbol" panose="05050102010706020507" pitchFamily="18" charset="2"/>
              <a:buChar cha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It is also worth noting that Redmond also engaged our fifth principle: </a:t>
            </a:r>
            <a:r>
              <a:rPr lang="en-US" sz="1800" b="1" kern="100" dirty="0">
                <a:effectLst/>
                <a:latin typeface="Aptos" panose="020B0004020202020204" pitchFamily="34" charset="0"/>
                <a:ea typeface="Aptos" panose="020B0004020202020204" pitchFamily="34" charset="0"/>
                <a:cs typeface="Arial" panose="020B0604020202020204" pitchFamily="34" charset="0"/>
              </a:rPr>
              <a:t>graduated sanctions and rewards</a:t>
            </a:r>
            <a:r>
              <a:rPr lang="en-US" sz="1800" kern="100" dirty="0">
                <a:effectLst/>
                <a:latin typeface="Aptos" panose="020B0004020202020204" pitchFamily="34" charset="0"/>
                <a:ea typeface="Aptos" panose="020B0004020202020204" pitchFamily="34" charset="0"/>
                <a:cs typeface="Arial" panose="020B0604020202020204" pitchFamily="34" charset="0"/>
              </a:rPr>
              <a:t>. People want the approval of their peers. If other departments are seen as peers, not competitors, then being rebuked by them is a strong disincentive against playing games.</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 final lesson we can take from Redmond relates to our sixth principle: </a:t>
            </a:r>
            <a:r>
              <a:rPr lang="en-US" sz="1800" b="1" kern="100" dirty="0">
                <a:effectLst/>
                <a:latin typeface="Aptos" panose="020B0004020202020204" pitchFamily="34" charset="0"/>
                <a:ea typeface="Aptos" panose="020B0004020202020204" pitchFamily="34" charset="0"/>
                <a:cs typeface="Arial" panose="020B0604020202020204" pitchFamily="34" charset="0"/>
              </a:rPr>
              <a:t>benefits proportional to cost</a:t>
            </a:r>
            <a:r>
              <a:rPr lang="en-US" sz="1800" kern="100" dirty="0">
                <a:effectLst/>
                <a:latin typeface="Aptos" panose="020B0004020202020204" pitchFamily="34" charset="0"/>
                <a:ea typeface="Aptos" panose="020B0004020202020204" pitchFamily="34" charset="0"/>
                <a:cs typeface="Arial" panose="020B0604020202020204" pitchFamily="34" charset="0"/>
              </a:rPr>
              <a:t>. This means that participants must experience an adequate return from their investment of time, energy, or money to continue as willing participants in a system. A monetary return is not necessary. People just need to feel their effort is “worth it” on some level.</a:t>
            </a:r>
          </a:p>
          <a:p>
            <a:pPr marL="0" marR="0" lvl="0" indent="0">
              <a:lnSpc>
                <a:spcPct val="107000"/>
              </a:lnSpc>
              <a:spcAft>
                <a:spcPts val="800"/>
              </a:spcAft>
              <a:buFont typeface="Symbol" panose="05050102010706020507" pitchFamily="18" charset="2"/>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30</a:t>
            </a:fld>
            <a:endParaRPr lang="en-US"/>
          </a:p>
        </p:txBody>
      </p:sp>
    </p:spTree>
    <p:extLst>
      <p:ext uri="{BB962C8B-B14F-4D97-AF65-F5344CB8AC3E}">
        <p14:creationId xmlns:p14="http://schemas.microsoft.com/office/powerpoint/2010/main" val="77650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The Padding Play, the King of games, involves overestimating the amount of funds really needed. Testing assumptions and finding high-value options are effective counters to the Padding Play. For example, the budget office could work with the requestor to look into the number of units and unit costs behind the request to ensure the assumptions are solid. This shifts the focus from the total size of the request to the details of how the money is to be used. Details are more concrete and therefore harder to game.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Departments often use </a:t>
            </a:r>
            <a:r>
              <a:rPr lang="en-US" sz="1800" u="sng" kern="100" dirty="0">
                <a:solidFill>
                  <a:srgbClr val="467886"/>
                </a:solidFill>
                <a:effectLst/>
                <a:latin typeface="Aptos" panose="020B0004020202020204" pitchFamily="34" charset="0"/>
                <a:ea typeface="Aptos" panose="020B0004020202020204" pitchFamily="34" charset="0"/>
                <a:cs typeface="Arial" panose="020B0604020202020204" pitchFamily="34" charset="0"/>
              </a:rPr>
              <a:t>the Padding</a:t>
            </a:r>
            <a:r>
              <a:rPr lang="en-US" sz="1800" kern="100" dirty="0">
                <a:effectLst/>
                <a:latin typeface="Aptos" panose="020B0004020202020204" pitchFamily="34" charset="0"/>
                <a:ea typeface="Aptos" panose="020B0004020202020204" pitchFamily="34" charset="0"/>
                <a:cs typeface="Arial" panose="020B0604020202020204" pitchFamily="34" charset="0"/>
              </a:rPr>
              <a:t> Play to protect themselves against unplanned, unavoidable costs. The decision architect could explain that the cost of self-insurance across all departments can be quite high and suggest other, cheaper ways to cover the risk departments are worried about. </a:t>
            </a:r>
          </a:p>
          <a:p>
            <a:endParaRPr lang="en-US" dirty="0"/>
          </a:p>
        </p:txBody>
      </p:sp>
      <p:sp>
        <p:nvSpPr>
          <p:cNvPr id="4" name="Slide Number Placeholder 3"/>
          <p:cNvSpPr>
            <a:spLocks noGrp="1"/>
          </p:cNvSpPr>
          <p:nvPr>
            <p:ph type="sldNum" sz="quarter" idx="5"/>
          </p:nvPr>
        </p:nvSpPr>
        <p:spPr/>
        <p:txBody>
          <a:bodyPr/>
          <a:lstStyle/>
          <a:p>
            <a:fld id="{7167172F-2272-48E4-95FA-5FC6F92E6D18}" type="slidenum">
              <a:rPr lang="en-US" smtClean="0"/>
              <a:t>32</a:t>
            </a:fld>
            <a:endParaRPr lang="en-US"/>
          </a:p>
        </p:txBody>
      </p:sp>
    </p:spTree>
    <p:extLst>
      <p:ext uri="{BB962C8B-B14F-4D97-AF65-F5344CB8AC3E}">
        <p14:creationId xmlns:p14="http://schemas.microsoft.com/office/powerpoint/2010/main" val="879016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4364-361B-FFCF-62E1-D7EA3D541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360B59-698D-4553-F805-B326664F6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801B5-0CC1-A664-0692-B41C9BC9E73A}"/>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F3AA60B7-94B2-6AAA-8F18-A862778CC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1C773-17D5-CCB2-43B8-2EF5FDCA80FD}"/>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55320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A7B9-487F-041D-0F7F-CE1477E99C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870C8-D98C-D7CD-34B9-F58FA6946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27D42-268C-B395-EB14-D97D7494CB77}"/>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7D1941E7-4957-D104-75BE-65064C9E5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400FD-6338-6444-8DC0-6D1396DDE498}"/>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992833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A2829-CA1F-1EA0-7C95-0B8C8E8C9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53D64D-CBC4-70AD-E439-CDF7169734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3AE6F-276F-7F50-0799-422DD643E0BD}"/>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37A85122-238F-A1C1-58E9-31B8FD191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1C2DA-2300-DB4E-9118-78C4F55E9E5E}"/>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48860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742987-4AB7-52F3-894F-771A6556DC84}"/>
              </a:ext>
            </a:extLst>
          </p:cNvPr>
          <p:cNvSpPr/>
          <p:nvPr userDrawn="1"/>
        </p:nvSpPr>
        <p:spPr>
          <a:xfrm>
            <a:off x="0" y="0"/>
            <a:ext cx="12192000" cy="6858000"/>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white logo with black background&#10;&#10;Description automatically generated">
            <a:extLst>
              <a:ext uri="{FF2B5EF4-FFF2-40B4-BE49-F238E27FC236}">
                <a16:creationId xmlns:a16="http://schemas.microsoft.com/office/drawing/2014/main" id="{10B0C1AC-81E1-73CD-31FC-082994860030}"/>
              </a:ext>
            </a:extLst>
          </p:cNvPr>
          <p:cNvPicPr>
            <a:picLocks noChangeAspect="1"/>
          </p:cNvPicPr>
          <p:nvPr userDrawn="1"/>
        </p:nvPicPr>
        <p:blipFill>
          <a:blip r:embed="rId2">
            <a:alphaModFix amt="5000"/>
          </a:blip>
          <a:stretch>
            <a:fillRect/>
          </a:stretch>
        </p:blipFill>
        <p:spPr>
          <a:xfrm rot="20456813">
            <a:off x="372958" y="-403915"/>
            <a:ext cx="6268698" cy="7827755"/>
          </a:xfrm>
          <a:prstGeom prst="rect">
            <a:avLst/>
          </a:prstGeom>
        </p:spPr>
      </p:pic>
      <p:sp>
        <p:nvSpPr>
          <p:cNvPr id="7" name="Rectangle 6">
            <a:extLst>
              <a:ext uri="{FF2B5EF4-FFF2-40B4-BE49-F238E27FC236}">
                <a16:creationId xmlns:a16="http://schemas.microsoft.com/office/drawing/2014/main" id="{90AFF96C-87EA-8844-33CB-D6925565FF37}"/>
              </a:ext>
            </a:extLst>
          </p:cNvPr>
          <p:cNvSpPr/>
          <p:nvPr userDrawn="1"/>
        </p:nvSpPr>
        <p:spPr>
          <a:xfrm>
            <a:off x="0" y="0"/>
            <a:ext cx="161365" cy="6858000"/>
          </a:xfrm>
          <a:prstGeom prst="rect">
            <a:avLst/>
          </a:prstGeom>
          <a:solidFill>
            <a:srgbClr val="3AC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DB90914-89AD-971D-84A5-D9F16DE5947A}"/>
              </a:ext>
            </a:extLst>
          </p:cNvPr>
          <p:cNvSpPr>
            <a:spLocks noGrp="1"/>
          </p:cNvSpPr>
          <p:nvPr>
            <p:ph type="ctrTitle"/>
          </p:nvPr>
        </p:nvSpPr>
        <p:spPr>
          <a:xfrm>
            <a:off x="1524000" y="1213803"/>
            <a:ext cx="9144000" cy="2387600"/>
          </a:xfrm>
        </p:spPr>
        <p:txBody>
          <a:bodyPr anchor="b"/>
          <a:lstStyle>
            <a:lvl1pPr algn="ctr">
              <a:defRPr sz="60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2" name="Subtitle 2">
            <a:extLst>
              <a:ext uri="{FF2B5EF4-FFF2-40B4-BE49-F238E27FC236}">
                <a16:creationId xmlns:a16="http://schemas.microsoft.com/office/drawing/2014/main" id="{405FF8CE-EAB8-2CF0-FB87-2CDD05ECA308}"/>
              </a:ext>
            </a:extLst>
          </p:cNvPr>
          <p:cNvSpPr>
            <a:spLocks noGrp="1"/>
          </p:cNvSpPr>
          <p:nvPr>
            <p:ph type="subTitle" idx="1"/>
          </p:nvPr>
        </p:nvSpPr>
        <p:spPr>
          <a:xfrm>
            <a:off x="1524000" y="3693478"/>
            <a:ext cx="9144000" cy="1655762"/>
          </a:xfrm>
        </p:spPr>
        <p:txBody>
          <a:bodyPr>
            <a:normAutofit/>
          </a:bodyPr>
          <a:lstStyle>
            <a:lvl1pPr marL="0" indent="0" algn="ctr">
              <a:buNone/>
              <a:defRPr sz="2800" b="1" i="0">
                <a:solidFill>
                  <a:srgbClr val="3ACD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9242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FC1F7-345E-9042-CBD4-D3875B613A84}"/>
              </a:ext>
            </a:extLst>
          </p:cNvPr>
          <p:cNvSpPr/>
          <p:nvPr userDrawn="1"/>
        </p:nvSpPr>
        <p:spPr>
          <a:xfrm>
            <a:off x="0" y="0"/>
            <a:ext cx="12192000" cy="6858000"/>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714084F-4D37-58BF-CA6F-0B1FF6399A24}"/>
              </a:ext>
            </a:extLst>
          </p:cNvPr>
          <p:cNvSpPr>
            <a:spLocks noGrp="1"/>
          </p:cNvSpPr>
          <p:nvPr>
            <p:ph type="ctrTitle"/>
          </p:nvPr>
        </p:nvSpPr>
        <p:spPr>
          <a:xfrm>
            <a:off x="1524000" y="1213803"/>
            <a:ext cx="9144000" cy="2387600"/>
          </a:xfrm>
        </p:spPr>
        <p:txBody>
          <a:bodyPr anchor="b"/>
          <a:lstStyle>
            <a:lvl1pPr algn="ctr">
              <a:defRPr sz="60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726DDB83-D002-DDCD-AA1B-E81D598FE109}"/>
              </a:ext>
            </a:extLst>
          </p:cNvPr>
          <p:cNvSpPr>
            <a:spLocks noGrp="1"/>
          </p:cNvSpPr>
          <p:nvPr>
            <p:ph type="subTitle" idx="1"/>
          </p:nvPr>
        </p:nvSpPr>
        <p:spPr>
          <a:xfrm>
            <a:off x="1524000" y="3693478"/>
            <a:ext cx="9144000" cy="1655762"/>
          </a:xfrm>
        </p:spPr>
        <p:txBody>
          <a:bodyPr>
            <a:normAutofit/>
          </a:bodyPr>
          <a:lstStyle>
            <a:lvl1pPr marL="0" indent="0" algn="ctr">
              <a:buNone/>
              <a:defRPr sz="2800" b="1" i="0">
                <a:solidFill>
                  <a:srgbClr val="C4C4C4"/>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white logo with black background&#10;&#10;Description automatically generated">
            <a:extLst>
              <a:ext uri="{FF2B5EF4-FFF2-40B4-BE49-F238E27FC236}">
                <a16:creationId xmlns:a16="http://schemas.microsoft.com/office/drawing/2014/main" id="{223F149B-E35D-192E-61BF-AAF0BFAFD65E}"/>
              </a:ext>
            </a:extLst>
          </p:cNvPr>
          <p:cNvPicPr>
            <a:picLocks noChangeAspect="1"/>
          </p:cNvPicPr>
          <p:nvPr userDrawn="1"/>
        </p:nvPicPr>
        <p:blipFill>
          <a:blip r:embed="rId2">
            <a:alphaModFix amt="5000"/>
          </a:blip>
          <a:stretch>
            <a:fillRect/>
          </a:stretch>
        </p:blipFill>
        <p:spPr>
          <a:xfrm rot="20456813">
            <a:off x="372958" y="-403915"/>
            <a:ext cx="6268698" cy="7827755"/>
          </a:xfrm>
          <a:prstGeom prst="rect">
            <a:avLst/>
          </a:prstGeom>
        </p:spPr>
      </p:pic>
      <p:sp>
        <p:nvSpPr>
          <p:cNvPr id="9" name="Rectangle 8">
            <a:extLst>
              <a:ext uri="{FF2B5EF4-FFF2-40B4-BE49-F238E27FC236}">
                <a16:creationId xmlns:a16="http://schemas.microsoft.com/office/drawing/2014/main" id="{05CF0F16-EC17-B7C5-FAC6-85EA3D12C719}"/>
              </a:ext>
            </a:extLst>
          </p:cNvPr>
          <p:cNvSpPr/>
          <p:nvPr userDrawn="1"/>
        </p:nvSpPr>
        <p:spPr>
          <a:xfrm>
            <a:off x="0" y="0"/>
            <a:ext cx="161365" cy="68580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56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742987-4AB7-52F3-894F-771A6556DC84}"/>
              </a:ext>
            </a:extLst>
          </p:cNvPr>
          <p:cNvSpPr/>
          <p:nvPr userDrawn="1"/>
        </p:nvSpPr>
        <p:spPr>
          <a:xfrm>
            <a:off x="0" y="0"/>
            <a:ext cx="12192000" cy="6858000"/>
          </a:xfrm>
          <a:prstGeom prst="rect">
            <a:avLst/>
          </a:prstGeom>
          <a:gradFill flip="none" rotWithShape="1">
            <a:gsLst>
              <a:gs pos="43000">
                <a:srgbClr val="004E95"/>
              </a:gs>
              <a:gs pos="100000">
                <a:srgbClr val="3ACDE8"/>
              </a:gs>
              <a:gs pos="100000">
                <a:srgbClr val="3ACDE8"/>
              </a:gs>
              <a:gs pos="100000">
                <a:srgbClr val="3ACDE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white logo with black background&#10;&#10;Description automatically generated">
            <a:extLst>
              <a:ext uri="{FF2B5EF4-FFF2-40B4-BE49-F238E27FC236}">
                <a16:creationId xmlns:a16="http://schemas.microsoft.com/office/drawing/2014/main" id="{10B0C1AC-81E1-73CD-31FC-082994860030}"/>
              </a:ext>
            </a:extLst>
          </p:cNvPr>
          <p:cNvPicPr>
            <a:picLocks noChangeAspect="1"/>
          </p:cNvPicPr>
          <p:nvPr userDrawn="1"/>
        </p:nvPicPr>
        <p:blipFill>
          <a:blip r:embed="rId2">
            <a:alphaModFix amt="5000"/>
          </a:blip>
          <a:stretch>
            <a:fillRect/>
          </a:stretch>
        </p:blipFill>
        <p:spPr>
          <a:xfrm rot="20456813">
            <a:off x="372958" y="-403915"/>
            <a:ext cx="6268698" cy="7827755"/>
          </a:xfrm>
          <a:prstGeom prst="rect">
            <a:avLst/>
          </a:prstGeom>
        </p:spPr>
      </p:pic>
      <p:sp>
        <p:nvSpPr>
          <p:cNvPr id="7" name="Rectangle 6">
            <a:extLst>
              <a:ext uri="{FF2B5EF4-FFF2-40B4-BE49-F238E27FC236}">
                <a16:creationId xmlns:a16="http://schemas.microsoft.com/office/drawing/2014/main" id="{90AFF96C-87EA-8844-33CB-D6925565FF37}"/>
              </a:ext>
            </a:extLst>
          </p:cNvPr>
          <p:cNvSpPr/>
          <p:nvPr userDrawn="1"/>
        </p:nvSpPr>
        <p:spPr>
          <a:xfrm>
            <a:off x="0" y="0"/>
            <a:ext cx="161365" cy="6858000"/>
          </a:xfrm>
          <a:prstGeom prst="rect">
            <a:avLst/>
          </a:prstGeom>
          <a:solidFill>
            <a:srgbClr val="3AC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DB90914-89AD-971D-84A5-D9F16DE5947A}"/>
              </a:ext>
            </a:extLst>
          </p:cNvPr>
          <p:cNvSpPr>
            <a:spLocks noGrp="1"/>
          </p:cNvSpPr>
          <p:nvPr>
            <p:ph type="ctrTitle"/>
          </p:nvPr>
        </p:nvSpPr>
        <p:spPr>
          <a:xfrm>
            <a:off x="1524000" y="1213803"/>
            <a:ext cx="9144000" cy="2387600"/>
          </a:xfrm>
        </p:spPr>
        <p:txBody>
          <a:bodyPr anchor="b"/>
          <a:lstStyle>
            <a:lvl1pPr algn="ctr">
              <a:defRPr sz="60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2" name="Subtitle 2">
            <a:extLst>
              <a:ext uri="{FF2B5EF4-FFF2-40B4-BE49-F238E27FC236}">
                <a16:creationId xmlns:a16="http://schemas.microsoft.com/office/drawing/2014/main" id="{405FF8CE-EAB8-2CF0-FB87-2CDD05ECA308}"/>
              </a:ext>
            </a:extLst>
          </p:cNvPr>
          <p:cNvSpPr>
            <a:spLocks noGrp="1"/>
          </p:cNvSpPr>
          <p:nvPr>
            <p:ph type="subTitle" idx="1"/>
          </p:nvPr>
        </p:nvSpPr>
        <p:spPr>
          <a:xfrm>
            <a:off x="1524000" y="3693478"/>
            <a:ext cx="9144000" cy="1655762"/>
          </a:xfrm>
        </p:spPr>
        <p:txBody>
          <a:bodyPr>
            <a:normAutofit/>
          </a:bodyPr>
          <a:lstStyle>
            <a:lvl1pPr marL="0" indent="0" algn="ctr">
              <a:buNone/>
              <a:defRPr sz="2800" b="1" i="0">
                <a:solidFill>
                  <a:srgbClr val="3ACDE8"/>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24678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24BBB7-ECEF-1F6F-E574-DB23FB8DC64E}"/>
              </a:ext>
            </a:extLst>
          </p:cNvPr>
          <p:cNvSpPr/>
          <p:nvPr userDrawn="1"/>
        </p:nvSpPr>
        <p:spPr>
          <a:xfrm>
            <a:off x="0" y="0"/>
            <a:ext cx="12192000" cy="1132114"/>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31B9E13-1A22-853C-CF17-634ECBE2A0CC}"/>
              </a:ext>
            </a:extLst>
          </p:cNvPr>
          <p:cNvSpPr>
            <a:spLocks noGrp="1"/>
          </p:cNvSpPr>
          <p:nvPr>
            <p:ph sz="half" idx="1"/>
          </p:nvPr>
        </p:nvSpPr>
        <p:spPr>
          <a:xfrm>
            <a:off x="838200" y="1409064"/>
            <a:ext cx="10515600" cy="4648835"/>
          </a:xfrm>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11" name="Rectangle 10">
            <a:extLst>
              <a:ext uri="{FF2B5EF4-FFF2-40B4-BE49-F238E27FC236}">
                <a16:creationId xmlns:a16="http://schemas.microsoft.com/office/drawing/2014/main" id="{A3B2BB25-998A-3B09-E9D7-57B1487A8A0A}"/>
              </a:ext>
            </a:extLst>
          </p:cNvPr>
          <p:cNvSpPr/>
          <p:nvPr userDrawn="1"/>
        </p:nvSpPr>
        <p:spPr>
          <a:xfrm>
            <a:off x="0" y="0"/>
            <a:ext cx="161365" cy="6858000"/>
          </a:xfrm>
          <a:prstGeom prst="rect">
            <a:avLst/>
          </a:prstGeom>
          <a:solidFill>
            <a:srgbClr val="3AC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ACDE8"/>
              </a:solidFill>
            </a:endParaRPr>
          </a:p>
        </p:txBody>
      </p:sp>
      <p:pic>
        <p:nvPicPr>
          <p:cNvPr id="12" name="Picture 11" descr="A white logo with black background&#10;&#10;Description automatically generated">
            <a:extLst>
              <a:ext uri="{FF2B5EF4-FFF2-40B4-BE49-F238E27FC236}">
                <a16:creationId xmlns:a16="http://schemas.microsoft.com/office/drawing/2014/main" id="{0760687C-67D7-2D3F-FAEF-D3FB51F83F60}"/>
              </a:ext>
            </a:extLst>
          </p:cNvPr>
          <p:cNvPicPr>
            <a:picLocks noChangeAspect="1"/>
          </p:cNvPicPr>
          <p:nvPr userDrawn="1"/>
        </p:nvPicPr>
        <p:blipFill>
          <a:blip r:embed="rId2">
            <a:alphaModFix amt="15000"/>
          </a:blip>
          <a:stretch>
            <a:fillRect/>
          </a:stretch>
        </p:blipFill>
        <p:spPr>
          <a:xfrm>
            <a:off x="11095721" y="243792"/>
            <a:ext cx="516158" cy="644530"/>
          </a:xfrm>
          <a:prstGeom prst="rect">
            <a:avLst/>
          </a:prstGeom>
        </p:spPr>
      </p:pic>
    </p:spTree>
    <p:extLst>
      <p:ext uri="{BB962C8B-B14F-4D97-AF65-F5344CB8AC3E}">
        <p14:creationId xmlns:p14="http://schemas.microsoft.com/office/powerpoint/2010/main" val="2066073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guide id="4" pos="71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24BBB7-ECEF-1F6F-E574-DB23FB8DC64E}"/>
              </a:ext>
            </a:extLst>
          </p:cNvPr>
          <p:cNvSpPr/>
          <p:nvPr userDrawn="1"/>
        </p:nvSpPr>
        <p:spPr>
          <a:xfrm>
            <a:off x="0" y="0"/>
            <a:ext cx="12192000" cy="1132114"/>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31B9E13-1A22-853C-CF17-634ECBE2A0CC}"/>
              </a:ext>
            </a:extLst>
          </p:cNvPr>
          <p:cNvSpPr>
            <a:spLocks noGrp="1"/>
          </p:cNvSpPr>
          <p:nvPr>
            <p:ph sz="half" idx="1"/>
          </p:nvPr>
        </p:nvSpPr>
        <p:spPr>
          <a:xfrm>
            <a:off x="838200" y="1409064"/>
            <a:ext cx="1051560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11" name="Rectangle 10">
            <a:extLst>
              <a:ext uri="{FF2B5EF4-FFF2-40B4-BE49-F238E27FC236}">
                <a16:creationId xmlns:a16="http://schemas.microsoft.com/office/drawing/2014/main" id="{A3B2BB25-998A-3B09-E9D7-57B1487A8A0A}"/>
              </a:ext>
            </a:extLst>
          </p:cNvPr>
          <p:cNvSpPr/>
          <p:nvPr userDrawn="1"/>
        </p:nvSpPr>
        <p:spPr>
          <a:xfrm>
            <a:off x="0" y="0"/>
            <a:ext cx="161365" cy="68580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CDE8"/>
              </a:solidFill>
            </a:endParaRPr>
          </a:p>
        </p:txBody>
      </p:sp>
      <p:pic>
        <p:nvPicPr>
          <p:cNvPr id="12" name="Picture 11" descr="A white logo with black background&#10;&#10;Description automatically generated">
            <a:extLst>
              <a:ext uri="{FF2B5EF4-FFF2-40B4-BE49-F238E27FC236}">
                <a16:creationId xmlns:a16="http://schemas.microsoft.com/office/drawing/2014/main" id="{0760687C-67D7-2D3F-FAEF-D3FB51F83F60}"/>
              </a:ext>
            </a:extLst>
          </p:cNvPr>
          <p:cNvPicPr>
            <a:picLocks noChangeAspect="1"/>
          </p:cNvPicPr>
          <p:nvPr userDrawn="1"/>
        </p:nvPicPr>
        <p:blipFill>
          <a:blip r:embed="rId2">
            <a:alphaModFix amt="15000"/>
          </a:blip>
          <a:stretch>
            <a:fillRect/>
          </a:stretch>
        </p:blipFill>
        <p:spPr>
          <a:xfrm>
            <a:off x="11095721" y="243792"/>
            <a:ext cx="516158" cy="644530"/>
          </a:xfrm>
          <a:prstGeom prst="rect">
            <a:avLst/>
          </a:prstGeom>
        </p:spPr>
      </p:pic>
    </p:spTree>
    <p:extLst>
      <p:ext uri="{BB962C8B-B14F-4D97-AF65-F5344CB8AC3E}">
        <p14:creationId xmlns:p14="http://schemas.microsoft.com/office/powerpoint/2010/main" val="1886579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guide id="4" pos="71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24BBB7-ECEF-1F6F-E574-DB23FB8DC64E}"/>
              </a:ext>
            </a:extLst>
          </p:cNvPr>
          <p:cNvSpPr/>
          <p:nvPr userDrawn="1"/>
        </p:nvSpPr>
        <p:spPr>
          <a:xfrm>
            <a:off x="0" y="0"/>
            <a:ext cx="12192000" cy="1132114"/>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11" name="Rectangle 10">
            <a:extLst>
              <a:ext uri="{FF2B5EF4-FFF2-40B4-BE49-F238E27FC236}">
                <a16:creationId xmlns:a16="http://schemas.microsoft.com/office/drawing/2014/main" id="{A3B2BB25-998A-3B09-E9D7-57B1487A8A0A}"/>
              </a:ext>
            </a:extLst>
          </p:cNvPr>
          <p:cNvSpPr/>
          <p:nvPr userDrawn="1"/>
        </p:nvSpPr>
        <p:spPr>
          <a:xfrm>
            <a:off x="0" y="0"/>
            <a:ext cx="161365" cy="6858000"/>
          </a:xfrm>
          <a:prstGeom prst="rect">
            <a:avLst/>
          </a:prstGeom>
          <a:solidFill>
            <a:srgbClr val="3AC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ACDE8"/>
              </a:solidFill>
            </a:endParaRPr>
          </a:p>
        </p:txBody>
      </p:sp>
      <p:pic>
        <p:nvPicPr>
          <p:cNvPr id="12" name="Picture 11" descr="A white logo with black background&#10;&#10;Description automatically generated">
            <a:extLst>
              <a:ext uri="{FF2B5EF4-FFF2-40B4-BE49-F238E27FC236}">
                <a16:creationId xmlns:a16="http://schemas.microsoft.com/office/drawing/2014/main" id="{0760687C-67D7-2D3F-FAEF-D3FB51F83F60}"/>
              </a:ext>
            </a:extLst>
          </p:cNvPr>
          <p:cNvPicPr>
            <a:picLocks noChangeAspect="1"/>
          </p:cNvPicPr>
          <p:nvPr userDrawn="1"/>
        </p:nvPicPr>
        <p:blipFill>
          <a:blip r:embed="rId2">
            <a:alphaModFix amt="15000"/>
          </a:blip>
          <a:stretch>
            <a:fillRect/>
          </a:stretch>
        </p:blipFill>
        <p:spPr>
          <a:xfrm>
            <a:off x="11095721" y="243792"/>
            <a:ext cx="516158" cy="644530"/>
          </a:xfrm>
          <a:prstGeom prst="rect">
            <a:avLst/>
          </a:prstGeom>
        </p:spPr>
      </p:pic>
      <p:sp>
        <p:nvSpPr>
          <p:cNvPr id="15" name="Content Placeholder 2">
            <a:extLst>
              <a:ext uri="{FF2B5EF4-FFF2-40B4-BE49-F238E27FC236}">
                <a16:creationId xmlns:a16="http://schemas.microsoft.com/office/drawing/2014/main" id="{287CD42D-5A8C-054D-C181-7320C7617090}"/>
              </a:ext>
            </a:extLst>
          </p:cNvPr>
          <p:cNvSpPr>
            <a:spLocks noGrp="1"/>
          </p:cNvSpPr>
          <p:nvPr>
            <p:ph sz="half" idx="13"/>
          </p:nvPr>
        </p:nvSpPr>
        <p:spPr>
          <a:xfrm>
            <a:off x="83820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99A79CD8-5B58-1959-EEEB-6AC685CD96A4}"/>
              </a:ext>
            </a:extLst>
          </p:cNvPr>
          <p:cNvSpPr>
            <a:spLocks noGrp="1"/>
          </p:cNvSpPr>
          <p:nvPr>
            <p:ph sz="half" idx="14"/>
          </p:nvPr>
        </p:nvSpPr>
        <p:spPr>
          <a:xfrm>
            <a:off x="631952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7769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 grey">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F65E20F-B36F-D4B8-5234-46AC151BA333}"/>
              </a:ext>
            </a:extLst>
          </p:cNvPr>
          <p:cNvSpPr>
            <a:spLocks noGrp="1"/>
          </p:cNvSpPr>
          <p:nvPr>
            <p:ph sz="half" idx="13"/>
          </p:nvPr>
        </p:nvSpPr>
        <p:spPr>
          <a:xfrm>
            <a:off x="83820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F704D274-98D9-0469-A434-D31CA17E3509}"/>
              </a:ext>
            </a:extLst>
          </p:cNvPr>
          <p:cNvSpPr>
            <a:spLocks noGrp="1"/>
          </p:cNvSpPr>
          <p:nvPr>
            <p:ph sz="half" idx="14"/>
          </p:nvPr>
        </p:nvSpPr>
        <p:spPr>
          <a:xfrm>
            <a:off x="6319520" y="1409064"/>
            <a:ext cx="5034280" cy="4648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F24BBB7-ECEF-1F6F-E574-DB23FB8DC64E}"/>
              </a:ext>
            </a:extLst>
          </p:cNvPr>
          <p:cNvSpPr/>
          <p:nvPr userDrawn="1"/>
        </p:nvSpPr>
        <p:spPr>
          <a:xfrm>
            <a:off x="0" y="0"/>
            <a:ext cx="12192000" cy="1132114"/>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6EAD6-32DE-31A8-AA23-0F264F2BB26A}"/>
              </a:ext>
            </a:extLst>
          </p:cNvPr>
          <p:cNvSpPr>
            <a:spLocks noGrp="1"/>
          </p:cNvSpPr>
          <p:nvPr>
            <p:ph type="title"/>
          </p:nvPr>
        </p:nvSpPr>
        <p:spPr>
          <a:xfrm>
            <a:off x="838200" y="293787"/>
            <a:ext cx="10063480" cy="592817"/>
          </a:xfrm>
        </p:spPr>
        <p:txBody>
          <a:bodyPr>
            <a:noAutofit/>
          </a:bodyPr>
          <a:lstStyle>
            <a:lvl1pPr>
              <a:defRPr sz="3600">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11" name="Rectangle 10">
            <a:extLst>
              <a:ext uri="{FF2B5EF4-FFF2-40B4-BE49-F238E27FC236}">
                <a16:creationId xmlns:a16="http://schemas.microsoft.com/office/drawing/2014/main" id="{A3B2BB25-998A-3B09-E9D7-57B1487A8A0A}"/>
              </a:ext>
            </a:extLst>
          </p:cNvPr>
          <p:cNvSpPr/>
          <p:nvPr userDrawn="1"/>
        </p:nvSpPr>
        <p:spPr>
          <a:xfrm>
            <a:off x="0" y="0"/>
            <a:ext cx="161365" cy="68580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ACDE8"/>
              </a:solidFill>
            </a:endParaRPr>
          </a:p>
        </p:txBody>
      </p:sp>
      <p:pic>
        <p:nvPicPr>
          <p:cNvPr id="12" name="Picture 11" descr="A white logo with black background&#10;&#10;Description automatically generated">
            <a:extLst>
              <a:ext uri="{FF2B5EF4-FFF2-40B4-BE49-F238E27FC236}">
                <a16:creationId xmlns:a16="http://schemas.microsoft.com/office/drawing/2014/main" id="{0760687C-67D7-2D3F-FAEF-D3FB51F83F60}"/>
              </a:ext>
            </a:extLst>
          </p:cNvPr>
          <p:cNvPicPr>
            <a:picLocks noChangeAspect="1"/>
          </p:cNvPicPr>
          <p:nvPr userDrawn="1"/>
        </p:nvPicPr>
        <p:blipFill>
          <a:blip r:embed="rId2">
            <a:alphaModFix amt="15000"/>
          </a:blip>
          <a:stretch>
            <a:fillRect/>
          </a:stretch>
        </p:blipFill>
        <p:spPr>
          <a:xfrm>
            <a:off x="11095721" y="243792"/>
            <a:ext cx="516158" cy="644530"/>
          </a:xfrm>
          <a:prstGeom prst="rect">
            <a:avLst/>
          </a:prstGeom>
        </p:spPr>
      </p:pic>
      <p:sp>
        <p:nvSpPr>
          <p:cNvPr id="5" name="TextBox 4">
            <a:extLst>
              <a:ext uri="{FF2B5EF4-FFF2-40B4-BE49-F238E27FC236}">
                <a16:creationId xmlns:a16="http://schemas.microsoft.com/office/drawing/2014/main" id="{35F88F55-FC6F-29B1-ED20-D14255AE5E0D}"/>
              </a:ext>
            </a:extLst>
          </p:cNvPr>
          <p:cNvSpPr txBox="1"/>
          <p:nvPr userDrawn="1"/>
        </p:nvSpPr>
        <p:spPr>
          <a:xfrm>
            <a:off x="-3007360" y="-1351280"/>
            <a:ext cx="184731" cy="369332"/>
          </a:xfrm>
          <a:prstGeom prst="rect">
            <a:avLst/>
          </a:prstGeom>
          <a:solidFill>
            <a:srgbClr val="C4C4C4"/>
          </a:solidFill>
        </p:spPr>
        <p:txBody>
          <a:bodyPr wrap="none" rtlCol="0">
            <a:spAutoFit/>
          </a:bodyPr>
          <a:lstStyle/>
          <a:p>
            <a:endParaRPr lang="en-US" dirty="0"/>
          </a:p>
        </p:txBody>
      </p:sp>
    </p:spTree>
    <p:extLst>
      <p:ext uri="{BB962C8B-B14F-4D97-AF65-F5344CB8AC3E}">
        <p14:creationId xmlns:p14="http://schemas.microsoft.com/office/powerpoint/2010/main" val="280615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ag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449A2-CD35-7B3B-B96E-803264D8F981}"/>
              </a:ext>
            </a:extLst>
          </p:cNvPr>
          <p:cNvSpPr/>
          <p:nvPr userDrawn="1"/>
        </p:nvSpPr>
        <p:spPr>
          <a:xfrm>
            <a:off x="0" y="0"/>
            <a:ext cx="12192000" cy="6858000"/>
          </a:xfrm>
          <a:prstGeom prst="rect">
            <a:avLst/>
          </a:prstGeom>
          <a:solidFill>
            <a:srgbClr val="3AC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logo with black background&#10;&#10;Description automatically generated">
            <a:extLst>
              <a:ext uri="{FF2B5EF4-FFF2-40B4-BE49-F238E27FC236}">
                <a16:creationId xmlns:a16="http://schemas.microsoft.com/office/drawing/2014/main" id="{0ED18A3A-FCFD-AB65-5D17-4A4C00A39771}"/>
              </a:ext>
            </a:extLst>
          </p:cNvPr>
          <p:cNvPicPr>
            <a:picLocks noChangeAspect="1"/>
          </p:cNvPicPr>
          <p:nvPr userDrawn="1"/>
        </p:nvPicPr>
        <p:blipFill>
          <a:blip r:embed="rId2">
            <a:alphaModFix amt="11000"/>
          </a:blip>
          <a:stretch>
            <a:fillRect/>
          </a:stretch>
        </p:blipFill>
        <p:spPr>
          <a:xfrm rot="20456813">
            <a:off x="372958" y="-403915"/>
            <a:ext cx="6268698" cy="7827755"/>
          </a:xfrm>
          <a:prstGeom prst="rect">
            <a:avLst/>
          </a:prstGeom>
        </p:spPr>
      </p:pic>
      <p:sp>
        <p:nvSpPr>
          <p:cNvPr id="4" name="Rectangle 3">
            <a:extLst>
              <a:ext uri="{FF2B5EF4-FFF2-40B4-BE49-F238E27FC236}">
                <a16:creationId xmlns:a16="http://schemas.microsoft.com/office/drawing/2014/main" id="{0F153329-B491-6FBA-7C82-EA84B66D6EB2}"/>
              </a:ext>
            </a:extLst>
          </p:cNvPr>
          <p:cNvSpPr/>
          <p:nvPr userDrawn="1"/>
        </p:nvSpPr>
        <p:spPr>
          <a:xfrm rot="5400000">
            <a:off x="6016841" y="685267"/>
            <a:ext cx="161365" cy="12188952"/>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714084F-4D37-58BF-CA6F-0B1FF6399A24}"/>
              </a:ext>
            </a:extLst>
          </p:cNvPr>
          <p:cNvSpPr>
            <a:spLocks noGrp="1"/>
          </p:cNvSpPr>
          <p:nvPr>
            <p:ph type="ctrTitle"/>
          </p:nvPr>
        </p:nvSpPr>
        <p:spPr>
          <a:xfrm>
            <a:off x="1524000" y="1213803"/>
            <a:ext cx="9144000" cy="2387600"/>
          </a:xfrm>
        </p:spPr>
        <p:txBody>
          <a:bodyPr anchor="b"/>
          <a:lstStyle>
            <a:lvl1pPr algn="ctr">
              <a:defRPr sz="60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726DDB83-D002-DDCD-AA1B-E81D598FE109}"/>
              </a:ext>
            </a:extLst>
          </p:cNvPr>
          <p:cNvSpPr>
            <a:spLocks noGrp="1"/>
          </p:cNvSpPr>
          <p:nvPr>
            <p:ph type="subTitle" idx="1"/>
          </p:nvPr>
        </p:nvSpPr>
        <p:spPr>
          <a:xfrm>
            <a:off x="1524000" y="3693478"/>
            <a:ext cx="9144000" cy="1655762"/>
          </a:xfrm>
        </p:spPr>
        <p:txBody>
          <a:bodyPr>
            <a:normAutofit/>
          </a:bodyPr>
          <a:lstStyle>
            <a:lvl1pPr marL="0" indent="0" algn="ctr">
              <a:buNone/>
              <a:defRPr sz="2800" b="1" i="0">
                <a:solidFill>
                  <a:srgbClr val="004E95"/>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0541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3CC9-3F4B-D8EA-187E-6ED9F8C0A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BFBAA-7854-9D0B-7272-4BF59D8DD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D11A-0CEC-F534-E7BE-48942EDBA865}"/>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A22BBAFE-9009-2347-D3A1-BD5335A6B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7E7AB-AED0-D13E-7009-F0CEE08B6D09}"/>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92779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Title Pag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449A2-CD35-7B3B-B96E-803264D8F981}"/>
              </a:ext>
            </a:extLst>
          </p:cNvPr>
          <p:cNvSpPr/>
          <p:nvPr userDrawn="1"/>
        </p:nvSpPr>
        <p:spPr>
          <a:xfrm>
            <a:off x="0" y="0"/>
            <a:ext cx="12192000" cy="6858000"/>
          </a:xfrm>
          <a:prstGeom prst="rect">
            <a:avLst/>
          </a:prstGeom>
          <a:gradFill flip="none" rotWithShape="1">
            <a:gsLst>
              <a:gs pos="0">
                <a:srgbClr val="004E95"/>
              </a:gs>
              <a:gs pos="53000">
                <a:srgbClr val="3ACDE8"/>
              </a:gs>
              <a:gs pos="100000">
                <a:srgbClr val="3ACDE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white logo with black background&#10;&#10;Description automatically generated">
            <a:extLst>
              <a:ext uri="{FF2B5EF4-FFF2-40B4-BE49-F238E27FC236}">
                <a16:creationId xmlns:a16="http://schemas.microsoft.com/office/drawing/2014/main" id="{0ED18A3A-FCFD-AB65-5D17-4A4C00A39771}"/>
              </a:ext>
            </a:extLst>
          </p:cNvPr>
          <p:cNvPicPr>
            <a:picLocks noChangeAspect="1"/>
          </p:cNvPicPr>
          <p:nvPr userDrawn="1"/>
        </p:nvPicPr>
        <p:blipFill>
          <a:blip r:embed="rId2">
            <a:alphaModFix amt="11000"/>
          </a:blip>
          <a:stretch>
            <a:fillRect/>
          </a:stretch>
        </p:blipFill>
        <p:spPr>
          <a:xfrm rot="20456813">
            <a:off x="372958" y="-403915"/>
            <a:ext cx="6268698" cy="7827755"/>
          </a:xfrm>
          <a:prstGeom prst="rect">
            <a:avLst/>
          </a:prstGeom>
        </p:spPr>
      </p:pic>
      <p:sp>
        <p:nvSpPr>
          <p:cNvPr id="4" name="Rectangle 3">
            <a:extLst>
              <a:ext uri="{FF2B5EF4-FFF2-40B4-BE49-F238E27FC236}">
                <a16:creationId xmlns:a16="http://schemas.microsoft.com/office/drawing/2014/main" id="{0F153329-B491-6FBA-7C82-EA84B66D6EB2}"/>
              </a:ext>
            </a:extLst>
          </p:cNvPr>
          <p:cNvSpPr/>
          <p:nvPr userDrawn="1"/>
        </p:nvSpPr>
        <p:spPr>
          <a:xfrm rot="5400000">
            <a:off x="6016841" y="685267"/>
            <a:ext cx="161365" cy="12188952"/>
          </a:xfrm>
          <a:prstGeom prst="rect">
            <a:avLst/>
          </a:prstGeom>
          <a:solidFill>
            <a:srgbClr val="004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714084F-4D37-58BF-CA6F-0B1FF6399A24}"/>
              </a:ext>
            </a:extLst>
          </p:cNvPr>
          <p:cNvSpPr>
            <a:spLocks noGrp="1"/>
          </p:cNvSpPr>
          <p:nvPr>
            <p:ph type="ctrTitle"/>
          </p:nvPr>
        </p:nvSpPr>
        <p:spPr>
          <a:xfrm>
            <a:off x="1524000" y="1213803"/>
            <a:ext cx="9144000" cy="2387600"/>
          </a:xfrm>
        </p:spPr>
        <p:txBody>
          <a:bodyPr anchor="b"/>
          <a:lstStyle>
            <a:lvl1pPr algn="ctr">
              <a:defRPr sz="6000" b="1" i="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726DDB83-D002-DDCD-AA1B-E81D598FE109}"/>
              </a:ext>
            </a:extLst>
          </p:cNvPr>
          <p:cNvSpPr>
            <a:spLocks noGrp="1"/>
          </p:cNvSpPr>
          <p:nvPr>
            <p:ph type="subTitle" idx="1"/>
          </p:nvPr>
        </p:nvSpPr>
        <p:spPr>
          <a:xfrm>
            <a:off x="1524000" y="3693478"/>
            <a:ext cx="9144000" cy="1655762"/>
          </a:xfrm>
        </p:spPr>
        <p:txBody>
          <a:bodyPr>
            <a:normAutofit/>
          </a:bodyPr>
          <a:lstStyle>
            <a:lvl1pPr marL="0" indent="0" algn="ctr">
              <a:buNone/>
              <a:defRPr sz="2800" b="1" i="0">
                <a:solidFill>
                  <a:srgbClr val="004E95"/>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8942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ne Column -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EAD6-32DE-31A8-AA23-0F264F2BB26A}"/>
              </a:ext>
            </a:extLst>
          </p:cNvPr>
          <p:cNvSpPr>
            <a:spLocks noGrp="1"/>
          </p:cNvSpPr>
          <p:nvPr>
            <p:ph type="title" hasCustomPrompt="1"/>
          </p:nvPr>
        </p:nvSpPr>
        <p:spPr>
          <a:xfrm>
            <a:off x="1129894" y="293787"/>
            <a:ext cx="10210800" cy="592817"/>
          </a:xfrm>
        </p:spPr>
        <p:txBody>
          <a:bodyPr>
            <a:noAutofit/>
          </a:bodyPr>
          <a:lstStyle>
            <a:lvl1pPr>
              <a:defRPr sz="3600">
                <a:solidFill>
                  <a:srgbClr val="004E95"/>
                </a:solidFill>
              </a:defRPr>
            </a:lvl1pPr>
          </a:lstStyle>
          <a:p>
            <a:r>
              <a:rPr lang="en-US" dirty="0"/>
              <a:t>to edit Master title style</a:t>
            </a:r>
          </a:p>
        </p:txBody>
      </p:sp>
      <p:sp>
        <p:nvSpPr>
          <p:cNvPr id="3" name="Content Placeholder 2">
            <a:extLst>
              <a:ext uri="{FF2B5EF4-FFF2-40B4-BE49-F238E27FC236}">
                <a16:creationId xmlns:a16="http://schemas.microsoft.com/office/drawing/2014/main" id="{531B9E13-1A22-853C-CF17-634ECBE2A0CC}"/>
              </a:ext>
            </a:extLst>
          </p:cNvPr>
          <p:cNvSpPr>
            <a:spLocks noGrp="1"/>
          </p:cNvSpPr>
          <p:nvPr>
            <p:ph sz="half" idx="1"/>
          </p:nvPr>
        </p:nvSpPr>
        <p:spPr>
          <a:xfrm>
            <a:off x="1143000" y="1364974"/>
            <a:ext cx="10210800" cy="469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5" name="Rectangle 4">
            <a:extLst>
              <a:ext uri="{FF2B5EF4-FFF2-40B4-BE49-F238E27FC236}">
                <a16:creationId xmlns:a16="http://schemas.microsoft.com/office/drawing/2014/main" id="{AEA74882-4463-A4E1-EFF7-858D88AF9256}"/>
              </a:ext>
            </a:extLst>
          </p:cNvPr>
          <p:cNvSpPr/>
          <p:nvPr userDrawn="1"/>
        </p:nvSpPr>
        <p:spPr>
          <a:xfrm>
            <a:off x="0" y="0"/>
            <a:ext cx="687411" cy="6858000"/>
          </a:xfrm>
          <a:prstGeom prst="rect">
            <a:avLst/>
          </a:prstGeom>
          <a:solidFill>
            <a:srgbClr val="004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ogo with black background&#10;&#10;Description automatically generated">
            <a:extLst>
              <a:ext uri="{FF2B5EF4-FFF2-40B4-BE49-F238E27FC236}">
                <a16:creationId xmlns:a16="http://schemas.microsoft.com/office/drawing/2014/main" id="{A6CF8C65-CCFA-ADB7-F22F-91E216AA9BC3}"/>
              </a:ext>
            </a:extLst>
          </p:cNvPr>
          <p:cNvPicPr>
            <a:picLocks noChangeAspect="1"/>
          </p:cNvPicPr>
          <p:nvPr userDrawn="1"/>
        </p:nvPicPr>
        <p:blipFill>
          <a:blip r:embed="rId2">
            <a:alphaModFix amt="20000"/>
          </a:blip>
          <a:stretch>
            <a:fillRect/>
          </a:stretch>
        </p:blipFill>
        <p:spPr>
          <a:xfrm>
            <a:off x="149480" y="6176963"/>
            <a:ext cx="388450" cy="485060"/>
          </a:xfrm>
          <a:prstGeom prst="rect">
            <a:avLst/>
          </a:prstGeom>
        </p:spPr>
      </p:pic>
    </p:spTree>
    <p:extLst>
      <p:ext uri="{BB962C8B-B14F-4D97-AF65-F5344CB8AC3E}">
        <p14:creationId xmlns:p14="http://schemas.microsoft.com/office/powerpoint/2010/main" val="2527671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guide id="4" pos="7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One Column -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EAD6-32DE-31A8-AA23-0F264F2BB26A}"/>
              </a:ext>
            </a:extLst>
          </p:cNvPr>
          <p:cNvSpPr>
            <a:spLocks noGrp="1"/>
          </p:cNvSpPr>
          <p:nvPr>
            <p:ph type="title" hasCustomPrompt="1"/>
          </p:nvPr>
        </p:nvSpPr>
        <p:spPr>
          <a:xfrm>
            <a:off x="1129894" y="293787"/>
            <a:ext cx="10210800" cy="592817"/>
          </a:xfrm>
        </p:spPr>
        <p:txBody>
          <a:bodyPr>
            <a:noAutofit/>
          </a:bodyPr>
          <a:lstStyle>
            <a:lvl1pPr>
              <a:defRPr sz="3600">
                <a:solidFill>
                  <a:srgbClr val="004E95"/>
                </a:solidFill>
              </a:defRPr>
            </a:lvl1pPr>
          </a:lstStyle>
          <a:p>
            <a:r>
              <a:rPr lang="en-US" dirty="0"/>
              <a:t>to edit Master title style</a:t>
            </a:r>
          </a:p>
        </p:txBody>
      </p:sp>
      <p:sp>
        <p:nvSpPr>
          <p:cNvPr id="7" name="Slide Number Placeholder 6">
            <a:extLst>
              <a:ext uri="{FF2B5EF4-FFF2-40B4-BE49-F238E27FC236}">
                <a16:creationId xmlns:a16="http://schemas.microsoft.com/office/drawing/2014/main" id="{1DC5F6A4-4B7D-4664-FA1E-4FAFBF567AE7}"/>
              </a:ext>
            </a:extLst>
          </p:cNvPr>
          <p:cNvSpPr>
            <a:spLocks noGrp="1"/>
          </p:cNvSpPr>
          <p:nvPr>
            <p:ph type="sldNum" sz="quarter" idx="12"/>
          </p:nvPr>
        </p:nvSpPr>
        <p:spPr/>
        <p:txBody>
          <a:bodyPr/>
          <a:lstStyle/>
          <a:p>
            <a:fld id="{C3A80CB9-8FF1-4649-AD49-46408C0A55E9}" type="slidenum">
              <a:rPr lang="en-US" smtClean="0"/>
              <a:t>‹#›</a:t>
            </a:fld>
            <a:endParaRPr lang="en-US"/>
          </a:p>
        </p:txBody>
      </p:sp>
      <p:sp>
        <p:nvSpPr>
          <p:cNvPr id="5" name="Rectangle 4">
            <a:extLst>
              <a:ext uri="{FF2B5EF4-FFF2-40B4-BE49-F238E27FC236}">
                <a16:creationId xmlns:a16="http://schemas.microsoft.com/office/drawing/2014/main" id="{AEA74882-4463-A4E1-EFF7-858D88AF9256}"/>
              </a:ext>
            </a:extLst>
          </p:cNvPr>
          <p:cNvSpPr/>
          <p:nvPr userDrawn="1"/>
        </p:nvSpPr>
        <p:spPr>
          <a:xfrm>
            <a:off x="0" y="0"/>
            <a:ext cx="687411" cy="6858000"/>
          </a:xfrm>
          <a:prstGeom prst="rect">
            <a:avLst/>
          </a:prstGeom>
          <a:solidFill>
            <a:srgbClr val="004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ogo with black background&#10;&#10;Description automatically generated">
            <a:extLst>
              <a:ext uri="{FF2B5EF4-FFF2-40B4-BE49-F238E27FC236}">
                <a16:creationId xmlns:a16="http://schemas.microsoft.com/office/drawing/2014/main" id="{A6CF8C65-CCFA-ADB7-F22F-91E216AA9BC3}"/>
              </a:ext>
            </a:extLst>
          </p:cNvPr>
          <p:cNvPicPr>
            <a:picLocks noChangeAspect="1"/>
          </p:cNvPicPr>
          <p:nvPr userDrawn="1"/>
        </p:nvPicPr>
        <p:blipFill>
          <a:blip r:embed="rId2">
            <a:alphaModFix amt="20000"/>
          </a:blip>
          <a:stretch>
            <a:fillRect/>
          </a:stretch>
        </p:blipFill>
        <p:spPr>
          <a:xfrm>
            <a:off x="149480" y="6176963"/>
            <a:ext cx="388450" cy="485060"/>
          </a:xfrm>
          <a:prstGeom prst="rect">
            <a:avLst/>
          </a:prstGeom>
        </p:spPr>
      </p:pic>
      <p:sp>
        <p:nvSpPr>
          <p:cNvPr id="4" name="Content Placeholder 2">
            <a:extLst>
              <a:ext uri="{FF2B5EF4-FFF2-40B4-BE49-F238E27FC236}">
                <a16:creationId xmlns:a16="http://schemas.microsoft.com/office/drawing/2014/main" id="{FBF96F3D-8CDC-EE35-227E-DB1525521355}"/>
              </a:ext>
            </a:extLst>
          </p:cNvPr>
          <p:cNvSpPr>
            <a:spLocks noGrp="1"/>
          </p:cNvSpPr>
          <p:nvPr>
            <p:ph sz="half" idx="13"/>
          </p:nvPr>
        </p:nvSpPr>
        <p:spPr>
          <a:xfrm>
            <a:off x="1143000" y="1364974"/>
            <a:ext cx="4876800" cy="469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6D335C39-DBB2-ACD9-9637-854555BF9577}"/>
              </a:ext>
            </a:extLst>
          </p:cNvPr>
          <p:cNvSpPr>
            <a:spLocks noGrp="1"/>
          </p:cNvSpPr>
          <p:nvPr>
            <p:ph sz="half" idx="2"/>
          </p:nvPr>
        </p:nvSpPr>
        <p:spPr>
          <a:xfrm>
            <a:off x="6477000" y="1364974"/>
            <a:ext cx="4876800" cy="469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072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16">
          <p15:clr>
            <a:srgbClr val="FBAE40"/>
          </p15:clr>
        </p15:guide>
        <p15:guide id="4" pos="71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0E2A3C-5B52-F0B2-F51C-1913C4BB4B35}"/>
              </a:ext>
            </a:extLst>
          </p:cNvPr>
          <p:cNvSpPr>
            <a:spLocks noGrp="1"/>
          </p:cNvSpPr>
          <p:nvPr>
            <p:ph type="sldNum" sz="quarter" idx="12"/>
          </p:nvPr>
        </p:nvSpPr>
        <p:spPr/>
        <p:txBody>
          <a:bodyPr/>
          <a:lstStyle/>
          <a:p>
            <a:fld id="{C3A80CB9-8FF1-4649-AD49-46408C0A55E9}" type="slidenum">
              <a:rPr lang="en-US" smtClean="0"/>
              <a:t>‹#›</a:t>
            </a:fld>
            <a:endParaRPr lang="en-US"/>
          </a:p>
        </p:txBody>
      </p:sp>
    </p:spTree>
    <p:extLst>
      <p:ext uri="{BB962C8B-B14F-4D97-AF65-F5344CB8AC3E}">
        <p14:creationId xmlns:p14="http://schemas.microsoft.com/office/powerpoint/2010/main" val="589704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72F2-108C-1537-9045-4F6849162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7798F-E075-046B-5A94-86116F8B78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B9B99C-B395-BDDB-A6E4-08F7148972D5}"/>
              </a:ext>
            </a:extLst>
          </p:cNvPr>
          <p:cNvSpPr>
            <a:spLocks noGrp="1"/>
          </p:cNvSpPr>
          <p:nvPr>
            <p:ph type="sldNum" sz="quarter" idx="12"/>
          </p:nvPr>
        </p:nvSpPr>
        <p:spPr/>
        <p:txBody>
          <a:bodyPr/>
          <a:lstStyle/>
          <a:p>
            <a:fld id="{C3A80CB9-8FF1-4649-AD49-46408C0A55E9}" type="slidenum">
              <a:rPr lang="en-US" smtClean="0"/>
              <a:t>‹#›</a:t>
            </a:fld>
            <a:endParaRPr lang="en-US"/>
          </a:p>
        </p:txBody>
      </p:sp>
    </p:spTree>
    <p:extLst>
      <p:ext uri="{BB962C8B-B14F-4D97-AF65-F5344CB8AC3E}">
        <p14:creationId xmlns:p14="http://schemas.microsoft.com/office/powerpoint/2010/main" val="385095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D98A-30E6-0769-2DF1-397A4D8E0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23BF1-0672-054D-47F4-2581FDF306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8394D-E53B-C6D8-4A58-3FA3AACC1334}"/>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1540CB78-08E1-B725-A057-7C31EF5CB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D797E-84AD-F90C-AD00-E32B3243EB55}"/>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6403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AAF3-6F3A-0521-888E-374677162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AF7A9-2562-6075-EB85-86A9FDB71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38E4B-F1F3-3F6D-39F5-CBB80CE0F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E60759-DAC5-E3E5-BFE7-470D6A8DB387}"/>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6" name="Footer Placeholder 5">
            <a:extLst>
              <a:ext uri="{FF2B5EF4-FFF2-40B4-BE49-F238E27FC236}">
                <a16:creationId xmlns:a16="http://schemas.microsoft.com/office/drawing/2014/main" id="{E9943F7E-CBF3-0983-42DD-9D134C253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C6BBB4-E105-4E73-9FA0-495DE3CB1D09}"/>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56800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6333-0CE5-11A1-164A-072AB53650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2D22D-D4E4-D8E8-1ED9-403F893E3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3F02FC-238F-2839-2E06-563F84C88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065CB-5BF9-CE6F-1486-D707C8598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3CD04-65F1-BD5C-FF3C-A0FAED0B34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DA571-98D1-44A7-305C-D757D4FCE431}"/>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8" name="Footer Placeholder 7">
            <a:extLst>
              <a:ext uri="{FF2B5EF4-FFF2-40B4-BE49-F238E27FC236}">
                <a16:creationId xmlns:a16="http://schemas.microsoft.com/office/drawing/2014/main" id="{20AA2164-630C-B910-F3A8-C6F0EF8229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101174-0578-14A0-A6B6-1506E323322D}"/>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253249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BD65-3597-BAED-E2F6-C2B3564D32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31EC0-BB4A-66AC-CCB8-325B1BE1098E}"/>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4" name="Footer Placeholder 3">
            <a:extLst>
              <a:ext uri="{FF2B5EF4-FFF2-40B4-BE49-F238E27FC236}">
                <a16:creationId xmlns:a16="http://schemas.microsoft.com/office/drawing/2014/main" id="{D03BA308-24F0-05B2-C205-AB4AB7B9BF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7B1FA8-1321-203B-39E1-ECBCA0B2E265}"/>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348066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79E51B-46DB-71A7-A7EF-3552E58BF403}"/>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3" name="Footer Placeholder 2">
            <a:extLst>
              <a:ext uri="{FF2B5EF4-FFF2-40B4-BE49-F238E27FC236}">
                <a16:creationId xmlns:a16="http://schemas.microsoft.com/office/drawing/2014/main" id="{01E90BF0-7A18-4D7A-330C-C1E9E916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B38D8-40E1-B044-B45E-60A066C8E48F}"/>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586648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4A7D-0253-128C-5676-499243A62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CEC13-AB59-55BC-B4FF-6E9617EDE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EC85CF-8A11-08C5-4390-B0B1F2183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DBD28-9DBB-E06B-0F69-A33C20B59A51}"/>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6" name="Footer Placeholder 5">
            <a:extLst>
              <a:ext uri="{FF2B5EF4-FFF2-40B4-BE49-F238E27FC236}">
                <a16:creationId xmlns:a16="http://schemas.microsoft.com/office/drawing/2014/main" id="{F836C128-80EB-FCA9-1B52-328A2352D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69C7D-4D12-DEA3-F7A5-42C38A5E9261}"/>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153708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E7C9-D3A2-66FA-7F55-D3DC49A50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A0288A-DC51-60A4-2E8E-46BE463C1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71F978-9A83-39D1-DF1B-D128EEF8D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CCE1E-A2EA-DBD5-2847-CF6F1B8B5660}"/>
              </a:ext>
            </a:extLst>
          </p:cNvPr>
          <p:cNvSpPr>
            <a:spLocks noGrp="1"/>
          </p:cNvSpPr>
          <p:nvPr>
            <p:ph type="dt" sz="half" idx="10"/>
          </p:nvPr>
        </p:nvSpPr>
        <p:spPr/>
        <p:txBody>
          <a:bodyPr/>
          <a:lstStyle/>
          <a:p>
            <a:fld id="{42CF56A4-CD5C-4E24-BB6C-81ECE3A262B7}" type="datetimeFigureOut">
              <a:rPr lang="en-US" smtClean="0"/>
              <a:t>4/3/2025</a:t>
            </a:fld>
            <a:endParaRPr lang="en-US"/>
          </a:p>
        </p:txBody>
      </p:sp>
      <p:sp>
        <p:nvSpPr>
          <p:cNvPr id="6" name="Footer Placeholder 5">
            <a:extLst>
              <a:ext uri="{FF2B5EF4-FFF2-40B4-BE49-F238E27FC236}">
                <a16:creationId xmlns:a16="http://schemas.microsoft.com/office/drawing/2014/main" id="{17D7E823-F86E-AAD1-459C-A4D93610A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C2E1A-E355-1773-31DD-B7DB3CFF7414}"/>
              </a:ext>
            </a:extLst>
          </p:cNvPr>
          <p:cNvSpPr>
            <a:spLocks noGrp="1"/>
          </p:cNvSpPr>
          <p:nvPr>
            <p:ph type="sldNum" sz="quarter" idx="12"/>
          </p:nvPr>
        </p:nvSpPr>
        <p:spPr/>
        <p:txBody>
          <a:bodyPr/>
          <a:lstStyle/>
          <a:p>
            <a:fld id="{3D5200DF-54CD-4F4E-9235-CD753EA2A954}" type="slidenum">
              <a:rPr lang="en-US" smtClean="0"/>
              <a:t>‹#›</a:t>
            </a:fld>
            <a:endParaRPr lang="en-US"/>
          </a:p>
        </p:txBody>
      </p:sp>
    </p:spTree>
    <p:extLst>
      <p:ext uri="{BB962C8B-B14F-4D97-AF65-F5344CB8AC3E}">
        <p14:creationId xmlns:p14="http://schemas.microsoft.com/office/powerpoint/2010/main" val="90103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A48A5-22DA-83EF-CC36-C6D16D436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0A44F-163D-D5DD-D643-983C58E73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82E09-A13C-ADE9-9A70-AED2E5126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CF56A4-CD5C-4E24-BB6C-81ECE3A262B7}" type="datetimeFigureOut">
              <a:rPr lang="en-US" smtClean="0"/>
              <a:t>4/3/2025</a:t>
            </a:fld>
            <a:endParaRPr lang="en-US"/>
          </a:p>
        </p:txBody>
      </p:sp>
      <p:sp>
        <p:nvSpPr>
          <p:cNvPr id="5" name="Footer Placeholder 4">
            <a:extLst>
              <a:ext uri="{FF2B5EF4-FFF2-40B4-BE49-F238E27FC236}">
                <a16:creationId xmlns:a16="http://schemas.microsoft.com/office/drawing/2014/main" id="{1B9F809D-406B-94D6-F6B0-76EA57DD59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31B25A-192E-DF7C-961F-392A5F66E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5200DF-54CD-4F4E-9235-CD753EA2A954}" type="slidenum">
              <a:rPr lang="en-US" smtClean="0"/>
              <a:t>‹#›</a:t>
            </a:fld>
            <a:endParaRPr lang="en-US"/>
          </a:p>
        </p:txBody>
      </p:sp>
    </p:spTree>
    <p:extLst>
      <p:ext uri="{BB962C8B-B14F-4D97-AF65-F5344CB8AC3E}">
        <p14:creationId xmlns:p14="http://schemas.microsoft.com/office/powerpoint/2010/main" val="3200196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91DCC-080A-5946-BA1C-E8D9920DF2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ACEBD6-7713-88F3-0BF5-DFEAD66758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91C4B6D-0CF1-792C-B787-7A1BCB730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80CB9-8FF1-4649-AD49-46408C0A55E9}" type="slidenum">
              <a:rPr lang="en-US" smtClean="0"/>
              <a:t>‹#›</a:t>
            </a:fld>
            <a:endParaRPr lang="en-US" dirty="0"/>
          </a:p>
        </p:txBody>
      </p:sp>
    </p:spTree>
    <p:extLst>
      <p:ext uri="{BB962C8B-B14F-4D97-AF65-F5344CB8AC3E}">
        <p14:creationId xmlns:p14="http://schemas.microsoft.com/office/powerpoint/2010/main" val="1533339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b="1" i="0" kern="1200">
          <a:solidFill>
            <a:srgbClr val="4E4E4E"/>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100000"/>
        </a:lnSpc>
        <a:spcBef>
          <a:spcPts val="1000"/>
        </a:spcBef>
        <a:buClr>
          <a:srgbClr val="4E4E4E"/>
        </a:buClr>
        <a:buFont typeface="Arial" panose="020B0604020202020204" pitchFamily="34" charset="0"/>
        <a:buChar char="•"/>
        <a:defRPr sz="2800" b="0" i="0" kern="1200">
          <a:solidFill>
            <a:srgbClr val="4E4E4E"/>
          </a:solidFill>
          <a:latin typeface="Lato Medium" panose="020F0502020204030203" pitchFamily="34" charset="0"/>
          <a:ea typeface="Lato Medium" panose="020F0502020204030203" pitchFamily="34" charset="0"/>
          <a:cs typeface="Lato Medium" panose="020F0502020204030203" pitchFamily="34" charset="0"/>
        </a:defRPr>
      </a:lvl1pPr>
      <a:lvl2pPr marL="685800" indent="-228600" algn="l" defTabSz="914400" rtl="0" eaLnBrk="1" latinLnBrk="0" hangingPunct="1">
        <a:lnSpc>
          <a:spcPct val="100000"/>
        </a:lnSpc>
        <a:spcBef>
          <a:spcPts val="1000"/>
        </a:spcBef>
        <a:buClr>
          <a:srgbClr val="4E4E4E"/>
        </a:buClr>
        <a:buSzPct val="80000"/>
        <a:buFont typeface="Wingdings" pitchFamily="2" charset="2"/>
        <a:buChar char="§"/>
        <a:defRPr sz="2400" b="0" i="0" kern="1200">
          <a:solidFill>
            <a:srgbClr val="4E4E4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gn="l" defTabSz="914400" rtl="0" eaLnBrk="1" latinLnBrk="0" hangingPunct="1">
        <a:lnSpc>
          <a:spcPct val="100000"/>
        </a:lnSpc>
        <a:spcBef>
          <a:spcPts val="1000"/>
        </a:spcBef>
        <a:buClr>
          <a:srgbClr val="4E4E4E"/>
        </a:buClr>
        <a:buSzPct val="100000"/>
        <a:buFont typeface="System Font Regular"/>
        <a:buChar char="‣"/>
        <a:defRPr sz="2000" b="0" i="0" kern="1200">
          <a:solidFill>
            <a:srgbClr val="4E4E4E"/>
          </a:solidFill>
          <a:latin typeface="Lato Medium" panose="020F0502020204030203" pitchFamily="34" charset="0"/>
          <a:ea typeface="Lato Medium" panose="020F0502020204030203" pitchFamily="34" charset="0"/>
          <a:cs typeface="Lato Medium" panose="020F0502020204030203" pitchFamily="34" charset="0"/>
        </a:defRPr>
      </a:lvl3pPr>
      <a:lvl4pPr marL="1600200" indent="-228600" algn="l" defTabSz="914400" rtl="0" eaLnBrk="1" latinLnBrk="0" hangingPunct="1">
        <a:lnSpc>
          <a:spcPct val="100000"/>
        </a:lnSpc>
        <a:spcBef>
          <a:spcPts val="1000"/>
        </a:spcBef>
        <a:buClr>
          <a:srgbClr val="4E4E4E"/>
        </a:buClr>
        <a:buSzPct val="90000"/>
        <a:buFont typeface="Courier New" panose="02070309020205020404" pitchFamily="49" charset="0"/>
        <a:buChar char="o"/>
        <a:defRPr sz="1800" b="0" i="0" kern="1200">
          <a:solidFill>
            <a:srgbClr val="4E4E4E"/>
          </a:solidFill>
          <a:latin typeface="Lato Medium" panose="020F0502020204030203" pitchFamily="34" charset="0"/>
          <a:ea typeface="Lato Medium" panose="020F0502020204030203" pitchFamily="34" charset="0"/>
          <a:cs typeface="Lato Medium" panose="020F0502020204030203" pitchFamily="34" charset="0"/>
        </a:defRPr>
      </a:lvl4pPr>
      <a:lvl5pPr marL="2057400" indent="-228600" algn="l" defTabSz="914400" rtl="0" eaLnBrk="1" latinLnBrk="0" hangingPunct="1">
        <a:lnSpc>
          <a:spcPct val="100000"/>
        </a:lnSpc>
        <a:spcBef>
          <a:spcPts val="1000"/>
        </a:spcBef>
        <a:buClr>
          <a:srgbClr val="4E4E4E"/>
        </a:buClr>
        <a:buSzPct val="60000"/>
        <a:buFont typeface="System Font Regular"/>
        <a:buChar char="☐"/>
        <a:defRPr sz="1800" b="0" i="0" kern="1200">
          <a:solidFill>
            <a:srgbClr val="4E4E4E"/>
          </a:solidFill>
          <a:latin typeface="Lato Medium" panose="020F0502020204030203" pitchFamily="34" charset="0"/>
          <a:ea typeface="Lato Medium" panose="020F0502020204030203" pitchFamily="34" charset="0"/>
          <a:cs typeface="Lato Medium"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freepngimg.com/png/35683-gladiator"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hyperlink" Target="https://creativecommons.org/licenses/by-nc/3.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malaysia-students.com/2014/"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publicdomainpictures.net/view-image.php?image=1836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E458-4BB7-FE12-678C-0C9531B53823}"/>
              </a:ext>
            </a:extLst>
          </p:cNvPr>
          <p:cNvSpPr>
            <a:spLocks noGrp="1"/>
          </p:cNvSpPr>
          <p:nvPr>
            <p:ph type="ctrTitle"/>
          </p:nvPr>
        </p:nvSpPr>
        <p:spPr>
          <a:xfrm>
            <a:off x="990600" y="1402686"/>
            <a:ext cx="10210800" cy="2387600"/>
          </a:xfrm>
        </p:spPr>
        <p:txBody>
          <a:bodyPr>
            <a:normAutofit fontScale="90000"/>
          </a:bodyPr>
          <a:lstStyle/>
          <a:p>
            <a:r>
              <a:rPr lang="en-US" sz="8000" dirty="0"/>
              <a:t>The Bermuda Triangle of Budgeting</a:t>
            </a:r>
          </a:p>
        </p:txBody>
      </p:sp>
      <p:sp>
        <p:nvSpPr>
          <p:cNvPr id="3" name="Subtitle 2">
            <a:extLst>
              <a:ext uri="{FF2B5EF4-FFF2-40B4-BE49-F238E27FC236}">
                <a16:creationId xmlns:a16="http://schemas.microsoft.com/office/drawing/2014/main" id="{3C1CA9EF-1465-CAC7-262F-8C81BD487440}"/>
              </a:ext>
            </a:extLst>
          </p:cNvPr>
          <p:cNvSpPr>
            <a:spLocks noGrp="1"/>
          </p:cNvSpPr>
          <p:nvPr>
            <p:ph type="subTitle" idx="1"/>
          </p:nvPr>
        </p:nvSpPr>
        <p:spPr>
          <a:xfrm>
            <a:off x="1759527" y="4524750"/>
            <a:ext cx="9144000" cy="1655762"/>
          </a:xfrm>
        </p:spPr>
        <p:txBody>
          <a:bodyPr>
            <a:normAutofit/>
          </a:bodyPr>
          <a:lstStyle/>
          <a:p>
            <a:r>
              <a:rPr lang="en-US" sz="4800" dirty="0"/>
              <a:t>Steering Clear of Budget Games</a:t>
            </a:r>
            <a:endParaRPr lang="en-US" sz="4800" dirty="0">
              <a:solidFill>
                <a:srgbClr val="3ACDE8"/>
              </a:solidFill>
            </a:endParaRPr>
          </a:p>
        </p:txBody>
      </p:sp>
    </p:spTree>
    <p:extLst>
      <p:ext uri="{BB962C8B-B14F-4D97-AF65-F5344CB8AC3E}">
        <p14:creationId xmlns:p14="http://schemas.microsoft.com/office/powerpoint/2010/main" val="298622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834115-36EC-D5C1-E33D-528FF787F7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2A8865-E4DE-DF58-B30E-A4D3C91FE046}"/>
              </a:ext>
            </a:extLst>
          </p:cNvPr>
          <p:cNvPicPr>
            <a:picLocks noChangeAspect="1"/>
          </p:cNvPicPr>
          <p:nvPr/>
        </p:nvPicPr>
        <p:blipFill>
          <a:blip r:embed="rId3"/>
          <a:stretch>
            <a:fillRect/>
          </a:stretch>
        </p:blipFill>
        <p:spPr>
          <a:xfrm>
            <a:off x="292604" y="18875"/>
            <a:ext cx="11551372" cy="6839125"/>
          </a:xfrm>
          <a:prstGeom prst="rect">
            <a:avLst/>
          </a:prstGeom>
        </p:spPr>
      </p:pic>
    </p:spTree>
    <p:extLst>
      <p:ext uri="{BB962C8B-B14F-4D97-AF65-F5344CB8AC3E}">
        <p14:creationId xmlns:p14="http://schemas.microsoft.com/office/powerpoint/2010/main" val="3352660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B80F-E201-AD3B-E926-F011346FDA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F5E6B1-0679-A6C5-4EFB-A787BF12EA48}"/>
              </a:ext>
            </a:extLst>
          </p:cNvPr>
          <p:cNvSpPr>
            <a:spLocks noGrp="1"/>
          </p:cNvSpPr>
          <p:nvPr>
            <p:ph type="ctrTitle"/>
          </p:nvPr>
        </p:nvSpPr>
        <p:spPr/>
        <p:txBody>
          <a:bodyPr>
            <a:normAutofit/>
          </a:bodyPr>
          <a:lstStyle/>
          <a:p>
            <a:r>
              <a:rPr lang="en-US" dirty="0"/>
              <a:t>Why Budget Games are Played</a:t>
            </a:r>
          </a:p>
        </p:txBody>
      </p:sp>
      <p:sp>
        <p:nvSpPr>
          <p:cNvPr id="5" name="Subtitle 4">
            <a:extLst>
              <a:ext uri="{FF2B5EF4-FFF2-40B4-BE49-F238E27FC236}">
                <a16:creationId xmlns:a16="http://schemas.microsoft.com/office/drawing/2014/main" id="{1AB0DBC7-BAF9-A1E8-82AD-3BF300D2A65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8302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EFF1F-B132-393F-F13D-367B5DEE3D96}"/>
              </a:ext>
            </a:extLst>
          </p:cNvPr>
          <p:cNvPicPr>
            <a:picLocks noChangeAspect="1"/>
          </p:cNvPicPr>
          <p:nvPr/>
        </p:nvPicPr>
        <p:blipFill>
          <a:blip r:embed="rId3"/>
          <a:stretch>
            <a:fillRect/>
          </a:stretch>
        </p:blipFill>
        <p:spPr>
          <a:xfrm>
            <a:off x="138545" y="2182089"/>
            <a:ext cx="3713019" cy="3713019"/>
          </a:xfrm>
          <a:prstGeom prst="rect">
            <a:avLst/>
          </a:prstGeom>
        </p:spPr>
      </p:pic>
      <p:pic>
        <p:nvPicPr>
          <p:cNvPr id="5" name="Picture 4">
            <a:extLst>
              <a:ext uri="{FF2B5EF4-FFF2-40B4-BE49-F238E27FC236}">
                <a16:creationId xmlns:a16="http://schemas.microsoft.com/office/drawing/2014/main" id="{786438F1-2F55-CEE4-D534-3A6C53ABAA7B}"/>
              </a:ext>
            </a:extLst>
          </p:cNvPr>
          <p:cNvPicPr>
            <a:picLocks noChangeAspect="1"/>
          </p:cNvPicPr>
          <p:nvPr/>
        </p:nvPicPr>
        <p:blipFill>
          <a:blip r:embed="rId4"/>
          <a:stretch>
            <a:fillRect/>
          </a:stretch>
        </p:blipFill>
        <p:spPr>
          <a:xfrm>
            <a:off x="4204854" y="1662545"/>
            <a:ext cx="3463637" cy="5195455"/>
          </a:xfrm>
          <a:prstGeom prst="rect">
            <a:avLst/>
          </a:prstGeom>
        </p:spPr>
      </p:pic>
      <p:pic>
        <p:nvPicPr>
          <p:cNvPr id="6" name="Picture 5">
            <a:extLst>
              <a:ext uri="{FF2B5EF4-FFF2-40B4-BE49-F238E27FC236}">
                <a16:creationId xmlns:a16="http://schemas.microsoft.com/office/drawing/2014/main" id="{6C606978-BD8B-5454-2875-F293BA05D913}"/>
              </a:ext>
            </a:extLst>
          </p:cNvPr>
          <p:cNvPicPr>
            <a:picLocks noChangeAspect="1"/>
          </p:cNvPicPr>
          <p:nvPr/>
        </p:nvPicPr>
        <p:blipFill>
          <a:blip r:embed="rId5"/>
          <a:stretch>
            <a:fillRect/>
          </a:stretch>
        </p:blipFill>
        <p:spPr>
          <a:xfrm>
            <a:off x="8063346" y="2168235"/>
            <a:ext cx="3726873" cy="3726873"/>
          </a:xfrm>
          <a:prstGeom prst="rect">
            <a:avLst/>
          </a:prstGeom>
        </p:spPr>
      </p:pic>
      <p:sp>
        <p:nvSpPr>
          <p:cNvPr id="7" name="TextBox 6">
            <a:extLst>
              <a:ext uri="{FF2B5EF4-FFF2-40B4-BE49-F238E27FC236}">
                <a16:creationId xmlns:a16="http://schemas.microsoft.com/office/drawing/2014/main" id="{D9F95964-3C53-A95C-6219-6800C7557C7A}"/>
              </a:ext>
            </a:extLst>
          </p:cNvPr>
          <p:cNvSpPr txBox="1"/>
          <p:nvPr/>
        </p:nvSpPr>
        <p:spPr>
          <a:xfrm>
            <a:off x="340040" y="962892"/>
            <a:ext cx="3328253" cy="1077218"/>
          </a:xfrm>
          <a:prstGeom prst="rect">
            <a:avLst/>
          </a:prstGeom>
          <a:noFill/>
        </p:spPr>
        <p:txBody>
          <a:bodyPr wrap="square" rtlCol="0">
            <a:spAutoFit/>
          </a:bodyPr>
          <a:lstStyle/>
          <a:p>
            <a:pPr algn="ctr"/>
            <a:r>
              <a:rPr lang="en-US" sz="3200" b="1" dirty="0">
                <a:solidFill>
                  <a:schemeClr val="bg1"/>
                </a:solidFill>
              </a:rPr>
              <a:t>Zero Sum Competition</a:t>
            </a:r>
          </a:p>
        </p:txBody>
      </p:sp>
      <p:sp>
        <p:nvSpPr>
          <p:cNvPr id="8" name="TextBox 7">
            <a:extLst>
              <a:ext uri="{FF2B5EF4-FFF2-40B4-BE49-F238E27FC236}">
                <a16:creationId xmlns:a16="http://schemas.microsoft.com/office/drawing/2014/main" id="{23B6D07A-7917-036F-242D-55FC137F1C20}"/>
              </a:ext>
            </a:extLst>
          </p:cNvPr>
          <p:cNvSpPr txBox="1"/>
          <p:nvPr/>
        </p:nvSpPr>
        <p:spPr>
          <a:xfrm>
            <a:off x="4204854" y="424283"/>
            <a:ext cx="3328253" cy="1077218"/>
          </a:xfrm>
          <a:prstGeom prst="rect">
            <a:avLst/>
          </a:prstGeom>
          <a:noFill/>
        </p:spPr>
        <p:txBody>
          <a:bodyPr wrap="square" rtlCol="0">
            <a:spAutoFit/>
          </a:bodyPr>
          <a:lstStyle/>
          <a:p>
            <a:pPr algn="ctr"/>
            <a:r>
              <a:rPr lang="en-US" sz="3200" b="1" dirty="0">
                <a:solidFill>
                  <a:schemeClr val="bg1"/>
                </a:solidFill>
              </a:rPr>
              <a:t>Desire to Solve  Public Problem</a:t>
            </a:r>
          </a:p>
        </p:txBody>
      </p:sp>
      <p:sp>
        <p:nvSpPr>
          <p:cNvPr id="9" name="TextBox 8">
            <a:extLst>
              <a:ext uri="{FF2B5EF4-FFF2-40B4-BE49-F238E27FC236}">
                <a16:creationId xmlns:a16="http://schemas.microsoft.com/office/drawing/2014/main" id="{B8BB3988-2DAC-DF72-95AA-C8FED86FE87E}"/>
              </a:ext>
            </a:extLst>
          </p:cNvPr>
          <p:cNvSpPr txBox="1"/>
          <p:nvPr/>
        </p:nvSpPr>
        <p:spPr>
          <a:xfrm>
            <a:off x="8205052" y="962892"/>
            <a:ext cx="3328253" cy="1077218"/>
          </a:xfrm>
          <a:prstGeom prst="rect">
            <a:avLst/>
          </a:prstGeom>
          <a:noFill/>
        </p:spPr>
        <p:txBody>
          <a:bodyPr wrap="square" rtlCol="0">
            <a:spAutoFit/>
          </a:bodyPr>
          <a:lstStyle/>
          <a:p>
            <a:pPr algn="ctr"/>
            <a:r>
              <a:rPr lang="en-US" sz="3200" b="1" dirty="0">
                <a:solidFill>
                  <a:schemeClr val="bg1"/>
                </a:solidFill>
              </a:rPr>
              <a:t>Empire </a:t>
            </a:r>
          </a:p>
          <a:p>
            <a:pPr algn="ctr"/>
            <a:r>
              <a:rPr lang="en-US" sz="3200" b="1" dirty="0">
                <a:solidFill>
                  <a:schemeClr val="bg1"/>
                </a:solidFill>
              </a:rPr>
              <a:t>Building</a:t>
            </a:r>
          </a:p>
        </p:txBody>
      </p:sp>
    </p:spTree>
    <p:extLst>
      <p:ext uri="{BB962C8B-B14F-4D97-AF65-F5344CB8AC3E}">
        <p14:creationId xmlns:p14="http://schemas.microsoft.com/office/powerpoint/2010/main" val="7721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1266F-8FE3-1735-1FF5-9A849DE669F1}"/>
              </a:ext>
            </a:extLst>
          </p:cNvPr>
          <p:cNvSpPr>
            <a:spLocks noGrp="1"/>
          </p:cNvSpPr>
          <p:nvPr>
            <p:ph type="title"/>
          </p:nvPr>
        </p:nvSpPr>
        <p:spPr>
          <a:xfrm>
            <a:off x="841248" y="552289"/>
            <a:ext cx="3976496" cy="3900326"/>
          </a:xfrm>
        </p:spPr>
        <p:txBody>
          <a:bodyPr vert="horz" lIns="91440" tIns="45720" rIns="91440" bIns="45720" rtlCol="0" anchor="b">
            <a:normAutofit/>
          </a:bodyPr>
          <a:lstStyle/>
          <a:p>
            <a:r>
              <a:rPr lang="en-US" sz="5200" kern="1200">
                <a:solidFill>
                  <a:schemeClr val="tx1"/>
                </a:solidFill>
                <a:latin typeface="+mj-lt"/>
                <a:ea typeface="+mj-ea"/>
                <a:cs typeface="+mj-cs"/>
              </a:rPr>
              <a:t>THE LIKELY PLACE WHERE GAMES EXIST</a:t>
            </a:r>
          </a:p>
        </p:txBody>
      </p:sp>
      <p:pic>
        <p:nvPicPr>
          <p:cNvPr id="5" name="Content Placeholder 4">
            <a:extLst>
              <a:ext uri="{FF2B5EF4-FFF2-40B4-BE49-F238E27FC236}">
                <a16:creationId xmlns:a16="http://schemas.microsoft.com/office/drawing/2014/main" id="{EC29E4A5-AE6B-75F2-950D-E84F3348A96F}"/>
              </a:ext>
            </a:extLst>
          </p:cNvPr>
          <p:cNvPicPr>
            <a:picLocks noGrp="1" noChangeAspect="1"/>
          </p:cNvPicPr>
          <p:nvPr>
            <p:ph idx="1"/>
          </p:nvPr>
        </p:nvPicPr>
        <p:blipFill>
          <a:blip r:embed="rId2"/>
          <a:srcRect l="13548" r="20617"/>
          <a:stretch/>
        </p:blipFill>
        <p:spPr>
          <a:xfrm>
            <a:off x="5579918" y="391272"/>
            <a:ext cx="6099464" cy="6253698"/>
          </a:xfrm>
          <a:prstGeom prst="rect">
            <a:avLst/>
          </a:prstGeom>
        </p:spPr>
      </p:pic>
    </p:spTree>
    <p:extLst>
      <p:ext uri="{BB962C8B-B14F-4D97-AF65-F5344CB8AC3E}">
        <p14:creationId xmlns:p14="http://schemas.microsoft.com/office/powerpoint/2010/main" val="143336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BC2C1B0-77B1-EA5B-251D-D69ABEAE41AF}"/>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57823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D9C-BD6C-A2C3-B77B-48655BD5178C}"/>
              </a:ext>
            </a:extLst>
          </p:cNvPr>
          <p:cNvSpPr>
            <a:spLocks noGrp="1"/>
          </p:cNvSpPr>
          <p:nvPr>
            <p:ph type="ctrTitle"/>
          </p:nvPr>
        </p:nvSpPr>
        <p:spPr/>
        <p:txBody>
          <a:bodyPr/>
          <a:lstStyle/>
          <a:p>
            <a:r>
              <a:rPr lang="en-US" dirty="0"/>
              <a:t>What are the Budget Games?</a:t>
            </a:r>
          </a:p>
        </p:txBody>
      </p:sp>
      <p:sp>
        <p:nvSpPr>
          <p:cNvPr id="3" name="Subtitle 2">
            <a:extLst>
              <a:ext uri="{FF2B5EF4-FFF2-40B4-BE49-F238E27FC236}">
                <a16:creationId xmlns:a16="http://schemas.microsoft.com/office/drawing/2014/main" id="{45C4BB8A-C0C8-79C5-5249-B396BDA4516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9606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9D84F6-1F3B-5171-6BD5-DE9AFD2DA42C}"/>
              </a:ext>
            </a:extLst>
          </p:cNvPr>
          <p:cNvSpPr>
            <a:spLocks noGrp="1"/>
          </p:cNvSpPr>
          <p:nvPr>
            <p:ph sz="half" idx="13"/>
          </p:nvPr>
        </p:nvSpPr>
        <p:spPr>
          <a:xfrm>
            <a:off x="644236" y="1256664"/>
            <a:ext cx="7543801" cy="5448936"/>
          </a:xfrm>
        </p:spPr>
        <p:txBody>
          <a:bodyPr>
            <a:normAutofit/>
          </a:bodyPr>
          <a:lstStyle/>
          <a:p>
            <a:pPr>
              <a:lnSpc>
                <a:spcPct val="90000"/>
              </a:lnSpc>
            </a:pPr>
            <a:r>
              <a:rPr lang="en-US" dirty="0"/>
              <a:t>Padding Play – Asking for more than you really need</a:t>
            </a:r>
          </a:p>
          <a:p>
            <a:pPr>
              <a:lnSpc>
                <a:spcPct val="90000"/>
              </a:lnSpc>
            </a:pPr>
            <a:endParaRPr lang="en-US" dirty="0"/>
          </a:p>
          <a:p>
            <a:pPr>
              <a:lnSpc>
                <a:spcPct val="90000"/>
              </a:lnSpc>
            </a:pPr>
            <a:r>
              <a:rPr lang="en-US" dirty="0"/>
              <a:t>Similar to </a:t>
            </a:r>
            <a:r>
              <a:rPr lang="en-US" i="1" dirty="0"/>
              <a:t>Highball Pricing</a:t>
            </a:r>
            <a:r>
              <a:rPr lang="en-US" dirty="0"/>
              <a:t> in negotiations – Set the price high knowing you are willing to settle for less</a:t>
            </a:r>
          </a:p>
          <a:p>
            <a:pPr lvl="1">
              <a:lnSpc>
                <a:spcPct val="90000"/>
              </a:lnSpc>
            </a:pPr>
            <a:r>
              <a:rPr lang="en-US" sz="2800" dirty="0"/>
              <a:t>Uses </a:t>
            </a:r>
            <a:r>
              <a:rPr lang="en-US" sz="2800" i="1" dirty="0"/>
              <a:t>anchoring bias</a:t>
            </a:r>
          </a:p>
          <a:p>
            <a:pPr marL="457200" lvl="1" indent="0">
              <a:lnSpc>
                <a:spcPct val="90000"/>
              </a:lnSpc>
              <a:buNone/>
            </a:pPr>
            <a:endParaRPr lang="en-US" sz="2800" i="1" dirty="0"/>
          </a:p>
          <a:p>
            <a:pPr>
              <a:lnSpc>
                <a:spcPct val="90000"/>
              </a:lnSpc>
            </a:pPr>
            <a:r>
              <a:rPr lang="en-US" dirty="0"/>
              <a:t>High success rate and widespread use; very common for governments to have material amount of padding in operating budget</a:t>
            </a:r>
          </a:p>
        </p:txBody>
      </p:sp>
      <p:sp>
        <p:nvSpPr>
          <p:cNvPr id="2" name="Title 1">
            <a:extLst>
              <a:ext uri="{FF2B5EF4-FFF2-40B4-BE49-F238E27FC236}">
                <a16:creationId xmlns:a16="http://schemas.microsoft.com/office/drawing/2014/main" id="{4548B415-FBCE-4FF3-2B18-B48AC006F286}"/>
              </a:ext>
            </a:extLst>
          </p:cNvPr>
          <p:cNvSpPr>
            <a:spLocks noGrp="1"/>
          </p:cNvSpPr>
          <p:nvPr>
            <p:ph type="title"/>
          </p:nvPr>
        </p:nvSpPr>
        <p:spPr>
          <a:xfrm>
            <a:off x="838200" y="293787"/>
            <a:ext cx="10063480" cy="592817"/>
          </a:xfrm>
        </p:spPr>
        <p:txBody>
          <a:bodyPr anchor="ctr">
            <a:normAutofit/>
          </a:bodyPr>
          <a:lstStyle/>
          <a:p>
            <a:r>
              <a:rPr lang="en-US"/>
              <a:t>King – The Padding Play</a:t>
            </a:r>
          </a:p>
        </p:txBody>
      </p:sp>
      <p:pic>
        <p:nvPicPr>
          <p:cNvPr id="5" name="Picture 4" descr="A card with a person holding a stack of coins&#10;&#10;Description automatically generated">
            <a:extLst>
              <a:ext uri="{FF2B5EF4-FFF2-40B4-BE49-F238E27FC236}">
                <a16:creationId xmlns:a16="http://schemas.microsoft.com/office/drawing/2014/main" id="{230F4AC7-1668-1FB9-BCED-E06E02708F70}"/>
              </a:ext>
            </a:extLst>
          </p:cNvPr>
          <p:cNvPicPr>
            <a:picLocks noChangeAspect="1"/>
          </p:cNvPicPr>
          <p:nvPr/>
        </p:nvPicPr>
        <p:blipFill>
          <a:blip r:embed="rId3"/>
          <a:stretch>
            <a:fillRect/>
          </a:stretch>
        </p:blipFill>
        <p:spPr>
          <a:xfrm>
            <a:off x="8543925" y="1409064"/>
            <a:ext cx="3648075" cy="4864100"/>
          </a:xfrm>
          <a:prstGeom prst="rect">
            <a:avLst/>
          </a:prstGeom>
        </p:spPr>
      </p:pic>
    </p:spTree>
    <p:extLst>
      <p:ext uri="{BB962C8B-B14F-4D97-AF65-F5344CB8AC3E}">
        <p14:creationId xmlns:p14="http://schemas.microsoft.com/office/powerpoint/2010/main" val="98988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74E4-2937-C0B1-CB64-3FB8D9547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496C1-2953-3BA3-D755-8708FC236462}"/>
              </a:ext>
            </a:extLst>
          </p:cNvPr>
          <p:cNvSpPr>
            <a:spLocks noGrp="1"/>
          </p:cNvSpPr>
          <p:nvPr>
            <p:ph type="title"/>
          </p:nvPr>
        </p:nvSpPr>
        <p:spPr>
          <a:xfrm>
            <a:off x="838200" y="293787"/>
            <a:ext cx="10063480" cy="592817"/>
          </a:xfrm>
        </p:spPr>
        <p:txBody>
          <a:bodyPr anchor="ctr">
            <a:normAutofit/>
          </a:bodyPr>
          <a:lstStyle/>
          <a:p>
            <a:r>
              <a:rPr lang="en-US" dirty="0"/>
              <a:t>King – The Padding Play</a:t>
            </a:r>
            <a:endParaRPr lang="en-US"/>
          </a:p>
        </p:txBody>
      </p:sp>
      <p:sp>
        <p:nvSpPr>
          <p:cNvPr id="3" name="Content Placeholder 2">
            <a:extLst>
              <a:ext uri="{FF2B5EF4-FFF2-40B4-BE49-F238E27FC236}">
                <a16:creationId xmlns:a16="http://schemas.microsoft.com/office/drawing/2014/main" id="{2C4C7236-9115-1D7C-FB23-0A79220D5617}"/>
              </a:ext>
            </a:extLst>
          </p:cNvPr>
          <p:cNvSpPr>
            <a:spLocks noGrp="1"/>
          </p:cNvSpPr>
          <p:nvPr>
            <p:ph sz="half" idx="13"/>
          </p:nvPr>
        </p:nvSpPr>
        <p:spPr>
          <a:xfrm>
            <a:off x="505691" y="1260750"/>
            <a:ext cx="8097982" cy="5351954"/>
          </a:xfrm>
        </p:spPr>
        <p:txBody>
          <a:bodyPr>
            <a:normAutofit/>
          </a:bodyPr>
          <a:lstStyle/>
          <a:p>
            <a:pPr>
              <a:lnSpc>
                <a:spcPct val="90000"/>
              </a:lnSpc>
            </a:pPr>
            <a:r>
              <a:rPr lang="en-US" dirty="0"/>
              <a:t>Padding Play motivated by perception of risk</a:t>
            </a:r>
          </a:p>
          <a:p>
            <a:pPr lvl="1">
              <a:lnSpc>
                <a:spcPct val="90000"/>
              </a:lnSpc>
            </a:pPr>
            <a:r>
              <a:rPr lang="en-US" sz="2800" dirty="0"/>
              <a:t>Insurance against unplanned and unavoidable costs</a:t>
            </a:r>
          </a:p>
          <a:p>
            <a:pPr lvl="1">
              <a:lnSpc>
                <a:spcPct val="90000"/>
              </a:lnSpc>
            </a:pPr>
            <a:r>
              <a:rPr lang="en-US" sz="2800" dirty="0"/>
              <a:t>Budgeting for contingencies</a:t>
            </a:r>
          </a:p>
          <a:p>
            <a:pPr lvl="1">
              <a:lnSpc>
                <a:spcPct val="90000"/>
              </a:lnSpc>
            </a:pPr>
            <a:endParaRPr lang="en-US" sz="2800" dirty="0"/>
          </a:p>
          <a:p>
            <a:pPr>
              <a:lnSpc>
                <a:spcPct val="90000"/>
              </a:lnSpc>
            </a:pPr>
            <a:r>
              <a:rPr lang="en-US" dirty="0"/>
              <a:t>Also a hedge against poor budget planning</a:t>
            </a:r>
          </a:p>
          <a:p>
            <a:pPr lvl="1">
              <a:lnSpc>
                <a:spcPct val="90000"/>
              </a:lnSpc>
            </a:pPr>
            <a:r>
              <a:rPr lang="en-US" sz="2800" dirty="0"/>
              <a:t>Buys time to ‘figure it out later’</a:t>
            </a:r>
          </a:p>
          <a:p>
            <a:pPr lvl="1">
              <a:lnSpc>
                <a:spcPct val="90000"/>
              </a:lnSpc>
            </a:pPr>
            <a:endParaRPr lang="en-US" sz="2800" dirty="0"/>
          </a:p>
          <a:p>
            <a:pPr>
              <a:lnSpc>
                <a:spcPct val="90000"/>
              </a:lnSpc>
            </a:pPr>
            <a:r>
              <a:rPr lang="en-US" dirty="0"/>
              <a:t>Can create a perception of savings/thriftiness but ultimately results in potentially significant opportunity cost</a:t>
            </a:r>
          </a:p>
        </p:txBody>
      </p:sp>
      <p:pic>
        <p:nvPicPr>
          <p:cNvPr id="6" name="Picture 5" descr="A card with a person holding a stack of coins&#10;&#10;Description automatically generated">
            <a:extLst>
              <a:ext uri="{FF2B5EF4-FFF2-40B4-BE49-F238E27FC236}">
                <a16:creationId xmlns:a16="http://schemas.microsoft.com/office/drawing/2014/main" id="{CF2E62AE-00B2-90F3-2209-886DDC28CA3D}"/>
              </a:ext>
            </a:extLst>
          </p:cNvPr>
          <p:cNvPicPr>
            <a:picLocks noChangeAspect="1"/>
          </p:cNvPicPr>
          <p:nvPr/>
        </p:nvPicPr>
        <p:blipFill>
          <a:blip r:embed="rId2"/>
          <a:stretch>
            <a:fillRect/>
          </a:stretch>
        </p:blipFill>
        <p:spPr>
          <a:xfrm>
            <a:off x="8746996" y="1516752"/>
            <a:ext cx="3445004" cy="4593339"/>
          </a:xfrm>
          <a:prstGeom prst="rect">
            <a:avLst/>
          </a:prstGeom>
        </p:spPr>
      </p:pic>
    </p:spTree>
    <p:extLst>
      <p:ext uri="{BB962C8B-B14F-4D97-AF65-F5344CB8AC3E}">
        <p14:creationId xmlns:p14="http://schemas.microsoft.com/office/powerpoint/2010/main" val="262393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DA45-AA7E-395C-F5F1-A2379D7F7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C52D7-509F-932A-6D30-53425643DEA9}"/>
              </a:ext>
            </a:extLst>
          </p:cNvPr>
          <p:cNvSpPr>
            <a:spLocks noGrp="1"/>
          </p:cNvSpPr>
          <p:nvPr>
            <p:ph type="title"/>
          </p:nvPr>
        </p:nvSpPr>
        <p:spPr>
          <a:xfrm>
            <a:off x="838200" y="293787"/>
            <a:ext cx="10063480" cy="592817"/>
          </a:xfrm>
        </p:spPr>
        <p:txBody>
          <a:bodyPr anchor="ctr">
            <a:normAutofit/>
          </a:bodyPr>
          <a:lstStyle/>
          <a:p>
            <a:r>
              <a:rPr lang="en-US" dirty="0"/>
              <a:t>Queen – The Crisis Card</a:t>
            </a:r>
            <a:endParaRPr lang="en-US"/>
          </a:p>
        </p:txBody>
      </p:sp>
      <p:sp>
        <p:nvSpPr>
          <p:cNvPr id="3" name="Content Placeholder 2">
            <a:extLst>
              <a:ext uri="{FF2B5EF4-FFF2-40B4-BE49-F238E27FC236}">
                <a16:creationId xmlns:a16="http://schemas.microsoft.com/office/drawing/2014/main" id="{5541EEE9-49C3-1971-35B2-48751DACF23B}"/>
              </a:ext>
            </a:extLst>
          </p:cNvPr>
          <p:cNvSpPr>
            <a:spLocks noGrp="1"/>
          </p:cNvSpPr>
          <p:nvPr>
            <p:ph sz="half" idx="13"/>
          </p:nvPr>
        </p:nvSpPr>
        <p:spPr>
          <a:xfrm>
            <a:off x="289033" y="1409063"/>
            <a:ext cx="8370057" cy="5310392"/>
          </a:xfrm>
        </p:spPr>
        <p:txBody>
          <a:bodyPr>
            <a:normAutofit/>
          </a:bodyPr>
          <a:lstStyle/>
          <a:p>
            <a:pPr>
              <a:lnSpc>
                <a:spcPct val="90000"/>
              </a:lnSpc>
            </a:pPr>
            <a:r>
              <a:rPr lang="en-US" dirty="0"/>
              <a:t>Claim of catastrophic outcomes to the public if the request is not fulfilled</a:t>
            </a:r>
          </a:p>
          <a:p>
            <a:pPr lvl="1">
              <a:lnSpc>
                <a:spcPct val="90000"/>
              </a:lnSpc>
            </a:pPr>
            <a:r>
              <a:rPr lang="en-US" sz="2800" i="1" dirty="0"/>
              <a:t>Blood will run in the streets!</a:t>
            </a:r>
          </a:p>
          <a:p>
            <a:pPr lvl="1">
              <a:lnSpc>
                <a:spcPct val="90000"/>
              </a:lnSpc>
            </a:pPr>
            <a:endParaRPr lang="en-US" sz="2800" i="1" dirty="0"/>
          </a:p>
          <a:p>
            <a:pPr>
              <a:lnSpc>
                <a:spcPct val="90000"/>
              </a:lnSpc>
            </a:pPr>
            <a:r>
              <a:rPr lang="en-US" dirty="0"/>
              <a:t>Appeals to risk aversion of public officials; don’t want to be responsible for predicted outcome</a:t>
            </a:r>
          </a:p>
          <a:p>
            <a:pPr>
              <a:lnSpc>
                <a:spcPct val="90000"/>
              </a:lnSpc>
            </a:pPr>
            <a:endParaRPr lang="en-US" dirty="0"/>
          </a:p>
          <a:p>
            <a:pPr>
              <a:lnSpc>
                <a:spcPct val="90000"/>
              </a:lnSpc>
            </a:pPr>
            <a:r>
              <a:rPr lang="en-US" dirty="0"/>
              <a:t>Takes advantage </a:t>
            </a:r>
            <a:r>
              <a:rPr lang="en-US" i="1" dirty="0"/>
              <a:t>narrow framing</a:t>
            </a:r>
          </a:p>
          <a:p>
            <a:pPr marL="457200" lvl="1" indent="0">
              <a:lnSpc>
                <a:spcPct val="90000"/>
              </a:lnSpc>
              <a:buNone/>
            </a:pPr>
            <a:endParaRPr lang="en-US" sz="2800" dirty="0"/>
          </a:p>
          <a:p>
            <a:pPr>
              <a:lnSpc>
                <a:spcPct val="90000"/>
              </a:lnSpc>
            </a:pPr>
            <a:r>
              <a:rPr lang="en-US" dirty="0"/>
              <a:t>Effective game that plays on fear </a:t>
            </a:r>
          </a:p>
        </p:txBody>
      </p:sp>
      <p:pic>
        <p:nvPicPr>
          <p:cNvPr id="6" name="Picture 5" descr="A card with a person in a crown pointing at her finger&#10;&#10;Description automatically generated">
            <a:extLst>
              <a:ext uri="{FF2B5EF4-FFF2-40B4-BE49-F238E27FC236}">
                <a16:creationId xmlns:a16="http://schemas.microsoft.com/office/drawing/2014/main" id="{B4B1872E-742A-8CF7-7B62-D30F4B3A24D1}"/>
              </a:ext>
            </a:extLst>
          </p:cNvPr>
          <p:cNvPicPr>
            <a:picLocks noChangeAspect="1"/>
          </p:cNvPicPr>
          <p:nvPr/>
        </p:nvPicPr>
        <p:blipFill>
          <a:blip r:embed="rId2"/>
          <a:stretch>
            <a:fillRect/>
          </a:stretch>
        </p:blipFill>
        <p:spPr>
          <a:xfrm>
            <a:off x="8395855" y="1796474"/>
            <a:ext cx="3796145" cy="5061526"/>
          </a:xfrm>
          <a:prstGeom prst="rect">
            <a:avLst/>
          </a:prstGeom>
        </p:spPr>
      </p:pic>
    </p:spTree>
    <p:extLst>
      <p:ext uri="{BB962C8B-B14F-4D97-AF65-F5344CB8AC3E}">
        <p14:creationId xmlns:p14="http://schemas.microsoft.com/office/powerpoint/2010/main" val="18728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0142-BF8B-AC00-3414-97CB33AC3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0D77D-6A06-8B77-4E83-E79ACD9B4661}"/>
              </a:ext>
            </a:extLst>
          </p:cNvPr>
          <p:cNvSpPr>
            <a:spLocks noGrp="1"/>
          </p:cNvSpPr>
          <p:nvPr>
            <p:ph type="title"/>
          </p:nvPr>
        </p:nvSpPr>
        <p:spPr>
          <a:xfrm>
            <a:off x="838200" y="293787"/>
            <a:ext cx="10063480" cy="592817"/>
          </a:xfrm>
        </p:spPr>
        <p:txBody>
          <a:bodyPr anchor="ctr">
            <a:normAutofit/>
          </a:bodyPr>
          <a:lstStyle/>
          <a:p>
            <a:r>
              <a:rPr lang="en-US" dirty="0"/>
              <a:t>Jacks – Selling the Sizzle</a:t>
            </a:r>
            <a:endParaRPr lang="en-US"/>
          </a:p>
        </p:txBody>
      </p:sp>
      <p:sp>
        <p:nvSpPr>
          <p:cNvPr id="3" name="Content Placeholder 2">
            <a:extLst>
              <a:ext uri="{FF2B5EF4-FFF2-40B4-BE49-F238E27FC236}">
                <a16:creationId xmlns:a16="http://schemas.microsoft.com/office/drawing/2014/main" id="{E8FF0CCF-D43A-F3B4-6379-66C423321D3E}"/>
              </a:ext>
            </a:extLst>
          </p:cNvPr>
          <p:cNvSpPr>
            <a:spLocks noGrp="1"/>
          </p:cNvSpPr>
          <p:nvPr>
            <p:ph sz="half" idx="13"/>
          </p:nvPr>
        </p:nvSpPr>
        <p:spPr>
          <a:xfrm>
            <a:off x="387927" y="1409064"/>
            <a:ext cx="8225561" cy="5254972"/>
          </a:xfrm>
        </p:spPr>
        <p:txBody>
          <a:bodyPr>
            <a:normAutofit/>
          </a:bodyPr>
          <a:lstStyle/>
          <a:p>
            <a:pPr>
              <a:lnSpc>
                <a:spcPct val="90000"/>
              </a:lnSpc>
            </a:pPr>
            <a:r>
              <a:rPr lang="en-US" dirty="0"/>
              <a:t>Budget requests long on flash but short on substance</a:t>
            </a:r>
          </a:p>
          <a:p>
            <a:pPr lvl="1">
              <a:lnSpc>
                <a:spcPct val="90000"/>
              </a:lnSpc>
            </a:pPr>
            <a:r>
              <a:rPr lang="en-US" sz="2800" dirty="0"/>
              <a:t>Using production quality to mask lack of value </a:t>
            </a:r>
          </a:p>
          <a:p>
            <a:pPr lvl="1">
              <a:lnSpc>
                <a:spcPct val="90000"/>
              </a:lnSpc>
            </a:pPr>
            <a:r>
              <a:rPr lang="en-US" sz="2800" dirty="0"/>
              <a:t>Fine line between a well-reasoned budget argument and flashy presentation</a:t>
            </a:r>
          </a:p>
          <a:p>
            <a:pPr marL="0" indent="0">
              <a:lnSpc>
                <a:spcPct val="90000"/>
              </a:lnSpc>
              <a:buNone/>
            </a:pPr>
            <a:endParaRPr lang="en-US" dirty="0"/>
          </a:p>
          <a:p>
            <a:pPr>
              <a:lnSpc>
                <a:spcPct val="90000"/>
              </a:lnSpc>
            </a:pPr>
            <a:r>
              <a:rPr lang="en-US" dirty="0"/>
              <a:t>Often relies on reasoning from anecdote</a:t>
            </a:r>
          </a:p>
          <a:p>
            <a:pPr lvl="1">
              <a:lnSpc>
                <a:spcPct val="90000"/>
              </a:lnSpc>
            </a:pPr>
            <a:r>
              <a:rPr lang="en-US" sz="2800" dirty="0"/>
              <a:t>Using a single example to imply a broader conclusion</a:t>
            </a:r>
          </a:p>
          <a:p>
            <a:pPr lvl="1">
              <a:lnSpc>
                <a:spcPct val="90000"/>
              </a:lnSpc>
            </a:pPr>
            <a:r>
              <a:rPr lang="en-US" sz="2800" dirty="0"/>
              <a:t>Expensive traffic engineering solutions due to an accident based on human error</a:t>
            </a:r>
          </a:p>
        </p:txBody>
      </p:sp>
      <p:pic>
        <p:nvPicPr>
          <p:cNvPr id="6" name="Picture 5" descr="A card with a person holding a staff&#10;&#10;Description automatically generated">
            <a:extLst>
              <a:ext uri="{FF2B5EF4-FFF2-40B4-BE49-F238E27FC236}">
                <a16:creationId xmlns:a16="http://schemas.microsoft.com/office/drawing/2014/main" id="{8457659F-BE9B-7DAF-2997-5A82842C8D03}"/>
              </a:ext>
            </a:extLst>
          </p:cNvPr>
          <p:cNvPicPr>
            <a:picLocks noChangeAspect="1"/>
          </p:cNvPicPr>
          <p:nvPr/>
        </p:nvPicPr>
        <p:blipFill>
          <a:blip r:embed="rId2"/>
          <a:stretch>
            <a:fillRect/>
          </a:stretch>
        </p:blipFill>
        <p:spPr>
          <a:xfrm>
            <a:off x="8793337" y="1526348"/>
            <a:ext cx="3398663" cy="4531551"/>
          </a:xfrm>
          <a:prstGeom prst="rect">
            <a:avLst/>
          </a:prstGeom>
        </p:spPr>
      </p:pic>
    </p:spTree>
    <p:extLst>
      <p:ext uri="{BB962C8B-B14F-4D97-AF65-F5344CB8AC3E}">
        <p14:creationId xmlns:p14="http://schemas.microsoft.com/office/powerpoint/2010/main" val="47432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8B38F2-4CE0-D3C4-A96E-74F03AA56B4F}"/>
              </a:ext>
            </a:extLst>
          </p:cNvPr>
          <p:cNvSpPr txBox="1"/>
          <p:nvPr/>
        </p:nvSpPr>
        <p:spPr>
          <a:xfrm>
            <a:off x="4479533" y="3780890"/>
            <a:ext cx="1872051" cy="369332"/>
          </a:xfrm>
          <a:prstGeom prst="rect">
            <a:avLst/>
          </a:prstGeom>
          <a:noFill/>
        </p:spPr>
        <p:txBody>
          <a:bodyPr wrap="none" rtlCol="0">
            <a:spAutoFit/>
          </a:bodyPr>
          <a:lstStyle/>
          <a:p>
            <a:r>
              <a:rPr lang="en-US" dirty="0"/>
              <a:t>Insert </a:t>
            </a:r>
            <a:r>
              <a:rPr lang="en-US" dirty="0" err="1"/>
              <a:t>sherrif</a:t>
            </a:r>
            <a:r>
              <a:rPr lang="en-US" dirty="0"/>
              <a:t> start</a:t>
            </a:r>
          </a:p>
        </p:txBody>
      </p:sp>
      <p:pic>
        <p:nvPicPr>
          <p:cNvPr id="2" name="Picture 1">
            <a:extLst>
              <a:ext uri="{FF2B5EF4-FFF2-40B4-BE49-F238E27FC236}">
                <a16:creationId xmlns:a16="http://schemas.microsoft.com/office/drawing/2014/main" id="{617D0B58-0414-7825-4F0C-3F576123EA6F}"/>
              </a:ext>
            </a:extLst>
          </p:cNvPr>
          <p:cNvPicPr>
            <a:picLocks noChangeAspect="1"/>
          </p:cNvPicPr>
          <p:nvPr/>
        </p:nvPicPr>
        <p:blipFill>
          <a:blip r:embed="rId2"/>
          <a:stretch>
            <a:fillRect/>
          </a:stretch>
        </p:blipFill>
        <p:spPr>
          <a:xfrm>
            <a:off x="2822713" y="311426"/>
            <a:ext cx="6546574" cy="6546574"/>
          </a:xfrm>
          <a:prstGeom prst="rect">
            <a:avLst/>
          </a:prstGeom>
        </p:spPr>
      </p:pic>
    </p:spTree>
    <p:extLst>
      <p:ext uri="{BB962C8B-B14F-4D97-AF65-F5344CB8AC3E}">
        <p14:creationId xmlns:p14="http://schemas.microsoft.com/office/powerpoint/2010/main" val="274974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379F-2CBB-608D-1422-22EAD06E5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ED03F-53A6-410F-4FD9-9DBE9C27B146}"/>
              </a:ext>
            </a:extLst>
          </p:cNvPr>
          <p:cNvSpPr>
            <a:spLocks noGrp="1"/>
          </p:cNvSpPr>
          <p:nvPr>
            <p:ph type="title"/>
          </p:nvPr>
        </p:nvSpPr>
        <p:spPr>
          <a:xfrm>
            <a:off x="838200" y="293787"/>
            <a:ext cx="10063480" cy="592817"/>
          </a:xfrm>
        </p:spPr>
        <p:txBody>
          <a:bodyPr anchor="ctr">
            <a:normAutofit/>
          </a:bodyPr>
          <a:lstStyle/>
          <a:p>
            <a:r>
              <a:rPr lang="en-US" dirty="0"/>
              <a:t>Jacks – Selling the Sizzle</a:t>
            </a:r>
            <a:endParaRPr lang="en-US"/>
          </a:p>
        </p:txBody>
      </p:sp>
      <p:sp>
        <p:nvSpPr>
          <p:cNvPr id="3" name="Content Placeholder 2">
            <a:extLst>
              <a:ext uri="{FF2B5EF4-FFF2-40B4-BE49-F238E27FC236}">
                <a16:creationId xmlns:a16="http://schemas.microsoft.com/office/drawing/2014/main" id="{9932251C-19DB-AA40-BE93-B98028C1AEA9}"/>
              </a:ext>
            </a:extLst>
          </p:cNvPr>
          <p:cNvSpPr>
            <a:spLocks noGrp="1"/>
          </p:cNvSpPr>
          <p:nvPr>
            <p:ph sz="half" idx="13"/>
          </p:nvPr>
        </p:nvSpPr>
        <p:spPr>
          <a:xfrm>
            <a:off x="294767" y="1263577"/>
            <a:ext cx="8403369" cy="5455878"/>
          </a:xfrm>
        </p:spPr>
        <p:txBody>
          <a:bodyPr>
            <a:normAutofit/>
          </a:bodyPr>
          <a:lstStyle/>
          <a:p>
            <a:pPr>
              <a:lnSpc>
                <a:spcPct val="90000"/>
              </a:lnSpc>
            </a:pPr>
            <a:r>
              <a:rPr lang="en-US" dirty="0"/>
              <a:t>Technobabble</a:t>
            </a:r>
          </a:p>
          <a:p>
            <a:pPr lvl="1">
              <a:lnSpc>
                <a:spcPct val="90000"/>
              </a:lnSpc>
            </a:pPr>
            <a:r>
              <a:rPr lang="en-US" sz="2800" dirty="0"/>
              <a:t>Jargon or technical language to impress audience and imply sophistication</a:t>
            </a:r>
          </a:p>
          <a:p>
            <a:pPr lvl="1">
              <a:lnSpc>
                <a:spcPct val="90000"/>
              </a:lnSpc>
            </a:pPr>
            <a:endParaRPr lang="en-US" sz="2800" dirty="0"/>
          </a:p>
          <a:p>
            <a:pPr>
              <a:lnSpc>
                <a:spcPct val="90000"/>
              </a:lnSpc>
            </a:pPr>
            <a:r>
              <a:rPr lang="en-US" dirty="0"/>
              <a:t>Overconfidence in outcomes</a:t>
            </a:r>
          </a:p>
          <a:p>
            <a:pPr lvl="1">
              <a:lnSpc>
                <a:spcPct val="90000"/>
              </a:lnSpc>
            </a:pPr>
            <a:r>
              <a:rPr lang="en-US" sz="2800" dirty="0"/>
              <a:t>Overstating outcomes of the proposal or downplaying uncertainty </a:t>
            </a:r>
          </a:p>
          <a:p>
            <a:pPr lvl="1">
              <a:lnSpc>
                <a:spcPct val="90000"/>
              </a:lnSpc>
            </a:pPr>
            <a:endParaRPr lang="en-US" sz="2800" dirty="0"/>
          </a:p>
          <a:p>
            <a:pPr>
              <a:lnSpc>
                <a:spcPct val="90000"/>
              </a:lnSpc>
            </a:pPr>
            <a:r>
              <a:rPr lang="en-US" dirty="0"/>
              <a:t>Selective data presentation</a:t>
            </a:r>
          </a:p>
          <a:p>
            <a:pPr lvl="1">
              <a:lnSpc>
                <a:spcPct val="90000"/>
              </a:lnSpc>
            </a:pPr>
            <a:r>
              <a:rPr lang="en-US" sz="2800" dirty="0"/>
              <a:t>Present data in support, ignore data against – </a:t>
            </a:r>
            <a:r>
              <a:rPr lang="en-US" sz="2800" i="1" dirty="0"/>
              <a:t>confirmation bias</a:t>
            </a:r>
          </a:p>
        </p:txBody>
      </p:sp>
      <p:pic>
        <p:nvPicPr>
          <p:cNvPr id="6" name="Picture 5" descr="A card with a person holding a staff&#10;&#10;Description automatically generated">
            <a:extLst>
              <a:ext uri="{FF2B5EF4-FFF2-40B4-BE49-F238E27FC236}">
                <a16:creationId xmlns:a16="http://schemas.microsoft.com/office/drawing/2014/main" id="{B8BD5E02-D10D-9AA4-E598-73B5D3346987}"/>
              </a:ext>
            </a:extLst>
          </p:cNvPr>
          <p:cNvPicPr>
            <a:picLocks noChangeAspect="1"/>
          </p:cNvPicPr>
          <p:nvPr/>
        </p:nvPicPr>
        <p:blipFill>
          <a:blip r:embed="rId2"/>
          <a:stretch>
            <a:fillRect/>
          </a:stretch>
        </p:blipFill>
        <p:spPr>
          <a:xfrm>
            <a:off x="8465127" y="1409064"/>
            <a:ext cx="3726873" cy="4969164"/>
          </a:xfrm>
          <a:prstGeom prst="rect">
            <a:avLst/>
          </a:prstGeom>
        </p:spPr>
      </p:pic>
    </p:spTree>
    <p:extLst>
      <p:ext uri="{BB962C8B-B14F-4D97-AF65-F5344CB8AC3E}">
        <p14:creationId xmlns:p14="http://schemas.microsoft.com/office/powerpoint/2010/main" val="569420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B8B2A-608C-FCD8-F700-D52EEDF7C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E4893-F3EB-3430-5D75-30539C1CABED}"/>
              </a:ext>
            </a:extLst>
          </p:cNvPr>
          <p:cNvSpPr>
            <a:spLocks noGrp="1"/>
          </p:cNvSpPr>
          <p:nvPr>
            <p:ph type="title"/>
          </p:nvPr>
        </p:nvSpPr>
        <p:spPr>
          <a:xfrm>
            <a:off x="838200" y="293787"/>
            <a:ext cx="10063480" cy="592817"/>
          </a:xfrm>
        </p:spPr>
        <p:txBody>
          <a:bodyPr anchor="ctr">
            <a:normAutofit/>
          </a:bodyPr>
          <a:lstStyle/>
          <a:p>
            <a:r>
              <a:rPr lang="en-US" dirty="0"/>
              <a:t>Jacks – Pet Project Play</a:t>
            </a:r>
            <a:endParaRPr lang="en-US"/>
          </a:p>
        </p:txBody>
      </p:sp>
      <p:sp>
        <p:nvSpPr>
          <p:cNvPr id="3" name="Content Placeholder 2">
            <a:extLst>
              <a:ext uri="{FF2B5EF4-FFF2-40B4-BE49-F238E27FC236}">
                <a16:creationId xmlns:a16="http://schemas.microsoft.com/office/drawing/2014/main" id="{929DCECE-ECBC-1D82-0482-D30A77E0642C}"/>
              </a:ext>
            </a:extLst>
          </p:cNvPr>
          <p:cNvSpPr>
            <a:spLocks noGrp="1"/>
          </p:cNvSpPr>
          <p:nvPr>
            <p:ph sz="half" idx="13"/>
          </p:nvPr>
        </p:nvSpPr>
        <p:spPr>
          <a:xfrm>
            <a:off x="595745" y="1409064"/>
            <a:ext cx="8188037" cy="5448936"/>
          </a:xfrm>
        </p:spPr>
        <p:txBody>
          <a:bodyPr>
            <a:normAutofit/>
          </a:bodyPr>
          <a:lstStyle/>
          <a:p>
            <a:pPr>
              <a:lnSpc>
                <a:spcPct val="90000"/>
              </a:lnSpc>
            </a:pPr>
            <a:r>
              <a:rPr lang="en-US" sz="3600" dirty="0"/>
              <a:t>Linking a budget request to a priority of elected officials </a:t>
            </a:r>
          </a:p>
          <a:p>
            <a:pPr>
              <a:lnSpc>
                <a:spcPct val="90000"/>
              </a:lnSpc>
            </a:pPr>
            <a:endParaRPr lang="en-US" sz="3600" dirty="0"/>
          </a:p>
          <a:p>
            <a:pPr>
              <a:lnSpc>
                <a:spcPct val="90000"/>
              </a:lnSpc>
            </a:pPr>
            <a:r>
              <a:rPr lang="en-US" sz="3600" dirty="0"/>
              <a:t>Relies on the </a:t>
            </a:r>
            <a:r>
              <a:rPr lang="en-US" sz="3600" i="1" dirty="0"/>
              <a:t>halo effect</a:t>
            </a:r>
          </a:p>
          <a:p>
            <a:pPr>
              <a:lnSpc>
                <a:spcPct val="90000"/>
              </a:lnSpc>
            </a:pPr>
            <a:endParaRPr lang="en-US" sz="3600" dirty="0"/>
          </a:p>
          <a:p>
            <a:pPr>
              <a:lnSpc>
                <a:spcPct val="90000"/>
              </a:lnSpc>
            </a:pPr>
            <a:r>
              <a:rPr lang="en-US" sz="3600" dirty="0"/>
              <a:t>Easy to attempt when legislative budget has broad policy objectives</a:t>
            </a:r>
          </a:p>
          <a:p>
            <a:pPr>
              <a:lnSpc>
                <a:spcPct val="90000"/>
              </a:lnSpc>
            </a:pPr>
            <a:endParaRPr lang="en-US" sz="3600" dirty="0"/>
          </a:p>
        </p:txBody>
      </p:sp>
      <p:pic>
        <p:nvPicPr>
          <p:cNvPr id="6" name="Picture 5" descr="A card with a dog and a person in a hat&#10;&#10;Description automatically generated">
            <a:extLst>
              <a:ext uri="{FF2B5EF4-FFF2-40B4-BE49-F238E27FC236}">
                <a16:creationId xmlns:a16="http://schemas.microsoft.com/office/drawing/2014/main" id="{77FDE8B9-3C7C-119F-6E22-14412B33E7A3}"/>
              </a:ext>
            </a:extLst>
          </p:cNvPr>
          <p:cNvPicPr>
            <a:picLocks noChangeAspect="1"/>
          </p:cNvPicPr>
          <p:nvPr/>
        </p:nvPicPr>
        <p:blipFill>
          <a:blip r:embed="rId2"/>
          <a:stretch>
            <a:fillRect/>
          </a:stretch>
        </p:blipFill>
        <p:spPr>
          <a:xfrm>
            <a:off x="8629949" y="1409064"/>
            <a:ext cx="3562051" cy="4749401"/>
          </a:xfrm>
          <a:prstGeom prst="rect">
            <a:avLst/>
          </a:prstGeom>
        </p:spPr>
      </p:pic>
    </p:spTree>
    <p:extLst>
      <p:ext uri="{BB962C8B-B14F-4D97-AF65-F5344CB8AC3E}">
        <p14:creationId xmlns:p14="http://schemas.microsoft.com/office/powerpoint/2010/main" val="2930953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193A-1376-11B6-1CA4-1AFABF71C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231E8B-FE65-FE78-3F46-E1A12EF99558}"/>
              </a:ext>
            </a:extLst>
          </p:cNvPr>
          <p:cNvSpPr>
            <a:spLocks noGrp="1"/>
          </p:cNvSpPr>
          <p:nvPr>
            <p:ph type="title"/>
          </p:nvPr>
        </p:nvSpPr>
        <p:spPr>
          <a:xfrm>
            <a:off x="838200" y="293787"/>
            <a:ext cx="10063480" cy="592817"/>
          </a:xfrm>
        </p:spPr>
        <p:txBody>
          <a:bodyPr anchor="ctr">
            <a:normAutofit/>
          </a:bodyPr>
          <a:lstStyle/>
          <a:p>
            <a:r>
              <a:rPr lang="en-US" dirty="0"/>
              <a:t>Jacks – Influence Operation</a:t>
            </a:r>
            <a:endParaRPr lang="en-US"/>
          </a:p>
        </p:txBody>
      </p:sp>
      <p:sp>
        <p:nvSpPr>
          <p:cNvPr id="3" name="Content Placeholder 2">
            <a:extLst>
              <a:ext uri="{FF2B5EF4-FFF2-40B4-BE49-F238E27FC236}">
                <a16:creationId xmlns:a16="http://schemas.microsoft.com/office/drawing/2014/main" id="{6993C5D0-178D-DF5F-9AFF-A98FF2C6650A}"/>
              </a:ext>
            </a:extLst>
          </p:cNvPr>
          <p:cNvSpPr>
            <a:spLocks noGrp="1"/>
          </p:cNvSpPr>
          <p:nvPr>
            <p:ph sz="half" idx="13"/>
          </p:nvPr>
        </p:nvSpPr>
        <p:spPr>
          <a:xfrm>
            <a:off x="339436" y="1460659"/>
            <a:ext cx="8321088" cy="4708635"/>
          </a:xfrm>
        </p:spPr>
        <p:txBody>
          <a:bodyPr>
            <a:normAutofit/>
          </a:bodyPr>
          <a:lstStyle/>
          <a:p>
            <a:pPr>
              <a:lnSpc>
                <a:spcPct val="90000"/>
              </a:lnSpc>
            </a:pPr>
            <a:r>
              <a:rPr lang="en-US" dirty="0"/>
              <a:t>Lobbying for support for budget requests from legislators, community, executives, media</a:t>
            </a:r>
          </a:p>
          <a:p>
            <a:pPr>
              <a:lnSpc>
                <a:spcPct val="90000"/>
              </a:lnSpc>
            </a:pPr>
            <a:endParaRPr lang="en-US" dirty="0"/>
          </a:p>
          <a:p>
            <a:pPr>
              <a:lnSpc>
                <a:spcPct val="90000"/>
              </a:lnSpc>
            </a:pPr>
            <a:r>
              <a:rPr lang="en-US" dirty="0"/>
              <a:t>Going outside the process! </a:t>
            </a:r>
          </a:p>
          <a:p>
            <a:pPr>
              <a:lnSpc>
                <a:spcPct val="90000"/>
              </a:lnSpc>
            </a:pPr>
            <a:endParaRPr lang="en-US" dirty="0"/>
          </a:p>
          <a:p>
            <a:pPr>
              <a:lnSpc>
                <a:spcPct val="90000"/>
              </a:lnSpc>
            </a:pPr>
            <a:r>
              <a:rPr lang="en-US" dirty="0"/>
              <a:t>Not always staff driven; often comes from outside stakeholders</a:t>
            </a:r>
          </a:p>
          <a:p>
            <a:pPr marL="457200" lvl="1" indent="0">
              <a:lnSpc>
                <a:spcPct val="90000"/>
              </a:lnSpc>
              <a:buNone/>
            </a:pPr>
            <a:endParaRPr lang="en-US" sz="2800" dirty="0"/>
          </a:p>
        </p:txBody>
      </p:sp>
      <p:pic>
        <p:nvPicPr>
          <p:cNvPr id="6" name="Picture 5" descr="A card with a person holding a telescope&#10;&#10;Description automatically generated">
            <a:extLst>
              <a:ext uri="{FF2B5EF4-FFF2-40B4-BE49-F238E27FC236}">
                <a16:creationId xmlns:a16="http://schemas.microsoft.com/office/drawing/2014/main" id="{341C0336-EEB4-E369-E8E3-79E21B55883C}"/>
              </a:ext>
            </a:extLst>
          </p:cNvPr>
          <p:cNvPicPr>
            <a:picLocks noChangeAspect="1"/>
          </p:cNvPicPr>
          <p:nvPr/>
        </p:nvPicPr>
        <p:blipFill>
          <a:blip r:embed="rId2"/>
          <a:stretch>
            <a:fillRect/>
          </a:stretch>
        </p:blipFill>
        <p:spPr>
          <a:xfrm>
            <a:off x="8660524" y="1682332"/>
            <a:ext cx="3531476" cy="4708635"/>
          </a:xfrm>
          <a:prstGeom prst="rect">
            <a:avLst/>
          </a:prstGeom>
        </p:spPr>
      </p:pic>
    </p:spTree>
    <p:extLst>
      <p:ext uri="{BB962C8B-B14F-4D97-AF65-F5344CB8AC3E}">
        <p14:creationId xmlns:p14="http://schemas.microsoft.com/office/powerpoint/2010/main" val="336600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8985-B194-28EC-B65F-6BE155FD2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0E26B-E3F8-594A-1107-8FA58C42E849}"/>
              </a:ext>
            </a:extLst>
          </p:cNvPr>
          <p:cNvSpPr>
            <a:spLocks noGrp="1"/>
          </p:cNvSpPr>
          <p:nvPr>
            <p:ph type="title"/>
          </p:nvPr>
        </p:nvSpPr>
        <p:spPr>
          <a:xfrm>
            <a:off x="838200" y="293787"/>
            <a:ext cx="10063480" cy="592817"/>
          </a:xfrm>
        </p:spPr>
        <p:txBody>
          <a:bodyPr anchor="ctr">
            <a:normAutofit/>
          </a:bodyPr>
          <a:lstStyle/>
          <a:p>
            <a:r>
              <a:rPr lang="en-US" dirty="0"/>
              <a:t>The Other Cards</a:t>
            </a:r>
          </a:p>
        </p:txBody>
      </p:sp>
      <p:sp>
        <p:nvSpPr>
          <p:cNvPr id="3" name="Content Placeholder 2">
            <a:extLst>
              <a:ext uri="{FF2B5EF4-FFF2-40B4-BE49-F238E27FC236}">
                <a16:creationId xmlns:a16="http://schemas.microsoft.com/office/drawing/2014/main" id="{B3BAECA5-5239-918D-0781-5C3B15E0E176}"/>
              </a:ext>
            </a:extLst>
          </p:cNvPr>
          <p:cNvSpPr>
            <a:spLocks noGrp="1"/>
          </p:cNvSpPr>
          <p:nvPr>
            <p:ph sz="half" idx="13"/>
          </p:nvPr>
        </p:nvSpPr>
        <p:spPr>
          <a:xfrm>
            <a:off x="429491" y="1409064"/>
            <a:ext cx="8231033" cy="5155149"/>
          </a:xfrm>
        </p:spPr>
        <p:txBody>
          <a:bodyPr>
            <a:normAutofit/>
          </a:bodyPr>
          <a:lstStyle/>
          <a:p>
            <a:pPr>
              <a:lnSpc>
                <a:spcPct val="90000"/>
              </a:lnSpc>
            </a:pPr>
            <a:r>
              <a:rPr lang="en-US" sz="3200" dirty="0"/>
              <a:t>Mandate Masquerade</a:t>
            </a:r>
          </a:p>
          <a:p>
            <a:pPr lvl="1">
              <a:lnSpc>
                <a:spcPct val="90000"/>
              </a:lnSpc>
            </a:pPr>
            <a:r>
              <a:rPr lang="en-US" sz="2800" dirty="0"/>
              <a:t>Exaggeration or fabrication of a mandate</a:t>
            </a:r>
          </a:p>
          <a:p>
            <a:pPr lvl="2">
              <a:lnSpc>
                <a:spcPct val="90000"/>
              </a:lnSpc>
            </a:pPr>
            <a:r>
              <a:rPr lang="en-US" sz="2400" i="1" dirty="0"/>
              <a:t>Appeal to authority fallacy</a:t>
            </a:r>
          </a:p>
          <a:p>
            <a:pPr lvl="1">
              <a:lnSpc>
                <a:spcPct val="90000"/>
              </a:lnSpc>
            </a:pPr>
            <a:r>
              <a:rPr lang="en-US" sz="2800" dirty="0"/>
              <a:t>Especially susceptible in local government setting</a:t>
            </a:r>
          </a:p>
          <a:p>
            <a:pPr>
              <a:lnSpc>
                <a:spcPct val="90000"/>
              </a:lnSpc>
            </a:pPr>
            <a:endParaRPr lang="en-US" sz="3200" dirty="0"/>
          </a:p>
          <a:p>
            <a:pPr>
              <a:lnSpc>
                <a:spcPct val="90000"/>
              </a:lnSpc>
            </a:pPr>
            <a:r>
              <a:rPr lang="en-US" sz="3200" dirty="0"/>
              <a:t>Silent Windfall</a:t>
            </a:r>
          </a:p>
          <a:p>
            <a:pPr lvl="1">
              <a:lnSpc>
                <a:spcPct val="90000"/>
              </a:lnSpc>
            </a:pPr>
            <a:r>
              <a:rPr lang="en-US" sz="2800" dirty="0"/>
              <a:t>Keeping silent about budget errors that work in the favor of the requestor</a:t>
            </a:r>
          </a:p>
          <a:p>
            <a:pPr>
              <a:lnSpc>
                <a:spcPct val="90000"/>
              </a:lnSpc>
            </a:pPr>
            <a:endParaRPr lang="en-US" sz="3200" dirty="0"/>
          </a:p>
        </p:txBody>
      </p:sp>
      <p:pic>
        <p:nvPicPr>
          <p:cNvPr id="6" name="Picture 5" descr="A card with dollar signs&#10;&#10;Description automatically generated">
            <a:extLst>
              <a:ext uri="{FF2B5EF4-FFF2-40B4-BE49-F238E27FC236}">
                <a16:creationId xmlns:a16="http://schemas.microsoft.com/office/drawing/2014/main" id="{9E28649C-9FB9-01D8-0BF8-401A044D07C7}"/>
              </a:ext>
            </a:extLst>
          </p:cNvPr>
          <p:cNvPicPr>
            <a:picLocks noChangeAspect="1"/>
          </p:cNvPicPr>
          <p:nvPr/>
        </p:nvPicPr>
        <p:blipFill>
          <a:blip r:embed="rId2"/>
          <a:stretch>
            <a:fillRect/>
          </a:stretch>
        </p:blipFill>
        <p:spPr>
          <a:xfrm>
            <a:off x="8870731" y="1464796"/>
            <a:ext cx="1933728" cy="2709042"/>
          </a:xfrm>
          <a:prstGeom prst="rect">
            <a:avLst/>
          </a:prstGeom>
        </p:spPr>
      </p:pic>
      <p:pic>
        <p:nvPicPr>
          <p:cNvPr id="8" name="Picture 7" descr="A card with dollar signs&#10;&#10;Description automatically generated">
            <a:extLst>
              <a:ext uri="{FF2B5EF4-FFF2-40B4-BE49-F238E27FC236}">
                <a16:creationId xmlns:a16="http://schemas.microsoft.com/office/drawing/2014/main" id="{AEB97F52-D75A-F777-91F8-9506D064FF2C}"/>
              </a:ext>
            </a:extLst>
          </p:cNvPr>
          <p:cNvPicPr>
            <a:picLocks noChangeAspect="1"/>
          </p:cNvPicPr>
          <p:nvPr/>
        </p:nvPicPr>
        <p:blipFill>
          <a:blip r:embed="rId3"/>
          <a:stretch>
            <a:fillRect/>
          </a:stretch>
        </p:blipFill>
        <p:spPr>
          <a:xfrm>
            <a:off x="10110950" y="4267199"/>
            <a:ext cx="1755227" cy="2420007"/>
          </a:xfrm>
          <a:prstGeom prst="rect">
            <a:avLst/>
          </a:prstGeom>
        </p:spPr>
      </p:pic>
    </p:spTree>
    <p:extLst>
      <p:ext uri="{BB962C8B-B14F-4D97-AF65-F5344CB8AC3E}">
        <p14:creationId xmlns:p14="http://schemas.microsoft.com/office/powerpoint/2010/main" val="3509897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3CAA9-7801-0D83-F9AD-AD7D235FA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F1B87-1ED1-BEDF-043D-1D8C181D78A9}"/>
              </a:ext>
            </a:extLst>
          </p:cNvPr>
          <p:cNvSpPr>
            <a:spLocks noGrp="1"/>
          </p:cNvSpPr>
          <p:nvPr>
            <p:ph type="title"/>
          </p:nvPr>
        </p:nvSpPr>
        <p:spPr>
          <a:xfrm>
            <a:off x="838200" y="293787"/>
            <a:ext cx="10063480" cy="592817"/>
          </a:xfrm>
        </p:spPr>
        <p:txBody>
          <a:bodyPr anchor="ctr">
            <a:normAutofit/>
          </a:bodyPr>
          <a:lstStyle/>
          <a:p>
            <a:r>
              <a:rPr lang="en-US" dirty="0"/>
              <a:t>The Other Cards</a:t>
            </a:r>
          </a:p>
        </p:txBody>
      </p:sp>
      <p:sp>
        <p:nvSpPr>
          <p:cNvPr id="3" name="Content Placeholder 2">
            <a:extLst>
              <a:ext uri="{FF2B5EF4-FFF2-40B4-BE49-F238E27FC236}">
                <a16:creationId xmlns:a16="http://schemas.microsoft.com/office/drawing/2014/main" id="{F3F05E07-43BA-843A-556F-F7E6F8DCAB21}"/>
              </a:ext>
            </a:extLst>
          </p:cNvPr>
          <p:cNvSpPr>
            <a:spLocks noGrp="1"/>
          </p:cNvSpPr>
          <p:nvPr>
            <p:ph sz="half" idx="13"/>
          </p:nvPr>
        </p:nvSpPr>
        <p:spPr>
          <a:xfrm>
            <a:off x="464127" y="1262739"/>
            <a:ext cx="8610600" cy="5301474"/>
          </a:xfrm>
        </p:spPr>
        <p:txBody>
          <a:bodyPr>
            <a:normAutofit/>
          </a:bodyPr>
          <a:lstStyle/>
          <a:p>
            <a:pPr>
              <a:lnSpc>
                <a:spcPct val="90000"/>
              </a:lnSpc>
            </a:pPr>
            <a:r>
              <a:rPr lang="en-US" sz="3600" dirty="0"/>
              <a:t>Client Heart-Tug</a:t>
            </a:r>
          </a:p>
          <a:p>
            <a:pPr lvl="1">
              <a:lnSpc>
                <a:spcPct val="90000"/>
              </a:lnSpc>
            </a:pPr>
            <a:r>
              <a:rPr lang="en-US" sz="3200" dirty="0"/>
              <a:t>Making an emotional pitch for a budget request</a:t>
            </a:r>
          </a:p>
          <a:p>
            <a:pPr lvl="2">
              <a:lnSpc>
                <a:spcPct val="90000"/>
              </a:lnSpc>
            </a:pPr>
            <a:r>
              <a:rPr lang="en-US" sz="2800" i="1" dirty="0"/>
              <a:t>Do it for the kids!</a:t>
            </a:r>
          </a:p>
          <a:p>
            <a:pPr marL="914400" lvl="2" indent="0">
              <a:lnSpc>
                <a:spcPct val="90000"/>
              </a:lnSpc>
              <a:buNone/>
            </a:pPr>
            <a:endParaRPr lang="en-US" sz="2800" i="1" dirty="0"/>
          </a:p>
          <a:p>
            <a:pPr>
              <a:lnSpc>
                <a:spcPct val="90000"/>
              </a:lnSpc>
            </a:pPr>
            <a:r>
              <a:rPr lang="en-US" sz="3600" dirty="0"/>
              <a:t>Waiting Game</a:t>
            </a:r>
          </a:p>
          <a:p>
            <a:pPr lvl="1">
              <a:lnSpc>
                <a:spcPct val="90000"/>
              </a:lnSpc>
            </a:pPr>
            <a:r>
              <a:rPr lang="en-US" sz="3200" dirty="0"/>
              <a:t>Passive strategy focused on waiting until “the time is right”</a:t>
            </a:r>
          </a:p>
          <a:p>
            <a:pPr lvl="2">
              <a:lnSpc>
                <a:spcPct val="90000"/>
              </a:lnSpc>
            </a:pPr>
            <a:r>
              <a:rPr lang="en-US" sz="2800" i="1" dirty="0"/>
              <a:t>Could obscure risks of failure due to budget deficiencies</a:t>
            </a:r>
          </a:p>
        </p:txBody>
      </p:sp>
      <p:pic>
        <p:nvPicPr>
          <p:cNvPr id="6" name="Picture 5" descr="A full shot of a card&#10;&#10;Description automatically generated">
            <a:extLst>
              <a:ext uri="{FF2B5EF4-FFF2-40B4-BE49-F238E27FC236}">
                <a16:creationId xmlns:a16="http://schemas.microsoft.com/office/drawing/2014/main" id="{BDC5AB49-2CCF-B5A8-7A59-73136EA98AAC}"/>
              </a:ext>
            </a:extLst>
          </p:cNvPr>
          <p:cNvPicPr>
            <a:picLocks noChangeAspect="1"/>
          </p:cNvPicPr>
          <p:nvPr/>
        </p:nvPicPr>
        <p:blipFill>
          <a:blip r:embed="rId2"/>
          <a:stretch>
            <a:fillRect/>
          </a:stretch>
        </p:blipFill>
        <p:spPr>
          <a:xfrm>
            <a:off x="9301655" y="1545699"/>
            <a:ext cx="1881352" cy="2354317"/>
          </a:xfrm>
          <a:prstGeom prst="rect">
            <a:avLst/>
          </a:prstGeom>
        </p:spPr>
      </p:pic>
      <p:pic>
        <p:nvPicPr>
          <p:cNvPr id="8" name="Picture 7" descr="A card with dollar signs&#10;&#10;Description automatically generated">
            <a:extLst>
              <a:ext uri="{FF2B5EF4-FFF2-40B4-BE49-F238E27FC236}">
                <a16:creationId xmlns:a16="http://schemas.microsoft.com/office/drawing/2014/main" id="{8492A589-8726-8CC6-9854-0FDD02A1F3EB}"/>
              </a:ext>
            </a:extLst>
          </p:cNvPr>
          <p:cNvPicPr>
            <a:picLocks noChangeAspect="1"/>
          </p:cNvPicPr>
          <p:nvPr/>
        </p:nvPicPr>
        <p:blipFill>
          <a:blip r:embed="rId3"/>
          <a:stretch>
            <a:fillRect/>
          </a:stretch>
        </p:blipFill>
        <p:spPr>
          <a:xfrm>
            <a:off x="10134600" y="4044358"/>
            <a:ext cx="1907628" cy="2519855"/>
          </a:xfrm>
          <a:prstGeom prst="rect">
            <a:avLst/>
          </a:prstGeom>
        </p:spPr>
      </p:pic>
    </p:spTree>
    <p:extLst>
      <p:ext uri="{BB962C8B-B14F-4D97-AF65-F5344CB8AC3E}">
        <p14:creationId xmlns:p14="http://schemas.microsoft.com/office/powerpoint/2010/main" val="38058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D5D7D-A85B-C4AE-DE58-DCF4F41B3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C3D50-C31B-2DAA-C069-CBF5B736B067}"/>
              </a:ext>
            </a:extLst>
          </p:cNvPr>
          <p:cNvSpPr>
            <a:spLocks noGrp="1"/>
          </p:cNvSpPr>
          <p:nvPr>
            <p:ph type="title"/>
          </p:nvPr>
        </p:nvSpPr>
        <p:spPr>
          <a:xfrm>
            <a:off x="838200" y="293787"/>
            <a:ext cx="10063480" cy="592817"/>
          </a:xfrm>
        </p:spPr>
        <p:txBody>
          <a:bodyPr anchor="ctr">
            <a:normAutofit/>
          </a:bodyPr>
          <a:lstStyle/>
          <a:p>
            <a:r>
              <a:rPr lang="en-US" dirty="0"/>
              <a:t>The Other Cards</a:t>
            </a:r>
          </a:p>
        </p:txBody>
      </p:sp>
      <p:sp>
        <p:nvSpPr>
          <p:cNvPr id="3" name="Content Placeholder 2">
            <a:extLst>
              <a:ext uri="{FF2B5EF4-FFF2-40B4-BE49-F238E27FC236}">
                <a16:creationId xmlns:a16="http://schemas.microsoft.com/office/drawing/2014/main" id="{8C2C66F5-6413-FBE7-44F5-04EB8F21A832}"/>
              </a:ext>
            </a:extLst>
          </p:cNvPr>
          <p:cNvSpPr>
            <a:spLocks noGrp="1"/>
          </p:cNvSpPr>
          <p:nvPr>
            <p:ph sz="half" idx="13"/>
          </p:nvPr>
        </p:nvSpPr>
        <p:spPr>
          <a:xfrm>
            <a:off x="491836" y="1284373"/>
            <a:ext cx="8388927" cy="5393518"/>
          </a:xfrm>
        </p:spPr>
        <p:txBody>
          <a:bodyPr>
            <a:normAutofit/>
          </a:bodyPr>
          <a:lstStyle/>
          <a:p>
            <a:pPr>
              <a:lnSpc>
                <a:spcPct val="90000"/>
              </a:lnSpc>
            </a:pPr>
            <a:r>
              <a:rPr lang="en-US" sz="3600" dirty="0"/>
              <a:t>Foot-In-The-Door Financing</a:t>
            </a:r>
          </a:p>
          <a:p>
            <a:pPr lvl="1">
              <a:lnSpc>
                <a:spcPct val="90000"/>
              </a:lnSpc>
            </a:pPr>
            <a:r>
              <a:rPr lang="en-US" sz="3200" dirty="0"/>
              <a:t>Make the initial request small enough to get approved and request additional funds when in process</a:t>
            </a:r>
          </a:p>
          <a:p>
            <a:pPr lvl="1">
              <a:lnSpc>
                <a:spcPct val="90000"/>
              </a:lnSpc>
            </a:pPr>
            <a:r>
              <a:rPr lang="en-US" sz="3200" dirty="0"/>
              <a:t>Popular gameplay for one-time initiatives</a:t>
            </a:r>
          </a:p>
          <a:p>
            <a:pPr marL="457200" lvl="1" indent="0">
              <a:lnSpc>
                <a:spcPct val="90000"/>
              </a:lnSpc>
              <a:buNone/>
            </a:pPr>
            <a:endParaRPr lang="en-US" sz="3200" dirty="0"/>
          </a:p>
          <a:p>
            <a:pPr>
              <a:lnSpc>
                <a:spcPct val="90000"/>
              </a:lnSpc>
            </a:pPr>
            <a:r>
              <a:rPr lang="en-US" sz="3600" dirty="0"/>
              <a:t>Pilot Play</a:t>
            </a:r>
          </a:p>
          <a:p>
            <a:pPr lvl="1">
              <a:lnSpc>
                <a:spcPct val="90000"/>
              </a:lnSpc>
            </a:pPr>
            <a:r>
              <a:rPr lang="en-US" sz="3200" dirty="0"/>
              <a:t>Pitch the request as a pilot, which often become permanent with little scrutiny</a:t>
            </a:r>
          </a:p>
          <a:p>
            <a:pPr marL="0" indent="0">
              <a:lnSpc>
                <a:spcPct val="90000"/>
              </a:lnSpc>
              <a:buNone/>
            </a:pPr>
            <a:endParaRPr lang="en-US" sz="3600" dirty="0"/>
          </a:p>
        </p:txBody>
      </p:sp>
      <p:pic>
        <p:nvPicPr>
          <p:cNvPr id="6" name="Picture 5" descr="A full shot of a card&#10;&#10;Description automatically generated">
            <a:extLst>
              <a:ext uri="{FF2B5EF4-FFF2-40B4-BE49-F238E27FC236}">
                <a16:creationId xmlns:a16="http://schemas.microsoft.com/office/drawing/2014/main" id="{23D103AC-12F5-7504-B258-2A2E16D394B0}"/>
              </a:ext>
            </a:extLst>
          </p:cNvPr>
          <p:cNvPicPr>
            <a:picLocks noChangeAspect="1"/>
          </p:cNvPicPr>
          <p:nvPr/>
        </p:nvPicPr>
        <p:blipFill>
          <a:blip r:embed="rId2"/>
          <a:stretch>
            <a:fillRect/>
          </a:stretch>
        </p:blipFill>
        <p:spPr>
          <a:xfrm>
            <a:off x="9120177" y="1409064"/>
            <a:ext cx="1781503" cy="2425262"/>
          </a:xfrm>
          <a:prstGeom prst="rect">
            <a:avLst/>
          </a:prstGeom>
        </p:spPr>
      </p:pic>
      <p:pic>
        <p:nvPicPr>
          <p:cNvPr id="8" name="Picture 7" descr="A close-up of a playing card&#10;&#10;Description automatically generated">
            <a:extLst>
              <a:ext uri="{FF2B5EF4-FFF2-40B4-BE49-F238E27FC236}">
                <a16:creationId xmlns:a16="http://schemas.microsoft.com/office/drawing/2014/main" id="{9F1A930F-BB7E-0148-0CFE-B1166B572EA2}"/>
              </a:ext>
            </a:extLst>
          </p:cNvPr>
          <p:cNvPicPr>
            <a:picLocks noChangeAspect="1"/>
          </p:cNvPicPr>
          <p:nvPr/>
        </p:nvPicPr>
        <p:blipFill>
          <a:blip r:embed="rId3"/>
          <a:stretch>
            <a:fillRect/>
          </a:stretch>
        </p:blipFill>
        <p:spPr>
          <a:xfrm>
            <a:off x="9953121" y="4038600"/>
            <a:ext cx="1897117" cy="2414752"/>
          </a:xfrm>
          <a:prstGeom prst="rect">
            <a:avLst/>
          </a:prstGeom>
        </p:spPr>
      </p:pic>
    </p:spTree>
    <p:extLst>
      <p:ext uri="{BB962C8B-B14F-4D97-AF65-F5344CB8AC3E}">
        <p14:creationId xmlns:p14="http://schemas.microsoft.com/office/powerpoint/2010/main" val="3443732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4237-6D5E-DBAF-6E05-26D817929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46625-D5C1-5F25-6D55-2BE30978DDEC}"/>
              </a:ext>
            </a:extLst>
          </p:cNvPr>
          <p:cNvSpPr>
            <a:spLocks noGrp="1"/>
          </p:cNvSpPr>
          <p:nvPr>
            <p:ph type="title"/>
          </p:nvPr>
        </p:nvSpPr>
        <p:spPr>
          <a:xfrm>
            <a:off x="838200" y="293787"/>
            <a:ext cx="10063480" cy="592817"/>
          </a:xfrm>
        </p:spPr>
        <p:txBody>
          <a:bodyPr anchor="ctr">
            <a:normAutofit/>
          </a:bodyPr>
          <a:lstStyle/>
          <a:p>
            <a:r>
              <a:rPr lang="en-US" dirty="0"/>
              <a:t>The Other Cards</a:t>
            </a:r>
          </a:p>
        </p:txBody>
      </p:sp>
      <p:sp>
        <p:nvSpPr>
          <p:cNvPr id="3" name="Content Placeholder 2">
            <a:extLst>
              <a:ext uri="{FF2B5EF4-FFF2-40B4-BE49-F238E27FC236}">
                <a16:creationId xmlns:a16="http://schemas.microsoft.com/office/drawing/2014/main" id="{E62F4C8C-9350-A20C-6F4B-147E5E9C555C}"/>
              </a:ext>
            </a:extLst>
          </p:cNvPr>
          <p:cNvSpPr>
            <a:spLocks noGrp="1"/>
          </p:cNvSpPr>
          <p:nvPr>
            <p:ph sz="half" idx="13"/>
          </p:nvPr>
        </p:nvSpPr>
        <p:spPr>
          <a:xfrm>
            <a:off x="838199" y="1409064"/>
            <a:ext cx="7876309" cy="5376672"/>
          </a:xfrm>
        </p:spPr>
        <p:txBody>
          <a:bodyPr>
            <a:normAutofit/>
          </a:bodyPr>
          <a:lstStyle/>
          <a:p>
            <a:pPr>
              <a:lnSpc>
                <a:spcPct val="90000"/>
              </a:lnSpc>
            </a:pPr>
            <a:r>
              <a:rPr lang="en-US" dirty="0"/>
              <a:t>ROI Ruse</a:t>
            </a:r>
          </a:p>
          <a:p>
            <a:pPr lvl="1">
              <a:lnSpc>
                <a:spcPct val="90000"/>
              </a:lnSpc>
            </a:pPr>
            <a:r>
              <a:rPr lang="en-US" dirty="0"/>
              <a:t>Pitched as an investment due to offsetting revenues</a:t>
            </a:r>
          </a:p>
          <a:p>
            <a:pPr marL="457200" lvl="1" indent="0">
              <a:lnSpc>
                <a:spcPct val="90000"/>
              </a:lnSpc>
              <a:buNone/>
            </a:pPr>
            <a:endParaRPr lang="en-US" dirty="0"/>
          </a:p>
          <a:p>
            <a:pPr>
              <a:lnSpc>
                <a:spcPct val="90000"/>
              </a:lnSpc>
            </a:pPr>
            <a:r>
              <a:rPr lang="en-US" dirty="0"/>
              <a:t>Budget Low, Mid-Year Grow</a:t>
            </a:r>
          </a:p>
          <a:p>
            <a:pPr lvl="1">
              <a:lnSpc>
                <a:spcPct val="90000"/>
              </a:lnSpc>
            </a:pPr>
            <a:r>
              <a:rPr lang="en-US" dirty="0"/>
              <a:t>Leaving key components out of the ask</a:t>
            </a:r>
          </a:p>
          <a:p>
            <a:pPr lvl="2">
              <a:lnSpc>
                <a:spcPct val="90000"/>
              </a:lnSpc>
            </a:pPr>
            <a:r>
              <a:rPr lang="en-US" dirty="0"/>
              <a:t>A request for personnel that doesn’t include a required vehicle and technology</a:t>
            </a:r>
          </a:p>
          <a:p>
            <a:pPr marL="914400" lvl="2" indent="0">
              <a:lnSpc>
                <a:spcPct val="90000"/>
              </a:lnSpc>
              <a:buNone/>
            </a:pPr>
            <a:endParaRPr lang="en-US" dirty="0"/>
          </a:p>
          <a:p>
            <a:pPr>
              <a:lnSpc>
                <a:spcPct val="90000"/>
              </a:lnSpc>
            </a:pPr>
            <a:r>
              <a:rPr lang="en-US" dirty="0"/>
              <a:t>Blend and Extend</a:t>
            </a:r>
          </a:p>
          <a:p>
            <a:pPr lvl="1">
              <a:lnSpc>
                <a:spcPct val="90000"/>
              </a:lnSpc>
            </a:pPr>
            <a:r>
              <a:rPr lang="en-US" dirty="0"/>
              <a:t>Disguises new programs as extensions of existing programs</a:t>
            </a:r>
          </a:p>
        </p:txBody>
      </p:sp>
      <p:pic>
        <p:nvPicPr>
          <p:cNvPr id="6" name="Picture 5" descr="A full sized playing card with dollar signs&#10;&#10;Description automatically generated">
            <a:extLst>
              <a:ext uri="{FF2B5EF4-FFF2-40B4-BE49-F238E27FC236}">
                <a16:creationId xmlns:a16="http://schemas.microsoft.com/office/drawing/2014/main" id="{2A5F0882-67E2-8135-5CC2-3D78AB1A230F}"/>
              </a:ext>
            </a:extLst>
          </p:cNvPr>
          <p:cNvPicPr>
            <a:picLocks noChangeAspect="1"/>
          </p:cNvPicPr>
          <p:nvPr/>
        </p:nvPicPr>
        <p:blipFill>
          <a:blip r:embed="rId2"/>
          <a:stretch>
            <a:fillRect/>
          </a:stretch>
        </p:blipFill>
        <p:spPr>
          <a:xfrm>
            <a:off x="8156448" y="1299336"/>
            <a:ext cx="1499616" cy="1828800"/>
          </a:xfrm>
          <a:prstGeom prst="rect">
            <a:avLst/>
          </a:prstGeom>
        </p:spPr>
      </p:pic>
      <p:pic>
        <p:nvPicPr>
          <p:cNvPr id="8" name="Picture 7" descr="A full shot of a card&#10;&#10;Description automatically generated">
            <a:extLst>
              <a:ext uri="{FF2B5EF4-FFF2-40B4-BE49-F238E27FC236}">
                <a16:creationId xmlns:a16="http://schemas.microsoft.com/office/drawing/2014/main" id="{0A40AAF8-96D5-07BF-31A6-4058F13890E0}"/>
              </a:ext>
            </a:extLst>
          </p:cNvPr>
          <p:cNvPicPr>
            <a:picLocks noChangeAspect="1"/>
          </p:cNvPicPr>
          <p:nvPr/>
        </p:nvPicPr>
        <p:blipFill>
          <a:blip r:embed="rId3"/>
          <a:stretch>
            <a:fillRect/>
          </a:stretch>
        </p:blipFill>
        <p:spPr>
          <a:xfrm>
            <a:off x="9496552" y="3128136"/>
            <a:ext cx="1405128" cy="1828800"/>
          </a:xfrm>
          <a:prstGeom prst="rect">
            <a:avLst/>
          </a:prstGeom>
        </p:spPr>
      </p:pic>
      <p:pic>
        <p:nvPicPr>
          <p:cNvPr id="10" name="Picture 9" descr="A card with dollar signs&#10;&#10;Description automatically generated">
            <a:extLst>
              <a:ext uri="{FF2B5EF4-FFF2-40B4-BE49-F238E27FC236}">
                <a16:creationId xmlns:a16="http://schemas.microsoft.com/office/drawing/2014/main" id="{46BAC36E-5B09-5AE3-AF25-C8BE0315F623}"/>
              </a:ext>
            </a:extLst>
          </p:cNvPr>
          <p:cNvPicPr>
            <a:picLocks noChangeAspect="1"/>
          </p:cNvPicPr>
          <p:nvPr/>
        </p:nvPicPr>
        <p:blipFill>
          <a:blip r:embed="rId4"/>
          <a:stretch>
            <a:fillRect/>
          </a:stretch>
        </p:blipFill>
        <p:spPr>
          <a:xfrm>
            <a:off x="10750296" y="4956936"/>
            <a:ext cx="1371600" cy="1828800"/>
          </a:xfrm>
          <a:prstGeom prst="rect">
            <a:avLst/>
          </a:prstGeom>
        </p:spPr>
      </p:pic>
    </p:spTree>
    <p:extLst>
      <p:ext uri="{BB962C8B-B14F-4D97-AF65-F5344CB8AC3E}">
        <p14:creationId xmlns:p14="http://schemas.microsoft.com/office/powerpoint/2010/main" val="3059334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1EA5-3E3C-ACCF-BCBE-3CA62B00E70A}"/>
              </a:ext>
            </a:extLst>
          </p:cNvPr>
          <p:cNvSpPr>
            <a:spLocks noGrp="1"/>
          </p:cNvSpPr>
          <p:nvPr>
            <p:ph type="title"/>
          </p:nvPr>
        </p:nvSpPr>
        <p:spPr>
          <a:xfrm>
            <a:off x="838200" y="293787"/>
            <a:ext cx="10063480" cy="592817"/>
          </a:xfrm>
        </p:spPr>
        <p:txBody>
          <a:bodyPr anchor="ctr">
            <a:normAutofit/>
          </a:bodyPr>
          <a:lstStyle/>
          <a:p>
            <a:r>
              <a:rPr lang="en-US" dirty="0"/>
              <a:t>Wildcards!</a:t>
            </a:r>
          </a:p>
        </p:txBody>
      </p:sp>
      <p:pic>
        <p:nvPicPr>
          <p:cNvPr id="4" name="Content Placeholder 3">
            <a:extLst>
              <a:ext uri="{FF2B5EF4-FFF2-40B4-BE49-F238E27FC236}">
                <a16:creationId xmlns:a16="http://schemas.microsoft.com/office/drawing/2014/main" id="{6E42A98E-B766-AE01-91BB-8B64271899C2}"/>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1612027" y="1409064"/>
            <a:ext cx="3486626" cy="4648835"/>
          </a:xfrm>
          <a:noFill/>
        </p:spPr>
      </p:pic>
      <p:sp>
        <p:nvSpPr>
          <p:cNvPr id="9" name="Content Placeholder 3">
            <a:extLst>
              <a:ext uri="{FF2B5EF4-FFF2-40B4-BE49-F238E27FC236}">
                <a16:creationId xmlns:a16="http://schemas.microsoft.com/office/drawing/2014/main" id="{FDFCCC57-526F-FCB0-3335-5F70DF73B976}"/>
              </a:ext>
            </a:extLst>
          </p:cNvPr>
          <p:cNvSpPr>
            <a:spLocks noGrp="1"/>
          </p:cNvSpPr>
          <p:nvPr>
            <p:ph sz="half" idx="14"/>
          </p:nvPr>
        </p:nvSpPr>
        <p:spPr>
          <a:xfrm>
            <a:off x="5221357" y="1409064"/>
            <a:ext cx="6132443" cy="4648835"/>
          </a:xfrm>
        </p:spPr>
        <p:txBody>
          <a:bodyPr/>
          <a:lstStyle/>
          <a:p>
            <a:r>
              <a:rPr lang="en-US" dirty="0"/>
              <a:t>What games have you seen?</a:t>
            </a:r>
          </a:p>
          <a:p>
            <a:r>
              <a:rPr lang="en-US" dirty="0"/>
              <a:t>Games weaponize…</a:t>
            </a:r>
          </a:p>
          <a:p>
            <a:pPr lvl="1"/>
            <a:r>
              <a:rPr lang="en-US" dirty="0"/>
              <a:t>Overconfidence bias</a:t>
            </a:r>
          </a:p>
          <a:p>
            <a:pPr lvl="1"/>
            <a:r>
              <a:rPr lang="en-US" dirty="0"/>
              <a:t>Confirmation bias</a:t>
            </a:r>
          </a:p>
          <a:p>
            <a:pPr lvl="1"/>
            <a:r>
              <a:rPr lang="en-US" dirty="0"/>
              <a:t>Anchoring bias</a:t>
            </a:r>
          </a:p>
          <a:p>
            <a:pPr lvl="1"/>
            <a:r>
              <a:rPr lang="en-US" dirty="0"/>
              <a:t>Sunk cost fallacy</a:t>
            </a:r>
          </a:p>
          <a:p>
            <a:pPr lvl="1"/>
            <a:r>
              <a:rPr lang="en-US" dirty="0"/>
              <a:t>Reasoning from anecdote</a:t>
            </a:r>
          </a:p>
          <a:p>
            <a:pPr lvl="1"/>
            <a:r>
              <a:rPr lang="en-US" dirty="0"/>
              <a:t>Narrow framing</a:t>
            </a:r>
          </a:p>
        </p:txBody>
      </p:sp>
    </p:spTree>
    <p:extLst>
      <p:ext uri="{BB962C8B-B14F-4D97-AF65-F5344CB8AC3E}">
        <p14:creationId xmlns:p14="http://schemas.microsoft.com/office/powerpoint/2010/main" val="3784103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F2A41-E85F-79E6-C879-31C5FD6B8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C304C9-4C89-9E82-EF95-A3DAF43E71B4}"/>
              </a:ext>
            </a:extLst>
          </p:cNvPr>
          <p:cNvSpPr>
            <a:spLocks noGrp="1"/>
          </p:cNvSpPr>
          <p:nvPr>
            <p:ph type="ctrTitle"/>
          </p:nvPr>
        </p:nvSpPr>
        <p:spPr/>
        <p:txBody>
          <a:bodyPr/>
          <a:lstStyle/>
          <a:p>
            <a:r>
              <a:rPr lang="en-US"/>
              <a:t>What to do about </a:t>
            </a:r>
            <a:r>
              <a:rPr lang="en-US" dirty="0"/>
              <a:t>it?</a:t>
            </a:r>
          </a:p>
        </p:txBody>
      </p:sp>
      <p:sp>
        <p:nvSpPr>
          <p:cNvPr id="3" name="Subtitle 2">
            <a:extLst>
              <a:ext uri="{FF2B5EF4-FFF2-40B4-BE49-F238E27FC236}">
                <a16:creationId xmlns:a16="http://schemas.microsoft.com/office/drawing/2014/main" id="{367BDF91-385D-8D38-A57C-28D8E982DC3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8590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F1BA-09BC-0E1C-F44D-DDCBD9970929}"/>
              </a:ext>
            </a:extLst>
          </p:cNvPr>
          <p:cNvSpPr>
            <a:spLocks noGrp="1"/>
          </p:cNvSpPr>
          <p:nvPr>
            <p:ph type="title"/>
          </p:nvPr>
        </p:nvSpPr>
        <p:spPr>
          <a:xfrm>
            <a:off x="838200" y="365125"/>
            <a:ext cx="10515600" cy="1325563"/>
          </a:xfrm>
        </p:spPr>
        <p:txBody>
          <a:bodyPr anchor="ctr">
            <a:normAutofit/>
          </a:bodyPr>
          <a:lstStyle/>
          <a:p>
            <a:r>
              <a:rPr lang="en-US" dirty="0"/>
              <a:t>DEFENSIVE COUNTERMEASURES</a:t>
            </a:r>
          </a:p>
        </p:txBody>
      </p:sp>
      <p:pic>
        <p:nvPicPr>
          <p:cNvPr id="5" name="Picture 4">
            <a:extLst>
              <a:ext uri="{FF2B5EF4-FFF2-40B4-BE49-F238E27FC236}">
                <a16:creationId xmlns:a16="http://schemas.microsoft.com/office/drawing/2014/main" id="{0FE52785-9BB3-9DA7-802E-40BBEF815F2C}"/>
              </a:ext>
            </a:extLst>
          </p:cNvPr>
          <p:cNvPicPr>
            <a:picLocks noChangeAspect="1"/>
          </p:cNvPicPr>
          <p:nvPr/>
        </p:nvPicPr>
        <p:blipFill>
          <a:blip r:embed="rId3"/>
          <a:stretch>
            <a:fillRect/>
          </a:stretch>
        </p:blipFill>
        <p:spPr>
          <a:xfrm>
            <a:off x="3976117" y="1825625"/>
            <a:ext cx="4239765" cy="4351338"/>
          </a:xfrm>
          <a:prstGeom prst="rect">
            <a:avLst/>
          </a:prstGeom>
          <a:noFill/>
        </p:spPr>
      </p:pic>
    </p:spTree>
    <p:extLst>
      <p:ext uri="{BB962C8B-B14F-4D97-AF65-F5344CB8AC3E}">
        <p14:creationId xmlns:p14="http://schemas.microsoft.com/office/powerpoint/2010/main" val="399299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66B-CAD6-E066-A0DE-5075C2FC2BF5}"/>
              </a:ext>
            </a:extLst>
          </p:cNvPr>
          <p:cNvSpPr>
            <a:spLocks noGrp="1"/>
          </p:cNvSpPr>
          <p:nvPr>
            <p:ph type="title"/>
          </p:nvPr>
        </p:nvSpPr>
        <p:spPr>
          <a:xfrm>
            <a:off x="838199" y="293787"/>
            <a:ext cx="10997629" cy="592817"/>
          </a:xfrm>
        </p:spPr>
        <p:txBody>
          <a:bodyPr/>
          <a:lstStyle/>
          <a:p>
            <a:r>
              <a:rPr lang="en-US" dirty="0"/>
              <a:t>The Padding Play and the Mandate Masquerade</a:t>
            </a:r>
          </a:p>
        </p:txBody>
      </p:sp>
      <p:pic>
        <p:nvPicPr>
          <p:cNvPr id="5" name="Picture 4" descr="A card with a person holding a stack of coins&#10;&#10;Description automatically generated">
            <a:extLst>
              <a:ext uri="{FF2B5EF4-FFF2-40B4-BE49-F238E27FC236}">
                <a16:creationId xmlns:a16="http://schemas.microsoft.com/office/drawing/2014/main" id="{483CE597-65DE-7277-BF12-855BEE7E4265}"/>
              </a:ext>
            </a:extLst>
          </p:cNvPr>
          <p:cNvPicPr>
            <a:picLocks noChangeAspect="1"/>
          </p:cNvPicPr>
          <p:nvPr/>
        </p:nvPicPr>
        <p:blipFill>
          <a:blip r:embed="rId2"/>
          <a:stretch>
            <a:fillRect/>
          </a:stretch>
        </p:blipFill>
        <p:spPr>
          <a:xfrm>
            <a:off x="1339516" y="1213854"/>
            <a:ext cx="4339868" cy="5786491"/>
          </a:xfrm>
          <a:prstGeom prst="rect">
            <a:avLst/>
          </a:prstGeom>
        </p:spPr>
      </p:pic>
      <p:pic>
        <p:nvPicPr>
          <p:cNvPr id="6" name="Picture 5" descr="A card with dollar signs&#10;&#10;Description automatically generated">
            <a:extLst>
              <a:ext uri="{FF2B5EF4-FFF2-40B4-BE49-F238E27FC236}">
                <a16:creationId xmlns:a16="http://schemas.microsoft.com/office/drawing/2014/main" id="{AFB1AD8C-141A-2018-0EE2-9A0F6A9E26B3}"/>
              </a:ext>
            </a:extLst>
          </p:cNvPr>
          <p:cNvPicPr>
            <a:picLocks noChangeAspect="1"/>
          </p:cNvPicPr>
          <p:nvPr/>
        </p:nvPicPr>
        <p:blipFill>
          <a:blip r:embed="rId3"/>
          <a:stretch>
            <a:fillRect/>
          </a:stretch>
        </p:blipFill>
        <p:spPr>
          <a:xfrm>
            <a:off x="6528223" y="1146296"/>
            <a:ext cx="4218546" cy="5909941"/>
          </a:xfrm>
          <a:prstGeom prst="rect">
            <a:avLst/>
          </a:prstGeom>
        </p:spPr>
      </p:pic>
    </p:spTree>
    <p:extLst>
      <p:ext uri="{BB962C8B-B14F-4D97-AF65-F5344CB8AC3E}">
        <p14:creationId xmlns:p14="http://schemas.microsoft.com/office/powerpoint/2010/main" val="1549484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5C9E-D6C9-7141-27FA-8B1CCF46E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4946E-CD74-9CEC-C0A7-66D6F4F96BE4}"/>
              </a:ext>
            </a:extLst>
          </p:cNvPr>
          <p:cNvSpPr>
            <a:spLocks noGrp="1"/>
          </p:cNvSpPr>
          <p:nvPr>
            <p:ph type="title"/>
          </p:nvPr>
        </p:nvSpPr>
        <p:spPr/>
        <p:txBody>
          <a:bodyPr/>
          <a:lstStyle/>
          <a:p>
            <a:r>
              <a:rPr lang="en-US" dirty="0"/>
              <a:t>Playbook – Countering Gameplay</a:t>
            </a:r>
          </a:p>
        </p:txBody>
      </p:sp>
      <p:sp>
        <p:nvSpPr>
          <p:cNvPr id="3" name="Content Placeholder 2">
            <a:extLst>
              <a:ext uri="{FF2B5EF4-FFF2-40B4-BE49-F238E27FC236}">
                <a16:creationId xmlns:a16="http://schemas.microsoft.com/office/drawing/2014/main" id="{86B67922-3E83-3CFA-D63C-5FDE197D6C3C}"/>
              </a:ext>
            </a:extLst>
          </p:cNvPr>
          <p:cNvSpPr>
            <a:spLocks noGrp="1"/>
          </p:cNvSpPr>
          <p:nvPr>
            <p:ph sz="half" idx="1"/>
          </p:nvPr>
        </p:nvSpPr>
        <p:spPr/>
        <p:txBody>
          <a:bodyPr>
            <a:normAutofit/>
          </a:bodyPr>
          <a:lstStyle/>
          <a:p>
            <a:r>
              <a:rPr lang="en-US" dirty="0"/>
              <a:t>Foundation is environment not conducive to gameplay</a:t>
            </a:r>
          </a:p>
          <a:p>
            <a:pPr lvl="1"/>
            <a:r>
              <a:rPr lang="en-US" dirty="0"/>
              <a:t>Won’t eliminate but will reduce/mitigate</a:t>
            </a:r>
          </a:p>
          <a:p>
            <a:r>
              <a:rPr lang="en-US" dirty="0"/>
              <a:t>Reference GFOA’s </a:t>
            </a:r>
            <a:r>
              <a:rPr lang="en-US" i="1" dirty="0"/>
              <a:t>Financial Foundations for Budgeting</a:t>
            </a:r>
            <a:endParaRPr lang="en-US" dirty="0"/>
          </a:p>
          <a:p>
            <a:pPr marL="0" indent="0">
              <a:buNone/>
            </a:pPr>
            <a:endParaRPr lang="en-US" dirty="0"/>
          </a:p>
          <a:p>
            <a:pPr lvl="2"/>
            <a:endParaRPr lang="en-US" dirty="0"/>
          </a:p>
        </p:txBody>
      </p:sp>
      <p:graphicFrame>
        <p:nvGraphicFramePr>
          <p:cNvPr id="4" name="Diagram 3">
            <a:extLst>
              <a:ext uri="{FF2B5EF4-FFF2-40B4-BE49-F238E27FC236}">
                <a16:creationId xmlns:a16="http://schemas.microsoft.com/office/drawing/2014/main" id="{919210D3-F4CD-32E2-9A55-ECA87B10532E}"/>
              </a:ext>
            </a:extLst>
          </p:cNvPr>
          <p:cNvGraphicFramePr/>
          <p:nvPr/>
        </p:nvGraphicFramePr>
        <p:xfrm>
          <a:off x="768604" y="3142827"/>
          <a:ext cx="10670540" cy="3321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6968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5C9E-D6C9-7141-27FA-8B1CCF46E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4946E-CD74-9CEC-C0A7-66D6F4F96BE4}"/>
              </a:ext>
            </a:extLst>
          </p:cNvPr>
          <p:cNvSpPr>
            <a:spLocks noGrp="1"/>
          </p:cNvSpPr>
          <p:nvPr>
            <p:ph type="title"/>
          </p:nvPr>
        </p:nvSpPr>
        <p:spPr/>
        <p:txBody>
          <a:bodyPr/>
          <a:lstStyle/>
          <a:p>
            <a:r>
              <a:rPr lang="en-US" dirty="0"/>
              <a:t>Playbook – Countering Gameplay</a:t>
            </a:r>
          </a:p>
        </p:txBody>
      </p:sp>
      <p:sp>
        <p:nvSpPr>
          <p:cNvPr id="3" name="Content Placeholder 2">
            <a:extLst>
              <a:ext uri="{FF2B5EF4-FFF2-40B4-BE49-F238E27FC236}">
                <a16:creationId xmlns:a16="http://schemas.microsoft.com/office/drawing/2014/main" id="{86B67922-3E83-3CFA-D63C-5FDE197D6C3C}"/>
              </a:ext>
            </a:extLst>
          </p:cNvPr>
          <p:cNvSpPr>
            <a:spLocks noGrp="1"/>
          </p:cNvSpPr>
          <p:nvPr>
            <p:ph sz="half" idx="1"/>
          </p:nvPr>
        </p:nvSpPr>
        <p:spPr/>
        <p:txBody>
          <a:bodyPr>
            <a:normAutofit/>
          </a:bodyPr>
          <a:lstStyle/>
          <a:p>
            <a:r>
              <a:rPr lang="en-US" dirty="0"/>
              <a:t>Foundation is environment not conducive to gameplay</a:t>
            </a:r>
          </a:p>
          <a:p>
            <a:pPr lvl="1"/>
            <a:r>
              <a:rPr lang="en-US" dirty="0"/>
              <a:t>Won’t eliminate but will reduce/mitigate</a:t>
            </a:r>
          </a:p>
          <a:p>
            <a:r>
              <a:rPr lang="en-US" dirty="0"/>
              <a:t>Reference GFOA’s </a:t>
            </a:r>
            <a:r>
              <a:rPr lang="en-US" i="1" dirty="0"/>
              <a:t>Financial Foundations for Budgeting</a:t>
            </a:r>
            <a:endParaRPr lang="en-US" dirty="0"/>
          </a:p>
          <a:p>
            <a:pPr marL="0" indent="0">
              <a:buNone/>
            </a:pPr>
            <a:endParaRPr lang="en-US" dirty="0"/>
          </a:p>
          <a:p>
            <a:pPr lvl="2"/>
            <a:endParaRPr lang="en-US" dirty="0"/>
          </a:p>
        </p:txBody>
      </p:sp>
      <p:graphicFrame>
        <p:nvGraphicFramePr>
          <p:cNvPr id="4" name="Diagram 3">
            <a:extLst>
              <a:ext uri="{FF2B5EF4-FFF2-40B4-BE49-F238E27FC236}">
                <a16:creationId xmlns:a16="http://schemas.microsoft.com/office/drawing/2014/main" id="{919210D3-F4CD-32E2-9A55-ECA87B10532E}"/>
              </a:ext>
            </a:extLst>
          </p:cNvPr>
          <p:cNvGraphicFramePr/>
          <p:nvPr>
            <p:extLst>
              <p:ext uri="{D42A27DB-BD31-4B8C-83A1-F6EECF244321}">
                <p14:modId xmlns:p14="http://schemas.microsoft.com/office/powerpoint/2010/main" val="1199343157"/>
              </p:ext>
            </p:extLst>
          </p:nvPr>
        </p:nvGraphicFramePr>
        <p:xfrm>
          <a:off x="768604" y="3142827"/>
          <a:ext cx="10670540" cy="3321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34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A3623-C645-9D49-6554-42D5F9F51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A74BF-1CC4-91F8-9896-5FBFEEEED16F}"/>
              </a:ext>
            </a:extLst>
          </p:cNvPr>
          <p:cNvSpPr>
            <a:spLocks noGrp="1"/>
          </p:cNvSpPr>
          <p:nvPr>
            <p:ph type="title"/>
          </p:nvPr>
        </p:nvSpPr>
        <p:spPr>
          <a:xfrm>
            <a:off x="838200" y="293787"/>
            <a:ext cx="10063480" cy="592817"/>
          </a:xfrm>
        </p:spPr>
        <p:txBody>
          <a:bodyPr anchor="ctr">
            <a:normAutofit/>
          </a:bodyPr>
          <a:lstStyle/>
          <a:p>
            <a:r>
              <a:rPr lang="en-US" dirty="0"/>
              <a:t>Defensive Playbook – Decision Architecture </a:t>
            </a:r>
          </a:p>
        </p:txBody>
      </p:sp>
      <p:sp>
        <p:nvSpPr>
          <p:cNvPr id="3" name="Content Placeholder 2">
            <a:extLst>
              <a:ext uri="{FF2B5EF4-FFF2-40B4-BE49-F238E27FC236}">
                <a16:creationId xmlns:a16="http://schemas.microsoft.com/office/drawing/2014/main" id="{32EFECEA-15EF-098D-BA80-63EEC64AC1B8}"/>
              </a:ext>
            </a:extLst>
          </p:cNvPr>
          <p:cNvSpPr>
            <a:spLocks noGrp="1"/>
          </p:cNvSpPr>
          <p:nvPr>
            <p:ph sz="half" idx="13"/>
          </p:nvPr>
        </p:nvSpPr>
        <p:spPr>
          <a:xfrm>
            <a:off x="838200" y="1409064"/>
            <a:ext cx="5034280" cy="4648835"/>
          </a:xfrm>
        </p:spPr>
        <p:txBody>
          <a:bodyPr>
            <a:normAutofit/>
          </a:bodyPr>
          <a:lstStyle/>
          <a:p>
            <a:pPr>
              <a:lnSpc>
                <a:spcPct val="90000"/>
              </a:lnSpc>
            </a:pPr>
            <a:r>
              <a:rPr lang="en-US" sz="2600" dirty="0"/>
              <a:t>Shape the decision-making environment to counteract the weaponization of cognitive biases and logical fallacies that game play relies on.</a:t>
            </a:r>
          </a:p>
          <a:p>
            <a:pPr>
              <a:lnSpc>
                <a:spcPct val="90000"/>
              </a:lnSpc>
            </a:pPr>
            <a:endParaRPr lang="en-US" sz="2600" dirty="0"/>
          </a:p>
          <a:p>
            <a:pPr>
              <a:lnSpc>
                <a:spcPct val="90000"/>
              </a:lnSpc>
            </a:pPr>
            <a:r>
              <a:rPr lang="en-US" sz="2600" dirty="0"/>
              <a:t>Padding play</a:t>
            </a:r>
          </a:p>
          <a:p>
            <a:pPr lvl="1">
              <a:lnSpc>
                <a:spcPct val="90000"/>
              </a:lnSpc>
            </a:pPr>
            <a:r>
              <a:rPr lang="en-US" sz="2200" dirty="0"/>
              <a:t>Examine assumptions behind the request</a:t>
            </a:r>
          </a:p>
          <a:p>
            <a:pPr lvl="1">
              <a:lnSpc>
                <a:spcPct val="90000"/>
              </a:lnSpc>
            </a:pPr>
            <a:r>
              <a:rPr lang="en-US" sz="2200" dirty="0"/>
              <a:t>Propose higher value options to achieve the same outcome</a:t>
            </a:r>
          </a:p>
        </p:txBody>
      </p:sp>
      <p:pic>
        <p:nvPicPr>
          <p:cNvPr id="6" name="Picture 5">
            <a:extLst>
              <a:ext uri="{FF2B5EF4-FFF2-40B4-BE49-F238E27FC236}">
                <a16:creationId xmlns:a16="http://schemas.microsoft.com/office/drawing/2014/main" id="{D6910153-4EC5-E9BF-DCFA-73D063155158}"/>
              </a:ext>
            </a:extLst>
          </p:cNvPr>
          <p:cNvPicPr>
            <a:picLocks noChangeAspect="1"/>
          </p:cNvPicPr>
          <p:nvPr/>
        </p:nvPicPr>
        <p:blipFill>
          <a:blip r:embed="rId3"/>
          <a:stretch>
            <a:fillRect/>
          </a:stretch>
        </p:blipFill>
        <p:spPr>
          <a:xfrm>
            <a:off x="7199773" y="1409064"/>
            <a:ext cx="4154027" cy="5325164"/>
          </a:xfrm>
          <a:prstGeom prst="rect">
            <a:avLst/>
          </a:prstGeom>
          <a:ln>
            <a:solidFill>
              <a:schemeClr val="tx1"/>
            </a:solidFill>
          </a:ln>
        </p:spPr>
      </p:pic>
    </p:spTree>
    <p:extLst>
      <p:ext uri="{BB962C8B-B14F-4D97-AF65-F5344CB8AC3E}">
        <p14:creationId xmlns:p14="http://schemas.microsoft.com/office/powerpoint/2010/main" val="1217244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76B6-3A35-1208-5D87-9261C8528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B49D9-C1F5-28B7-5434-654CAFF51E5B}"/>
              </a:ext>
            </a:extLst>
          </p:cNvPr>
          <p:cNvSpPr>
            <a:spLocks noGrp="1"/>
          </p:cNvSpPr>
          <p:nvPr>
            <p:ph type="title"/>
          </p:nvPr>
        </p:nvSpPr>
        <p:spPr/>
        <p:txBody>
          <a:bodyPr/>
          <a:lstStyle/>
          <a:p>
            <a:r>
              <a:rPr lang="en-US" dirty="0"/>
              <a:t>Playbook – Countering Gameplay</a:t>
            </a:r>
          </a:p>
        </p:txBody>
      </p:sp>
      <p:sp>
        <p:nvSpPr>
          <p:cNvPr id="3" name="Content Placeholder 2">
            <a:extLst>
              <a:ext uri="{FF2B5EF4-FFF2-40B4-BE49-F238E27FC236}">
                <a16:creationId xmlns:a16="http://schemas.microsoft.com/office/drawing/2014/main" id="{7FD50041-5C05-A9CC-537C-6F3F3EBC64D0}"/>
              </a:ext>
            </a:extLst>
          </p:cNvPr>
          <p:cNvSpPr>
            <a:spLocks noGrp="1"/>
          </p:cNvSpPr>
          <p:nvPr>
            <p:ph sz="half" idx="1"/>
          </p:nvPr>
        </p:nvSpPr>
        <p:spPr/>
        <p:txBody>
          <a:bodyPr>
            <a:normAutofit/>
          </a:bodyPr>
          <a:lstStyle/>
          <a:p>
            <a:r>
              <a:rPr lang="en-US" dirty="0"/>
              <a:t>Crisis Card</a:t>
            </a:r>
          </a:p>
          <a:p>
            <a:pPr lvl="1"/>
            <a:r>
              <a:rPr lang="en-US" dirty="0"/>
              <a:t>Crisis card works through narrow framing</a:t>
            </a:r>
          </a:p>
          <a:p>
            <a:pPr lvl="2"/>
            <a:r>
              <a:rPr lang="en-US" dirty="0"/>
              <a:t>Widen the option set</a:t>
            </a:r>
          </a:p>
          <a:p>
            <a:pPr lvl="2"/>
            <a:endParaRPr lang="en-US" dirty="0"/>
          </a:p>
          <a:p>
            <a:r>
              <a:rPr lang="en-US" dirty="0"/>
              <a:t>Fairness is Essential </a:t>
            </a:r>
          </a:p>
          <a:p>
            <a:pPr lvl="1"/>
            <a:r>
              <a:rPr lang="en-US" dirty="0"/>
              <a:t>Process perceived as fair</a:t>
            </a:r>
          </a:p>
          <a:p>
            <a:pPr lvl="2"/>
            <a:r>
              <a:rPr lang="en-US" dirty="0"/>
              <a:t>Includes staying within the process and not rewarding work arounds</a:t>
            </a:r>
          </a:p>
          <a:p>
            <a:pPr lvl="2"/>
            <a:endParaRPr lang="en-US" dirty="0"/>
          </a:p>
        </p:txBody>
      </p:sp>
    </p:spTree>
    <p:extLst>
      <p:ext uri="{BB962C8B-B14F-4D97-AF65-F5344CB8AC3E}">
        <p14:creationId xmlns:p14="http://schemas.microsoft.com/office/powerpoint/2010/main" val="2512956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66C0F-C22E-6996-AB93-59A7EC6A5DF7}"/>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TARGET BASED BUDGETING</a:t>
            </a:r>
          </a:p>
        </p:txBody>
      </p:sp>
      <p:sp>
        <p:nvSpPr>
          <p:cNvPr id="3" name="Text Placeholder 2">
            <a:extLst>
              <a:ext uri="{FF2B5EF4-FFF2-40B4-BE49-F238E27FC236}">
                <a16:creationId xmlns:a16="http://schemas.microsoft.com/office/drawing/2014/main" id="{AB3C2140-00E0-0959-6300-BED722187888}"/>
              </a:ext>
            </a:extLst>
          </p:cNvPr>
          <p:cNvSpPr>
            <a:spLocks noGrp="1"/>
          </p:cNvSpPr>
          <p:nvPr>
            <p:ph type="body" idx="1"/>
          </p:nvPr>
        </p:nvSpPr>
        <p:spPr>
          <a:xfrm>
            <a:off x="5297760" y="4636008"/>
            <a:ext cx="6251111" cy="1572768"/>
          </a:xfrm>
        </p:spPr>
        <p:txBody>
          <a:bodyPr vert="horz" lIns="91440" tIns="45720" rIns="91440" bIns="45720" rtlCol="0">
            <a:normAutofit/>
          </a:bodyPr>
          <a:lstStyle/>
          <a:p>
            <a:r>
              <a:rPr lang="en-US">
                <a:solidFill>
                  <a:schemeClr val="tx1"/>
                </a:solidFill>
              </a:rPr>
              <a:t>Defensive strategy to minimize gamesmanship behavior</a:t>
            </a:r>
          </a:p>
        </p:txBody>
      </p:sp>
      <p:pic>
        <p:nvPicPr>
          <p:cNvPr id="7" name="Picture 6" descr="A person in a garment holding a sword&#10;&#10;Description automatically generated">
            <a:extLst>
              <a:ext uri="{FF2B5EF4-FFF2-40B4-BE49-F238E27FC236}">
                <a16:creationId xmlns:a16="http://schemas.microsoft.com/office/drawing/2014/main" id="{964454C7-B33E-E9DA-EEA2-7A91FC5335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D3B839-00E4-2EB1-9FAA-070F95E1FEB4}"/>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freepngimg.com/png/35683-gladiato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885527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F8B2-186D-E643-2511-BAE4663A45A2}"/>
              </a:ext>
            </a:extLst>
          </p:cNvPr>
          <p:cNvSpPr>
            <a:spLocks noGrp="1"/>
          </p:cNvSpPr>
          <p:nvPr>
            <p:ph type="title"/>
          </p:nvPr>
        </p:nvSpPr>
        <p:spPr/>
        <p:txBody>
          <a:bodyPr/>
          <a:lstStyle/>
          <a:p>
            <a:r>
              <a:rPr lang="en-US" dirty="0"/>
              <a:t>REMOVING PLAY FROM THE EQUATION – Target Based Budgeting</a:t>
            </a:r>
          </a:p>
        </p:txBody>
      </p:sp>
      <p:sp>
        <p:nvSpPr>
          <p:cNvPr id="4" name="Text Placeholder 3">
            <a:extLst>
              <a:ext uri="{FF2B5EF4-FFF2-40B4-BE49-F238E27FC236}">
                <a16:creationId xmlns:a16="http://schemas.microsoft.com/office/drawing/2014/main" id="{178A9AA7-73B0-3718-85DF-9C0B2E603A05}"/>
              </a:ext>
            </a:extLst>
          </p:cNvPr>
          <p:cNvSpPr>
            <a:spLocks noGrp="1"/>
          </p:cNvSpPr>
          <p:nvPr>
            <p:ph type="body" idx="1"/>
          </p:nvPr>
        </p:nvSpPr>
        <p:spPr/>
        <p:txBody>
          <a:bodyPr/>
          <a:lstStyle/>
          <a:p>
            <a:r>
              <a:rPr lang="en-US" dirty="0"/>
              <a:t>TRADITIONAL BUDGETING</a:t>
            </a:r>
          </a:p>
        </p:txBody>
      </p:sp>
      <p:sp>
        <p:nvSpPr>
          <p:cNvPr id="5" name="Content Placeholder 4">
            <a:extLst>
              <a:ext uri="{FF2B5EF4-FFF2-40B4-BE49-F238E27FC236}">
                <a16:creationId xmlns:a16="http://schemas.microsoft.com/office/drawing/2014/main" id="{BA6C87DB-D0C1-190D-D875-8547C7C317B3}"/>
              </a:ext>
            </a:extLst>
          </p:cNvPr>
          <p:cNvSpPr>
            <a:spLocks noGrp="1"/>
          </p:cNvSpPr>
          <p:nvPr>
            <p:ph sz="half" idx="2"/>
          </p:nvPr>
        </p:nvSpPr>
        <p:spPr/>
        <p:txBody>
          <a:bodyPr>
            <a:normAutofit fontScale="77500" lnSpcReduction="20000"/>
          </a:bodyPr>
          <a:lstStyle/>
          <a:p>
            <a:pPr marL="514350" indent="-514350">
              <a:buFont typeface="+mj-lt"/>
              <a:buAutoNum type="arabicPeriod"/>
            </a:pPr>
            <a:r>
              <a:rPr lang="en-US" dirty="0"/>
              <a:t>Department request funding</a:t>
            </a:r>
          </a:p>
          <a:p>
            <a:pPr marL="514350" indent="-514350">
              <a:buFont typeface="+mj-lt"/>
              <a:buAutoNum type="arabicPeriod"/>
            </a:pPr>
            <a:r>
              <a:rPr lang="en-US" dirty="0"/>
              <a:t>Revenue estimates</a:t>
            </a:r>
          </a:p>
          <a:p>
            <a:pPr marL="514350" indent="-514350">
              <a:buFont typeface="+mj-lt"/>
              <a:buAutoNum type="arabicPeriod"/>
            </a:pPr>
            <a:r>
              <a:rPr lang="en-US" dirty="0"/>
              <a:t>Evaluate Bottom line</a:t>
            </a:r>
          </a:p>
          <a:p>
            <a:pPr marL="514350" indent="-514350">
              <a:buFont typeface="+mj-lt"/>
              <a:buAutoNum type="arabicPeriod"/>
            </a:pPr>
            <a:r>
              <a:rPr lang="en-US" dirty="0"/>
              <a:t>Negotiate reductions with departments until you get to the desired bottom line</a:t>
            </a:r>
          </a:p>
        </p:txBody>
      </p:sp>
      <p:sp>
        <p:nvSpPr>
          <p:cNvPr id="6" name="Text Placeholder 5">
            <a:extLst>
              <a:ext uri="{FF2B5EF4-FFF2-40B4-BE49-F238E27FC236}">
                <a16:creationId xmlns:a16="http://schemas.microsoft.com/office/drawing/2014/main" id="{803F6C94-890D-60D9-B19B-B3B5A0490376}"/>
              </a:ext>
            </a:extLst>
          </p:cNvPr>
          <p:cNvSpPr>
            <a:spLocks noGrp="1"/>
          </p:cNvSpPr>
          <p:nvPr>
            <p:ph type="body" sz="quarter" idx="3"/>
          </p:nvPr>
        </p:nvSpPr>
        <p:spPr/>
        <p:txBody>
          <a:bodyPr/>
          <a:lstStyle/>
          <a:p>
            <a:r>
              <a:rPr lang="en-US" dirty="0"/>
              <a:t>TARGET-BASED BUDGETING</a:t>
            </a:r>
          </a:p>
        </p:txBody>
      </p:sp>
      <p:sp>
        <p:nvSpPr>
          <p:cNvPr id="7" name="Content Placeholder 6">
            <a:extLst>
              <a:ext uri="{FF2B5EF4-FFF2-40B4-BE49-F238E27FC236}">
                <a16:creationId xmlns:a16="http://schemas.microsoft.com/office/drawing/2014/main" id="{96746642-FCCC-E30D-6D9C-CFB235F24DB0}"/>
              </a:ext>
            </a:extLst>
          </p:cNvPr>
          <p:cNvSpPr>
            <a:spLocks noGrp="1"/>
          </p:cNvSpPr>
          <p:nvPr>
            <p:ph sz="quarter" idx="4"/>
          </p:nvPr>
        </p:nvSpPr>
        <p:spPr/>
        <p:txBody>
          <a:bodyPr>
            <a:normAutofit fontScale="77500" lnSpcReduction="20000"/>
          </a:bodyPr>
          <a:lstStyle/>
          <a:p>
            <a:pPr marL="514350" indent="-514350">
              <a:buFont typeface="+mj-lt"/>
              <a:buAutoNum type="arabicPeriod"/>
            </a:pPr>
            <a:r>
              <a:rPr lang="en-US" dirty="0"/>
              <a:t>Revenue forecast</a:t>
            </a:r>
          </a:p>
          <a:p>
            <a:pPr lvl="1"/>
            <a:r>
              <a:rPr lang="en-US" dirty="0"/>
              <a:t>Core services</a:t>
            </a:r>
          </a:p>
          <a:p>
            <a:pPr lvl="1"/>
            <a:r>
              <a:rPr lang="en-US" dirty="0"/>
              <a:t>Supplemental services</a:t>
            </a:r>
          </a:p>
          <a:p>
            <a:pPr marL="514350" indent="-514350">
              <a:buFont typeface="+mj-lt"/>
              <a:buAutoNum type="arabicPeriod"/>
            </a:pPr>
            <a:r>
              <a:rPr lang="en-US" dirty="0"/>
              <a:t>Decide desired bottom line</a:t>
            </a:r>
          </a:p>
          <a:p>
            <a:pPr marL="514350" indent="-514350">
              <a:buFont typeface="+mj-lt"/>
              <a:buAutoNum type="arabicPeriod"/>
            </a:pPr>
            <a:r>
              <a:rPr lang="en-US" dirty="0"/>
              <a:t>Set department targets (limits) for core services</a:t>
            </a:r>
          </a:p>
          <a:p>
            <a:pPr marL="514350" indent="-514350">
              <a:buFont typeface="+mj-lt"/>
              <a:buAutoNum type="arabicPeriod"/>
            </a:pPr>
            <a:r>
              <a:rPr lang="en-US" dirty="0"/>
              <a:t>Departments submit two proposals</a:t>
            </a:r>
          </a:p>
          <a:p>
            <a:pPr lvl="1"/>
            <a:r>
              <a:rPr lang="en-US" dirty="0"/>
              <a:t>Core services</a:t>
            </a:r>
          </a:p>
          <a:p>
            <a:pPr lvl="1"/>
            <a:r>
              <a:rPr lang="en-US" dirty="0"/>
              <a:t>Supplemental services</a:t>
            </a:r>
          </a:p>
          <a:p>
            <a:pPr marL="514350" indent="-514350">
              <a:buFont typeface="+mj-lt"/>
              <a:buAutoNum type="arabicPeriod"/>
            </a:pPr>
            <a:r>
              <a:rPr lang="en-US" dirty="0"/>
              <a:t>Negotiate for supplemental decision packages</a:t>
            </a:r>
          </a:p>
        </p:txBody>
      </p:sp>
      <p:pic>
        <p:nvPicPr>
          <p:cNvPr id="3" name="Picture 2">
            <a:extLst>
              <a:ext uri="{FF2B5EF4-FFF2-40B4-BE49-F238E27FC236}">
                <a16:creationId xmlns:a16="http://schemas.microsoft.com/office/drawing/2014/main" id="{0885755B-5926-0477-18A3-F95F418EBE00}"/>
              </a:ext>
            </a:extLst>
          </p:cNvPr>
          <p:cNvPicPr>
            <a:picLocks noChangeAspect="1"/>
          </p:cNvPicPr>
          <p:nvPr/>
        </p:nvPicPr>
        <p:blipFill>
          <a:blip r:embed="rId3"/>
          <a:stretch>
            <a:fillRect/>
          </a:stretch>
        </p:blipFill>
        <p:spPr>
          <a:xfrm>
            <a:off x="498565" y="4387920"/>
            <a:ext cx="4444495" cy="2341467"/>
          </a:xfrm>
          <a:prstGeom prst="rect">
            <a:avLst/>
          </a:prstGeom>
        </p:spPr>
      </p:pic>
    </p:spTree>
    <p:extLst>
      <p:ext uri="{BB962C8B-B14F-4D97-AF65-F5344CB8AC3E}">
        <p14:creationId xmlns:p14="http://schemas.microsoft.com/office/powerpoint/2010/main" val="33267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fade">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fade">
                                      <p:cBhvr>
                                        <p:cTn id="43" dur="500"/>
                                        <p:tgtEl>
                                          <p:spTgt spid="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500"/>
                                        <p:tgtEl>
                                          <p:spTgt spid="7">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fade">
                                      <p:cBhvr>
                                        <p:cTn id="51" dur="500"/>
                                        <p:tgtEl>
                                          <p:spTgt spid="7">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Effect transition="in" filter="fade">
                                      <p:cBhvr>
                                        <p:cTn id="54" dur="500"/>
                                        <p:tgtEl>
                                          <p:spTgt spid="7">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xEl>
                                              <p:pRg st="8" end="8"/>
                                            </p:txEl>
                                          </p:spTgt>
                                        </p:tgtEl>
                                        <p:attrNameLst>
                                          <p:attrName>style.visibility</p:attrName>
                                        </p:attrNameLst>
                                      </p:cBhvr>
                                      <p:to>
                                        <p:strVal val="visible"/>
                                      </p:to>
                                    </p:set>
                                    <p:animEffect transition="in" filter="fade">
                                      <p:cBhvr>
                                        <p:cTn id="59" dur="500"/>
                                        <p:tgtEl>
                                          <p:spTgt spid="7">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6"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rrows in a target&#10;&#10;Description automatically generated">
            <a:extLst>
              <a:ext uri="{FF2B5EF4-FFF2-40B4-BE49-F238E27FC236}">
                <a16:creationId xmlns:a16="http://schemas.microsoft.com/office/drawing/2014/main" id="{B8B3EA0A-961E-8976-CA53-23F6083C45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61" b="4675"/>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692EC34E-90CC-3DBE-CEEB-8343AFC93AFB}"/>
              </a:ext>
            </a:extLst>
          </p:cNvPr>
          <p:cNvSpPr>
            <a:spLocks noGrp="1"/>
          </p:cNvSpPr>
          <p:nvPr>
            <p:ph type="title"/>
          </p:nvPr>
        </p:nvSpPr>
        <p:spPr>
          <a:xfrm>
            <a:off x="838200" y="365125"/>
            <a:ext cx="3822189" cy="1899912"/>
          </a:xfrm>
        </p:spPr>
        <p:txBody>
          <a:bodyPr>
            <a:normAutofit/>
          </a:bodyPr>
          <a:lstStyle/>
          <a:p>
            <a:r>
              <a:rPr lang="en-US" sz="3700"/>
              <a:t>TBB ADVANTAGES DIMINISH COMPETITION</a:t>
            </a:r>
          </a:p>
        </p:txBody>
      </p:sp>
      <p:sp>
        <p:nvSpPr>
          <p:cNvPr id="8" name="Content Placeholder 7">
            <a:extLst>
              <a:ext uri="{FF2B5EF4-FFF2-40B4-BE49-F238E27FC236}">
                <a16:creationId xmlns:a16="http://schemas.microsoft.com/office/drawing/2014/main" id="{A59EDC8F-FC21-A683-14A7-269463705974}"/>
              </a:ext>
            </a:extLst>
          </p:cNvPr>
          <p:cNvSpPr>
            <a:spLocks noGrp="1"/>
          </p:cNvSpPr>
          <p:nvPr>
            <p:ph idx="1"/>
          </p:nvPr>
        </p:nvSpPr>
        <p:spPr>
          <a:xfrm>
            <a:off x="152401" y="2265037"/>
            <a:ext cx="4369444" cy="4237327"/>
          </a:xfrm>
        </p:spPr>
        <p:txBody>
          <a:bodyPr>
            <a:normAutofit/>
          </a:bodyPr>
          <a:lstStyle/>
          <a:p>
            <a:r>
              <a:rPr lang="en-US" sz="2000" dirty="0"/>
              <a:t>Revenues set spending limits</a:t>
            </a:r>
          </a:p>
          <a:p>
            <a:r>
              <a:rPr lang="en-US" sz="2000" dirty="0"/>
              <a:t>Isolates new spending while preserving past service levels</a:t>
            </a:r>
          </a:p>
          <a:p>
            <a:pPr lvl="1"/>
            <a:r>
              <a:rPr lang="en-US" sz="2000" dirty="0"/>
              <a:t>Special, one-time projects</a:t>
            </a:r>
          </a:p>
          <a:p>
            <a:pPr lvl="1"/>
            <a:r>
              <a:rPr lang="en-US" sz="2000" dirty="0"/>
              <a:t>Premium services</a:t>
            </a:r>
          </a:p>
          <a:p>
            <a:pPr lvl="1"/>
            <a:r>
              <a:rPr lang="en-US" sz="2000" dirty="0"/>
              <a:t>Inefficiencies </a:t>
            </a:r>
            <a:r>
              <a:rPr lang="en-US" sz="2000" dirty="0">
                <a:sym typeface="Wingdings" panose="05000000000000000000" pitchFamily="2" charset="2"/>
              </a:rPr>
              <a:t> unfairness</a:t>
            </a:r>
          </a:p>
          <a:p>
            <a:r>
              <a:rPr lang="en-US" sz="2000" dirty="0">
                <a:sym typeface="Wingdings" panose="05000000000000000000" pitchFamily="2" charset="2"/>
              </a:rPr>
              <a:t>Autonomy to Departments with limits</a:t>
            </a:r>
          </a:p>
          <a:p>
            <a:pPr lvl="1"/>
            <a:r>
              <a:rPr lang="en-US" sz="2000" dirty="0">
                <a:sym typeface="Wingdings" panose="05000000000000000000" pitchFamily="2" charset="2"/>
              </a:rPr>
              <a:t>Affordability (within means)</a:t>
            </a:r>
          </a:p>
          <a:p>
            <a:pPr lvl="1"/>
            <a:r>
              <a:rPr lang="en-US" sz="2000" dirty="0">
                <a:sym typeface="Wingdings" panose="05000000000000000000" pitchFamily="2" charset="2"/>
              </a:rPr>
              <a:t>Innovation</a:t>
            </a:r>
          </a:p>
          <a:p>
            <a:pPr lvl="1"/>
            <a:r>
              <a:rPr lang="en-US" sz="2000" dirty="0">
                <a:sym typeface="Wingdings" panose="05000000000000000000" pitchFamily="2" charset="2"/>
              </a:rPr>
              <a:t>Incentives for efficiencies and effectiveness</a:t>
            </a:r>
            <a:endParaRPr lang="en-US" sz="2000" dirty="0"/>
          </a:p>
          <a:p>
            <a:endParaRPr lang="en-US" sz="2000" dirty="0"/>
          </a:p>
        </p:txBody>
      </p:sp>
      <p:sp>
        <p:nvSpPr>
          <p:cNvPr id="11" name="TextBox 10">
            <a:extLst>
              <a:ext uri="{FF2B5EF4-FFF2-40B4-BE49-F238E27FC236}">
                <a16:creationId xmlns:a16="http://schemas.microsoft.com/office/drawing/2014/main" id="{8D0A1F3B-F85C-4CF8-9E67-42F95DADAAD2}"/>
              </a:ext>
            </a:extLst>
          </p:cNvPr>
          <p:cNvSpPr txBox="1"/>
          <p:nvPr/>
        </p:nvSpPr>
        <p:spPr>
          <a:xfrm>
            <a:off x="9602828"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alaysia-students.com/201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588736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55EB-13B2-2CBF-301B-C989A706D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59E8A-8707-4E90-B265-CF71305C98AD}"/>
              </a:ext>
            </a:extLst>
          </p:cNvPr>
          <p:cNvSpPr>
            <a:spLocks noGrp="1"/>
          </p:cNvSpPr>
          <p:nvPr>
            <p:ph type="title"/>
          </p:nvPr>
        </p:nvSpPr>
        <p:spPr/>
        <p:txBody>
          <a:bodyPr/>
          <a:lstStyle/>
          <a:p>
            <a:r>
              <a:rPr lang="en-US" dirty="0"/>
              <a:t>Playbook – Countering Gameplay</a:t>
            </a:r>
          </a:p>
        </p:txBody>
      </p:sp>
      <p:sp>
        <p:nvSpPr>
          <p:cNvPr id="3" name="Content Placeholder 2">
            <a:extLst>
              <a:ext uri="{FF2B5EF4-FFF2-40B4-BE49-F238E27FC236}">
                <a16:creationId xmlns:a16="http://schemas.microsoft.com/office/drawing/2014/main" id="{C761BD5C-2059-A198-E927-C53792C3F218}"/>
              </a:ext>
            </a:extLst>
          </p:cNvPr>
          <p:cNvSpPr>
            <a:spLocks noGrp="1"/>
          </p:cNvSpPr>
          <p:nvPr>
            <p:ph sz="half" idx="1"/>
          </p:nvPr>
        </p:nvSpPr>
        <p:spPr/>
        <p:txBody>
          <a:bodyPr>
            <a:normAutofit/>
          </a:bodyPr>
          <a:lstStyle/>
          <a:p>
            <a:r>
              <a:rPr lang="en-US" dirty="0"/>
              <a:t>Foundation is environment not conducive to gameplay</a:t>
            </a:r>
          </a:p>
          <a:p>
            <a:pPr lvl="1"/>
            <a:r>
              <a:rPr lang="en-US" dirty="0"/>
              <a:t>Won’t eliminate but will reduce/mitigate</a:t>
            </a:r>
          </a:p>
          <a:p>
            <a:r>
              <a:rPr lang="en-US" dirty="0"/>
              <a:t>Reference GFOA’s </a:t>
            </a:r>
            <a:r>
              <a:rPr lang="en-US" i="1" dirty="0"/>
              <a:t>Financial Foundations for Budgeting</a:t>
            </a:r>
            <a:endParaRPr lang="en-US" dirty="0"/>
          </a:p>
          <a:p>
            <a:pPr marL="0" indent="0">
              <a:buNone/>
            </a:pPr>
            <a:endParaRPr lang="en-US" dirty="0"/>
          </a:p>
          <a:p>
            <a:pPr lvl="2"/>
            <a:endParaRPr lang="en-US" dirty="0"/>
          </a:p>
        </p:txBody>
      </p:sp>
      <p:graphicFrame>
        <p:nvGraphicFramePr>
          <p:cNvPr id="4" name="Diagram 3">
            <a:extLst>
              <a:ext uri="{FF2B5EF4-FFF2-40B4-BE49-F238E27FC236}">
                <a16:creationId xmlns:a16="http://schemas.microsoft.com/office/drawing/2014/main" id="{875D0D49-5F60-D062-EC59-499F82F714D3}"/>
              </a:ext>
            </a:extLst>
          </p:cNvPr>
          <p:cNvGraphicFramePr/>
          <p:nvPr>
            <p:extLst>
              <p:ext uri="{D42A27DB-BD31-4B8C-83A1-F6EECF244321}">
                <p14:modId xmlns:p14="http://schemas.microsoft.com/office/powerpoint/2010/main" val="1727821583"/>
              </p:ext>
            </p:extLst>
          </p:nvPr>
        </p:nvGraphicFramePr>
        <p:xfrm>
          <a:off x="768604" y="3142827"/>
          <a:ext cx="10670540" cy="3321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2783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B162C-2321-CDB8-057B-088EAAE99794}"/>
              </a:ext>
            </a:extLst>
          </p:cNvPr>
          <p:cNvSpPr>
            <a:spLocks noGrp="1"/>
          </p:cNvSpPr>
          <p:nvPr>
            <p:ph type="ctrTitle"/>
          </p:nvPr>
        </p:nvSpPr>
        <p:spPr/>
        <p:txBody>
          <a:bodyPr/>
          <a:lstStyle/>
          <a:p>
            <a:r>
              <a:rPr lang="en-US" dirty="0"/>
              <a:t>Share your Top Take Away with a Friend</a:t>
            </a:r>
          </a:p>
        </p:txBody>
      </p:sp>
      <p:sp>
        <p:nvSpPr>
          <p:cNvPr id="5" name="Subtitle 4">
            <a:extLst>
              <a:ext uri="{FF2B5EF4-FFF2-40B4-BE49-F238E27FC236}">
                <a16:creationId xmlns:a16="http://schemas.microsoft.com/office/drawing/2014/main" id="{8FE646E7-971B-79F2-67FD-F336BE7850D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0240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21A39-4907-A4DB-F45C-2D8444BA6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8C1B6-BB0D-56C9-D07A-479B1033435C}"/>
              </a:ext>
            </a:extLst>
          </p:cNvPr>
          <p:cNvSpPr>
            <a:spLocks noGrp="1"/>
          </p:cNvSpPr>
          <p:nvPr>
            <p:ph type="ctrTitle"/>
          </p:nvPr>
        </p:nvSpPr>
        <p:spPr>
          <a:xfrm>
            <a:off x="1524000" y="477079"/>
            <a:ext cx="9144000" cy="901148"/>
          </a:xfrm>
        </p:spPr>
        <p:txBody>
          <a:bodyPr>
            <a:normAutofit fontScale="90000"/>
          </a:bodyPr>
          <a:lstStyle/>
          <a:p>
            <a:r>
              <a:rPr lang="en-US" dirty="0"/>
              <a:t>The End</a:t>
            </a:r>
          </a:p>
        </p:txBody>
      </p:sp>
      <p:sp>
        <p:nvSpPr>
          <p:cNvPr id="3" name="Subtitle 2">
            <a:extLst>
              <a:ext uri="{FF2B5EF4-FFF2-40B4-BE49-F238E27FC236}">
                <a16:creationId xmlns:a16="http://schemas.microsoft.com/office/drawing/2014/main" id="{55773550-C85F-35D9-B16F-FE4DBD5190D1}"/>
              </a:ext>
            </a:extLst>
          </p:cNvPr>
          <p:cNvSpPr>
            <a:spLocks noGrp="1"/>
          </p:cNvSpPr>
          <p:nvPr>
            <p:ph type="subTitle" idx="1"/>
          </p:nvPr>
        </p:nvSpPr>
        <p:spPr>
          <a:xfrm>
            <a:off x="1524000" y="1622465"/>
            <a:ext cx="9144000" cy="723170"/>
          </a:xfrm>
        </p:spPr>
        <p:txBody>
          <a:bodyPr/>
          <a:lstStyle/>
          <a:p>
            <a:r>
              <a:rPr lang="en-US" dirty="0">
                <a:solidFill>
                  <a:schemeClr val="bg1"/>
                </a:solidFill>
              </a:rPr>
              <a:t>Questions?</a:t>
            </a:r>
          </a:p>
          <a:p>
            <a:endParaRPr lang="en-US" dirty="0">
              <a:solidFill>
                <a:schemeClr val="bg1"/>
              </a:solidFill>
            </a:endParaRPr>
          </a:p>
          <a:p>
            <a:endParaRPr lang="en-US" dirty="0">
              <a:solidFill>
                <a:schemeClr val="bg1"/>
              </a:solidFill>
            </a:endParaRPr>
          </a:p>
        </p:txBody>
      </p:sp>
      <p:sp>
        <p:nvSpPr>
          <p:cNvPr id="4" name="TextBox 3">
            <a:extLst>
              <a:ext uri="{FF2B5EF4-FFF2-40B4-BE49-F238E27FC236}">
                <a16:creationId xmlns:a16="http://schemas.microsoft.com/office/drawing/2014/main" id="{F95FEC61-6AAB-6B62-64C1-795B586536F2}"/>
              </a:ext>
            </a:extLst>
          </p:cNvPr>
          <p:cNvSpPr txBox="1"/>
          <p:nvPr/>
        </p:nvSpPr>
        <p:spPr>
          <a:xfrm>
            <a:off x="792726" y="2617304"/>
            <a:ext cx="10606548"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rPr>
              <a:t>Connect on LinkedIn -  Shayne Kavanagh at GFOA </a:t>
            </a:r>
          </a:p>
          <a:p>
            <a:pPr algn="ctr"/>
            <a:endParaRPr lang="en-US" sz="3200" b="1" dirty="0">
              <a:solidFill>
                <a:schemeClr val="bg1"/>
              </a:solidFill>
            </a:endParaRPr>
          </a:p>
          <a:p>
            <a:pPr algn="ctr"/>
            <a:endParaRPr lang="en-US" sz="3200" b="1" dirty="0">
              <a:solidFill>
                <a:schemeClr val="bg1"/>
              </a:solidFill>
            </a:endParaRPr>
          </a:p>
          <a:p>
            <a:pPr algn="ctr"/>
            <a:r>
              <a:rPr lang="en-US" sz="3200" b="1" dirty="0">
                <a:solidFill>
                  <a:schemeClr val="bg1"/>
                </a:solidFill>
              </a:rPr>
              <a:t>And I can always be reached at skavanagh@gfoa.org</a:t>
            </a:r>
          </a:p>
        </p:txBody>
      </p:sp>
    </p:spTree>
    <p:extLst>
      <p:ext uri="{BB962C8B-B14F-4D97-AF65-F5344CB8AC3E}">
        <p14:creationId xmlns:p14="http://schemas.microsoft.com/office/powerpoint/2010/main" val="200857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A0AD-32DB-4539-3355-EE0B786B3416}"/>
              </a:ext>
            </a:extLst>
          </p:cNvPr>
          <p:cNvSpPr>
            <a:spLocks noGrp="1"/>
          </p:cNvSpPr>
          <p:nvPr>
            <p:ph sz="half" idx="13"/>
          </p:nvPr>
        </p:nvSpPr>
        <p:spPr>
          <a:xfrm>
            <a:off x="529975" y="1686467"/>
            <a:ext cx="5034280" cy="830702"/>
          </a:xfrm>
        </p:spPr>
        <p:txBody>
          <a:bodyPr>
            <a:normAutofit/>
          </a:bodyPr>
          <a:lstStyle/>
          <a:p>
            <a:pPr marL="0" indent="0" algn="ctr">
              <a:buNone/>
            </a:pPr>
            <a:r>
              <a:rPr lang="en-US" sz="4000" b="1" dirty="0"/>
              <a:t>Pool the Risk</a:t>
            </a:r>
          </a:p>
        </p:txBody>
      </p:sp>
      <p:sp>
        <p:nvSpPr>
          <p:cNvPr id="3" name="Content Placeholder 2">
            <a:extLst>
              <a:ext uri="{FF2B5EF4-FFF2-40B4-BE49-F238E27FC236}">
                <a16:creationId xmlns:a16="http://schemas.microsoft.com/office/drawing/2014/main" id="{F6F32275-1B1C-C9A5-DCEA-3AB9FFD10F9D}"/>
              </a:ext>
            </a:extLst>
          </p:cNvPr>
          <p:cNvSpPr>
            <a:spLocks noGrp="1"/>
          </p:cNvSpPr>
          <p:nvPr>
            <p:ph sz="half" idx="14"/>
          </p:nvPr>
        </p:nvSpPr>
        <p:spPr>
          <a:xfrm>
            <a:off x="6319520" y="1686467"/>
            <a:ext cx="5872480" cy="4371432"/>
          </a:xfrm>
        </p:spPr>
        <p:txBody>
          <a:bodyPr>
            <a:normAutofit/>
          </a:bodyPr>
          <a:lstStyle/>
          <a:p>
            <a:pPr marL="0" indent="0">
              <a:buNone/>
            </a:pPr>
            <a:r>
              <a:rPr lang="en-US" sz="3600" b="1" dirty="0"/>
              <a:t>Solve Future Problem</a:t>
            </a:r>
          </a:p>
        </p:txBody>
      </p:sp>
      <p:sp>
        <p:nvSpPr>
          <p:cNvPr id="4" name="Title 3">
            <a:extLst>
              <a:ext uri="{FF2B5EF4-FFF2-40B4-BE49-F238E27FC236}">
                <a16:creationId xmlns:a16="http://schemas.microsoft.com/office/drawing/2014/main" id="{A4F91481-6863-C154-58D0-0DA3FEAE870F}"/>
              </a:ext>
            </a:extLst>
          </p:cNvPr>
          <p:cNvSpPr>
            <a:spLocks noGrp="1"/>
          </p:cNvSpPr>
          <p:nvPr>
            <p:ph type="title"/>
          </p:nvPr>
        </p:nvSpPr>
        <p:spPr/>
        <p:txBody>
          <a:bodyPr/>
          <a:lstStyle/>
          <a:p>
            <a:pPr algn="ctr"/>
            <a:r>
              <a:rPr lang="en-US" dirty="0"/>
              <a:t>Ending the Games in the Sheriff’s Office</a:t>
            </a:r>
          </a:p>
        </p:txBody>
      </p:sp>
      <p:pic>
        <p:nvPicPr>
          <p:cNvPr id="5" name="Picture 4">
            <a:extLst>
              <a:ext uri="{FF2B5EF4-FFF2-40B4-BE49-F238E27FC236}">
                <a16:creationId xmlns:a16="http://schemas.microsoft.com/office/drawing/2014/main" id="{6F116A49-5C54-1C1F-C543-D2DD27282314}"/>
              </a:ext>
            </a:extLst>
          </p:cNvPr>
          <p:cNvPicPr>
            <a:picLocks noChangeAspect="1"/>
          </p:cNvPicPr>
          <p:nvPr/>
        </p:nvPicPr>
        <p:blipFill>
          <a:blip r:embed="rId3"/>
          <a:stretch>
            <a:fillRect/>
          </a:stretch>
        </p:blipFill>
        <p:spPr>
          <a:xfrm>
            <a:off x="322666" y="2608116"/>
            <a:ext cx="5619222" cy="3184226"/>
          </a:xfrm>
          <a:prstGeom prst="rect">
            <a:avLst/>
          </a:prstGeom>
        </p:spPr>
      </p:pic>
      <p:pic>
        <p:nvPicPr>
          <p:cNvPr id="6" name="Picture 5">
            <a:extLst>
              <a:ext uri="{FF2B5EF4-FFF2-40B4-BE49-F238E27FC236}">
                <a16:creationId xmlns:a16="http://schemas.microsoft.com/office/drawing/2014/main" id="{C9F39BF2-0025-CDA5-25EB-EABE3B3AD0AB}"/>
              </a:ext>
            </a:extLst>
          </p:cNvPr>
          <p:cNvPicPr>
            <a:picLocks noChangeAspect="1"/>
          </p:cNvPicPr>
          <p:nvPr/>
        </p:nvPicPr>
        <p:blipFill>
          <a:blip r:embed="rId4"/>
          <a:stretch>
            <a:fillRect/>
          </a:stretch>
        </p:blipFill>
        <p:spPr>
          <a:xfrm>
            <a:off x="6319520" y="2608116"/>
            <a:ext cx="4772550" cy="3182256"/>
          </a:xfrm>
          <a:prstGeom prst="rect">
            <a:avLst/>
          </a:prstGeom>
          <a:ln>
            <a:solidFill>
              <a:schemeClr val="accent1">
                <a:shade val="50000"/>
              </a:schemeClr>
            </a:solidFill>
          </a:ln>
        </p:spPr>
      </p:pic>
    </p:spTree>
    <p:extLst>
      <p:ext uri="{BB962C8B-B14F-4D97-AF65-F5344CB8AC3E}">
        <p14:creationId xmlns:p14="http://schemas.microsoft.com/office/powerpoint/2010/main" val="14418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F694AAD-2494-9723-A9E9-CF2067DBC6A6}"/>
              </a:ext>
            </a:extLst>
          </p:cNvPr>
          <p:cNvSpPr>
            <a:spLocks noGrp="1"/>
          </p:cNvSpPr>
          <p:nvPr>
            <p:ph type="title"/>
          </p:nvPr>
        </p:nvSpPr>
        <p:spPr>
          <a:xfrm>
            <a:off x="761800" y="762001"/>
            <a:ext cx="5334197" cy="1708242"/>
          </a:xfrm>
        </p:spPr>
        <p:txBody>
          <a:bodyPr anchor="ctr">
            <a:normAutofit/>
          </a:bodyPr>
          <a:lstStyle/>
          <a:p>
            <a:r>
              <a:rPr lang="en-US" sz="4000"/>
              <a:t>WHAT TODAY’S SESSION WILL COVER</a:t>
            </a:r>
          </a:p>
        </p:txBody>
      </p:sp>
      <p:sp>
        <p:nvSpPr>
          <p:cNvPr id="3" name="Content Placeholder 2">
            <a:extLst>
              <a:ext uri="{FF2B5EF4-FFF2-40B4-BE49-F238E27FC236}">
                <a16:creationId xmlns:a16="http://schemas.microsoft.com/office/drawing/2014/main" id="{90675E85-7558-8463-6BDE-A0F4AC55543F}"/>
              </a:ext>
            </a:extLst>
          </p:cNvPr>
          <p:cNvSpPr>
            <a:spLocks noGrp="1"/>
          </p:cNvSpPr>
          <p:nvPr>
            <p:ph idx="1"/>
          </p:nvPr>
        </p:nvSpPr>
        <p:spPr>
          <a:xfrm>
            <a:off x="512618" y="2470244"/>
            <a:ext cx="5583379" cy="3769835"/>
          </a:xfrm>
        </p:spPr>
        <p:txBody>
          <a:bodyPr anchor="ctr">
            <a:normAutofit/>
          </a:bodyPr>
          <a:lstStyle/>
          <a:p>
            <a:r>
              <a:rPr lang="en-US" dirty="0"/>
              <a:t>Defining budget gameplay and why it occurs in local government budgeting</a:t>
            </a:r>
          </a:p>
          <a:p>
            <a:r>
              <a:rPr lang="en-US" dirty="0"/>
              <a:t>Describe the types of gameplay tactics departments use in budgeting</a:t>
            </a:r>
          </a:p>
          <a:p>
            <a:r>
              <a:rPr lang="en-US" dirty="0"/>
              <a:t>Playing defense</a:t>
            </a:r>
          </a:p>
        </p:txBody>
      </p:sp>
      <p:pic>
        <p:nvPicPr>
          <p:cNvPr id="5" name="Picture 4">
            <a:extLst>
              <a:ext uri="{FF2B5EF4-FFF2-40B4-BE49-F238E27FC236}">
                <a16:creationId xmlns:a16="http://schemas.microsoft.com/office/drawing/2014/main" id="{7F4B6292-5B38-6063-A171-7497AC3BE5CA}"/>
              </a:ext>
            </a:extLst>
          </p:cNvPr>
          <p:cNvPicPr>
            <a:picLocks noChangeAspect="1"/>
          </p:cNvPicPr>
          <p:nvPr/>
        </p:nvPicPr>
        <p:blipFill>
          <a:blip r:embed="rId2"/>
          <a:srcRect t="525"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49683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artoon of a person with a top hat&#10;&#10;Description automatically generated">
            <a:extLst>
              <a:ext uri="{FF2B5EF4-FFF2-40B4-BE49-F238E27FC236}">
                <a16:creationId xmlns:a16="http://schemas.microsoft.com/office/drawing/2014/main" id="{9B103E3A-0E2E-1075-A556-2E1EDC3F932C}"/>
              </a:ext>
            </a:extLst>
          </p:cNvPr>
          <p:cNvPicPr>
            <a:picLocks noChangeAspect="1"/>
          </p:cNvPicPr>
          <p:nvPr/>
        </p:nvPicPr>
        <p:blipFill>
          <a:blip r:embed="rId2"/>
          <a:srcRect t="6604" r="-1"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4A9F0C7-3FAE-8B73-C360-73BF23281DAD}"/>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kern="1200">
                <a:solidFill>
                  <a:schemeClr val="tx1"/>
                </a:solidFill>
                <a:latin typeface="+mj-lt"/>
                <a:ea typeface="+mj-ea"/>
                <a:cs typeface="+mj-cs"/>
              </a:rPr>
              <a:t>DEFINING BUDGET GAMEMANSHIP</a:t>
            </a:r>
          </a:p>
        </p:txBody>
      </p:sp>
      <p:sp>
        <p:nvSpPr>
          <p:cNvPr id="3" name="Content Placeholder 2">
            <a:extLst>
              <a:ext uri="{FF2B5EF4-FFF2-40B4-BE49-F238E27FC236}">
                <a16:creationId xmlns:a16="http://schemas.microsoft.com/office/drawing/2014/main" id="{ECB7CA91-E4A4-5E12-701B-299D737F6D1B}"/>
              </a:ext>
            </a:extLst>
          </p:cNvPr>
          <p:cNvSpPr>
            <a:spLocks noGrp="1"/>
          </p:cNvSpPr>
          <p:nvPr>
            <p:ph idx="1"/>
          </p:nvPr>
        </p:nvSpPr>
        <p:spPr>
          <a:xfrm>
            <a:off x="6343650" y="5709565"/>
            <a:ext cx="5395975" cy="646785"/>
          </a:xfrm>
        </p:spPr>
        <p:txBody>
          <a:bodyPr vert="horz" lIns="91440" tIns="45720" rIns="91440" bIns="45720" rtlCol="0">
            <a:normAutofit/>
          </a:bodyPr>
          <a:lstStyle/>
          <a:p>
            <a:pPr marL="0" indent="0">
              <a:buNone/>
            </a:pPr>
            <a:r>
              <a:rPr lang="en-US" sz="2000" b="1" i="1" kern="1200">
                <a:solidFill>
                  <a:schemeClr val="tx1"/>
                </a:solidFill>
                <a:latin typeface="+mn-lt"/>
                <a:ea typeface="+mn-ea"/>
                <a:cs typeface="+mn-cs"/>
              </a:rPr>
              <a:t>Departments using non-technical strategies to acquire more resources</a:t>
            </a:r>
          </a:p>
        </p:txBody>
      </p:sp>
      <p:pic>
        <p:nvPicPr>
          <p:cNvPr id="5" name="Picture 4" descr="A pile of money on a white background&#10;&#10;Description automatically generated">
            <a:extLst>
              <a:ext uri="{FF2B5EF4-FFF2-40B4-BE49-F238E27FC236}">
                <a16:creationId xmlns:a16="http://schemas.microsoft.com/office/drawing/2014/main" id="{59E80DAA-8416-240B-0D7F-19C2239843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734" r="17227"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99733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7F5546-EFCD-68F5-421B-BFAE40273618}"/>
              </a:ext>
            </a:extLst>
          </p:cNvPr>
          <p:cNvSpPr>
            <a:spLocks noGrp="1"/>
          </p:cNvSpPr>
          <p:nvPr>
            <p:ph type="ctrTitle"/>
          </p:nvPr>
        </p:nvSpPr>
        <p:spPr/>
        <p:txBody>
          <a:bodyPr>
            <a:normAutofit fontScale="90000"/>
          </a:bodyPr>
          <a:lstStyle/>
          <a:p>
            <a:r>
              <a:rPr lang="en-US" dirty="0"/>
              <a:t>Why We Should be Concerned About Budget Games</a:t>
            </a:r>
          </a:p>
        </p:txBody>
      </p:sp>
      <p:sp>
        <p:nvSpPr>
          <p:cNvPr id="5" name="Subtitle 4">
            <a:extLst>
              <a:ext uri="{FF2B5EF4-FFF2-40B4-BE49-F238E27FC236}">
                <a16:creationId xmlns:a16="http://schemas.microsoft.com/office/drawing/2014/main" id="{B6FF60E9-DAC0-CEA6-A2CD-88C680FA39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7105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F8C01B-5099-C850-5A9E-6FF6D7EA0FDA}"/>
              </a:ext>
            </a:extLst>
          </p:cNvPr>
          <p:cNvPicPr>
            <a:picLocks noChangeAspect="1"/>
          </p:cNvPicPr>
          <p:nvPr/>
        </p:nvPicPr>
        <p:blipFill>
          <a:blip r:embed="rId3"/>
          <a:stretch>
            <a:fillRect/>
          </a:stretch>
        </p:blipFill>
        <p:spPr>
          <a:xfrm>
            <a:off x="5413664" y="0"/>
            <a:ext cx="6858000" cy="6858000"/>
          </a:xfrm>
          <a:prstGeom prst="rect">
            <a:avLst/>
          </a:prstGeom>
        </p:spPr>
      </p:pic>
      <p:pic>
        <p:nvPicPr>
          <p:cNvPr id="5" name="Picture 4">
            <a:extLst>
              <a:ext uri="{FF2B5EF4-FFF2-40B4-BE49-F238E27FC236}">
                <a16:creationId xmlns:a16="http://schemas.microsoft.com/office/drawing/2014/main" id="{A3785719-3ACE-BCBB-2199-54B7AFB380FA}"/>
              </a:ext>
            </a:extLst>
          </p:cNvPr>
          <p:cNvPicPr>
            <a:picLocks noChangeAspect="1"/>
          </p:cNvPicPr>
          <p:nvPr/>
        </p:nvPicPr>
        <p:blipFill>
          <a:blip r:embed="rId4"/>
          <a:stretch>
            <a:fillRect/>
          </a:stretch>
        </p:blipFill>
        <p:spPr>
          <a:xfrm>
            <a:off x="-3463" y="720436"/>
            <a:ext cx="5417127" cy="5417127"/>
          </a:xfrm>
          <a:prstGeom prst="rect">
            <a:avLst/>
          </a:prstGeom>
        </p:spPr>
      </p:pic>
      <p:sp>
        <p:nvSpPr>
          <p:cNvPr id="2" name="Multiplication Sign 1">
            <a:extLst>
              <a:ext uri="{FF2B5EF4-FFF2-40B4-BE49-F238E27FC236}">
                <a16:creationId xmlns:a16="http://schemas.microsoft.com/office/drawing/2014/main" id="{C2F31A23-74BA-AF37-157F-AB81B0D6C364}"/>
              </a:ext>
            </a:extLst>
          </p:cNvPr>
          <p:cNvSpPr/>
          <p:nvPr/>
        </p:nvSpPr>
        <p:spPr>
          <a:xfrm>
            <a:off x="7800109" y="-103910"/>
            <a:ext cx="1454728" cy="1648691"/>
          </a:xfrm>
          <a:prstGeom prst="mathMultiply">
            <a:avLst>
              <a:gd name="adj1" fmla="val 828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167C5D80-75CB-7BC5-28E6-35F8DDD29685}"/>
              </a:ext>
            </a:extLst>
          </p:cNvPr>
          <p:cNvSpPr/>
          <p:nvPr/>
        </p:nvSpPr>
        <p:spPr>
          <a:xfrm>
            <a:off x="5413664" y="2736272"/>
            <a:ext cx="1454728" cy="1648691"/>
          </a:xfrm>
          <a:prstGeom prst="mathMultiply">
            <a:avLst>
              <a:gd name="adj1" fmla="val 828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4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F092A-63CA-D040-8D2D-928F410D340E}"/>
              </a:ext>
            </a:extLst>
          </p:cNvPr>
          <p:cNvPicPr>
            <a:picLocks noChangeAspect="1"/>
          </p:cNvPicPr>
          <p:nvPr/>
        </p:nvPicPr>
        <p:blipFill>
          <a:blip r:embed="rId3"/>
          <a:stretch>
            <a:fillRect/>
          </a:stretch>
        </p:blipFill>
        <p:spPr>
          <a:xfrm>
            <a:off x="292604" y="18875"/>
            <a:ext cx="11551372" cy="6839125"/>
          </a:xfrm>
          <a:prstGeom prst="rect">
            <a:avLst/>
          </a:prstGeom>
        </p:spPr>
      </p:pic>
      <p:sp>
        <p:nvSpPr>
          <p:cNvPr id="2" name="Rectangle 1">
            <a:extLst>
              <a:ext uri="{FF2B5EF4-FFF2-40B4-BE49-F238E27FC236}">
                <a16:creationId xmlns:a16="http://schemas.microsoft.com/office/drawing/2014/main" id="{BFDC85F0-D3D5-B59A-2222-B9FC81FC8267}"/>
              </a:ext>
            </a:extLst>
          </p:cNvPr>
          <p:cNvSpPr/>
          <p:nvPr/>
        </p:nvSpPr>
        <p:spPr>
          <a:xfrm>
            <a:off x="6026725" y="-180109"/>
            <a:ext cx="6096000" cy="7592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404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FOA_DRAFT_120123" id="{ADEE2C93-A719-1C48-A097-5392B8CAEAF2}" vid="{CDAA7D7B-4659-6743-B264-C6ECCF7E54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064193-B0C8-44DD-BBFF-FF11953248DB}"/>
</file>

<file path=customXml/itemProps2.xml><?xml version="1.0" encoding="utf-8"?>
<ds:datastoreItem xmlns:ds="http://schemas.openxmlformats.org/officeDocument/2006/customXml" ds:itemID="{AF788401-C309-4D79-A779-8DE6136F9B2F}"/>
</file>

<file path=customXml/itemProps3.xml><?xml version="1.0" encoding="utf-8"?>
<ds:datastoreItem xmlns:ds="http://schemas.openxmlformats.org/officeDocument/2006/customXml" ds:itemID="{63B39DC5-9C91-46E0-8843-941CF30B3C2F}"/>
</file>

<file path=docProps/app.xml><?xml version="1.0" encoding="utf-8"?>
<Properties xmlns="http://schemas.openxmlformats.org/officeDocument/2006/extended-properties" xmlns:vt="http://schemas.openxmlformats.org/officeDocument/2006/docPropsVTypes">
  <TotalTime>623</TotalTime>
  <Words>2860</Words>
  <Application>Microsoft Office PowerPoint</Application>
  <PresentationFormat>Widescreen</PresentationFormat>
  <Paragraphs>245</Paragraphs>
  <Slides>39</Slides>
  <Notes>11</Notes>
  <HiddenSlides>1</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The Bermuda Triangle of Budgeting</vt:lpstr>
      <vt:lpstr>PowerPoint Presentation</vt:lpstr>
      <vt:lpstr>The Padding Play and the Mandate Masquerade</vt:lpstr>
      <vt:lpstr>Ending the Games in the Sheriff’s Office</vt:lpstr>
      <vt:lpstr>WHAT TODAY’S SESSION WILL COVER</vt:lpstr>
      <vt:lpstr>DEFINING BUDGET GAMEMANSHIP</vt:lpstr>
      <vt:lpstr>Why We Should be Concerned About Budget Games</vt:lpstr>
      <vt:lpstr>PowerPoint Presentation</vt:lpstr>
      <vt:lpstr>PowerPoint Presentation</vt:lpstr>
      <vt:lpstr>PowerPoint Presentation</vt:lpstr>
      <vt:lpstr>Why Budget Games are Played</vt:lpstr>
      <vt:lpstr>PowerPoint Presentation</vt:lpstr>
      <vt:lpstr>THE LIKELY PLACE WHERE GAMES EXIST</vt:lpstr>
      <vt:lpstr>PowerPoint Presentation</vt:lpstr>
      <vt:lpstr>What are the Budget Games?</vt:lpstr>
      <vt:lpstr>King – The Padding Play</vt:lpstr>
      <vt:lpstr>King – The Padding Play</vt:lpstr>
      <vt:lpstr>Queen – The Crisis Card</vt:lpstr>
      <vt:lpstr>Jacks – Selling the Sizzle</vt:lpstr>
      <vt:lpstr>Jacks – Selling the Sizzle</vt:lpstr>
      <vt:lpstr>Jacks – Pet Project Play</vt:lpstr>
      <vt:lpstr>Jacks – Influence Operation</vt:lpstr>
      <vt:lpstr>The Other Cards</vt:lpstr>
      <vt:lpstr>The Other Cards</vt:lpstr>
      <vt:lpstr>The Other Cards</vt:lpstr>
      <vt:lpstr>The Other Cards</vt:lpstr>
      <vt:lpstr>Wildcards!</vt:lpstr>
      <vt:lpstr>What to do about it?</vt:lpstr>
      <vt:lpstr>DEFENSIVE COUNTERMEASURES</vt:lpstr>
      <vt:lpstr>Playbook – Countering Gameplay</vt:lpstr>
      <vt:lpstr>Playbook – Countering Gameplay</vt:lpstr>
      <vt:lpstr>Defensive Playbook – Decision Architecture </vt:lpstr>
      <vt:lpstr>Playbook – Countering Gameplay</vt:lpstr>
      <vt:lpstr>TARGET BASED BUDGETING</vt:lpstr>
      <vt:lpstr>REMOVING PLAY FROM THE EQUATION – Target Based Budgeting</vt:lpstr>
      <vt:lpstr>TBB ADVANTAGES DIMINISH COMPETITION</vt:lpstr>
      <vt:lpstr>Playbook – Countering Gameplay</vt:lpstr>
      <vt:lpstr>Share your Top Take Away with a Friend</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Janet Dutcher</dc:creator>
  <cp:lastModifiedBy>Shayne Kavanagh</cp:lastModifiedBy>
  <cp:revision>7</cp:revision>
  <dcterms:created xsi:type="dcterms:W3CDTF">2024-12-10T17:13:56Z</dcterms:created>
  <dcterms:modified xsi:type="dcterms:W3CDTF">2025-04-03T20:48:50Z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