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6B_C541FA3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799" r:id="rId2"/>
  </p:sldMasterIdLst>
  <p:notesMasterIdLst>
    <p:notesMasterId r:id="rId102"/>
  </p:notesMasterIdLst>
  <p:sldIdLst>
    <p:sldId id="256" r:id="rId3"/>
    <p:sldId id="363" r:id="rId4"/>
    <p:sldId id="257" r:id="rId5"/>
    <p:sldId id="259" r:id="rId6"/>
    <p:sldId id="269" r:id="rId7"/>
    <p:sldId id="260" r:id="rId8"/>
    <p:sldId id="366" r:id="rId9"/>
    <p:sldId id="273" r:id="rId10"/>
    <p:sldId id="292" r:id="rId11"/>
    <p:sldId id="323" r:id="rId12"/>
    <p:sldId id="274" r:id="rId13"/>
    <p:sldId id="364" r:id="rId14"/>
    <p:sldId id="365" r:id="rId15"/>
    <p:sldId id="369" r:id="rId16"/>
    <p:sldId id="333" r:id="rId17"/>
    <p:sldId id="330" r:id="rId18"/>
    <p:sldId id="316" r:id="rId19"/>
    <p:sldId id="275" r:id="rId20"/>
    <p:sldId id="339" r:id="rId21"/>
    <p:sldId id="340" r:id="rId22"/>
    <p:sldId id="341" r:id="rId23"/>
    <p:sldId id="342" r:id="rId24"/>
    <p:sldId id="332" r:id="rId25"/>
    <p:sldId id="270" r:id="rId26"/>
    <p:sldId id="321" r:id="rId27"/>
    <p:sldId id="276" r:id="rId28"/>
    <p:sldId id="277" r:id="rId29"/>
    <p:sldId id="278" r:id="rId30"/>
    <p:sldId id="280" r:id="rId31"/>
    <p:sldId id="343" r:id="rId32"/>
    <p:sldId id="344" r:id="rId33"/>
    <p:sldId id="345" r:id="rId34"/>
    <p:sldId id="346" r:id="rId35"/>
    <p:sldId id="264" r:id="rId36"/>
    <p:sldId id="265" r:id="rId37"/>
    <p:sldId id="281" r:id="rId38"/>
    <p:sldId id="324" r:id="rId39"/>
    <p:sldId id="282" r:id="rId40"/>
    <p:sldId id="285" r:id="rId41"/>
    <p:sldId id="322" r:id="rId42"/>
    <p:sldId id="283" r:id="rId43"/>
    <p:sldId id="284" r:id="rId44"/>
    <p:sldId id="286" r:id="rId45"/>
    <p:sldId id="287" r:id="rId46"/>
    <p:sldId id="289" r:id="rId47"/>
    <p:sldId id="288" r:id="rId48"/>
    <p:sldId id="290" r:id="rId49"/>
    <p:sldId id="335" r:id="rId50"/>
    <p:sldId id="368" r:id="rId51"/>
    <p:sldId id="337" r:id="rId52"/>
    <p:sldId id="347" r:id="rId53"/>
    <p:sldId id="268" r:id="rId54"/>
    <p:sldId id="271" r:id="rId55"/>
    <p:sldId id="367" r:id="rId56"/>
    <p:sldId id="291" r:id="rId57"/>
    <p:sldId id="293" r:id="rId58"/>
    <p:sldId id="294" r:id="rId59"/>
    <p:sldId id="338" r:id="rId60"/>
    <p:sldId id="295" r:id="rId61"/>
    <p:sldId id="306" r:id="rId62"/>
    <p:sldId id="304" r:id="rId63"/>
    <p:sldId id="305" r:id="rId64"/>
    <p:sldId id="307" r:id="rId65"/>
    <p:sldId id="308" r:id="rId66"/>
    <p:sldId id="309" r:id="rId67"/>
    <p:sldId id="370" r:id="rId68"/>
    <p:sldId id="348" r:id="rId69"/>
    <p:sldId id="360" r:id="rId70"/>
    <p:sldId id="349" r:id="rId71"/>
    <p:sldId id="299" r:id="rId72"/>
    <p:sldId id="325" r:id="rId73"/>
    <p:sldId id="326" r:id="rId74"/>
    <p:sldId id="327" r:id="rId75"/>
    <p:sldId id="372" r:id="rId76"/>
    <p:sldId id="329" r:id="rId77"/>
    <p:sldId id="300" r:id="rId78"/>
    <p:sldId id="301" r:id="rId79"/>
    <p:sldId id="355" r:id="rId80"/>
    <p:sldId id="356" r:id="rId81"/>
    <p:sldId id="357" r:id="rId82"/>
    <p:sldId id="350" r:id="rId83"/>
    <p:sldId id="351" r:id="rId84"/>
    <p:sldId id="352" r:id="rId85"/>
    <p:sldId id="353" r:id="rId86"/>
    <p:sldId id="336" r:id="rId87"/>
    <p:sldId id="371" r:id="rId88"/>
    <p:sldId id="354" r:id="rId89"/>
    <p:sldId id="298" r:id="rId90"/>
    <p:sldId id="318" r:id="rId91"/>
    <p:sldId id="302" r:id="rId92"/>
    <p:sldId id="315" r:id="rId93"/>
    <p:sldId id="317" r:id="rId94"/>
    <p:sldId id="319" r:id="rId95"/>
    <p:sldId id="320" r:id="rId96"/>
    <p:sldId id="314" r:id="rId97"/>
    <p:sldId id="311" r:id="rId98"/>
    <p:sldId id="361" r:id="rId99"/>
    <p:sldId id="362" r:id="rId100"/>
    <p:sldId id="312" r:id="rId10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ECEF8E-9DE7-B07B-DE2F-41E36B63F75A}" name="Greene, Jac" initials="JG" userId="S::jgreene@tmrs.com::0f929d28-28aa-412c-bbaf-fff0c460eb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98" autoAdjust="0"/>
    <p:restoredTop sz="94598" autoAdjust="0"/>
  </p:normalViewPr>
  <p:slideViewPr>
    <p:cSldViewPr snapToGrid="0">
      <p:cViewPr varScale="1">
        <p:scale>
          <a:sx n="103" d="100"/>
          <a:sy n="103"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6/11/relationships/changesInfo" Target="changesInfos/changesInfo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108" Type="http://schemas.microsoft.com/office/2018/10/relationships/authors" Targe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customXml" Target="../customXml/item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customXml" Target="../customXml/item2.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Scott" userId="c92aff8d-b9d8-4759-999f-6bd5f26b1c63" providerId="ADAL" clId="{51B20091-8907-429F-88DB-BC72B6EA8AD2}"/>
    <pc:docChg chg="modSld">
      <pc:chgData name="Bob Scott" userId="c92aff8d-b9d8-4759-999f-6bd5f26b1c63" providerId="ADAL" clId="{51B20091-8907-429F-88DB-BC72B6EA8AD2}" dt="2025-03-28T17:18:52.149" v="27" actId="20577"/>
      <pc:docMkLst>
        <pc:docMk/>
      </pc:docMkLst>
      <pc:sldChg chg="modSp mod">
        <pc:chgData name="Bob Scott" userId="c92aff8d-b9d8-4759-999f-6bd5f26b1c63" providerId="ADAL" clId="{51B20091-8907-429F-88DB-BC72B6EA8AD2}" dt="2025-03-28T17:18:52.149" v="27" actId="20577"/>
        <pc:sldMkLst>
          <pc:docMk/>
          <pc:sldMk cId="3583578484" sldId="372"/>
        </pc:sldMkLst>
        <pc:spChg chg="mod">
          <ac:chgData name="Bob Scott" userId="c92aff8d-b9d8-4759-999f-6bd5f26b1c63" providerId="ADAL" clId="{51B20091-8907-429F-88DB-BC72B6EA8AD2}" dt="2025-03-28T17:18:52.149" v="27" actId="20577"/>
          <ac:spMkLst>
            <pc:docMk/>
            <pc:sldMk cId="3583578484" sldId="372"/>
            <ac:spMk id="9" creationId="{55A76FE6-5938-04F9-8732-5E8F56FA22F5}"/>
          </ac:spMkLst>
        </pc:spChg>
      </pc:sldChg>
    </pc:docChg>
  </pc:docChgLst>
</pc:chgInfo>
</file>

<file path=ppt/comments/modernComment_16B_C541FA34.xml><?xml version="1.0" encoding="utf-8"?>
<p188:cmLst xmlns:a="http://schemas.openxmlformats.org/drawingml/2006/main" xmlns:r="http://schemas.openxmlformats.org/officeDocument/2006/relationships" xmlns:p188="http://schemas.microsoft.com/office/powerpoint/2018/8/main">
  <p188:cm id="{9F26CB4D-8B6C-483A-897F-0BE74E9A08F2}" authorId="{94ECEF8E-9DE7-B07B-DE2F-41E36B63F75A}" created="2025-03-10T13:03:10.722">
    <pc:sldMkLst xmlns:pc="http://schemas.microsoft.com/office/powerpoint/2013/main/command">
      <pc:docMk/>
      <pc:sldMk cId="233160236" sldId="334"/>
    </pc:sldMkLst>
    <p188:txBody>
      <a:bodyPr/>
      <a:lstStyle/>
      <a:p>
        <a:r>
          <a:rPr lang="en-US"/>
          <a:t>First slide - Chance to set Insider tone re: Cloud, AI, and Vendor Partnerships.</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8EEC6-6275-4F49-A800-C93CA3C974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1CE5D7-FC49-40CF-A69A-F8B6C8679E4A}">
      <dgm:prSet/>
      <dgm:spPr/>
      <dgm:t>
        <a:bodyPr/>
        <a:lstStyle/>
        <a:p>
          <a:r>
            <a:rPr lang="en-US" dirty="0"/>
            <a:t>Know What You Don’t Know (KWYDK)</a:t>
          </a:r>
        </a:p>
      </dgm:t>
    </dgm:pt>
    <dgm:pt modelId="{6B945D5A-98CB-4614-8201-6F54E4DE41DA}" type="parTrans" cxnId="{6A740CAE-1E9C-43DD-85DE-7F191E3F3B8B}">
      <dgm:prSet/>
      <dgm:spPr/>
      <dgm:t>
        <a:bodyPr/>
        <a:lstStyle/>
        <a:p>
          <a:endParaRPr lang="en-US"/>
        </a:p>
      </dgm:t>
    </dgm:pt>
    <dgm:pt modelId="{BA2110C5-F3D3-4563-BD2F-1E210386CA94}" type="sibTrans" cxnId="{6A740CAE-1E9C-43DD-85DE-7F191E3F3B8B}">
      <dgm:prSet/>
      <dgm:spPr/>
      <dgm:t>
        <a:bodyPr/>
        <a:lstStyle/>
        <a:p>
          <a:endParaRPr lang="en-US"/>
        </a:p>
      </dgm:t>
    </dgm:pt>
    <dgm:pt modelId="{22534E4C-7423-4346-B9E4-2AC611A0F980}">
      <dgm:prSet/>
      <dgm:spPr/>
      <dgm:t>
        <a:bodyPr/>
        <a:lstStyle/>
        <a:p>
          <a:r>
            <a:rPr lang="en-US" dirty="0"/>
            <a:t>It’s Not Until the Tide Goes Out That You Know Who Is Swimming Naked</a:t>
          </a:r>
        </a:p>
      </dgm:t>
    </dgm:pt>
    <dgm:pt modelId="{5C2B153F-19C7-4CD7-B403-8312FB3CDDAD}" type="parTrans" cxnId="{40FF0E45-E281-4451-9C78-150D811DB6AB}">
      <dgm:prSet/>
      <dgm:spPr/>
      <dgm:t>
        <a:bodyPr/>
        <a:lstStyle/>
        <a:p>
          <a:endParaRPr lang="en-US"/>
        </a:p>
      </dgm:t>
    </dgm:pt>
    <dgm:pt modelId="{5DE81ECB-03FE-4823-AA4F-F6815EB3B176}" type="sibTrans" cxnId="{40FF0E45-E281-4451-9C78-150D811DB6AB}">
      <dgm:prSet/>
      <dgm:spPr/>
      <dgm:t>
        <a:bodyPr/>
        <a:lstStyle/>
        <a:p>
          <a:endParaRPr lang="en-US"/>
        </a:p>
      </dgm:t>
    </dgm:pt>
    <dgm:pt modelId="{CB83391B-8261-4297-AD17-745B9AEE6155}" type="pres">
      <dgm:prSet presAssocID="{C508EEC6-6275-4F49-A800-C93CA3C97403}" presName="linear" presStyleCnt="0">
        <dgm:presLayoutVars>
          <dgm:animLvl val="lvl"/>
          <dgm:resizeHandles val="exact"/>
        </dgm:presLayoutVars>
      </dgm:prSet>
      <dgm:spPr/>
    </dgm:pt>
    <dgm:pt modelId="{210C4F6B-A18F-403C-916E-D9FEA51E06DF}" type="pres">
      <dgm:prSet presAssocID="{B31CE5D7-FC49-40CF-A69A-F8B6C8679E4A}" presName="parentText" presStyleLbl="node1" presStyleIdx="0" presStyleCnt="2">
        <dgm:presLayoutVars>
          <dgm:chMax val="0"/>
          <dgm:bulletEnabled val="1"/>
        </dgm:presLayoutVars>
      </dgm:prSet>
      <dgm:spPr/>
    </dgm:pt>
    <dgm:pt modelId="{1FDF579A-C8F7-42AD-A711-BC5FE6D98827}" type="pres">
      <dgm:prSet presAssocID="{BA2110C5-F3D3-4563-BD2F-1E210386CA94}" presName="spacer" presStyleCnt="0"/>
      <dgm:spPr/>
    </dgm:pt>
    <dgm:pt modelId="{96165B49-175F-4761-8D35-267A23558B8F}" type="pres">
      <dgm:prSet presAssocID="{22534E4C-7423-4346-B9E4-2AC611A0F980}" presName="parentText" presStyleLbl="node1" presStyleIdx="1" presStyleCnt="2">
        <dgm:presLayoutVars>
          <dgm:chMax val="0"/>
          <dgm:bulletEnabled val="1"/>
        </dgm:presLayoutVars>
      </dgm:prSet>
      <dgm:spPr/>
    </dgm:pt>
  </dgm:ptLst>
  <dgm:cxnLst>
    <dgm:cxn modelId="{6D9DCF40-7385-4A35-B322-873292C903AE}" type="presOf" srcId="{22534E4C-7423-4346-B9E4-2AC611A0F980}" destId="{96165B49-175F-4761-8D35-267A23558B8F}" srcOrd="0" destOrd="0" presId="urn:microsoft.com/office/officeart/2005/8/layout/vList2"/>
    <dgm:cxn modelId="{B4109C5F-E2EA-41E8-92B1-ED6B5EAC72F0}" type="presOf" srcId="{B31CE5D7-FC49-40CF-A69A-F8B6C8679E4A}" destId="{210C4F6B-A18F-403C-916E-D9FEA51E06DF}" srcOrd="0" destOrd="0" presId="urn:microsoft.com/office/officeart/2005/8/layout/vList2"/>
    <dgm:cxn modelId="{40FF0E45-E281-4451-9C78-150D811DB6AB}" srcId="{C508EEC6-6275-4F49-A800-C93CA3C97403}" destId="{22534E4C-7423-4346-B9E4-2AC611A0F980}" srcOrd="1" destOrd="0" parTransId="{5C2B153F-19C7-4CD7-B403-8312FB3CDDAD}" sibTransId="{5DE81ECB-03FE-4823-AA4F-F6815EB3B176}"/>
    <dgm:cxn modelId="{6A740CAE-1E9C-43DD-85DE-7F191E3F3B8B}" srcId="{C508EEC6-6275-4F49-A800-C93CA3C97403}" destId="{B31CE5D7-FC49-40CF-A69A-F8B6C8679E4A}" srcOrd="0" destOrd="0" parTransId="{6B945D5A-98CB-4614-8201-6F54E4DE41DA}" sibTransId="{BA2110C5-F3D3-4563-BD2F-1E210386CA94}"/>
    <dgm:cxn modelId="{241E51BA-D458-4B8D-8B59-1D6B5E6D3089}" type="presOf" srcId="{C508EEC6-6275-4F49-A800-C93CA3C97403}" destId="{CB83391B-8261-4297-AD17-745B9AEE6155}" srcOrd="0" destOrd="0" presId="urn:microsoft.com/office/officeart/2005/8/layout/vList2"/>
    <dgm:cxn modelId="{8A1D10D6-83D6-4066-8F8A-7094CFF8C0C1}" type="presParOf" srcId="{CB83391B-8261-4297-AD17-745B9AEE6155}" destId="{210C4F6B-A18F-403C-916E-D9FEA51E06DF}" srcOrd="0" destOrd="0" presId="urn:microsoft.com/office/officeart/2005/8/layout/vList2"/>
    <dgm:cxn modelId="{1F0F45DF-0B69-41EB-BA03-117356A91167}" type="presParOf" srcId="{CB83391B-8261-4297-AD17-745B9AEE6155}" destId="{1FDF579A-C8F7-42AD-A711-BC5FE6D98827}" srcOrd="1" destOrd="0" presId="urn:microsoft.com/office/officeart/2005/8/layout/vList2"/>
    <dgm:cxn modelId="{E1642230-0912-47F5-A51C-2A3ABABEB193}" type="presParOf" srcId="{CB83391B-8261-4297-AD17-745B9AEE6155}" destId="{96165B49-175F-4761-8D35-267A23558B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08EEC6-6275-4F49-A800-C93CA3C974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1CE5D7-FC49-40CF-A69A-F8B6C8679E4A}">
      <dgm:prSet custT="1"/>
      <dgm:spPr/>
      <dgm:t>
        <a:bodyPr/>
        <a:lstStyle/>
        <a:p>
          <a:pPr algn="ctr"/>
          <a:r>
            <a:rPr lang="en-US" sz="4400" dirty="0"/>
            <a:t>Know What Your IT Staff Doesn’t Know</a:t>
          </a:r>
        </a:p>
      </dgm:t>
    </dgm:pt>
    <dgm:pt modelId="{6B945D5A-98CB-4614-8201-6F54E4DE41DA}" type="parTrans" cxnId="{6A740CAE-1E9C-43DD-85DE-7F191E3F3B8B}">
      <dgm:prSet/>
      <dgm:spPr/>
      <dgm:t>
        <a:bodyPr/>
        <a:lstStyle/>
        <a:p>
          <a:endParaRPr lang="en-US"/>
        </a:p>
      </dgm:t>
    </dgm:pt>
    <dgm:pt modelId="{BA2110C5-F3D3-4563-BD2F-1E210386CA94}" type="sibTrans" cxnId="{6A740CAE-1E9C-43DD-85DE-7F191E3F3B8B}">
      <dgm:prSet/>
      <dgm:spPr/>
      <dgm:t>
        <a:bodyPr/>
        <a:lstStyle/>
        <a:p>
          <a:endParaRPr lang="en-US"/>
        </a:p>
      </dgm:t>
    </dgm:pt>
    <dgm:pt modelId="{D58F21AD-11ED-40E9-8617-633839E06E5A}">
      <dgm:prSet custT="1"/>
      <dgm:spPr/>
      <dgm:t>
        <a:bodyPr/>
        <a:lstStyle/>
        <a:p>
          <a:pPr algn="ctr"/>
          <a:r>
            <a:rPr lang="en-US" sz="4400" dirty="0"/>
            <a:t>Unicorns Are Hard to Find and Harder To Keep</a:t>
          </a:r>
        </a:p>
      </dgm:t>
    </dgm:pt>
    <dgm:pt modelId="{D2DA222B-10D6-4415-8011-9709156F577E}" type="parTrans" cxnId="{10FD66D0-4613-4529-9468-4581271D43D1}">
      <dgm:prSet/>
      <dgm:spPr/>
      <dgm:t>
        <a:bodyPr/>
        <a:lstStyle/>
        <a:p>
          <a:endParaRPr lang="en-US"/>
        </a:p>
      </dgm:t>
    </dgm:pt>
    <dgm:pt modelId="{B90991E4-04E4-4CEE-905E-5E68B6089685}" type="sibTrans" cxnId="{10FD66D0-4613-4529-9468-4581271D43D1}">
      <dgm:prSet/>
      <dgm:spPr/>
      <dgm:t>
        <a:bodyPr/>
        <a:lstStyle/>
        <a:p>
          <a:endParaRPr lang="en-US"/>
        </a:p>
      </dgm:t>
    </dgm:pt>
    <dgm:pt modelId="{CB83391B-8261-4297-AD17-745B9AEE6155}" type="pres">
      <dgm:prSet presAssocID="{C508EEC6-6275-4F49-A800-C93CA3C97403}" presName="linear" presStyleCnt="0">
        <dgm:presLayoutVars>
          <dgm:animLvl val="lvl"/>
          <dgm:resizeHandles val="exact"/>
        </dgm:presLayoutVars>
      </dgm:prSet>
      <dgm:spPr/>
    </dgm:pt>
    <dgm:pt modelId="{210C4F6B-A18F-403C-916E-D9FEA51E06DF}" type="pres">
      <dgm:prSet presAssocID="{B31CE5D7-FC49-40CF-A69A-F8B6C8679E4A}" presName="parentText" presStyleLbl="node1" presStyleIdx="0" presStyleCnt="2" custScaleY="112591" custLinFactY="-1233" custLinFactNeighborY="-100000">
        <dgm:presLayoutVars>
          <dgm:chMax val="0"/>
          <dgm:bulletEnabled val="1"/>
        </dgm:presLayoutVars>
      </dgm:prSet>
      <dgm:spPr/>
    </dgm:pt>
    <dgm:pt modelId="{1FDF579A-C8F7-42AD-A711-BC5FE6D98827}" type="pres">
      <dgm:prSet presAssocID="{BA2110C5-F3D3-4563-BD2F-1E210386CA94}" presName="spacer" presStyleCnt="0"/>
      <dgm:spPr/>
    </dgm:pt>
    <dgm:pt modelId="{9F99129A-854E-4518-A279-01B8C870AE53}" type="pres">
      <dgm:prSet presAssocID="{D58F21AD-11ED-40E9-8617-633839E06E5A}" presName="parentText" presStyleLbl="node1" presStyleIdx="1" presStyleCnt="2" custScaleY="102671">
        <dgm:presLayoutVars>
          <dgm:chMax val="0"/>
          <dgm:bulletEnabled val="1"/>
        </dgm:presLayoutVars>
      </dgm:prSet>
      <dgm:spPr/>
    </dgm:pt>
  </dgm:ptLst>
  <dgm:cxnLst>
    <dgm:cxn modelId="{B4109C5F-E2EA-41E8-92B1-ED6B5EAC72F0}" type="presOf" srcId="{B31CE5D7-FC49-40CF-A69A-F8B6C8679E4A}" destId="{210C4F6B-A18F-403C-916E-D9FEA51E06DF}" srcOrd="0" destOrd="0" presId="urn:microsoft.com/office/officeart/2005/8/layout/vList2"/>
    <dgm:cxn modelId="{6A740CAE-1E9C-43DD-85DE-7F191E3F3B8B}" srcId="{C508EEC6-6275-4F49-A800-C93CA3C97403}" destId="{B31CE5D7-FC49-40CF-A69A-F8B6C8679E4A}" srcOrd="0" destOrd="0" parTransId="{6B945D5A-98CB-4614-8201-6F54E4DE41DA}" sibTransId="{BA2110C5-F3D3-4563-BD2F-1E210386CA94}"/>
    <dgm:cxn modelId="{241E51BA-D458-4B8D-8B59-1D6B5E6D3089}" type="presOf" srcId="{C508EEC6-6275-4F49-A800-C93CA3C97403}" destId="{CB83391B-8261-4297-AD17-745B9AEE6155}" srcOrd="0" destOrd="0" presId="urn:microsoft.com/office/officeart/2005/8/layout/vList2"/>
    <dgm:cxn modelId="{6A4645BE-0ADC-41F1-ABE0-DF9B1C0A6F2C}" type="presOf" srcId="{D58F21AD-11ED-40E9-8617-633839E06E5A}" destId="{9F99129A-854E-4518-A279-01B8C870AE53}" srcOrd="0" destOrd="0" presId="urn:microsoft.com/office/officeart/2005/8/layout/vList2"/>
    <dgm:cxn modelId="{10FD66D0-4613-4529-9468-4581271D43D1}" srcId="{C508EEC6-6275-4F49-A800-C93CA3C97403}" destId="{D58F21AD-11ED-40E9-8617-633839E06E5A}" srcOrd="1" destOrd="0" parTransId="{D2DA222B-10D6-4415-8011-9709156F577E}" sibTransId="{B90991E4-04E4-4CEE-905E-5E68B6089685}"/>
    <dgm:cxn modelId="{8A1D10D6-83D6-4066-8F8A-7094CFF8C0C1}" type="presParOf" srcId="{CB83391B-8261-4297-AD17-745B9AEE6155}" destId="{210C4F6B-A18F-403C-916E-D9FEA51E06DF}" srcOrd="0" destOrd="0" presId="urn:microsoft.com/office/officeart/2005/8/layout/vList2"/>
    <dgm:cxn modelId="{1F0F45DF-0B69-41EB-BA03-117356A91167}" type="presParOf" srcId="{CB83391B-8261-4297-AD17-745B9AEE6155}" destId="{1FDF579A-C8F7-42AD-A711-BC5FE6D98827}" srcOrd="1" destOrd="0" presId="urn:microsoft.com/office/officeart/2005/8/layout/vList2"/>
    <dgm:cxn modelId="{F5B6247F-83E9-40D7-8216-B7C967326E7A}" type="presParOf" srcId="{CB83391B-8261-4297-AD17-745B9AEE6155}" destId="{9F99129A-854E-4518-A279-01B8C870AE5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8EEC6-6275-4F49-A800-C93CA3C974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1CE5D7-FC49-40CF-A69A-F8B6C8679E4A}">
      <dgm:prSet custT="1"/>
      <dgm:spPr/>
      <dgm:t>
        <a:bodyPr/>
        <a:lstStyle/>
        <a:p>
          <a:pPr algn="ctr"/>
          <a:r>
            <a:rPr lang="en-US" sz="3200" dirty="0"/>
            <a:t>Complexity Demands Precision, Uniformity and Redundancy</a:t>
          </a:r>
        </a:p>
      </dgm:t>
    </dgm:pt>
    <dgm:pt modelId="{6B945D5A-98CB-4614-8201-6F54E4DE41DA}" type="parTrans" cxnId="{6A740CAE-1E9C-43DD-85DE-7F191E3F3B8B}">
      <dgm:prSet/>
      <dgm:spPr/>
      <dgm:t>
        <a:bodyPr/>
        <a:lstStyle/>
        <a:p>
          <a:endParaRPr lang="en-US"/>
        </a:p>
      </dgm:t>
    </dgm:pt>
    <dgm:pt modelId="{BA2110C5-F3D3-4563-BD2F-1E210386CA94}" type="sibTrans" cxnId="{6A740CAE-1E9C-43DD-85DE-7F191E3F3B8B}">
      <dgm:prSet/>
      <dgm:spPr/>
      <dgm:t>
        <a:bodyPr/>
        <a:lstStyle/>
        <a:p>
          <a:endParaRPr lang="en-US"/>
        </a:p>
      </dgm:t>
    </dgm:pt>
    <dgm:pt modelId="{22534E4C-7423-4346-B9E4-2AC611A0F980}">
      <dgm:prSet/>
      <dgm:spPr>
        <a:solidFill>
          <a:srgbClr val="00B050"/>
        </a:solidFill>
        <a:effectLst/>
      </dgm:spPr>
      <dgm:t>
        <a:bodyPr/>
        <a:lstStyle/>
        <a:p>
          <a:pPr algn="ctr"/>
          <a:r>
            <a:rPr lang="en-US" dirty="0"/>
            <a:t>Expediency is the # 1 Enemy of Excellent IT</a:t>
          </a:r>
        </a:p>
      </dgm:t>
    </dgm:pt>
    <dgm:pt modelId="{5C2B153F-19C7-4CD7-B403-8312FB3CDDAD}" type="parTrans" cxnId="{40FF0E45-E281-4451-9C78-150D811DB6AB}">
      <dgm:prSet/>
      <dgm:spPr/>
      <dgm:t>
        <a:bodyPr/>
        <a:lstStyle/>
        <a:p>
          <a:endParaRPr lang="en-US"/>
        </a:p>
      </dgm:t>
    </dgm:pt>
    <dgm:pt modelId="{5DE81ECB-03FE-4823-AA4F-F6815EB3B176}" type="sibTrans" cxnId="{40FF0E45-E281-4451-9C78-150D811DB6AB}">
      <dgm:prSet/>
      <dgm:spPr/>
      <dgm:t>
        <a:bodyPr/>
        <a:lstStyle/>
        <a:p>
          <a:endParaRPr lang="en-US"/>
        </a:p>
      </dgm:t>
    </dgm:pt>
    <dgm:pt modelId="{CB83391B-8261-4297-AD17-745B9AEE6155}" type="pres">
      <dgm:prSet presAssocID="{C508EEC6-6275-4F49-A800-C93CA3C97403}" presName="linear" presStyleCnt="0">
        <dgm:presLayoutVars>
          <dgm:animLvl val="lvl"/>
          <dgm:resizeHandles val="exact"/>
        </dgm:presLayoutVars>
      </dgm:prSet>
      <dgm:spPr/>
    </dgm:pt>
    <dgm:pt modelId="{210C4F6B-A18F-403C-916E-D9FEA51E06DF}" type="pres">
      <dgm:prSet presAssocID="{B31CE5D7-FC49-40CF-A69A-F8B6C8679E4A}" presName="parentText" presStyleLbl="node1" presStyleIdx="0" presStyleCnt="2" custScaleY="38876" custLinFactY="-44505" custLinFactNeighborX="1068" custLinFactNeighborY="-100000">
        <dgm:presLayoutVars>
          <dgm:chMax val="0"/>
          <dgm:bulletEnabled val="1"/>
        </dgm:presLayoutVars>
      </dgm:prSet>
      <dgm:spPr/>
    </dgm:pt>
    <dgm:pt modelId="{1FDF579A-C8F7-42AD-A711-BC5FE6D98827}" type="pres">
      <dgm:prSet presAssocID="{BA2110C5-F3D3-4563-BD2F-1E210386CA94}" presName="spacer" presStyleCnt="0"/>
      <dgm:spPr/>
    </dgm:pt>
    <dgm:pt modelId="{96165B49-175F-4761-8D35-267A23558B8F}" type="pres">
      <dgm:prSet presAssocID="{22534E4C-7423-4346-B9E4-2AC611A0F980}" presName="parentText" presStyleLbl="node1" presStyleIdx="1" presStyleCnt="2" custScaleY="37142" custLinFactNeighborX="0" custLinFactNeighborY="3414">
        <dgm:presLayoutVars>
          <dgm:chMax val="0"/>
          <dgm:bulletEnabled val="1"/>
        </dgm:presLayoutVars>
      </dgm:prSet>
      <dgm:spPr/>
    </dgm:pt>
  </dgm:ptLst>
  <dgm:cxnLst>
    <dgm:cxn modelId="{6D9DCF40-7385-4A35-B322-873292C903AE}" type="presOf" srcId="{22534E4C-7423-4346-B9E4-2AC611A0F980}" destId="{96165B49-175F-4761-8D35-267A23558B8F}" srcOrd="0" destOrd="0" presId="urn:microsoft.com/office/officeart/2005/8/layout/vList2"/>
    <dgm:cxn modelId="{B4109C5F-E2EA-41E8-92B1-ED6B5EAC72F0}" type="presOf" srcId="{B31CE5D7-FC49-40CF-A69A-F8B6C8679E4A}" destId="{210C4F6B-A18F-403C-916E-D9FEA51E06DF}" srcOrd="0" destOrd="0" presId="urn:microsoft.com/office/officeart/2005/8/layout/vList2"/>
    <dgm:cxn modelId="{40FF0E45-E281-4451-9C78-150D811DB6AB}" srcId="{C508EEC6-6275-4F49-A800-C93CA3C97403}" destId="{22534E4C-7423-4346-B9E4-2AC611A0F980}" srcOrd="1" destOrd="0" parTransId="{5C2B153F-19C7-4CD7-B403-8312FB3CDDAD}" sibTransId="{5DE81ECB-03FE-4823-AA4F-F6815EB3B176}"/>
    <dgm:cxn modelId="{6A740CAE-1E9C-43DD-85DE-7F191E3F3B8B}" srcId="{C508EEC6-6275-4F49-A800-C93CA3C97403}" destId="{B31CE5D7-FC49-40CF-A69A-F8B6C8679E4A}" srcOrd="0" destOrd="0" parTransId="{6B945D5A-98CB-4614-8201-6F54E4DE41DA}" sibTransId="{BA2110C5-F3D3-4563-BD2F-1E210386CA94}"/>
    <dgm:cxn modelId="{241E51BA-D458-4B8D-8B59-1D6B5E6D3089}" type="presOf" srcId="{C508EEC6-6275-4F49-A800-C93CA3C97403}" destId="{CB83391B-8261-4297-AD17-745B9AEE6155}" srcOrd="0" destOrd="0" presId="urn:microsoft.com/office/officeart/2005/8/layout/vList2"/>
    <dgm:cxn modelId="{8A1D10D6-83D6-4066-8F8A-7094CFF8C0C1}" type="presParOf" srcId="{CB83391B-8261-4297-AD17-745B9AEE6155}" destId="{210C4F6B-A18F-403C-916E-D9FEA51E06DF}" srcOrd="0" destOrd="0" presId="urn:microsoft.com/office/officeart/2005/8/layout/vList2"/>
    <dgm:cxn modelId="{1F0F45DF-0B69-41EB-BA03-117356A91167}" type="presParOf" srcId="{CB83391B-8261-4297-AD17-745B9AEE6155}" destId="{1FDF579A-C8F7-42AD-A711-BC5FE6D98827}" srcOrd="1" destOrd="0" presId="urn:microsoft.com/office/officeart/2005/8/layout/vList2"/>
    <dgm:cxn modelId="{E1642230-0912-47F5-A51C-2A3ABABEB193}" type="presParOf" srcId="{CB83391B-8261-4297-AD17-745B9AEE6155}" destId="{96165B49-175F-4761-8D35-267A23558B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8EEC6-6275-4F49-A800-C93CA3C974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1CE5D7-FC49-40CF-A69A-F8B6C8679E4A}">
      <dgm:prSet/>
      <dgm:spPr/>
      <dgm:t>
        <a:bodyPr/>
        <a:lstStyle/>
        <a:p>
          <a:pPr algn="ctr"/>
          <a:r>
            <a:rPr lang="en-US" dirty="0"/>
            <a:t>We Have Met The Enemy And They Are Us</a:t>
          </a:r>
        </a:p>
      </dgm:t>
    </dgm:pt>
    <dgm:pt modelId="{6B945D5A-98CB-4614-8201-6F54E4DE41DA}" type="parTrans" cxnId="{6A740CAE-1E9C-43DD-85DE-7F191E3F3B8B}">
      <dgm:prSet/>
      <dgm:spPr/>
      <dgm:t>
        <a:bodyPr/>
        <a:lstStyle/>
        <a:p>
          <a:endParaRPr lang="en-US"/>
        </a:p>
      </dgm:t>
    </dgm:pt>
    <dgm:pt modelId="{BA2110C5-F3D3-4563-BD2F-1E210386CA94}" type="sibTrans" cxnId="{6A740CAE-1E9C-43DD-85DE-7F191E3F3B8B}">
      <dgm:prSet/>
      <dgm:spPr/>
      <dgm:t>
        <a:bodyPr/>
        <a:lstStyle/>
        <a:p>
          <a:endParaRPr lang="en-US"/>
        </a:p>
      </dgm:t>
    </dgm:pt>
    <dgm:pt modelId="{22534E4C-7423-4346-B9E4-2AC611A0F980}">
      <dgm:prSet/>
      <dgm:spPr/>
      <dgm:t>
        <a:bodyPr/>
        <a:lstStyle/>
        <a:p>
          <a:pPr algn="ctr"/>
          <a:r>
            <a:rPr lang="en-US" dirty="0"/>
            <a:t>Cybersecurity Is a Cat and Mouse Game of One Upmanship</a:t>
          </a:r>
        </a:p>
      </dgm:t>
    </dgm:pt>
    <dgm:pt modelId="{5C2B153F-19C7-4CD7-B403-8312FB3CDDAD}" type="parTrans" cxnId="{40FF0E45-E281-4451-9C78-150D811DB6AB}">
      <dgm:prSet/>
      <dgm:spPr/>
      <dgm:t>
        <a:bodyPr/>
        <a:lstStyle/>
        <a:p>
          <a:endParaRPr lang="en-US"/>
        </a:p>
      </dgm:t>
    </dgm:pt>
    <dgm:pt modelId="{5DE81ECB-03FE-4823-AA4F-F6815EB3B176}" type="sibTrans" cxnId="{40FF0E45-E281-4451-9C78-150D811DB6AB}">
      <dgm:prSet/>
      <dgm:spPr/>
      <dgm:t>
        <a:bodyPr/>
        <a:lstStyle/>
        <a:p>
          <a:endParaRPr lang="en-US"/>
        </a:p>
      </dgm:t>
    </dgm:pt>
    <dgm:pt modelId="{CB83391B-8261-4297-AD17-745B9AEE6155}" type="pres">
      <dgm:prSet presAssocID="{C508EEC6-6275-4F49-A800-C93CA3C97403}" presName="linear" presStyleCnt="0">
        <dgm:presLayoutVars>
          <dgm:animLvl val="lvl"/>
          <dgm:resizeHandles val="exact"/>
        </dgm:presLayoutVars>
      </dgm:prSet>
      <dgm:spPr/>
    </dgm:pt>
    <dgm:pt modelId="{210C4F6B-A18F-403C-916E-D9FEA51E06DF}" type="pres">
      <dgm:prSet presAssocID="{B31CE5D7-FC49-40CF-A69A-F8B6C8679E4A}" presName="parentText" presStyleLbl="node1" presStyleIdx="0" presStyleCnt="2" custScaleY="40571" custLinFactY="-17802" custLinFactNeighborX="0" custLinFactNeighborY="-100000">
        <dgm:presLayoutVars>
          <dgm:chMax val="0"/>
          <dgm:bulletEnabled val="1"/>
        </dgm:presLayoutVars>
      </dgm:prSet>
      <dgm:spPr/>
    </dgm:pt>
    <dgm:pt modelId="{1FDF579A-C8F7-42AD-A711-BC5FE6D98827}" type="pres">
      <dgm:prSet presAssocID="{BA2110C5-F3D3-4563-BD2F-1E210386CA94}" presName="spacer" presStyleCnt="0"/>
      <dgm:spPr/>
    </dgm:pt>
    <dgm:pt modelId="{96165B49-175F-4761-8D35-267A23558B8F}" type="pres">
      <dgm:prSet presAssocID="{22534E4C-7423-4346-B9E4-2AC611A0F980}" presName="parentText" presStyleLbl="node1" presStyleIdx="1" presStyleCnt="2" custScaleY="39059" custLinFactY="-15297" custLinFactNeighborX="102" custLinFactNeighborY="-100000">
        <dgm:presLayoutVars>
          <dgm:chMax val="0"/>
          <dgm:bulletEnabled val="1"/>
        </dgm:presLayoutVars>
      </dgm:prSet>
      <dgm:spPr/>
    </dgm:pt>
  </dgm:ptLst>
  <dgm:cxnLst>
    <dgm:cxn modelId="{6D9DCF40-7385-4A35-B322-873292C903AE}" type="presOf" srcId="{22534E4C-7423-4346-B9E4-2AC611A0F980}" destId="{96165B49-175F-4761-8D35-267A23558B8F}" srcOrd="0" destOrd="0" presId="urn:microsoft.com/office/officeart/2005/8/layout/vList2"/>
    <dgm:cxn modelId="{B4109C5F-E2EA-41E8-92B1-ED6B5EAC72F0}" type="presOf" srcId="{B31CE5D7-FC49-40CF-A69A-F8B6C8679E4A}" destId="{210C4F6B-A18F-403C-916E-D9FEA51E06DF}" srcOrd="0" destOrd="0" presId="urn:microsoft.com/office/officeart/2005/8/layout/vList2"/>
    <dgm:cxn modelId="{40FF0E45-E281-4451-9C78-150D811DB6AB}" srcId="{C508EEC6-6275-4F49-A800-C93CA3C97403}" destId="{22534E4C-7423-4346-B9E4-2AC611A0F980}" srcOrd="1" destOrd="0" parTransId="{5C2B153F-19C7-4CD7-B403-8312FB3CDDAD}" sibTransId="{5DE81ECB-03FE-4823-AA4F-F6815EB3B176}"/>
    <dgm:cxn modelId="{6A740CAE-1E9C-43DD-85DE-7F191E3F3B8B}" srcId="{C508EEC6-6275-4F49-A800-C93CA3C97403}" destId="{B31CE5D7-FC49-40CF-A69A-F8B6C8679E4A}" srcOrd="0" destOrd="0" parTransId="{6B945D5A-98CB-4614-8201-6F54E4DE41DA}" sibTransId="{BA2110C5-F3D3-4563-BD2F-1E210386CA94}"/>
    <dgm:cxn modelId="{241E51BA-D458-4B8D-8B59-1D6B5E6D3089}" type="presOf" srcId="{C508EEC6-6275-4F49-A800-C93CA3C97403}" destId="{CB83391B-8261-4297-AD17-745B9AEE6155}" srcOrd="0" destOrd="0" presId="urn:microsoft.com/office/officeart/2005/8/layout/vList2"/>
    <dgm:cxn modelId="{8A1D10D6-83D6-4066-8F8A-7094CFF8C0C1}" type="presParOf" srcId="{CB83391B-8261-4297-AD17-745B9AEE6155}" destId="{210C4F6B-A18F-403C-916E-D9FEA51E06DF}" srcOrd="0" destOrd="0" presId="urn:microsoft.com/office/officeart/2005/8/layout/vList2"/>
    <dgm:cxn modelId="{1F0F45DF-0B69-41EB-BA03-117356A91167}" type="presParOf" srcId="{CB83391B-8261-4297-AD17-745B9AEE6155}" destId="{1FDF579A-C8F7-42AD-A711-BC5FE6D98827}" srcOrd="1" destOrd="0" presId="urn:microsoft.com/office/officeart/2005/8/layout/vList2"/>
    <dgm:cxn modelId="{E1642230-0912-47F5-A51C-2A3ABABEB193}" type="presParOf" srcId="{CB83391B-8261-4297-AD17-745B9AEE6155}" destId="{96165B49-175F-4761-8D35-267A23558B8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C4F6B-A18F-403C-916E-D9FEA51E06DF}">
      <dsp:nvSpPr>
        <dsp:cNvPr id="0" name=""/>
        <dsp:cNvSpPr/>
      </dsp:nvSpPr>
      <dsp:spPr>
        <a:xfrm>
          <a:off x="0" y="964"/>
          <a:ext cx="6910387" cy="24613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Know What You Don’t Know (KWYDK)</a:t>
          </a:r>
        </a:p>
      </dsp:txBody>
      <dsp:txXfrm>
        <a:off x="120155" y="121119"/>
        <a:ext cx="6670077" cy="2221077"/>
      </dsp:txXfrm>
    </dsp:sp>
    <dsp:sp modelId="{96165B49-175F-4761-8D35-267A23558B8F}">
      <dsp:nvSpPr>
        <dsp:cNvPr id="0" name=""/>
        <dsp:cNvSpPr/>
      </dsp:nvSpPr>
      <dsp:spPr>
        <a:xfrm>
          <a:off x="0" y="2589072"/>
          <a:ext cx="6910387" cy="246138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It’s Not Until the Tide Goes Out That You Know Who Is Swimming Naked</a:t>
          </a:r>
        </a:p>
      </dsp:txBody>
      <dsp:txXfrm>
        <a:off x="120155" y="2709227"/>
        <a:ext cx="6670077" cy="2221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C4F6B-A18F-403C-916E-D9FEA51E06DF}">
      <dsp:nvSpPr>
        <dsp:cNvPr id="0" name=""/>
        <dsp:cNvSpPr/>
      </dsp:nvSpPr>
      <dsp:spPr>
        <a:xfrm>
          <a:off x="0" y="526743"/>
          <a:ext cx="6910387" cy="19693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Know What Your IT Staff Doesn’t Know</a:t>
          </a:r>
        </a:p>
      </dsp:txBody>
      <dsp:txXfrm>
        <a:off x="96137" y="622880"/>
        <a:ext cx="6718113" cy="1777111"/>
      </dsp:txXfrm>
    </dsp:sp>
    <dsp:sp modelId="{9F99129A-854E-4518-A279-01B8C870AE53}">
      <dsp:nvSpPr>
        <dsp:cNvPr id="0" name=""/>
        <dsp:cNvSpPr/>
      </dsp:nvSpPr>
      <dsp:spPr>
        <a:xfrm>
          <a:off x="0" y="2892096"/>
          <a:ext cx="6910387" cy="17958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Unicorns Are Hard to Find and Harder To Keep</a:t>
          </a:r>
        </a:p>
      </dsp:txBody>
      <dsp:txXfrm>
        <a:off x="87667" y="2979763"/>
        <a:ext cx="6735053" cy="1620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C4F6B-A18F-403C-916E-D9FEA51E06DF}">
      <dsp:nvSpPr>
        <dsp:cNvPr id="0" name=""/>
        <dsp:cNvSpPr/>
      </dsp:nvSpPr>
      <dsp:spPr>
        <a:xfrm>
          <a:off x="0" y="0"/>
          <a:ext cx="6910387" cy="13918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Complexity Demands Precision, Uniformity and Redundancy</a:t>
          </a:r>
        </a:p>
      </dsp:txBody>
      <dsp:txXfrm>
        <a:off x="67944" y="67944"/>
        <a:ext cx="6774499" cy="1255950"/>
      </dsp:txXfrm>
    </dsp:sp>
    <dsp:sp modelId="{96165B49-175F-4761-8D35-267A23558B8F}">
      <dsp:nvSpPr>
        <dsp:cNvPr id="0" name=""/>
        <dsp:cNvSpPr/>
      </dsp:nvSpPr>
      <dsp:spPr>
        <a:xfrm>
          <a:off x="0" y="3171962"/>
          <a:ext cx="6910387" cy="132975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Expediency is the # 1 Enemy of Excellent IT</a:t>
          </a:r>
        </a:p>
      </dsp:txBody>
      <dsp:txXfrm>
        <a:off x="64913" y="3236875"/>
        <a:ext cx="6780561" cy="1199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C4F6B-A18F-403C-916E-D9FEA51E06DF}">
      <dsp:nvSpPr>
        <dsp:cNvPr id="0" name=""/>
        <dsp:cNvSpPr/>
      </dsp:nvSpPr>
      <dsp:spPr>
        <a:xfrm>
          <a:off x="0" y="60394"/>
          <a:ext cx="6910387" cy="18294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We Have Met The Enemy And They Are Us</a:t>
          </a:r>
        </a:p>
      </dsp:txBody>
      <dsp:txXfrm>
        <a:off x="89305" y="149699"/>
        <a:ext cx="6731777" cy="1650809"/>
      </dsp:txXfrm>
    </dsp:sp>
    <dsp:sp modelId="{96165B49-175F-4761-8D35-267A23558B8F}">
      <dsp:nvSpPr>
        <dsp:cNvPr id="0" name=""/>
        <dsp:cNvSpPr/>
      </dsp:nvSpPr>
      <dsp:spPr>
        <a:xfrm>
          <a:off x="0" y="2187088"/>
          <a:ext cx="6910387" cy="17612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Cybersecurity Is a Cat and Mouse Game of One Upmanship</a:t>
          </a:r>
        </a:p>
      </dsp:txBody>
      <dsp:txXfrm>
        <a:off x="85977" y="2273065"/>
        <a:ext cx="6738433" cy="15892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FAF1C85-B228-407E-9BFB-56AE9D1FFD19}" type="datetimeFigureOut">
              <a:rPr lang="en-US" smtClean="0"/>
              <a:t>3/28/2025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DC8E2E8-D331-47F0-B8EC-CCB079EF832D}" type="slidenum">
              <a:rPr lang="en-US" smtClean="0"/>
              <a:t>‹#›</a:t>
            </a:fld>
            <a:endParaRPr lang="en-US"/>
          </a:p>
        </p:txBody>
      </p:sp>
    </p:spTree>
    <p:extLst>
      <p:ext uri="{BB962C8B-B14F-4D97-AF65-F5344CB8AC3E}">
        <p14:creationId xmlns:p14="http://schemas.microsoft.com/office/powerpoint/2010/main" val="175529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1</a:t>
            </a:fld>
            <a:endParaRPr lang="en-US"/>
          </a:p>
        </p:txBody>
      </p:sp>
    </p:spTree>
    <p:extLst>
      <p:ext uri="{BB962C8B-B14F-4D97-AF65-F5344CB8AC3E}">
        <p14:creationId xmlns:p14="http://schemas.microsoft.com/office/powerpoint/2010/main" val="2001955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11</a:t>
            </a:fld>
            <a:endParaRPr lang="en-US"/>
          </a:p>
        </p:txBody>
      </p:sp>
    </p:spTree>
    <p:extLst>
      <p:ext uri="{BB962C8B-B14F-4D97-AF65-F5344CB8AC3E}">
        <p14:creationId xmlns:p14="http://schemas.microsoft.com/office/powerpoint/2010/main" val="228729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17</a:t>
            </a:fld>
            <a:endParaRPr lang="en-US"/>
          </a:p>
        </p:txBody>
      </p:sp>
    </p:spTree>
    <p:extLst>
      <p:ext uri="{BB962C8B-B14F-4D97-AF65-F5344CB8AC3E}">
        <p14:creationId xmlns:p14="http://schemas.microsoft.com/office/powerpoint/2010/main" val="340535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18</a:t>
            </a:fld>
            <a:endParaRPr lang="en-US"/>
          </a:p>
        </p:txBody>
      </p:sp>
    </p:spTree>
    <p:extLst>
      <p:ext uri="{BB962C8B-B14F-4D97-AF65-F5344CB8AC3E}">
        <p14:creationId xmlns:p14="http://schemas.microsoft.com/office/powerpoint/2010/main" val="88884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True since most cities have a police department and CJIS sets strict security requirements for police related applications.</a:t>
            </a:r>
          </a:p>
        </p:txBody>
      </p:sp>
      <p:sp>
        <p:nvSpPr>
          <p:cNvPr id="4" name="Slide Number Placeholder 3"/>
          <p:cNvSpPr>
            <a:spLocks noGrp="1"/>
          </p:cNvSpPr>
          <p:nvPr>
            <p:ph type="sldNum" sz="quarter" idx="5"/>
          </p:nvPr>
        </p:nvSpPr>
        <p:spPr/>
        <p:txBody>
          <a:bodyPr/>
          <a:lstStyle/>
          <a:p>
            <a:fld id="{7DC8E2E8-D331-47F0-B8EC-CCB079EF832D}" type="slidenum">
              <a:rPr lang="en-US" smtClean="0"/>
              <a:t>19</a:t>
            </a:fld>
            <a:endParaRPr lang="en-US"/>
          </a:p>
        </p:txBody>
      </p:sp>
    </p:spTree>
    <p:extLst>
      <p:ext uri="{BB962C8B-B14F-4D97-AF65-F5344CB8AC3E}">
        <p14:creationId xmlns:p14="http://schemas.microsoft.com/office/powerpoint/2010/main" val="146263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It is the wild </a:t>
            </a:r>
            <a:r>
              <a:rPr lang="en-US" dirty="0" err="1"/>
              <a:t>wild</a:t>
            </a:r>
            <a:r>
              <a:rPr lang="en-US" dirty="0"/>
              <a:t> west with few uniform regulations</a:t>
            </a:r>
          </a:p>
        </p:txBody>
      </p:sp>
      <p:sp>
        <p:nvSpPr>
          <p:cNvPr id="4" name="Slide Number Placeholder 3"/>
          <p:cNvSpPr>
            <a:spLocks noGrp="1"/>
          </p:cNvSpPr>
          <p:nvPr>
            <p:ph type="sldNum" sz="quarter" idx="5"/>
          </p:nvPr>
        </p:nvSpPr>
        <p:spPr/>
        <p:txBody>
          <a:bodyPr/>
          <a:lstStyle/>
          <a:p>
            <a:fld id="{7DC8E2E8-D331-47F0-B8EC-CCB079EF832D}" type="slidenum">
              <a:rPr lang="en-US" smtClean="0"/>
              <a:t>20</a:t>
            </a:fld>
            <a:endParaRPr lang="en-US"/>
          </a:p>
        </p:txBody>
      </p:sp>
    </p:spTree>
    <p:extLst>
      <p:ext uri="{BB962C8B-B14F-4D97-AF65-F5344CB8AC3E}">
        <p14:creationId xmlns:p14="http://schemas.microsoft.com/office/powerpoint/2010/main" val="295317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a) could easily be payroll Monday demand slowing the system down and d) and frequent edit messages could be a function of the department or user</a:t>
            </a:r>
          </a:p>
        </p:txBody>
      </p:sp>
      <p:sp>
        <p:nvSpPr>
          <p:cNvPr id="4" name="Slide Number Placeholder 3"/>
          <p:cNvSpPr>
            <a:spLocks noGrp="1"/>
          </p:cNvSpPr>
          <p:nvPr>
            <p:ph type="sldNum" sz="quarter" idx="5"/>
          </p:nvPr>
        </p:nvSpPr>
        <p:spPr/>
        <p:txBody>
          <a:bodyPr/>
          <a:lstStyle/>
          <a:p>
            <a:fld id="{7DC8E2E8-D331-47F0-B8EC-CCB079EF832D}" type="slidenum">
              <a:rPr lang="en-US" smtClean="0"/>
              <a:t>21</a:t>
            </a:fld>
            <a:endParaRPr lang="en-US"/>
          </a:p>
        </p:txBody>
      </p:sp>
    </p:spTree>
    <p:extLst>
      <p:ext uri="{BB962C8B-B14F-4D97-AF65-F5344CB8AC3E}">
        <p14:creationId xmlns:p14="http://schemas.microsoft.com/office/powerpoint/2010/main" val="2806206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7DC8E2E8-D331-47F0-B8EC-CCB079EF832D}" type="slidenum">
              <a:rPr lang="en-US" smtClean="0"/>
              <a:t>22</a:t>
            </a:fld>
            <a:endParaRPr lang="en-US"/>
          </a:p>
        </p:txBody>
      </p:sp>
    </p:spTree>
    <p:extLst>
      <p:ext uri="{BB962C8B-B14F-4D97-AF65-F5344CB8AC3E}">
        <p14:creationId xmlns:p14="http://schemas.microsoft.com/office/powerpoint/2010/main" val="363929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670F-2192-9685-9883-4F9D22AC8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E660A-B186-F4F1-BE7A-A628F3605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659AD-B654-2DB3-7493-E13F441551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E783C2-DA90-48F4-EDCD-1D12E78E58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E2E8-D331-47F0-B8EC-CCB079EF83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4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24</a:t>
            </a:fld>
            <a:endParaRPr lang="en-US"/>
          </a:p>
        </p:txBody>
      </p:sp>
    </p:spTree>
    <p:extLst>
      <p:ext uri="{BB962C8B-B14F-4D97-AF65-F5344CB8AC3E}">
        <p14:creationId xmlns:p14="http://schemas.microsoft.com/office/powerpoint/2010/main" val="201273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25</a:t>
            </a:fld>
            <a:endParaRPr lang="en-US"/>
          </a:p>
        </p:txBody>
      </p:sp>
    </p:spTree>
    <p:extLst>
      <p:ext uri="{BB962C8B-B14F-4D97-AF65-F5344CB8AC3E}">
        <p14:creationId xmlns:p14="http://schemas.microsoft.com/office/powerpoint/2010/main" val="133658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3</a:t>
            </a:fld>
            <a:endParaRPr lang="en-US"/>
          </a:p>
        </p:txBody>
      </p:sp>
    </p:spTree>
    <p:extLst>
      <p:ext uri="{BB962C8B-B14F-4D97-AF65-F5344CB8AC3E}">
        <p14:creationId xmlns:p14="http://schemas.microsoft.com/office/powerpoint/2010/main" val="421427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26</a:t>
            </a:fld>
            <a:endParaRPr lang="en-US"/>
          </a:p>
        </p:txBody>
      </p:sp>
    </p:spTree>
    <p:extLst>
      <p:ext uri="{BB962C8B-B14F-4D97-AF65-F5344CB8AC3E}">
        <p14:creationId xmlns:p14="http://schemas.microsoft.com/office/powerpoint/2010/main" val="1118092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27</a:t>
            </a:fld>
            <a:endParaRPr lang="en-US"/>
          </a:p>
        </p:txBody>
      </p:sp>
    </p:spTree>
    <p:extLst>
      <p:ext uri="{BB962C8B-B14F-4D97-AF65-F5344CB8AC3E}">
        <p14:creationId xmlns:p14="http://schemas.microsoft.com/office/powerpoint/2010/main" val="471668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more likely to hire IT employees directly from the private sector than any other department</a:t>
            </a:r>
          </a:p>
        </p:txBody>
      </p:sp>
      <p:sp>
        <p:nvSpPr>
          <p:cNvPr id="4" name="Slide Number Placeholder 3"/>
          <p:cNvSpPr>
            <a:spLocks noGrp="1"/>
          </p:cNvSpPr>
          <p:nvPr>
            <p:ph type="sldNum" sz="quarter" idx="5"/>
          </p:nvPr>
        </p:nvSpPr>
        <p:spPr/>
        <p:txBody>
          <a:bodyPr/>
          <a:lstStyle/>
          <a:p>
            <a:fld id="{7DC8E2E8-D331-47F0-B8EC-CCB079EF832D}" type="slidenum">
              <a:rPr lang="en-US" smtClean="0"/>
              <a:t>28</a:t>
            </a:fld>
            <a:endParaRPr lang="en-US"/>
          </a:p>
        </p:txBody>
      </p:sp>
    </p:spTree>
    <p:extLst>
      <p:ext uri="{BB962C8B-B14F-4D97-AF65-F5344CB8AC3E}">
        <p14:creationId xmlns:p14="http://schemas.microsoft.com/office/powerpoint/2010/main" val="924063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amazingly relational and trust based</a:t>
            </a:r>
          </a:p>
        </p:txBody>
      </p:sp>
      <p:sp>
        <p:nvSpPr>
          <p:cNvPr id="4" name="Slide Number Placeholder 3"/>
          <p:cNvSpPr>
            <a:spLocks noGrp="1"/>
          </p:cNvSpPr>
          <p:nvPr>
            <p:ph type="sldNum" sz="quarter" idx="5"/>
          </p:nvPr>
        </p:nvSpPr>
        <p:spPr/>
        <p:txBody>
          <a:bodyPr/>
          <a:lstStyle/>
          <a:p>
            <a:fld id="{7DC8E2E8-D331-47F0-B8EC-CCB079EF832D}" type="slidenum">
              <a:rPr lang="en-US" smtClean="0"/>
              <a:t>29</a:t>
            </a:fld>
            <a:endParaRPr lang="en-US"/>
          </a:p>
        </p:txBody>
      </p:sp>
    </p:spTree>
    <p:extLst>
      <p:ext uri="{BB962C8B-B14F-4D97-AF65-F5344CB8AC3E}">
        <p14:creationId xmlns:p14="http://schemas.microsoft.com/office/powerpoint/2010/main" val="234936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DC8E2E8-D331-47F0-B8EC-CCB079EF832D}" type="slidenum">
              <a:rPr lang="en-US" smtClean="0"/>
              <a:t>30</a:t>
            </a:fld>
            <a:endParaRPr lang="en-US"/>
          </a:p>
        </p:txBody>
      </p:sp>
    </p:spTree>
    <p:extLst>
      <p:ext uri="{BB962C8B-B14F-4D97-AF65-F5344CB8AC3E}">
        <p14:creationId xmlns:p14="http://schemas.microsoft.com/office/powerpoint/2010/main" val="2845908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All of the above</a:t>
            </a:r>
          </a:p>
        </p:txBody>
      </p:sp>
      <p:sp>
        <p:nvSpPr>
          <p:cNvPr id="4" name="Slide Number Placeholder 3"/>
          <p:cNvSpPr>
            <a:spLocks noGrp="1"/>
          </p:cNvSpPr>
          <p:nvPr>
            <p:ph type="sldNum" sz="quarter" idx="5"/>
          </p:nvPr>
        </p:nvSpPr>
        <p:spPr/>
        <p:txBody>
          <a:bodyPr/>
          <a:lstStyle/>
          <a:p>
            <a:fld id="{7DC8E2E8-D331-47F0-B8EC-CCB079EF832D}" type="slidenum">
              <a:rPr lang="en-US" smtClean="0"/>
              <a:t>31</a:t>
            </a:fld>
            <a:endParaRPr lang="en-US"/>
          </a:p>
        </p:txBody>
      </p:sp>
    </p:spTree>
    <p:extLst>
      <p:ext uri="{BB962C8B-B14F-4D97-AF65-F5344CB8AC3E}">
        <p14:creationId xmlns:p14="http://schemas.microsoft.com/office/powerpoint/2010/main" val="4085124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IT Director</a:t>
            </a:r>
          </a:p>
        </p:txBody>
      </p:sp>
      <p:sp>
        <p:nvSpPr>
          <p:cNvPr id="4" name="Slide Number Placeholder 3"/>
          <p:cNvSpPr>
            <a:spLocks noGrp="1"/>
          </p:cNvSpPr>
          <p:nvPr>
            <p:ph type="sldNum" sz="quarter" idx="5"/>
          </p:nvPr>
        </p:nvSpPr>
        <p:spPr/>
        <p:txBody>
          <a:bodyPr/>
          <a:lstStyle/>
          <a:p>
            <a:fld id="{7DC8E2E8-D331-47F0-B8EC-CCB079EF832D}" type="slidenum">
              <a:rPr lang="en-US" smtClean="0"/>
              <a:t>32</a:t>
            </a:fld>
            <a:endParaRPr lang="en-US"/>
          </a:p>
        </p:txBody>
      </p:sp>
    </p:spTree>
    <p:extLst>
      <p:ext uri="{BB962C8B-B14F-4D97-AF65-F5344CB8AC3E}">
        <p14:creationId xmlns:p14="http://schemas.microsoft.com/office/powerpoint/2010/main" val="3396817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All of the above.</a:t>
            </a:r>
          </a:p>
        </p:txBody>
      </p:sp>
      <p:sp>
        <p:nvSpPr>
          <p:cNvPr id="4" name="Slide Number Placeholder 3"/>
          <p:cNvSpPr>
            <a:spLocks noGrp="1"/>
          </p:cNvSpPr>
          <p:nvPr>
            <p:ph type="sldNum" sz="quarter" idx="5"/>
          </p:nvPr>
        </p:nvSpPr>
        <p:spPr/>
        <p:txBody>
          <a:bodyPr/>
          <a:lstStyle/>
          <a:p>
            <a:fld id="{7DC8E2E8-D331-47F0-B8EC-CCB079EF832D}" type="slidenum">
              <a:rPr lang="en-US" smtClean="0"/>
              <a:t>33</a:t>
            </a:fld>
            <a:endParaRPr lang="en-US"/>
          </a:p>
        </p:txBody>
      </p:sp>
    </p:spTree>
    <p:extLst>
      <p:ext uri="{BB962C8B-B14F-4D97-AF65-F5344CB8AC3E}">
        <p14:creationId xmlns:p14="http://schemas.microsoft.com/office/powerpoint/2010/main" val="176333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34</a:t>
            </a:fld>
            <a:endParaRPr lang="en-US"/>
          </a:p>
        </p:txBody>
      </p:sp>
    </p:spTree>
    <p:extLst>
      <p:ext uri="{BB962C8B-B14F-4D97-AF65-F5344CB8AC3E}">
        <p14:creationId xmlns:p14="http://schemas.microsoft.com/office/powerpoint/2010/main" val="3452060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35</a:t>
            </a:fld>
            <a:endParaRPr lang="en-US"/>
          </a:p>
        </p:txBody>
      </p:sp>
    </p:spTree>
    <p:extLst>
      <p:ext uri="{BB962C8B-B14F-4D97-AF65-F5344CB8AC3E}">
        <p14:creationId xmlns:p14="http://schemas.microsoft.com/office/powerpoint/2010/main" val="181982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4</a:t>
            </a:fld>
            <a:endParaRPr lang="en-US"/>
          </a:p>
        </p:txBody>
      </p:sp>
    </p:spTree>
    <p:extLst>
      <p:ext uri="{BB962C8B-B14F-4D97-AF65-F5344CB8AC3E}">
        <p14:creationId xmlns:p14="http://schemas.microsoft.com/office/powerpoint/2010/main" val="2285634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36</a:t>
            </a:fld>
            <a:endParaRPr lang="en-US"/>
          </a:p>
        </p:txBody>
      </p:sp>
    </p:spTree>
    <p:extLst>
      <p:ext uri="{BB962C8B-B14F-4D97-AF65-F5344CB8AC3E}">
        <p14:creationId xmlns:p14="http://schemas.microsoft.com/office/powerpoint/2010/main" val="2747589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Carrollton at one time was running 30 different version of adobe, and had seven versions of Dell laptops</a:t>
            </a:r>
          </a:p>
        </p:txBody>
      </p:sp>
      <p:sp>
        <p:nvSpPr>
          <p:cNvPr id="4" name="Slide Number Placeholder 3"/>
          <p:cNvSpPr>
            <a:spLocks noGrp="1"/>
          </p:cNvSpPr>
          <p:nvPr>
            <p:ph type="sldNum" sz="quarter" idx="5"/>
          </p:nvPr>
        </p:nvSpPr>
        <p:spPr/>
        <p:txBody>
          <a:bodyPr/>
          <a:lstStyle/>
          <a:p>
            <a:fld id="{7DC8E2E8-D331-47F0-B8EC-CCB079EF832D}" type="slidenum">
              <a:rPr lang="en-US" smtClean="0"/>
              <a:t>37</a:t>
            </a:fld>
            <a:endParaRPr lang="en-US"/>
          </a:p>
        </p:txBody>
      </p:sp>
    </p:spTree>
    <p:extLst>
      <p:ext uri="{BB962C8B-B14F-4D97-AF65-F5344CB8AC3E}">
        <p14:creationId xmlns:p14="http://schemas.microsoft.com/office/powerpoint/2010/main" val="349068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38</a:t>
            </a:fld>
            <a:endParaRPr lang="en-US"/>
          </a:p>
        </p:txBody>
      </p:sp>
    </p:spTree>
    <p:extLst>
      <p:ext uri="{BB962C8B-B14F-4D97-AF65-F5344CB8AC3E}">
        <p14:creationId xmlns:p14="http://schemas.microsoft.com/office/powerpoint/2010/main" val="232325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39</a:t>
            </a:fld>
            <a:endParaRPr lang="en-US"/>
          </a:p>
        </p:txBody>
      </p:sp>
    </p:spTree>
    <p:extLst>
      <p:ext uri="{BB962C8B-B14F-4D97-AF65-F5344CB8AC3E}">
        <p14:creationId xmlns:p14="http://schemas.microsoft.com/office/powerpoint/2010/main" val="4069040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40</a:t>
            </a:fld>
            <a:endParaRPr lang="en-US"/>
          </a:p>
        </p:txBody>
      </p:sp>
    </p:spTree>
    <p:extLst>
      <p:ext uri="{BB962C8B-B14F-4D97-AF65-F5344CB8AC3E}">
        <p14:creationId xmlns:p14="http://schemas.microsoft.com/office/powerpoint/2010/main" val="462011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Center Configuration Manager controls how patches are pushed out to the network. Update </a:t>
            </a:r>
            <a:r>
              <a:rPr lang="en-US" dirty="0" err="1"/>
              <a:t>Parlysis</a:t>
            </a:r>
            <a:endParaRPr lang="en-US" dirty="0"/>
          </a:p>
        </p:txBody>
      </p:sp>
      <p:sp>
        <p:nvSpPr>
          <p:cNvPr id="4" name="Slide Number Placeholder 3"/>
          <p:cNvSpPr>
            <a:spLocks noGrp="1"/>
          </p:cNvSpPr>
          <p:nvPr>
            <p:ph type="sldNum" sz="quarter" idx="5"/>
          </p:nvPr>
        </p:nvSpPr>
        <p:spPr/>
        <p:txBody>
          <a:bodyPr/>
          <a:lstStyle/>
          <a:p>
            <a:fld id="{7DC8E2E8-D331-47F0-B8EC-CCB079EF832D}" type="slidenum">
              <a:rPr lang="en-US" smtClean="0"/>
              <a:t>41</a:t>
            </a:fld>
            <a:endParaRPr lang="en-US"/>
          </a:p>
        </p:txBody>
      </p:sp>
    </p:spTree>
    <p:extLst>
      <p:ext uri="{BB962C8B-B14F-4D97-AF65-F5344CB8AC3E}">
        <p14:creationId xmlns:p14="http://schemas.microsoft.com/office/powerpoint/2010/main" val="2831236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best practices for keeping system administrator passwords in password keeper applications that can log and control access  Broken glass approach can be use for EA password.</a:t>
            </a:r>
          </a:p>
        </p:txBody>
      </p:sp>
      <p:sp>
        <p:nvSpPr>
          <p:cNvPr id="4" name="Slide Number Placeholder 3"/>
          <p:cNvSpPr>
            <a:spLocks noGrp="1"/>
          </p:cNvSpPr>
          <p:nvPr>
            <p:ph type="sldNum" sz="quarter" idx="5"/>
          </p:nvPr>
        </p:nvSpPr>
        <p:spPr/>
        <p:txBody>
          <a:bodyPr/>
          <a:lstStyle/>
          <a:p>
            <a:fld id="{7DC8E2E8-D331-47F0-B8EC-CCB079EF832D}" type="slidenum">
              <a:rPr lang="en-US" smtClean="0"/>
              <a:t>42</a:t>
            </a:fld>
            <a:endParaRPr lang="en-US"/>
          </a:p>
        </p:txBody>
      </p:sp>
    </p:spTree>
    <p:extLst>
      <p:ext uri="{BB962C8B-B14F-4D97-AF65-F5344CB8AC3E}">
        <p14:creationId xmlns:p14="http://schemas.microsoft.com/office/powerpoint/2010/main" val="485802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43</a:t>
            </a:fld>
            <a:endParaRPr lang="en-US"/>
          </a:p>
        </p:txBody>
      </p:sp>
    </p:spTree>
    <p:extLst>
      <p:ext uri="{BB962C8B-B14F-4D97-AF65-F5344CB8AC3E}">
        <p14:creationId xmlns:p14="http://schemas.microsoft.com/office/powerpoint/2010/main" val="166469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44</a:t>
            </a:fld>
            <a:endParaRPr lang="en-US"/>
          </a:p>
        </p:txBody>
      </p:sp>
    </p:spTree>
    <p:extLst>
      <p:ext uri="{BB962C8B-B14F-4D97-AF65-F5344CB8AC3E}">
        <p14:creationId xmlns:p14="http://schemas.microsoft.com/office/powerpoint/2010/main" val="2668121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45</a:t>
            </a:fld>
            <a:endParaRPr lang="en-US"/>
          </a:p>
        </p:txBody>
      </p:sp>
    </p:spTree>
    <p:extLst>
      <p:ext uri="{BB962C8B-B14F-4D97-AF65-F5344CB8AC3E}">
        <p14:creationId xmlns:p14="http://schemas.microsoft.com/office/powerpoint/2010/main" val="365001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5</a:t>
            </a:fld>
            <a:endParaRPr lang="en-US"/>
          </a:p>
        </p:txBody>
      </p:sp>
    </p:spTree>
    <p:extLst>
      <p:ext uri="{BB962C8B-B14F-4D97-AF65-F5344CB8AC3E}">
        <p14:creationId xmlns:p14="http://schemas.microsoft.com/office/powerpoint/2010/main" val="3912077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46</a:t>
            </a:fld>
            <a:endParaRPr lang="en-US"/>
          </a:p>
        </p:txBody>
      </p:sp>
    </p:spTree>
    <p:extLst>
      <p:ext uri="{BB962C8B-B14F-4D97-AF65-F5344CB8AC3E}">
        <p14:creationId xmlns:p14="http://schemas.microsoft.com/office/powerpoint/2010/main" val="3728334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yet create an expectation among managers and directors for basic understanding of systems. My strongest directors are those that have embraced the software applications in their department</a:t>
            </a:r>
          </a:p>
        </p:txBody>
      </p:sp>
      <p:sp>
        <p:nvSpPr>
          <p:cNvPr id="4" name="Slide Number Placeholder 3"/>
          <p:cNvSpPr>
            <a:spLocks noGrp="1"/>
          </p:cNvSpPr>
          <p:nvPr>
            <p:ph type="sldNum" sz="quarter" idx="5"/>
          </p:nvPr>
        </p:nvSpPr>
        <p:spPr/>
        <p:txBody>
          <a:bodyPr/>
          <a:lstStyle/>
          <a:p>
            <a:fld id="{7DC8E2E8-D331-47F0-B8EC-CCB079EF832D}" type="slidenum">
              <a:rPr lang="en-US" smtClean="0"/>
              <a:t>47</a:t>
            </a:fld>
            <a:endParaRPr lang="en-US"/>
          </a:p>
        </p:txBody>
      </p:sp>
    </p:spTree>
    <p:extLst>
      <p:ext uri="{BB962C8B-B14F-4D97-AF65-F5344CB8AC3E}">
        <p14:creationId xmlns:p14="http://schemas.microsoft.com/office/powerpoint/2010/main" val="4152243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p:txBody>
      </p:sp>
      <p:sp>
        <p:nvSpPr>
          <p:cNvPr id="4" name="Slide Number Placeholder 3"/>
          <p:cNvSpPr>
            <a:spLocks noGrp="1"/>
          </p:cNvSpPr>
          <p:nvPr>
            <p:ph type="sldNum" sz="quarter" idx="5"/>
          </p:nvPr>
        </p:nvSpPr>
        <p:spPr/>
        <p:txBody>
          <a:bodyPr/>
          <a:lstStyle/>
          <a:p>
            <a:fld id="{7DC8E2E8-D331-47F0-B8EC-CCB079EF832D}" type="slidenum">
              <a:rPr lang="en-US" smtClean="0"/>
              <a:t>50</a:t>
            </a:fld>
            <a:endParaRPr lang="en-US"/>
          </a:p>
        </p:txBody>
      </p:sp>
    </p:spTree>
    <p:extLst>
      <p:ext uri="{BB962C8B-B14F-4D97-AF65-F5344CB8AC3E}">
        <p14:creationId xmlns:p14="http://schemas.microsoft.com/office/powerpoint/2010/main" val="2332319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This a trick question because simply accumulating and even aggregating data without acting on the findings accomplishes nothing.</a:t>
            </a:r>
          </a:p>
        </p:txBody>
      </p:sp>
      <p:sp>
        <p:nvSpPr>
          <p:cNvPr id="4" name="Slide Number Placeholder 3"/>
          <p:cNvSpPr>
            <a:spLocks noGrp="1"/>
          </p:cNvSpPr>
          <p:nvPr>
            <p:ph type="sldNum" sz="quarter" idx="5"/>
          </p:nvPr>
        </p:nvSpPr>
        <p:spPr/>
        <p:txBody>
          <a:bodyPr/>
          <a:lstStyle/>
          <a:p>
            <a:fld id="{7DC8E2E8-D331-47F0-B8EC-CCB079EF832D}" type="slidenum">
              <a:rPr lang="en-US" smtClean="0"/>
              <a:t>51</a:t>
            </a:fld>
            <a:endParaRPr lang="en-US"/>
          </a:p>
        </p:txBody>
      </p:sp>
    </p:spTree>
    <p:extLst>
      <p:ext uri="{BB962C8B-B14F-4D97-AF65-F5344CB8AC3E}">
        <p14:creationId xmlns:p14="http://schemas.microsoft.com/office/powerpoint/2010/main" val="2376376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52</a:t>
            </a:fld>
            <a:endParaRPr lang="en-US"/>
          </a:p>
        </p:txBody>
      </p:sp>
    </p:spTree>
    <p:extLst>
      <p:ext uri="{BB962C8B-B14F-4D97-AF65-F5344CB8AC3E}">
        <p14:creationId xmlns:p14="http://schemas.microsoft.com/office/powerpoint/2010/main" val="1336090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53</a:t>
            </a:fld>
            <a:endParaRPr lang="en-US"/>
          </a:p>
        </p:txBody>
      </p:sp>
    </p:spTree>
    <p:extLst>
      <p:ext uri="{BB962C8B-B14F-4D97-AF65-F5344CB8AC3E}">
        <p14:creationId xmlns:p14="http://schemas.microsoft.com/office/powerpoint/2010/main" val="3154891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55</a:t>
            </a:fld>
            <a:endParaRPr lang="en-US"/>
          </a:p>
        </p:txBody>
      </p:sp>
    </p:spTree>
    <p:extLst>
      <p:ext uri="{BB962C8B-B14F-4D97-AF65-F5344CB8AC3E}">
        <p14:creationId xmlns:p14="http://schemas.microsoft.com/office/powerpoint/2010/main" val="211095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56</a:t>
            </a:fld>
            <a:endParaRPr lang="en-US"/>
          </a:p>
        </p:txBody>
      </p:sp>
    </p:spTree>
    <p:extLst>
      <p:ext uri="{BB962C8B-B14F-4D97-AF65-F5344CB8AC3E}">
        <p14:creationId xmlns:p14="http://schemas.microsoft.com/office/powerpoint/2010/main" val="4161600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E2E8-D331-47F0-B8EC-CCB079EF832D}" type="slidenum">
              <a:rPr lang="en-US" smtClean="0"/>
              <a:t>57</a:t>
            </a:fld>
            <a:endParaRPr lang="en-US"/>
          </a:p>
        </p:txBody>
      </p:sp>
    </p:spTree>
    <p:extLst>
      <p:ext uri="{BB962C8B-B14F-4D97-AF65-F5344CB8AC3E}">
        <p14:creationId xmlns:p14="http://schemas.microsoft.com/office/powerpoint/2010/main" val="2790678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59</a:t>
            </a:fld>
            <a:endParaRPr lang="en-US"/>
          </a:p>
        </p:txBody>
      </p:sp>
    </p:spTree>
    <p:extLst>
      <p:ext uri="{BB962C8B-B14F-4D97-AF65-F5344CB8AC3E}">
        <p14:creationId xmlns:p14="http://schemas.microsoft.com/office/powerpoint/2010/main" val="256579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6</a:t>
            </a:fld>
            <a:endParaRPr lang="en-US"/>
          </a:p>
        </p:txBody>
      </p:sp>
    </p:spTree>
    <p:extLst>
      <p:ext uri="{BB962C8B-B14F-4D97-AF65-F5344CB8AC3E}">
        <p14:creationId xmlns:p14="http://schemas.microsoft.com/office/powerpoint/2010/main" val="2589930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virtually (pun intended) everything the organization does goes through the IT filter.</a:t>
            </a:r>
          </a:p>
        </p:txBody>
      </p:sp>
      <p:sp>
        <p:nvSpPr>
          <p:cNvPr id="4" name="Slide Number Placeholder 3"/>
          <p:cNvSpPr>
            <a:spLocks noGrp="1"/>
          </p:cNvSpPr>
          <p:nvPr>
            <p:ph type="sldNum" sz="quarter" idx="10"/>
          </p:nvPr>
        </p:nvSpPr>
        <p:spPr/>
        <p:txBody>
          <a:bodyPr/>
          <a:lstStyle/>
          <a:p>
            <a:fld id="{B33F0B95-B816-41E7-8FE8-1012B74B1110}" type="slidenum">
              <a:rPr lang="en-US" smtClean="0"/>
              <a:t>60</a:t>
            </a:fld>
            <a:endParaRPr lang="en-US"/>
          </a:p>
        </p:txBody>
      </p:sp>
    </p:spTree>
    <p:extLst>
      <p:ext uri="{BB962C8B-B14F-4D97-AF65-F5344CB8AC3E}">
        <p14:creationId xmlns:p14="http://schemas.microsoft.com/office/powerpoint/2010/main" val="429453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61</a:t>
            </a:fld>
            <a:endParaRPr lang="en-US"/>
          </a:p>
        </p:txBody>
      </p:sp>
    </p:spTree>
    <p:extLst>
      <p:ext uri="{BB962C8B-B14F-4D97-AF65-F5344CB8AC3E}">
        <p14:creationId xmlns:p14="http://schemas.microsoft.com/office/powerpoint/2010/main" val="3203224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62</a:t>
            </a:fld>
            <a:endParaRPr lang="en-US"/>
          </a:p>
        </p:txBody>
      </p:sp>
    </p:spTree>
    <p:extLst>
      <p:ext uri="{BB962C8B-B14F-4D97-AF65-F5344CB8AC3E}">
        <p14:creationId xmlns:p14="http://schemas.microsoft.com/office/powerpoint/2010/main" val="2597226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63</a:t>
            </a:fld>
            <a:endParaRPr lang="en-US"/>
          </a:p>
        </p:txBody>
      </p:sp>
    </p:spTree>
    <p:extLst>
      <p:ext uri="{BB962C8B-B14F-4D97-AF65-F5344CB8AC3E}">
        <p14:creationId xmlns:p14="http://schemas.microsoft.com/office/powerpoint/2010/main" val="2483002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64</a:t>
            </a:fld>
            <a:endParaRPr lang="en-US"/>
          </a:p>
        </p:txBody>
      </p:sp>
    </p:spTree>
    <p:extLst>
      <p:ext uri="{BB962C8B-B14F-4D97-AF65-F5344CB8AC3E}">
        <p14:creationId xmlns:p14="http://schemas.microsoft.com/office/powerpoint/2010/main" val="2187699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65</a:t>
            </a:fld>
            <a:endParaRPr lang="en-US"/>
          </a:p>
        </p:txBody>
      </p:sp>
    </p:spTree>
    <p:extLst>
      <p:ext uri="{BB962C8B-B14F-4D97-AF65-F5344CB8AC3E}">
        <p14:creationId xmlns:p14="http://schemas.microsoft.com/office/powerpoint/2010/main" val="3991602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whether implemented is AICPA speak for conducting substantive test to determine if the controls are actually being used.</a:t>
            </a:r>
          </a:p>
        </p:txBody>
      </p:sp>
      <p:sp>
        <p:nvSpPr>
          <p:cNvPr id="4" name="Slide Number Placeholder 3"/>
          <p:cNvSpPr>
            <a:spLocks noGrp="1"/>
          </p:cNvSpPr>
          <p:nvPr>
            <p:ph type="sldNum" sz="quarter" idx="5"/>
          </p:nvPr>
        </p:nvSpPr>
        <p:spPr/>
        <p:txBody>
          <a:bodyPr/>
          <a:lstStyle/>
          <a:p>
            <a:fld id="{7DC8E2E8-D331-47F0-B8EC-CCB079EF832D}" type="slidenum">
              <a:rPr lang="en-US" smtClean="0"/>
              <a:t>66</a:t>
            </a:fld>
            <a:endParaRPr lang="en-US"/>
          </a:p>
        </p:txBody>
      </p:sp>
    </p:spTree>
    <p:extLst>
      <p:ext uri="{BB962C8B-B14F-4D97-AF65-F5344CB8AC3E}">
        <p14:creationId xmlns:p14="http://schemas.microsoft.com/office/powerpoint/2010/main" val="23872733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70</a:t>
            </a:fld>
            <a:endParaRPr lang="en-US"/>
          </a:p>
        </p:txBody>
      </p:sp>
    </p:spTree>
    <p:extLst>
      <p:ext uri="{BB962C8B-B14F-4D97-AF65-F5344CB8AC3E}">
        <p14:creationId xmlns:p14="http://schemas.microsoft.com/office/powerpoint/2010/main" val="11871959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E2E8-D331-47F0-B8EC-CCB079EF832D}" type="slidenum">
              <a:rPr lang="en-US" smtClean="0"/>
              <a:t>72</a:t>
            </a:fld>
            <a:endParaRPr lang="en-US"/>
          </a:p>
        </p:txBody>
      </p:sp>
    </p:spTree>
    <p:extLst>
      <p:ext uri="{BB962C8B-B14F-4D97-AF65-F5344CB8AC3E}">
        <p14:creationId xmlns:p14="http://schemas.microsoft.com/office/powerpoint/2010/main" val="3427348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76</a:t>
            </a:fld>
            <a:endParaRPr lang="en-US"/>
          </a:p>
        </p:txBody>
      </p:sp>
    </p:spTree>
    <p:extLst>
      <p:ext uri="{BB962C8B-B14F-4D97-AF65-F5344CB8AC3E}">
        <p14:creationId xmlns:p14="http://schemas.microsoft.com/office/powerpoint/2010/main" val="160308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E2E8-D331-47F0-B8EC-CCB079EF832D}" type="slidenum">
              <a:rPr lang="en-US" smtClean="0"/>
              <a:t>7</a:t>
            </a:fld>
            <a:endParaRPr lang="en-US"/>
          </a:p>
        </p:txBody>
      </p:sp>
    </p:spTree>
    <p:extLst>
      <p:ext uri="{BB962C8B-B14F-4D97-AF65-F5344CB8AC3E}">
        <p14:creationId xmlns:p14="http://schemas.microsoft.com/office/powerpoint/2010/main" val="11494454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77</a:t>
            </a:fld>
            <a:endParaRPr lang="en-US"/>
          </a:p>
        </p:txBody>
      </p:sp>
    </p:spTree>
    <p:extLst>
      <p:ext uri="{BB962C8B-B14F-4D97-AF65-F5344CB8AC3E}">
        <p14:creationId xmlns:p14="http://schemas.microsoft.com/office/powerpoint/2010/main" val="4030572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other answers have at least one type of control not category</a:t>
            </a:r>
          </a:p>
        </p:txBody>
      </p:sp>
      <p:sp>
        <p:nvSpPr>
          <p:cNvPr id="4" name="Slide Number Placeholder 3"/>
          <p:cNvSpPr>
            <a:spLocks noGrp="1"/>
          </p:cNvSpPr>
          <p:nvPr>
            <p:ph type="sldNum" sz="quarter" idx="5"/>
          </p:nvPr>
        </p:nvSpPr>
        <p:spPr/>
        <p:txBody>
          <a:bodyPr/>
          <a:lstStyle/>
          <a:p>
            <a:fld id="{7DC8E2E8-D331-47F0-B8EC-CCB079EF832D}" type="slidenum">
              <a:rPr lang="en-US" smtClean="0"/>
              <a:t>81</a:t>
            </a:fld>
            <a:endParaRPr lang="en-US"/>
          </a:p>
        </p:txBody>
      </p:sp>
    </p:spTree>
    <p:extLst>
      <p:ext uri="{BB962C8B-B14F-4D97-AF65-F5344CB8AC3E}">
        <p14:creationId xmlns:p14="http://schemas.microsoft.com/office/powerpoint/2010/main" val="3460444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7DC8E2E8-D331-47F0-B8EC-CCB079EF832D}" type="slidenum">
              <a:rPr lang="en-US" smtClean="0"/>
              <a:t>82</a:t>
            </a:fld>
            <a:endParaRPr lang="en-US"/>
          </a:p>
        </p:txBody>
      </p:sp>
    </p:spTree>
    <p:extLst>
      <p:ext uri="{BB962C8B-B14F-4D97-AF65-F5344CB8AC3E}">
        <p14:creationId xmlns:p14="http://schemas.microsoft.com/office/powerpoint/2010/main" val="1396838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DC8E2E8-D331-47F0-B8EC-CCB079EF832D}" type="slidenum">
              <a:rPr lang="en-US" smtClean="0"/>
              <a:t>83</a:t>
            </a:fld>
            <a:endParaRPr lang="en-US"/>
          </a:p>
        </p:txBody>
      </p:sp>
    </p:spTree>
    <p:extLst>
      <p:ext uri="{BB962C8B-B14F-4D97-AF65-F5344CB8AC3E}">
        <p14:creationId xmlns:p14="http://schemas.microsoft.com/office/powerpoint/2010/main" val="3536083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7DC8E2E8-D331-47F0-B8EC-CCB079EF832D}" type="slidenum">
              <a:rPr lang="en-US" smtClean="0"/>
              <a:t>84</a:t>
            </a:fld>
            <a:endParaRPr lang="en-US"/>
          </a:p>
        </p:txBody>
      </p:sp>
    </p:spTree>
    <p:extLst>
      <p:ext uri="{BB962C8B-B14F-4D97-AF65-F5344CB8AC3E}">
        <p14:creationId xmlns:p14="http://schemas.microsoft.com/office/powerpoint/2010/main" val="7805286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5"/>
          </p:nvPr>
        </p:nvSpPr>
        <p:spPr/>
        <p:txBody>
          <a:bodyPr/>
          <a:lstStyle/>
          <a:p>
            <a:fld id="{7DC8E2E8-D331-47F0-B8EC-CCB079EF832D}" type="slidenum">
              <a:rPr lang="en-US" smtClean="0"/>
              <a:t>85</a:t>
            </a:fld>
            <a:endParaRPr lang="en-US"/>
          </a:p>
        </p:txBody>
      </p:sp>
    </p:spTree>
    <p:extLst>
      <p:ext uri="{BB962C8B-B14F-4D97-AF65-F5344CB8AC3E}">
        <p14:creationId xmlns:p14="http://schemas.microsoft.com/office/powerpoint/2010/main" val="5451048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C52A6-34AE-B2A9-CC8B-36150D1DF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E323C-AA47-3618-DEC3-BFE3676B1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DC656-824B-01FD-6B2F-BF60CF79DA88}"/>
              </a:ext>
            </a:extLst>
          </p:cNvPr>
          <p:cNvSpPr>
            <a:spLocks noGrp="1"/>
          </p:cNvSpPr>
          <p:nvPr>
            <p:ph type="body" idx="1"/>
          </p:nvPr>
        </p:nvSpPr>
        <p:spPr/>
        <p:txBody>
          <a:bodyPr/>
          <a:lstStyle/>
          <a:p>
            <a:r>
              <a:rPr lang="en-US" dirty="0"/>
              <a:t>c) Purchase orders are typically not openly published by governments while on-line check registers are considered “open government”</a:t>
            </a:r>
          </a:p>
        </p:txBody>
      </p:sp>
      <p:sp>
        <p:nvSpPr>
          <p:cNvPr id="4" name="Slide Number Placeholder 3">
            <a:extLst>
              <a:ext uri="{FF2B5EF4-FFF2-40B4-BE49-F238E27FC236}">
                <a16:creationId xmlns:a16="http://schemas.microsoft.com/office/drawing/2014/main" id="{4DA642EB-3260-17F0-EC1C-C9687B6480F8}"/>
              </a:ext>
            </a:extLst>
          </p:cNvPr>
          <p:cNvSpPr>
            <a:spLocks noGrp="1"/>
          </p:cNvSpPr>
          <p:nvPr>
            <p:ph type="sldNum" sz="quarter" idx="5"/>
          </p:nvPr>
        </p:nvSpPr>
        <p:spPr/>
        <p:txBody>
          <a:bodyPr/>
          <a:lstStyle/>
          <a:p>
            <a:fld id="{7DC8E2E8-D331-47F0-B8EC-CCB079EF832D}" type="slidenum">
              <a:rPr lang="en-US" smtClean="0"/>
              <a:t>86</a:t>
            </a:fld>
            <a:endParaRPr lang="en-US"/>
          </a:p>
        </p:txBody>
      </p:sp>
    </p:spTree>
    <p:extLst>
      <p:ext uri="{BB962C8B-B14F-4D97-AF65-F5344CB8AC3E}">
        <p14:creationId xmlns:p14="http://schemas.microsoft.com/office/powerpoint/2010/main" val="34888050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88</a:t>
            </a:fld>
            <a:endParaRPr lang="en-US"/>
          </a:p>
        </p:txBody>
      </p:sp>
    </p:spTree>
    <p:extLst>
      <p:ext uri="{BB962C8B-B14F-4D97-AF65-F5344CB8AC3E}">
        <p14:creationId xmlns:p14="http://schemas.microsoft.com/office/powerpoint/2010/main" val="36911263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89</a:t>
            </a:fld>
            <a:endParaRPr lang="en-US"/>
          </a:p>
        </p:txBody>
      </p:sp>
    </p:spTree>
    <p:extLst>
      <p:ext uri="{BB962C8B-B14F-4D97-AF65-F5344CB8AC3E}">
        <p14:creationId xmlns:p14="http://schemas.microsoft.com/office/powerpoint/2010/main" val="147702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90</a:t>
            </a:fld>
            <a:endParaRPr lang="en-US"/>
          </a:p>
        </p:txBody>
      </p:sp>
    </p:spTree>
    <p:extLst>
      <p:ext uri="{BB962C8B-B14F-4D97-AF65-F5344CB8AC3E}">
        <p14:creationId xmlns:p14="http://schemas.microsoft.com/office/powerpoint/2010/main" val="210582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8</a:t>
            </a:fld>
            <a:endParaRPr lang="en-US"/>
          </a:p>
        </p:txBody>
      </p:sp>
    </p:spTree>
    <p:extLst>
      <p:ext uri="{BB962C8B-B14F-4D97-AF65-F5344CB8AC3E}">
        <p14:creationId xmlns:p14="http://schemas.microsoft.com/office/powerpoint/2010/main" val="40124202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91</a:t>
            </a:fld>
            <a:endParaRPr lang="en-US"/>
          </a:p>
        </p:txBody>
      </p:sp>
    </p:spTree>
    <p:extLst>
      <p:ext uri="{BB962C8B-B14F-4D97-AF65-F5344CB8AC3E}">
        <p14:creationId xmlns:p14="http://schemas.microsoft.com/office/powerpoint/2010/main" val="1889606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92</a:t>
            </a:fld>
            <a:endParaRPr lang="en-US"/>
          </a:p>
        </p:txBody>
      </p:sp>
    </p:spTree>
    <p:extLst>
      <p:ext uri="{BB962C8B-B14F-4D97-AF65-F5344CB8AC3E}">
        <p14:creationId xmlns:p14="http://schemas.microsoft.com/office/powerpoint/2010/main" val="5770237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93</a:t>
            </a:fld>
            <a:endParaRPr lang="en-US"/>
          </a:p>
        </p:txBody>
      </p:sp>
    </p:spTree>
    <p:extLst>
      <p:ext uri="{BB962C8B-B14F-4D97-AF65-F5344CB8AC3E}">
        <p14:creationId xmlns:p14="http://schemas.microsoft.com/office/powerpoint/2010/main" val="16701960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94</a:t>
            </a:fld>
            <a:endParaRPr lang="en-US"/>
          </a:p>
        </p:txBody>
      </p:sp>
    </p:spTree>
    <p:extLst>
      <p:ext uri="{BB962C8B-B14F-4D97-AF65-F5344CB8AC3E}">
        <p14:creationId xmlns:p14="http://schemas.microsoft.com/office/powerpoint/2010/main" val="14238498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95</a:t>
            </a:fld>
            <a:endParaRPr lang="en-US"/>
          </a:p>
        </p:txBody>
      </p:sp>
    </p:spTree>
    <p:extLst>
      <p:ext uri="{BB962C8B-B14F-4D97-AF65-F5344CB8AC3E}">
        <p14:creationId xmlns:p14="http://schemas.microsoft.com/office/powerpoint/2010/main" val="14361268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96</a:t>
            </a:fld>
            <a:endParaRPr lang="en-US"/>
          </a:p>
        </p:txBody>
      </p:sp>
    </p:spTree>
    <p:extLst>
      <p:ext uri="{BB962C8B-B14F-4D97-AF65-F5344CB8AC3E}">
        <p14:creationId xmlns:p14="http://schemas.microsoft.com/office/powerpoint/2010/main" val="20433390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99</a:t>
            </a:fld>
            <a:endParaRPr lang="en-US"/>
          </a:p>
        </p:txBody>
      </p:sp>
    </p:spTree>
    <p:extLst>
      <p:ext uri="{BB962C8B-B14F-4D97-AF65-F5344CB8AC3E}">
        <p14:creationId xmlns:p14="http://schemas.microsoft.com/office/powerpoint/2010/main" val="239843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9</a:t>
            </a:fld>
            <a:endParaRPr lang="en-US"/>
          </a:p>
        </p:txBody>
      </p:sp>
    </p:spTree>
    <p:extLst>
      <p:ext uri="{BB962C8B-B14F-4D97-AF65-F5344CB8AC3E}">
        <p14:creationId xmlns:p14="http://schemas.microsoft.com/office/powerpoint/2010/main" val="393889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C8E2E8-D331-47F0-B8EC-CCB079EF832D}" type="slidenum">
              <a:rPr lang="en-US" smtClean="0"/>
              <a:t>10</a:t>
            </a:fld>
            <a:endParaRPr lang="en-US"/>
          </a:p>
        </p:txBody>
      </p:sp>
    </p:spTree>
    <p:extLst>
      <p:ext uri="{BB962C8B-B14F-4D97-AF65-F5344CB8AC3E}">
        <p14:creationId xmlns:p14="http://schemas.microsoft.com/office/powerpoint/2010/main" val="318817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6D7982-F199-48D3-AF8E-19657237925D}"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1780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1B548-D83D-490A-BAD8-0531B40FA2B2}"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11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9AE03-7FC5-4467-A462-DF9C67101B00}"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681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86D7982-F199-48D3-AF8E-19657237925D}"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51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5E30D-3F7B-4756-803E-CAE9EDFCE036}"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472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37AC4-BD5F-4809-BD2B-8621A0DD70DB}"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8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081F76-1165-459D-8A5C-BFD5629B5315}" type="datetime1">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9826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D60DD-EED0-44F5-9947-B795284E13E3}" type="datetime1">
              <a:rPr lang="en-US" smtClean="0"/>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42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C74FEC-D5C3-4D70-9BD2-974D9DE91E52}" type="datetime1">
              <a:rPr lang="en-US" smtClean="0"/>
              <a:t>3/28/2025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010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89EC0F-45D7-4051-BCA7-B1F0F7C1B601}" type="datetime1">
              <a:rPr lang="en-US" smtClean="0"/>
              <a:t>3/28/2025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6183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F90C66-B8BA-456F-A0DC-B9E4A97F55EB}" type="datetime1">
              <a:rPr lang="en-US" smtClean="0"/>
              <a:t>3/28/2025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0481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25E30D-3F7B-4756-803E-CAE9EDFCE036}"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0156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74C24-DB45-45AC-AB08-4463313A8628}" type="datetime1">
              <a:rPr lang="en-US" smtClean="0"/>
              <a:t>3/28/2025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2728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1B548-D83D-490A-BAD8-0531B40FA2B2}"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621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9AE03-7FC5-4467-A462-DF9C67101B00}"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208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37AC4-BD5F-4809-BD2B-8621A0DD70DB}" type="datetime1">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995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081F76-1165-459D-8A5C-BFD5629B5315}" type="datetime1">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604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D60DD-EED0-44F5-9947-B795284E13E3}" type="datetime1">
              <a:rPr lang="en-US" smtClean="0"/>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921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C74FEC-D5C3-4D70-9BD2-974D9DE91E52}" type="datetime1">
              <a:rPr lang="en-US" smtClean="0"/>
              <a:t>3/28/2025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348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9EC0F-45D7-4051-BCA7-B1F0F7C1B601}" type="datetime1">
              <a:rPr lang="en-US" smtClean="0"/>
              <a:t>3/28/2025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424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90C66-B8BA-456F-A0DC-B9E4A97F55EB}" type="datetime1">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6383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D74C24-DB45-45AC-AB08-4463313A8628}" type="datetime1">
              <a:rPr lang="en-US" smtClean="0"/>
              <a:t>3/28/2025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017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5BCF9-CDD5-4B61-A46E-029D865C1E05}" type="datetime1">
              <a:rPr lang="en-US" smtClean="0"/>
              <a:t>3/28/2025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6083886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35BCF9-CDD5-4B61-A46E-029D865C1E05}" type="datetime1">
              <a:rPr lang="en-US" smtClean="0"/>
              <a:t>3/28/2025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8363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hyperlink" Target="https://www.pngall.com/woman-png/download/69051/"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6B_C541FA34.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8" Type="http://schemas.openxmlformats.org/officeDocument/2006/relationships/hyperlink" Target="http://www.sans.org/" TargetMode="External"/><Relationship Id="rId3" Type="http://schemas.openxmlformats.org/officeDocument/2006/relationships/hyperlink" Target="http://www.dhs.gov/" TargetMode="External"/><Relationship Id="rId7" Type="http://schemas.openxmlformats.org/officeDocument/2006/relationships/hyperlink" Target="mailto:NCSD_CIP-CS@dhs.gov"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hyperlink" Target="https://ics-cert.us-cert.gov/Assessments" TargetMode="External"/><Relationship Id="rId5" Type="http://schemas.openxmlformats.org/officeDocument/2006/relationships/hyperlink" Target="mailto:cset@dhs.gov" TargetMode="External"/><Relationship Id="rId4" Type="http://schemas.openxmlformats.org/officeDocument/2006/relationships/hyperlink" Target="https://www.dhs.gov/sites/default/files/publications/4_stc-dhs-state-offerings.pdf" TargetMode="External"/><Relationship Id="rId9" Type="http://schemas.openxmlformats.org/officeDocument/2006/relationships/hyperlink" Target="https://www.cisa.gov/cybergrants/slcg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4C08-D276-4859-ADF3-DCA014EFE389}"/>
              </a:ext>
            </a:extLst>
          </p:cNvPr>
          <p:cNvSpPr>
            <a:spLocks noGrp="1"/>
          </p:cNvSpPr>
          <p:nvPr>
            <p:ph type="ctrTitle"/>
          </p:nvPr>
        </p:nvSpPr>
        <p:spPr>
          <a:xfrm>
            <a:off x="838199" y="171548"/>
            <a:ext cx="10805613" cy="4198679"/>
          </a:xfrm>
        </p:spPr>
        <p:txBody>
          <a:bodyPr anchor="b">
            <a:normAutofit/>
          </a:bodyPr>
          <a:lstStyle/>
          <a:p>
            <a:r>
              <a:rPr lang="en-US" sz="6600" dirty="0"/>
              <a:t>Understanding IT</a:t>
            </a:r>
            <a:br>
              <a:rPr lang="en-US" sz="6600" dirty="0"/>
            </a:br>
            <a:r>
              <a:rPr lang="en-US" sz="6600" dirty="0"/>
              <a:t>Like An Insider</a:t>
            </a:r>
          </a:p>
        </p:txBody>
      </p:sp>
      <p:sp>
        <p:nvSpPr>
          <p:cNvPr id="3" name="Subtitle 2">
            <a:extLst>
              <a:ext uri="{FF2B5EF4-FFF2-40B4-BE49-F238E27FC236}">
                <a16:creationId xmlns:a16="http://schemas.microsoft.com/office/drawing/2014/main" id="{862BDD83-11EA-46ED-B7EE-2B9809AA2586}"/>
              </a:ext>
            </a:extLst>
          </p:cNvPr>
          <p:cNvSpPr>
            <a:spLocks noGrp="1"/>
          </p:cNvSpPr>
          <p:nvPr>
            <p:ph type="subTitle" idx="1"/>
          </p:nvPr>
        </p:nvSpPr>
        <p:spPr>
          <a:xfrm>
            <a:off x="838199" y="4983275"/>
            <a:ext cx="10512552" cy="1334397"/>
          </a:xfrm>
        </p:spPr>
        <p:txBody>
          <a:bodyPr>
            <a:normAutofit lnSpcReduction="10000"/>
          </a:bodyPr>
          <a:lstStyle/>
          <a:p>
            <a:pPr algn="ctr"/>
            <a:r>
              <a:rPr lang="en-US" dirty="0"/>
              <a:t>A Non-Techie Guide to Understanding  and Working With IT</a:t>
            </a:r>
          </a:p>
          <a:p>
            <a:pPr algn="ctr"/>
            <a:r>
              <a:rPr lang="en-US" dirty="0"/>
              <a:t>Bob Scott, Deputy Town Manager Prosper, TX</a:t>
            </a:r>
          </a:p>
          <a:p>
            <a:pPr algn="ctr"/>
            <a:r>
              <a:rPr lang="en-US" b="1" dirty="0"/>
              <a:t>GFOAT Spring Pre-Conference</a:t>
            </a:r>
          </a:p>
        </p:txBody>
      </p:sp>
      <p:sp>
        <p:nvSpPr>
          <p:cNvPr id="5" name="Slide Number Placeholder 4">
            <a:extLst>
              <a:ext uri="{FF2B5EF4-FFF2-40B4-BE49-F238E27FC236}">
                <a16:creationId xmlns:a16="http://schemas.microsoft.com/office/drawing/2014/main" id="{A4A67A88-18CA-4915-9294-F60325125AB0}"/>
              </a:ext>
            </a:extLst>
          </p:cNvPr>
          <p:cNvSpPr>
            <a:spLocks noGrp="1"/>
          </p:cNvSpPr>
          <p:nvPr>
            <p:ph type="sldNum" sz="quarter" idx="12"/>
          </p:nvPr>
        </p:nvSpPr>
        <p:spPr/>
        <p:txBody>
          <a:bodyPr>
            <a:normAutofit/>
          </a:bodyPr>
          <a:lstStyle/>
          <a:p>
            <a:pPr>
              <a:spcAft>
                <a:spcPts val="600"/>
              </a:spcAft>
            </a:pPr>
            <a:fld id="{3A98EE3D-8CD1-4C3F-BD1C-C98C9596463C}" type="slidenum">
              <a:rPr lang="en-US" smtClean="0"/>
              <a:pPr>
                <a:spcAft>
                  <a:spcPts val="600"/>
                </a:spcAft>
              </a:pPr>
              <a:t>1</a:t>
            </a:fld>
            <a:endParaRPr lang="en-US"/>
          </a:p>
        </p:txBody>
      </p:sp>
      <p:pic>
        <p:nvPicPr>
          <p:cNvPr id="6" name="Picture 5" descr="A picture containing person, person&#10;&#10;AI-generated content may be incorrect.">
            <a:extLst>
              <a:ext uri="{FF2B5EF4-FFF2-40B4-BE49-F238E27FC236}">
                <a16:creationId xmlns:a16="http://schemas.microsoft.com/office/drawing/2014/main" id="{DC32307D-EA55-CFC1-A0E6-F6B7ACDEC4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05865" y="1355093"/>
            <a:ext cx="1837948" cy="2767590"/>
          </a:xfrm>
          <a:prstGeom prst="rect">
            <a:avLst/>
          </a:prstGeom>
        </p:spPr>
      </p:pic>
      <p:pic>
        <p:nvPicPr>
          <p:cNvPr id="9" name="Picture 8">
            <a:extLst>
              <a:ext uri="{FF2B5EF4-FFF2-40B4-BE49-F238E27FC236}">
                <a16:creationId xmlns:a16="http://schemas.microsoft.com/office/drawing/2014/main" id="{96F22B75-A624-F009-62A3-53BA6655046F}"/>
              </a:ext>
            </a:extLst>
          </p:cNvPr>
          <p:cNvPicPr>
            <a:picLocks noChangeAspect="1"/>
          </p:cNvPicPr>
          <p:nvPr/>
        </p:nvPicPr>
        <p:blipFill>
          <a:blip r:embed="rId5"/>
          <a:stretch>
            <a:fillRect/>
          </a:stretch>
        </p:blipFill>
        <p:spPr>
          <a:xfrm>
            <a:off x="7175617" y="614675"/>
            <a:ext cx="571854" cy="410561"/>
          </a:xfrm>
          <a:prstGeom prst="rect">
            <a:avLst/>
          </a:prstGeom>
        </p:spPr>
      </p:pic>
      <p:pic>
        <p:nvPicPr>
          <p:cNvPr id="11" name="Picture 10">
            <a:extLst>
              <a:ext uri="{FF2B5EF4-FFF2-40B4-BE49-F238E27FC236}">
                <a16:creationId xmlns:a16="http://schemas.microsoft.com/office/drawing/2014/main" id="{6ECB5B9C-55A1-BB2F-EB87-82A7E4FC50AB}"/>
              </a:ext>
            </a:extLst>
          </p:cNvPr>
          <p:cNvPicPr>
            <a:picLocks noChangeAspect="1"/>
          </p:cNvPicPr>
          <p:nvPr/>
        </p:nvPicPr>
        <p:blipFill>
          <a:blip r:embed="rId6"/>
          <a:stretch>
            <a:fillRect/>
          </a:stretch>
        </p:blipFill>
        <p:spPr>
          <a:xfrm>
            <a:off x="6450419" y="1116309"/>
            <a:ext cx="658713" cy="477568"/>
          </a:xfrm>
          <a:prstGeom prst="rect">
            <a:avLst/>
          </a:prstGeom>
        </p:spPr>
      </p:pic>
      <p:pic>
        <p:nvPicPr>
          <p:cNvPr id="13" name="Picture 12">
            <a:extLst>
              <a:ext uri="{FF2B5EF4-FFF2-40B4-BE49-F238E27FC236}">
                <a16:creationId xmlns:a16="http://schemas.microsoft.com/office/drawing/2014/main" id="{ABE772A1-D202-0D06-8C7D-B7556FB6F885}"/>
              </a:ext>
            </a:extLst>
          </p:cNvPr>
          <p:cNvPicPr>
            <a:picLocks noChangeAspect="1"/>
          </p:cNvPicPr>
          <p:nvPr/>
        </p:nvPicPr>
        <p:blipFill>
          <a:blip r:embed="rId7"/>
          <a:stretch>
            <a:fillRect/>
          </a:stretch>
        </p:blipFill>
        <p:spPr>
          <a:xfrm>
            <a:off x="8123648" y="129655"/>
            <a:ext cx="835626" cy="690300"/>
          </a:xfrm>
          <a:prstGeom prst="rect">
            <a:avLst/>
          </a:prstGeom>
        </p:spPr>
      </p:pic>
      <p:pic>
        <p:nvPicPr>
          <p:cNvPr id="17" name="Picture 16">
            <a:extLst>
              <a:ext uri="{FF2B5EF4-FFF2-40B4-BE49-F238E27FC236}">
                <a16:creationId xmlns:a16="http://schemas.microsoft.com/office/drawing/2014/main" id="{AC31229E-0E6F-FE6E-2487-97689C7BF278}"/>
              </a:ext>
            </a:extLst>
          </p:cNvPr>
          <p:cNvPicPr>
            <a:picLocks noChangeAspect="1"/>
          </p:cNvPicPr>
          <p:nvPr/>
        </p:nvPicPr>
        <p:blipFill>
          <a:blip r:embed="rId8"/>
          <a:stretch>
            <a:fillRect/>
          </a:stretch>
        </p:blipFill>
        <p:spPr>
          <a:xfrm>
            <a:off x="7109132" y="1141681"/>
            <a:ext cx="1122267" cy="600651"/>
          </a:xfrm>
          <a:prstGeom prst="rect">
            <a:avLst/>
          </a:prstGeom>
        </p:spPr>
      </p:pic>
      <p:pic>
        <p:nvPicPr>
          <p:cNvPr id="19" name="Picture 18">
            <a:extLst>
              <a:ext uri="{FF2B5EF4-FFF2-40B4-BE49-F238E27FC236}">
                <a16:creationId xmlns:a16="http://schemas.microsoft.com/office/drawing/2014/main" id="{D9762E2E-B9CB-695A-A492-AF314CBE266D}"/>
              </a:ext>
            </a:extLst>
          </p:cNvPr>
          <p:cNvPicPr>
            <a:picLocks noChangeAspect="1"/>
          </p:cNvPicPr>
          <p:nvPr/>
        </p:nvPicPr>
        <p:blipFill>
          <a:blip r:embed="rId9"/>
          <a:stretch>
            <a:fillRect/>
          </a:stretch>
        </p:blipFill>
        <p:spPr>
          <a:xfrm>
            <a:off x="5470007" y="240679"/>
            <a:ext cx="1296920" cy="353179"/>
          </a:xfrm>
          <a:prstGeom prst="rect">
            <a:avLst/>
          </a:prstGeom>
        </p:spPr>
      </p:pic>
      <p:pic>
        <p:nvPicPr>
          <p:cNvPr id="21" name="Picture 20">
            <a:extLst>
              <a:ext uri="{FF2B5EF4-FFF2-40B4-BE49-F238E27FC236}">
                <a16:creationId xmlns:a16="http://schemas.microsoft.com/office/drawing/2014/main" id="{C5355BA7-CC98-A3CA-97B1-45E3FDD989DD}"/>
              </a:ext>
            </a:extLst>
          </p:cNvPr>
          <p:cNvPicPr>
            <a:picLocks noChangeAspect="1"/>
          </p:cNvPicPr>
          <p:nvPr/>
        </p:nvPicPr>
        <p:blipFill>
          <a:blip r:embed="rId10"/>
          <a:stretch>
            <a:fillRect/>
          </a:stretch>
        </p:blipFill>
        <p:spPr>
          <a:xfrm>
            <a:off x="5661998" y="1494647"/>
            <a:ext cx="543351" cy="353179"/>
          </a:xfrm>
          <a:prstGeom prst="rect">
            <a:avLst/>
          </a:prstGeom>
        </p:spPr>
      </p:pic>
      <p:pic>
        <p:nvPicPr>
          <p:cNvPr id="23" name="Picture 22">
            <a:extLst>
              <a:ext uri="{FF2B5EF4-FFF2-40B4-BE49-F238E27FC236}">
                <a16:creationId xmlns:a16="http://schemas.microsoft.com/office/drawing/2014/main" id="{99147D71-E6BD-5FF4-286C-1EA228204016}"/>
              </a:ext>
            </a:extLst>
          </p:cNvPr>
          <p:cNvPicPr>
            <a:picLocks noChangeAspect="1"/>
          </p:cNvPicPr>
          <p:nvPr/>
        </p:nvPicPr>
        <p:blipFill>
          <a:blip r:embed="rId11"/>
          <a:stretch>
            <a:fillRect/>
          </a:stretch>
        </p:blipFill>
        <p:spPr>
          <a:xfrm>
            <a:off x="8184478" y="1025236"/>
            <a:ext cx="696976" cy="130887"/>
          </a:xfrm>
          <a:prstGeom prst="rect">
            <a:avLst/>
          </a:prstGeom>
        </p:spPr>
      </p:pic>
      <p:pic>
        <p:nvPicPr>
          <p:cNvPr id="27" name="Picture 26">
            <a:extLst>
              <a:ext uri="{FF2B5EF4-FFF2-40B4-BE49-F238E27FC236}">
                <a16:creationId xmlns:a16="http://schemas.microsoft.com/office/drawing/2014/main" id="{6EF31E97-DAE5-9312-7989-8CB7408DB07E}"/>
              </a:ext>
            </a:extLst>
          </p:cNvPr>
          <p:cNvPicPr>
            <a:picLocks noChangeAspect="1"/>
          </p:cNvPicPr>
          <p:nvPr/>
        </p:nvPicPr>
        <p:blipFill>
          <a:blip r:embed="rId12"/>
          <a:stretch>
            <a:fillRect/>
          </a:stretch>
        </p:blipFill>
        <p:spPr>
          <a:xfrm>
            <a:off x="8435696" y="1451331"/>
            <a:ext cx="908831" cy="340293"/>
          </a:xfrm>
          <a:prstGeom prst="rect">
            <a:avLst/>
          </a:prstGeom>
        </p:spPr>
      </p:pic>
      <p:pic>
        <p:nvPicPr>
          <p:cNvPr id="29" name="Picture 28">
            <a:extLst>
              <a:ext uri="{FF2B5EF4-FFF2-40B4-BE49-F238E27FC236}">
                <a16:creationId xmlns:a16="http://schemas.microsoft.com/office/drawing/2014/main" id="{2AACD4F1-4534-F479-20CA-504C59C9551C}"/>
              </a:ext>
            </a:extLst>
          </p:cNvPr>
          <p:cNvPicPr>
            <a:picLocks noChangeAspect="1"/>
          </p:cNvPicPr>
          <p:nvPr/>
        </p:nvPicPr>
        <p:blipFill>
          <a:blip r:embed="rId13"/>
          <a:stretch>
            <a:fillRect/>
          </a:stretch>
        </p:blipFill>
        <p:spPr>
          <a:xfrm>
            <a:off x="5285898" y="984496"/>
            <a:ext cx="866896" cy="314369"/>
          </a:xfrm>
          <a:prstGeom prst="rect">
            <a:avLst/>
          </a:prstGeom>
        </p:spPr>
      </p:pic>
      <p:pic>
        <p:nvPicPr>
          <p:cNvPr id="31" name="Picture 30">
            <a:extLst>
              <a:ext uri="{FF2B5EF4-FFF2-40B4-BE49-F238E27FC236}">
                <a16:creationId xmlns:a16="http://schemas.microsoft.com/office/drawing/2014/main" id="{C2E9D777-CF2D-1DEF-E362-2EF4C3F73DFD}"/>
              </a:ext>
            </a:extLst>
          </p:cNvPr>
          <p:cNvPicPr>
            <a:picLocks noChangeAspect="1"/>
          </p:cNvPicPr>
          <p:nvPr/>
        </p:nvPicPr>
        <p:blipFill>
          <a:blip r:embed="rId14"/>
          <a:stretch>
            <a:fillRect/>
          </a:stretch>
        </p:blipFill>
        <p:spPr>
          <a:xfrm>
            <a:off x="6756491" y="1899260"/>
            <a:ext cx="705282" cy="164785"/>
          </a:xfrm>
          <a:prstGeom prst="rect">
            <a:avLst/>
          </a:prstGeom>
        </p:spPr>
      </p:pic>
      <p:pic>
        <p:nvPicPr>
          <p:cNvPr id="33" name="Picture 32">
            <a:extLst>
              <a:ext uri="{FF2B5EF4-FFF2-40B4-BE49-F238E27FC236}">
                <a16:creationId xmlns:a16="http://schemas.microsoft.com/office/drawing/2014/main" id="{B5A5AB00-2121-BCC5-1A61-CD877177DD76}"/>
              </a:ext>
            </a:extLst>
          </p:cNvPr>
          <p:cNvPicPr>
            <a:picLocks noChangeAspect="1"/>
          </p:cNvPicPr>
          <p:nvPr/>
        </p:nvPicPr>
        <p:blipFill>
          <a:blip r:embed="rId15"/>
          <a:stretch>
            <a:fillRect/>
          </a:stretch>
        </p:blipFill>
        <p:spPr>
          <a:xfrm>
            <a:off x="8013004" y="1981652"/>
            <a:ext cx="342948" cy="400106"/>
          </a:xfrm>
          <a:prstGeom prst="rect">
            <a:avLst/>
          </a:prstGeom>
        </p:spPr>
      </p:pic>
      <p:pic>
        <p:nvPicPr>
          <p:cNvPr id="35" name="Picture 34">
            <a:extLst>
              <a:ext uri="{FF2B5EF4-FFF2-40B4-BE49-F238E27FC236}">
                <a16:creationId xmlns:a16="http://schemas.microsoft.com/office/drawing/2014/main" id="{5A994682-E5DD-8222-D08F-91C70AB562B3}"/>
              </a:ext>
            </a:extLst>
          </p:cNvPr>
          <p:cNvPicPr>
            <a:picLocks noChangeAspect="1"/>
          </p:cNvPicPr>
          <p:nvPr/>
        </p:nvPicPr>
        <p:blipFill>
          <a:blip r:embed="rId16"/>
          <a:stretch>
            <a:fillRect/>
          </a:stretch>
        </p:blipFill>
        <p:spPr>
          <a:xfrm>
            <a:off x="9122399" y="715489"/>
            <a:ext cx="1032613" cy="187748"/>
          </a:xfrm>
          <a:prstGeom prst="rect">
            <a:avLst/>
          </a:prstGeom>
        </p:spPr>
      </p:pic>
      <p:pic>
        <p:nvPicPr>
          <p:cNvPr id="7" name="Picture 6">
            <a:extLst>
              <a:ext uri="{FF2B5EF4-FFF2-40B4-BE49-F238E27FC236}">
                <a16:creationId xmlns:a16="http://schemas.microsoft.com/office/drawing/2014/main" id="{FAEFA5CB-6944-B1A9-84C3-06849788F670}"/>
              </a:ext>
            </a:extLst>
          </p:cNvPr>
          <p:cNvPicPr>
            <a:picLocks noChangeAspect="1"/>
          </p:cNvPicPr>
          <p:nvPr/>
        </p:nvPicPr>
        <p:blipFill>
          <a:blip r:embed="rId17"/>
          <a:stretch>
            <a:fillRect/>
          </a:stretch>
        </p:blipFill>
        <p:spPr>
          <a:xfrm>
            <a:off x="5285898" y="2169552"/>
            <a:ext cx="543352" cy="303133"/>
          </a:xfrm>
          <a:prstGeom prst="rect">
            <a:avLst/>
          </a:prstGeom>
        </p:spPr>
      </p:pic>
      <p:pic>
        <p:nvPicPr>
          <p:cNvPr id="10" name="Picture 9">
            <a:extLst>
              <a:ext uri="{FF2B5EF4-FFF2-40B4-BE49-F238E27FC236}">
                <a16:creationId xmlns:a16="http://schemas.microsoft.com/office/drawing/2014/main" id="{7CDCC74B-C6AB-F68A-7FBC-F3D607A8CBD9}"/>
              </a:ext>
            </a:extLst>
          </p:cNvPr>
          <p:cNvPicPr>
            <a:picLocks noChangeAspect="1"/>
          </p:cNvPicPr>
          <p:nvPr/>
        </p:nvPicPr>
        <p:blipFill>
          <a:blip r:embed="rId18"/>
          <a:stretch>
            <a:fillRect/>
          </a:stretch>
        </p:blipFill>
        <p:spPr>
          <a:xfrm>
            <a:off x="9945573" y="5846618"/>
            <a:ext cx="1971077" cy="471054"/>
          </a:xfrm>
          <a:prstGeom prst="rect">
            <a:avLst/>
          </a:prstGeom>
        </p:spPr>
      </p:pic>
      <p:pic>
        <p:nvPicPr>
          <p:cNvPr id="8" name="Picture 7">
            <a:extLst>
              <a:ext uri="{FF2B5EF4-FFF2-40B4-BE49-F238E27FC236}">
                <a16:creationId xmlns:a16="http://schemas.microsoft.com/office/drawing/2014/main" id="{993851A3-8373-F402-0186-6FA3866BC9C8}"/>
              </a:ext>
            </a:extLst>
          </p:cNvPr>
          <p:cNvPicPr>
            <a:picLocks noChangeAspect="1"/>
          </p:cNvPicPr>
          <p:nvPr/>
        </p:nvPicPr>
        <p:blipFill>
          <a:blip r:embed="rId19"/>
          <a:stretch>
            <a:fillRect/>
          </a:stretch>
        </p:blipFill>
        <p:spPr>
          <a:xfrm>
            <a:off x="6129079" y="2050564"/>
            <a:ext cx="543351" cy="403697"/>
          </a:xfrm>
          <a:prstGeom prst="rect">
            <a:avLst/>
          </a:prstGeom>
        </p:spPr>
      </p:pic>
      <p:pic>
        <p:nvPicPr>
          <p:cNvPr id="12" name="Picture 11">
            <a:extLst>
              <a:ext uri="{FF2B5EF4-FFF2-40B4-BE49-F238E27FC236}">
                <a16:creationId xmlns:a16="http://schemas.microsoft.com/office/drawing/2014/main" id="{F4462D84-74C5-CFC9-40EA-110E7164798D}"/>
              </a:ext>
            </a:extLst>
          </p:cNvPr>
          <p:cNvPicPr>
            <a:picLocks noChangeAspect="1"/>
          </p:cNvPicPr>
          <p:nvPr/>
        </p:nvPicPr>
        <p:blipFill>
          <a:blip r:embed="rId20"/>
          <a:stretch>
            <a:fillRect/>
          </a:stretch>
        </p:blipFill>
        <p:spPr>
          <a:xfrm>
            <a:off x="7146317" y="2080158"/>
            <a:ext cx="523948" cy="352474"/>
          </a:xfrm>
          <a:prstGeom prst="rect">
            <a:avLst/>
          </a:prstGeom>
        </p:spPr>
      </p:pic>
      <p:pic>
        <p:nvPicPr>
          <p:cNvPr id="14" name="Picture 13">
            <a:extLst>
              <a:ext uri="{FF2B5EF4-FFF2-40B4-BE49-F238E27FC236}">
                <a16:creationId xmlns:a16="http://schemas.microsoft.com/office/drawing/2014/main" id="{39940E28-E064-82E8-8BEB-2F1FA1E8680B}"/>
              </a:ext>
            </a:extLst>
          </p:cNvPr>
          <p:cNvPicPr>
            <a:picLocks noChangeAspect="1"/>
          </p:cNvPicPr>
          <p:nvPr/>
        </p:nvPicPr>
        <p:blipFill>
          <a:blip r:embed="rId21"/>
          <a:stretch>
            <a:fillRect/>
          </a:stretch>
        </p:blipFill>
        <p:spPr>
          <a:xfrm>
            <a:off x="6171244" y="677535"/>
            <a:ext cx="501186" cy="417655"/>
          </a:xfrm>
          <a:prstGeom prst="rect">
            <a:avLst/>
          </a:prstGeom>
        </p:spPr>
      </p:pic>
      <p:pic>
        <p:nvPicPr>
          <p:cNvPr id="16" name="Picture 15">
            <a:extLst>
              <a:ext uri="{FF2B5EF4-FFF2-40B4-BE49-F238E27FC236}">
                <a16:creationId xmlns:a16="http://schemas.microsoft.com/office/drawing/2014/main" id="{7C4C30FF-4687-7E35-D345-6894B30DAFD2}"/>
              </a:ext>
            </a:extLst>
          </p:cNvPr>
          <p:cNvPicPr>
            <a:picLocks noChangeAspect="1"/>
          </p:cNvPicPr>
          <p:nvPr/>
        </p:nvPicPr>
        <p:blipFill>
          <a:blip r:embed="rId22"/>
          <a:stretch>
            <a:fillRect/>
          </a:stretch>
        </p:blipFill>
        <p:spPr>
          <a:xfrm>
            <a:off x="7143104" y="171548"/>
            <a:ext cx="390580" cy="371527"/>
          </a:xfrm>
          <a:prstGeom prst="rect">
            <a:avLst/>
          </a:prstGeom>
        </p:spPr>
      </p:pic>
    </p:spTree>
    <p:extLst>
      <p:ext uri="{BB962C8B-B14F-4D97-AF65-F5344CB8AC3E}">
        <p14:creationId xmlns:p14="http://schemas.microsoft.com/office/powerpoint/2010/main" val="428040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312D-309C-4FF0-9AB4-F0684B895456}"/>
              </a:ext>
            </a:extLst>
          </p:cNvPr>
          <p:cNvSpPr>
            <a:spLocks noGrp="1"/>
          </p:cNvSpPr>
          <p:nvPr>
            <p:ph type="title"/>
          </p:nvPr>
        </p:nvSpPr>
        <p:spPr>
          <a:xfrm>
            <a:off x="1097280" y="286604"/>
            <a:ext cx="10058400" cy="756586"/>
          </a:xfrm>
        </p:spPr>
        <p:txBody>
          <a:bodyPr>
            <a:normAutofit/>
          </a:bodyPr>
          <a:lstStyle/>
          <a:p>
            <a:pPr algn="ctr"/>
            <a:r>
              <a:rPr lang="en-US" dirty="0"/>
              <a:t>Typical Network</a:t>
            </a:r>
          </a:p>
        </p:txBody>
      </p:sp>
      <p:sp>
        <p:nvSpPr>
          <p:cNvPr id="4" name="Slide Number Placeholder 3">
            <a:extLst>
              <a:ext uri="{FF2B5EF4-FFF2-40B4-BE49-F238E27FC236}">
                <a16:creationId xmlns:a16="http://schemas.microsoft.com/office/drawing/2014/main" id="{7107B89A-4AF1-4F07-B248-E24AC902E1B2}"/>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7" name="Rectangle 6">
            <a:extLst>
              <a:ext uri="{FF2B5EF4-FFF2-40B4-BE49-F238E27FC236}">
                <a16:creationId xmlns:a16="http://schemas.microsoft.com/office/drawing/2014/main" id="{DF0A6197-5697-4FC4-8D61-1B9A2BB8D5A9}"/>
              </a:ext>
            </a:extLst>
          </p:cNvPr>
          <p:cNvSpPr/>
          <p:nvPr/>
        </p:nvSpPr>
        <p:spPr>
          <a:xfrm>
            <a:off x="965915" y="1403797"/>
            <a:ext cx="10496282" cy="756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ypical enterprise network architecture diagram">
            <a:extLst>
              <a:ext uri="{FF2B5EF4-FFF2-40B4-BE49-F238E27FC236}">
                <a16:creationId xmlns:a16="http://schemas.microsoft.com/office/drawing/2014/main" id="{62931A5B-5D47-4182-AACE-68090D2EA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387" y="1285809"/>
            <a:ext cx="6462620" cy="5074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2E161C-2242-D3CD-6D1E-957088E5C6C6}"/>
              </a:ext>
            </a:extLst>
          </p:cNvPr>
          <p:cNvPicPr>
            <a:picLocks noChangeAspect="1"/>
          </p:cNvPicPr>
          <p:nvPr/>
        </p:nvPicPr>
        <p:blipFill>
          <a:blip r:embed="rId4"/>
          <a:stretch>
            <a:fillRect/>
          </a:stretch>
        </p:blipFill>
        <p:spPr>
          <a:xfrm>
            <a:off x="8901810" y="1043190"/>
            <a:ext cx="2362530" cy="1428949"/>
          </a:xfrm>
          <a:prstGeom prst="rect">
            <a:avLst/>
          </a:prstGeom>
        </p:spPr>
      </p:pic>
      <p:pic>
        <p:nvPicPr>
          <p:cNvPr id="8" name="Picture 7">
            <a:extLst>
              <a:ext uri="{FF2B5EF4-FFF2-40B4-BE49-F238E27FC236}">
                <a16:creationId xmlns:a16="http://schemas.microsoft.com/office/drawing/2014/main" id="{49941490-5D3B-1B18-A1D8-894F4CE93F36}"/>
              </a:ext>
            </a:extLst>
          </p:cNvPr>
          <p:cNvPicPr>
            <a:picLocks noChangeAspect="1"/>
          </p:cNvPicPr>
          <p:nvPr/>
        </p:nvPicPr>
        <p:blipFill>
          <a:blip r:embed="rId5"/>
          <a:stretch>
            <a:fillRect/>
          </a:stretch>
        </p:blipFill>
        <p:spPr>
          <a:xfrm>
            <a:off x="8935004" y="3542782"/>
            <a:ext cx="1895740" cy="1686160"/>
          </a:xfrm>
          <a:prstGeom prst="rect">
            <a:avLst/>
          </a:prstGeom>
        </p:spPr>
      </p:pic>
      <p:sp>
        <p:nvSpPr>
          <p:cNvPr id="9" name="TextBox 8">
            <a:extLst>
              <a:ext uri="{FF2B5EF4-FFF2-40B4-BE49-F238E27FC236}">
                <a16:creationId xmlns:a16="http://schemas.microsoft.com/office/drawing/2014/main" id="{6BBBA785-ACE2-427A-DA0D-A3B4122E460E}"/>
              </a:ext>
            </a:extLst>
          </p:cNvPr>
          <p:cNvSpPr txBox="1"/>
          <p:nvPr/>
        </p:nvSpPr>
        <p:spPr>
          <a:xfrm>
            <a:off x="9495136" y="1367623"/>
            <a:ext cx="1364221" cy="646331"/>
          </a:xfrm>
          <a:prstGeom prst="rect">
            <a:avLst/>
          </a:prstGeom>
          <a:noFill/>
        </p:spPr>
        <p:txBody>
          <a:bodyPr wrap="none" rtlCol="0">
            <a:spAutoFit/>
          </a:bodyPr>
          <a:lstStyle/>
          <a:p>
            <a:pPr algn="ctr"/>
            <a:r>
              <a:rPr lang="en-US" b="1" dirty="0"/>
              <a:t>Cloud</a:t>
            </a:r>
          </a:p>
          <a:p>
            <a:pPr algn="ctr"/>
            <a:r>
              <a:rPr lang="en-US" b="1" dirty="0"/>
              <a:t>Applications</a:t>
            </a:r>
          </a:p>
        </p:txBody>
      </p:sp>
      <p:sp>
        <p:nvSpPr>
          <p:cNvPr id="10" name="Arrow: Left 9">
            <a:extLst>
              <a:ext uri="{FF2B5EF4-FFF2-40B4-BE49-F238E27FC236}">
                <a16:creationId xmlns:a16="http://schemas.microsoft.com/office/drawing/2014/main" id="{BBA53DE7-FA13-2F52-C664-953F16458EC0}"/>
              </a:ext>
            </a:extLst>
          </p:cNvPr>
          <p:cNvSpPr/>
          <p:nvPr/>
        </p:nvSpPr>
        <p:spPr>
          <a:xfrm rot="20708164">
            <a:off x="7207393" y="2103742"/>
            <a:ext cx="1722416" cy="32642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123A7343-ED37-C615-CC17-0447A38206F4}"/>
              </a:ext>
            </a:extLst>
          </p:cNvPr>
          <p:cNvSpPr/>
          <p:nvPr/>
        </p:nvSpPr>
        <p:spPr>
          <a:xfrm>
            <a:off x="7501812" y="4385862"/>
            <a:ext cx="1399997" cy="36512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27038CC-0AEF-87DC-F4EC-A396DAEA80AF}"/>
              </a:ext>
            </a:extLst>
          </p:cNvPr>
          <p:cNvSpPr txBox="1"/>
          <p:nvPr/>
        </p:nvSpPr>
        <p:spPr>
          <a:xfrm>
            <a:off x="7909903" y="4102923"/>
            <a:ext cx="583814" cy="369332"/>
          </a:xfrm>
          <a:prstGeom prst="rect">
            <a:avLst/>
          </a:prstGeom>
          <a:noFill/>
        </p:spPr>
        <p:txBody>
          <a:bodyPr wrap="none" rtlCol="0">
            <a:spAutoFit/>
          </a:bodyPr>
          <a:lstStyle/>
          <a:p>
            <a:r>
              <a:rPr lang="en-US" dirty="0"/>
              <a:t>VPN</a:t>
            </a:r>
          </a:p>
        </p:txBody>
      </p:sp>
    </p:spTree>
    <p:extLst>
      <p:ext uri="{BB962C8B-B14F-4D97-AF65-F5344CB8AC3E}">
        <p14:creationId xmlns:p14="http://schemas.microsoft.com/office/powerpoint/2010/main" val="258711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47E-9A4A-45C3-8657-5217D798526A}"/>
              </a:ext>
            </a:extLst>
          </p:cNvPr>
          <p:cNvSpPr>
            <a:spLocks noGrp="1"/>
          </p:cNvSpPr>
          <p:nvPr>
            <p:ph type="title"/>
          </p:nvPr>
        </p:nvSpPr>
        <p:spPr>
          <a:xfrm>
            <a:off x="895739" y="286603"/>
            <a:ext cx="10534261" cy="1191215"/>
          </a:xfrm>
        </p:spPr>
        <p:txBody>
          <a:bodyPr/>
          <a:lstStyle/>
          <a:p>
            <a:r>
              <a:rPr lang="en-US" dirty="0"/>
              <a:t>You can only learn a foreign language…</a:t>
            </a:r>
          </a:p>
        </p:txBody>
      </p:sp>
      <p:sp>
        <p:nvSpPr>
          <p:cNvPr id="3" name="Content Placeholder 2">
            <a:extLst>
              <a:ext uri="{FF2B5EF4-FFF2-40B4-BE49-F238E27FC236}">
                <a16:creationId xmlns:a16="http://schemas.microsoft.com/office/drawing/2014/main" id="{7E8FD7DE-5352-42DA-AFE5-55D0C3774C16}"/>
              </a:ext>
            </a:extLst>
          </p:cNvPr>
          <p:cNvSpPr>
            <a:spLocks noGrp="1"/>
          </p:cNvSpPr>
          <p:nvPr>
            <p:ph idx="1"/>
          </p:nvPr>
        </p:nvSpPr>
        <p:spPr>
          <a:xfrm>
            <a:off x="621419" y="1902690"/>
            <a:ext cx="11152173" cy="4544147"/>
          </a:xfrm>
        </p:spPr>
        <p:txBody>
          <a:bodyPr>
            <a:normAutofit/>
          </a:bodyPr>
          <a:lstStyle/>
          <a:p>
            <a:r>
              <a:rPr lang="en-US" sz="3200" dirty="0"/>
              <a:t>Ask IT for some self-study material –show interest</a:t>
            </a:r>
          </a:p>
          <a:p>
            <a:r>
              <a:rPr lang="en-US" sz="3200" dirty="0"/>
              <a:t>Don’t allow yourself to be </a:t>
            </a:r>
            <a:r>
              <a:rPr lang="en-US" sz="3200" dirty="0" err="1"/>
              <a:t>acronymed</a:t>
            </a:r>
            <a:r>
              <a:rPr lang="en-US" sz="3200" dirty="0"/>
              <a:t> to death, ask for definitions; remember IT’s complexity make acronyms a necessity.</a:t>
            </a:r>
          </a:p>
          <a:p>
            <a:r>
              <a:rPr lang="en-US" sz="3200" dirty="0"/>
              <a:t>Slow down the conversation or ask for plain English explanations, or better yet, have them draw it out. Ask to start with the big picture first, then the specifics of the issue</a:t>
            </a:r>
          </a:p>
          <a:p>
            <a:r>
              <a:rPr lang="en-US" sz="3200" dirty="0"/>
              <a:t>If you still don’t understand, do some independent research and then ask again</a:t>
            </a:r>
          </a:p>
        </p:txBody>
      </p:sp>
      <p:sp>
        <p:nvSpPr>
          <p:cNvPr id="4" name="Slide Number Placeholder 3">
            <a:extLst>
              <a:ext uri="{FF2B5EF4-FFF2-40B4-BE49-F238E27FC236}">
                <a16:creationId xmlns:a16="http://schemas.microsoft.com/office/drawing/2014/main" id="{F075B9B8-C771-4D21-B866-879E51877182}"/>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09351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B39-C886-B0EB-EDDD-B2BC26581636}"/>
              </a:ext>
            </a:extLst>
          </p:cNvPr>
          <p:cNvSpPr>
            <a:spLocks noGrp="1"/>
          </p:cNvSpPr>
          <p:nvPr>
            <p:ph type="title"/>
          </p:nvPr>
        </p:nvSpPr>
        <p:spPr>
          <a:xfrm>
            <a:off x="1097280" y="286604"/>
            <a:ext cx="10058400" cy="968440"/>
          </a:xfrm>
        </p:spPr>
        <p:txBody>
          <a:bodyPr>
            <a:normAutofit/>
          </a:bodyPr>
          <a:lstStyle/>
          <a:p>
            <a:pPr algn="ctr"/>
            <a:r>
              <a:rPr lang="en-US" dirty="0"/>
              <a:t>Generative AI-The New Normal</a:t>
            </a:r>
          </a:p>
        </p:txBody>
      </p:sp>
      <p:sp>
        <p:nvSpPr>
          <p:cNvPr id="3" name="Content Placeholder 2">
            <a:extLst>
              <a:ext uri="{FF2B5EF4-FFF2-40B4-BE49-F238E27FC236}">
                <a16:creationId xmlns:a16="http://schemas.microsoft.com/office/drawing/2014/main" id="{D7004513-E3AF-8EFD-C852-B667C29705EA}"/>
              </a:ext>
            </a:extLst>
          </p:cNvPr>
          <p:cNvSpPr>
            <a:spLocks noGrp="1"/>
          </p:cNvSpPr>
          <p:nvPr>
            <p:ph idx="1"/>
          </p:nvPr>
        </p:nvSpPr>
        <p:spPr>
          <a:xfrm>
            <a:off x="606490" y="1717965"/>
            <a:ext cx="11131420" cy="4599708"/>
          </a:xfrm>
        </p:spPr>
        <p:txBody>
          <a:bodyPr>
            <a:normAutofit fontScale="92500" lnSpcReduction="20000"/>
          </a:bodyPr>
          <a:lstStyle/>
          <a:p>
            <a:pPr marL="0" indent="0">
              <a:buNone/>
            </a:pPr>
            <a:r>
              <a:rPr lang="en-US" sz="2800" dirty="0"/>
              <a:t>AI has been around a long-time.</a:t>
            </a:r>
          </a:p>
          <a:p>
            <a:pPr lvl="1">
              <a:buFont typeface="Wingdings" panose="05000000000000000000" pitchFamily="2" charset="2"/>
              <a:buChar char="§"/>
            </a:pPr>
            <a:r>
              <a:rPr lang="en-US" sz="2200" dirty="0"/>
              <a:t>Apple’s Siri is a teenager (14) and MS grammar check is older than that.</a:t>
            </a:r>
          </a:p>
          <a:p>
            <a:pPr lvl="1">
              <a:buFont typeface="Wingdings" panose="05000000000000000000" pitchFamily="2" charset="2"/>
              <a:buChar char="§"/>
            </a:pPr>
            <a:r>
              <a:rPr lang="en-US" sz="2200" dirty="0"/>
              <a:t>However computing capacity and programming had limited AI to predetermined tasks and questions</a:t>
            </a:r>
          </a:p>
          <a:p>
            <a:pPr marL="201168" lvl="1" indent="0">
              <a:buNone/>
            </a:pPr>
            <a:r>
              <a:rPr lang="en-US" sz="2800" dirty="0"/>
              <a:t>The AI world has changed</a:t>
            </a:r>
          </a:p>
          <a:p>
            <a:pPr lvl="1">
              <a:buFont typeface="Wingdings" panose="05000000000000000000" pitchFamily="2" charset="2"/>
              <a:buChar char="§"/>
            </a:pPr>
            <a:r>
              <a:rPr lang="en-US" sz="2400" dirty="0"/>
              <a:t>The video game industry and their need for super fast processing and life-like “on the fly” animation drove the need for far faster and more flexible GPU’s (gaming processing units) vs. traditional CPUs</a:t>
            </a:r>
          </a:p>
          <a:p>
            <a:pPr lvl="1">
              <a:buFont typeface="Wingdings" panose="05000000000000000000" pitchFamily="2" charset="2"/>
              <a:buChar char="§"/>
            </a:pPr>
            <a:r>
              <a:rPr lang="en-US" sz="2400" dirty="0"/>
              <a:t>Nvidia stepped into the void for the video game world and is now the “darling” of AI chips.</a:t>
            </a:r>
          </a:p>
          <a:p>
            <a:pPr lvl="1">
              <a:buFont typeface="Wingdings" panose="05000000000000000000" pitchFamily="2" charset="2"/>
              <a:buChar char="§"/>
            </a:pPr>
            <a:r>
              <a:rPr lang="en-US" sz="2400" dirty="0"/>
              <a:t>The capability of Nvidia’s chips has made Generative AI that can take existing information including images, audio, and extensive datasets and generate new content including the ability to learn over time.</a:t>
            </a:r>
          </a:p>
          <a:p>
            <a:pPr lvl="1">
              <a:buFont typeface="Wingdings" panose="05000000000000000000" pitchFamily="2" charset="2"/>
              <a:buChar char="§"/>
            </a:pPr>
            <a:r>
              <a:rPr lang="en-US" sz="2400" dirty="0"/>
              <a:t>Generative AI, however, is only as good and as accurate as the datasets it draws material from with end users seldom knowing the source</a:t>
            </a:r>
          </a:p>
          <a:p>
            <a:pPr lvl="1">
              <a:buFont typeface="Wingdings" panose="05000000000000000000" pitchFamily="2" charset="2"/>
              <a:buChar char="§"/>
            </a:pPr>
            <a:r>
              <a:rPr lang="en-US" sz="2400" dirty="0"/>
              <a:t>The old adage </a:t>
            </a:r>
            <a:r>
              <a:rPr lang="en-US" sz="2400" b="1" i="1" dirty="0">
                <a:solidFill>
                  <a:srgbClr val="FF0000"/>
                </a:solidFill>
              </a:rPr>
              <a:t>“Garbage In, Garbage Out” </a:t>
            </a:r>
            <a:r>
              <a:rPr lang="en-US" sz="2400" b="1" dirty="0">
                <a:solidFill>
                  <a:srgbClr val="FF0000"/>
                </a:solidFill>
              </a:rPr>
              <a:t>still applies but it is now more grammatically correct and polished garbage.</a:t>
            </a:r>
          </a:p>
        </p:txBody>
      </p:sp>
      <p:sp>
        <p:nvSpPr>
          <p:cNvPr id="4" name="Slide Number Placeholder 3">
            <a:extLst>
              <a:ext uri="{FF2B5EF4-FFF2-40B4-BE49-F238E27FC236}">
                <a16:creationId xmlns:a16="http://schemas.microsoft.com/office/drawing/2014/main" id="{C5785728-EF56-06CE-76BE-3E88CDEF9F9F}"/>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93646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E935-FF61-DE4F-6942-688E8FAA2657}"/>
              </a:ext>
            </a:extLst>
          </p:cNvPr>
          <p:cNvSpPr>
            <a:spLocks noGrp="1"/>
          </p:cNvSpPr>
          <p:nvPr>
            <p:ph type="title"/>
          </p:nvPr>
        </p:nvSpPr>
        <p:spPr/>
        <p:txBody>
          <a:bodyPr/>
          <a:lstStyle/>
          <a:p>
            <a:pPr algn="ctr"/>
            <a:r>
              <a:rPr lang="en-US" dirty="0"/>
              <a:t>Generative AI-The New Normal</a:t>
            </a:r>
          </a:p>
        </p:txBody>
      </p:sp>
      <p:sp>
        <p:nvSpPr>
          <p:cNvPr id="3" name="Content Placeholder 2">
            <a:extLst>
              <a:ext uri="{FF2B5EF4-FFF2-40B4-BE49-F238E27FC236}">
                <a16:creationId xmlns:a16="http://schemas.microsoft.com/office/drawing/2014/main" id="{C9457AB8-9FD8-4CD3-D489-C318DD83DA11}"/>
              </a:ext>
            </a:extLst>
          </p:cNvPr>
          <p:cNvSpPr>
            <a:spLocks noGrp="1"/>
          </p:cNvSpPr>
          <p:nvPr>
            <p:ph idx="1"/>
          </p:nvPr>
        </p:nvSpPr>
        <p:spPr>
          <a:xfrm>
            <a:off x="391886" y="1737359"/>
            <a:ext cx="10763794" cy="4551473"/>
          </a:xfrm>
        </p:spPr>
        <p:txBody>
          <a:bodyPr>
            <a:normAutofit fontScale="70000" lnSpcReduction="20000"/>
          </a:bodyPr>
          <a:lstStyle/>
          <a:p>
            <a:r>
              <a:rPr lang="en-US" sz="2800" dirty="0"/>
              <a:t>Specific Risks of AI/Generative AI include:</a:t>
            </a:r>
          </a:p>
          <a:p>
            <a:pPr>
              <a:buFont typeface="Wingdings" panose="05000000000000000000" pitchFamily="2" charset="2"/>
              <a:buChar char="§"/>
            </a:pPr>
            <a:r>
              <a:rPr lang="en-US" sz="2400" dirty="0"/>
              <a:t>Certain AI platforms are legally prohibited for government or individual departments (</a:t>
            </a:r>
            <a:r>
              <a:rPr lang="en-US" sz="2400" dirty="0" err="1"/>
              <a:t>DeepSeek</a:t>
            </a:r>
            <a:r>
              <a:rPr lang="en-US" sz="2400" dirty="0"/>
              <a:t>-all governments, Chat GPT-Criminal Justice applications)</a:t>
            </a:r>
          </a:p>
          <a:p>
            <a:pPr>
              <a:buFont typeface="Wingdings" panose="05000000000000000000" pitchFamily="2" charset="2"/>
              <a:buChar char="§"/>
            </a:pPr>
            <a:r>
              <a:rPr lang="en-US" sz="2400" dirty="0"/>
              <a:t>Harvesting and inclusion in datasets of PHI or PII or other protected information (such as which brand of firewalls you use) by AI applications.</a:t>
            </a:r>
          </a:p>
          <a:p>
            <a:pPr>
              <a:buFont typeface="Wingdings" panose="05000000000000000000" pitchFamily="2" charset="2"/>
              <a:buChar char="§"/>
            </a:pPr>
            <a:r>
              <a:rPr lang="en-US" sz="2400" dirty="0"/>
              <a:t>Incorrect or deceptive information is generated.</a:t>
            </a:r>
          </a:p>
          <a:p>
            <a:pPr>
              <a:buFont typeface="Wingdings" panose="05000000000000000000" pitchFamily="2" charset="2"/>
              <a:buChar char="§"/>
            </a:pPr>
            <a:r>
              <a:rPr lang="en-US" sz="2400" dirty="0"/>
              <a:t>Built in bias in the AI generated analysis</a:t>
            </a:r>
          </a:p>
          <a:p>
            <a:pPr>
              <a:buFont typeface="Wingdings" panose="05000000000000000000" pitchFamily="2" charset="2"/>
              <a:buChar char="§"/>
            </a:pPr>
            <a:r>
              <a:rPr lang="en-US" sz="2400" dirty="0"/>
              <a:t>Violation of copyrights</a:t>
            </a:r>
          </a:p>
          <a:p>
            <a:pPr>
              <a:buFont typeface="Wingdings" panose="05000000000000000000" pitchFamily="2" charset="2"/>
              <a:buChar char="§"/>
            </a:pPr>
            <a:r>
              <a:rPr lang="en-US" sz="2400" dirty="0"/>
              <a:t>Use of AI to defraud the organization.</a:t>
            </a:r>
          </a:p>
          <a:p>
            <a:r>
              <a:rPr lang="en-US" sz="2800" dirty="0"/>
              <a:t>Government’s IT departments must get ahead of  AI use quickly by adopting policies that address:</a:t>
            </a:r>
          </a:p>
          <a:p>
            <a:pPr>
              <a:buFont typeface="Wingdings" panose="05000000000000000000" pitchFamily="2" charset="2"/>
              <a:buChar char="§"/>
            </a:pPr>
            <a:r>
              <a:rPr lang="en-US" sz="2400" dirty="0"/>
              <a:t>All AI tools must be approved and obtained with licenses by IT.  Personal AI tools are </a:t>
            </a:r>
            <a:r>
              <a:rPr lang="en-US" sz="2400" b="1" u="sng" dirty="0"/>
              <a:t>not </a:t>
            </a:r>
            <a:r>
              <a:rPr lang="en-US" sz="2400" dirty="0"/>
              <a:t>allowed for government and criminal justice applications.</a:t>
            </a:r>
          </a:p>
          <a:p>
            <a:pPr>
              <a:buFont typeface="Wingdings" panose="05000000000000000000" pitchFamily="2" charset="2"/>
              <a:buChar char="§"/>
            </a:pPr>
            <a:r>
              <a:rPr lang="en-US" sz="2400" dirty="0"/>
              <a:t>When use of AI tools is appropriate and when it is not.</a:t>
            </a:r>
          </a:p>
          <a:p>
            <a:pPr>
              <a:buFont typeface="Wingdings" panose="05000000000000000000" pitchFamily="2" charset="2"/>
              <a:buChar char="§"/>
            </a:pPr>
            <a:r>
              <a:rPr lang="en-US" sz="2400" dirty="0"/>
              <a:t>Protecting PII and confidential information.</a:t>
            </a:r>
          </a:p>
          <a:p>
            <a:pPr>
              <a:buFont typeface="Wingdings" panose="05000000000000000000" pitchFamily="2" charset="2"/>
              <a:buChar char="§"/>
            </a:pPr>
            <a:endParaRPr lang="en-US" dirty="0"/>
          </a:p>
          <a:p>
            <a:pPr marL="0" indent="0">
              <a:buNone/>
            </a:pPr>
            <a:endParaRPr lang="en-US" sz="2800" dirty="0"/>
          </a:p>
        </p:txBody>
      </p:sp>
      <p:sp>
        <p:nvSpPr>
          <p:cNvPr id="4" name="Slide Number Placeholder 3">
            <a:extLst>
              <a:ext uri="{FF2B5EF4-FFF2-40B4-BE49-F238E27FC236}">
                <a16:creationId xmlns:a16="http://schemas.microsoft.com/office/drawing/2014/main" id="{4A523E39-4D29-5B87-DFC8-4CD45CB9F270}"/>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61945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99EE-E16A-CD5A-894D-20989C25A937}"/>
              </a:ext>
            </a:extLst>
          </p:cNvPr>
          <p:cNvSpPr>
            <a:spLocks noGrp="1"/>
          </p:cNvSpPr>
          <p:nvPr>
            <p:ph type="title"/>
          </p:nvPr>
        </p:nvSpPr>
        <p:spPr>
          <a:xfrm>
            <a:off x="1097280" y="286604"/>
            <a:ext cx="10058400" cy="968440"/>
          </a:xfrm>
        </p:spPr>
        <p:txBody>
          <a:bodyPr/>
          <a:lstStyle/>
          <a:p>
            <a:pPr algn="ctr"/>
            <a:r>
              <a:rPr lang="en-US" dirty="0"/>
              <a:t>Generative AI-The New Normal</a:t>
            </a:r>
          </a:p>
        </p:txBody>
      </p:sp>
      <p:sp>
        <p:nvSpPr>
          <p:cNvPr id="3" name="Content Placeholder 2">
            <a:extLst>
              <a:ext uri="{FF2B5EF4-FFF2-40B4-BE49-F238E27FC236}">
                <a16:creationId xmlns:a16="http://schemas.microsoft.com/office/drawing/2014/main" id="{CA413BEF-1BEC-9FB9-CCED-5466F4589EAE}"/>
              </a:ext>
            </a:extLst>
          </p:cNvPr>
          <p:cNvSpPr>
            <a:spLocks noGrp="1"/>
          </p:cNvSpPr>
          <p:nvPr>
            <p:ph idx="1"/>
          </p:nvPr>
        </p:nvSpPr>
        <p:spPr>
          <a:xfrm>
            <a:off x="979714" y="1707502"/>
            <a:ext cx="10175966" cy="4637314"/>
          </a:xfrm>
        </p:spPr>
        <p:txBody>
          <a:bodyPr>
            <a:normAutofit fontScale="92500" lnSpcReduction="10000"/>
          </a:bodyPr>
          <a:lstStyle/>
          <a:p>
            <a:pPr>
              <a:spcBef>
                <a:spcPts val="600"/>
              </a:spcBef>
              <a:buFont typeface="Wingdings" panose="05000000000000000000" pitchFamily="2" charset="2"/>
              <a:buChar char="§"/>
            </a:pPr>
            <a:r>
              <a:rPr lang="en-US" dirty="0"/>
              <a:t>Double checking sources and proofing AI generated material.</a:t>
            </a:r>
          </a:p>
          <a:p>
            <a:pPr>
              <a:buFont typeface="Wingdings" panose="05000000000000000000" pitchFamily="2" charset="2"/>
              <a:buChar char="§"/>
            </a:pPr>
            <a:r>
              <a:rPr lang="en-US" dirty="0"/>
              <a:t> Labelling material that is significantly AI generated.</a:t>
            </a:r>
          </a:p>
          <a:p>
            <a:pPr>
              <a:buFont typeface="Wingdings" panose="05000000000000000000" pitchFamily="2" charset="2"/>
              <a:buChar char="§"/>
            </a:pPr>
            <a:r>
              <a:rPr lang="en-US" dirty="0"/>
              <a:t>Prohibition of bias, deceptive use and practical jokes including understanding how AI can be used to defraud the organization-always verify unusual digital request through independent means or in –person.</a:t>
            </a:r>
          </a:p>
          <a:p>
            <a:r>
              <a:rPr lang="en-US" sz="2800" dirty="0"/>
              <a:t>Describing acceptable and common uses:</a:t>
            </a:r>
          </a:p>
          <a:p>
            <a:pPr marR="0" lvl="0">
              <a:lnSpc>
                <a:spcPct val="115000"/>
              </a:lnSpc>
              <a:spcBef>
                <a:spcPts val="600"/>
              </a:spcBef>
              <a:spcAft>
                <a:spcPts val="0"/>
              </a:spcAft>
              <a:buSzPct val="55000"/>
              <a:buFont typeface="Wingdings" panose="05000000000000000000" pitchFamily="2" charset="2"/>
              <a:buChar char="§"/>
              <a:tabLst>
                <a:tab pos="457200" algn="l"/>
              </a:tabLst>
            </a:pPr>
            <a:r>
              <a:rPr lang="en-US" sz="2100" kern="100" dirty="0">
                <a:effectLst/>
                <a:ea typeface="Aptos" panose="020B0004020202020204" pitchFamily="34" charset="0"/>
                <a:cs typeface="Times New Roman" panose="02020603050405020304" pitchFamily="18" charset="0"/>
              </a:rPr>
              <a:t>Drafting contracts, job descriptions and policies.</a:t>
            </a:r>
          </a:p>
          <a:p>
            <a:pPr marR="0" lvl="0">
              <a:lnSpc>
                <a:spcPct val="115000"/>
              </a:lnSpc>
              <a:spcBef>
                <a:spcPts val="600"/>
              </a:spcBef>
              <a:spcAft>
                <a:spcPts val="0"/>
              </a:spcAft>
              <a:buSzPct val="55000"/>
              <a:buFont typeface="Wingdings" panose="05000000000000000000" pitchFamily="2" charset="2"/>
              <a:buChar char="§"/>
              <a:tabLst>
                <a:tab pos="457200" algn="l"/>
              </a:tabLst>
            </a:pPr>
            <a:r>
              <a:rPr lang="en-US" sz="2100" kern="100" dirty="0">
                <a:effectLst/>
                <a:ea typeface="Aptos" panose="020B0004020202020204" pitchFamily="34" charset="0"/>
                <a:cs typeface="Times New Roman" panose="02020603050405020304" pitchFamily="18" charset="0"/>
              </a:rPr>
              <a:t>Wordsmithing and improving flow or tone of a person written document.</a:t>
            </a:r>
          </a:p>
          <a:p>
            <a:pPr marR="0" lvl="0">
              <a:lnSpc>
                <a:spcPct val="115000"/>
              </a:lnSpc>
              <a:spcBef>
                <a:spcPts val="600"/>
              </a:spcBef>
              <a:spcAft>
                <a:spcPts val="0"/>
              </a:spcAft>
              <a:buSzPct val="55000"/>
              <a:buFont typeface="Wingdings" panose="05000000000000000000" pitchFamily="2" charset="2"/>
              <a:buChar char="§"/>
              <a:tabLst>
                <a:tab pos="457200" algn="l"/>
              </a:tabLst>
            </a:pPr>
            <a:r>
              <a:rPr lang="en-US" sz="2100" kern="100" dirty="0">
                <a:effectLst/>
                <a:ea typeface="Aptos" panose="020B0004020202020204" pitchFamily="34" charset="0"/>
                <a:cs typeface="Times New Roman" panose="02020603050405020304" pitchFamily="18" charset="0"/>
              </a:rPr>
              <a:t>Conversational information retrieval (CIR) including data mining or more complex queries.</a:t>
            </a:r>
          </a:p>
          <a:p>
            <a:pPr marR="0" lvl="0">
              <a:lnSpc>
                <a:spcPct val="115000"/>
              </a:lnSpc>
              <a:spcBef>
                <a:spcPts val="600"/>
              </a:spcBef>
              <a:spcAft>
                <a:spcPts val="0"/>
              </a:spcAft>
              <a:buSzPct val="55000"/>
              <a:buFont typeface="Wingdings" panose="05000000000000000000" pitchFamily="2" charset="2"/>
              <a:buChar char="§"/>
              <a:tabLst>
                <a:tab pos="457200" algn="l"/>
              </a:tabLst>
            </a:pPr>
            <a:r>
              <a:rPr lang="en-US" sz="2100" kern="100" dirty="0">
                <a:effectLst/>
                <a:ea typeface="Aptos" panose="020B0004020202020204" pitchFamily="34" charset="0"/>
                <a:cs typeface="Times New Roman" panose="02020603050405020304" pitchFamily="18" charset="0"/>
              </a:rPr>
              <a:t>Language learning and practice/Instant translation for non-English speaking citizens.</a:t>
            </a:r>
          </a:p>
          <a:p>
            <a:pPr marR="0" lvl="0">
              <a:lnSpc>
                <a:spcPct val="115000"/>
              </a:lnSpc>
              <a:spcBef>
                <a:spcPts val="600"/>
              </a:spcBef>
              <a:spcAft>
                <a:spcPts val="0"/>
              </a:spcAft>
              <a:buSzPct val="55000"/>
              <a:buFont typeface="Wingdings" panose="05000000000000000000" pitchFamily="2" charset="2"/>
              <a:buChar char="§"/>
              <a:tabLst>
                <a:tab pos="457200" algn="l"/>
              </a:tabLst>
            </a:pPr>
            <a:r>
              <a:rPr lang="en-US" sz="2100" kern="100" dirty="0">
                <a:effectLst/>
                <a:ea typeface="Aptos" panose="020B0004020202020204" pitchFamily="34" charset="0"/>
                <a:cs typeface="Times New Roman" panose="02020603050405020304" pitchFamily="18" charset="0"/>
              </a:rPr>
              <a:t>Note-taking assistance.</a:t>
            </a:r>
          </a:p>
          <a:p>
            <a:pPr marR="0" lvl="0">
              <a:lnSpc>
                <a:spcPct val="115000"/>
              </a:lnSpc>
              <a:spcBef>
                <a:spcPts val="600"/>
              </a:spcBef>
              <a:spcAft>
                <a:spcPts val="0"/>
              </a:spcAft>
              <a:buSzPct val="55000"/>
              <a:buFont typeface="Wingdings" panose="05000000000000000000" pitchFamily="2" charset="2"/>
              <a:buChar char="§"/>
              <a:tabLst>
                <a:tab pos="457200" algn="l"/>
              </a:tabLst>
            </a:pPr>
            <a:r>
              <a:rPr lang="en-US" sz="2100" kern="100" dirty="0">
                <a:ea typeface="Aptos" panose="020B0004020202020204" pitchFamily="34" charset="0"/>
                <a:cs typeface="Times New Roman" panose="02020603050405020304" pitchFamily="18" charset="0"/>
              </a:rPr>
              <a:t>Researching new topics and receiving executive summaries or synopsis.</a:t>
            </a:r>
            <a:endParaRPr lang="en-US" sz="2100" kern="100" dirty="0">
              <a:effectLst/>
              <a:ea typeface="Aptos" panose="020B0004020202020204" pitchFamily="34" charset="0"/>
              <a:cs typeface="Times New Roman" panose="02020603050405020304" pitchFamily="18" charset="0"/>
            </a:endParaRPr>
          </a:p>
          <a:p>
            <a:pPr>
              <a:buFont typeface="Wingdings" panose="05000000000000000000" pitchFamily="2" charset="2"/>
              <a:buChar char="§"/>
            </a:pPr>
            <a:endParaRPr lang="en-US" sz="2800" dirty="0"/>
          </a:p>
          <a:p>
            <a:endParaRPr lang="en-US" dirty="0"/>
          </a:p>
        </p:txBody>
      </p:sp>
      <p:sp>
        <p:nvSpPr>
          <p:cNvPr id="4" name="Slide Number Placeholder 3">
            <a:extLst>
              <a:ext uri="{FF2B5EF4-FFF2-40B4-BE49-F238E27FC236}">
                <a16:creationId xmlns:a16="http://schemas.microsoft.com/office/drawing/2014/main" id="{C1091890-9C48-8DDC-8E5A-E39A0DE70E06}"/>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04254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722C-13B0-3E6B-DD46-A34C627D1646}"/>
              </a:ext>
            </a:extLst>
          </p:cNvPr>
          <p:cNvSpPr>
            <a:spLocks noGrp="1"/>
          </p:cNvSpPr>
          <p:nvPr>
            <p:ph type="title"/>
          </p:nvPr>
        </p:nvSpPr>
        <p:spPr>
          <a:xfrm>
            <a:off x="838200" y="365126"/>
            <a:ext cx="10515600" cy="868652"/>
          </a:xfrm>
        </p:spPr>
        <p:txBody>
          <a:bodyPr/>
          <a:lstStyle/>
          <a:p>
            <a:pPr algn="ctr"/>
            <a:r>
              <a:rPr lang="en-US" dirty="0"/>
              <a:t>Technology is Amoral</a:t>
            </a:r>
          </a:p>
        </p:txBody>
      </p:sp>
      <p:sp>
        <p:nvSpPr>
          <p:cNvPr id="3" name="Content Placeholder 2">
            <a:extLst>
              <a:ext uri="{FF2B5EF4-FFF2-40B4-BE49-F238E27FC236}">
                <a16:creationId xmlns:a16="http://schemas.microsoft.com/office/drawing/2014/main" id="{A28D8492-57B2-EC34-1EDB-B75CF25C12FF}"/>
              </a:ext>
            </a:extLst>
          </p:cNvPr>
          <p:cNvSpPr>
            <a:spLocks noGrp="1"/>
          </p:cNvSpPr>
          <p:nvPr>
            <p:ph idx="1"/>
          </p:nvPr>
        </p:nvSpPr>
        <p:spPr>
          <a:xfrm>
            <a:off x="838200" y="1736436"/>
            <a:ext cx="10515600" cy="4581237"/>
          </a:xfrm>
        </p:spPr>
        <p:txBody>
          <a:bodyPr>
            <a:normAutofit lnSpcReduction="10000"/>
          </a:bodyPr>
          <a:lstStyle/>
          <a:p>
            <a:r>
              <a:rPr lang="en-US" sz="2800" dirty="0"/>
              <a:t>Some of Technologies </a:t>
            </a:r>
            <a:r>
              <a:rPr lang="en-US" sz="2800" b="1" dirty="0">
                <a:solidFill>
                  <a:srgbClr val="FF0000"/>
                </a:solidFill>
              </a:rPr>
              <a:t>greatest strengths </a:t>
            </a:r>
            <a:r>
              <a:rPr lang="en-US" sz="2800" dirty="0"/>
              <a:t>and most useful tools also represent some of the </a:t>
            </a:r>
            <a:r>
              <a:rPr lang="en-US" sz="2800" b="1" dirty="0">
                <a:solidFill>
                  <a:srgbClr val="FF0000"/>
                </a:solidFill>
              </a:rPr>
              <a:t>greatest risks/threats </a:t>
            </a:r>
            <a:r>
              <a:rPr lang="en-US" sz="2800" dirty="0"/>
              <a:t>to our organizations. Examples include:</a:t>
            </a:r>
          </a:p>
          <a:p>
            <a:pPr lvl="1"/>
            <a:r>
              <a:rPr lang="en-US" sz="2200" u="sng" dirty="0"/>
              <a:t>Internet itself.  </a:t>
            </a:r>
            <a:r>
              <a:rPr lang="en-US" sz="2200" dirty="0"/>
              <a:t>The ability to instantly connect and exchange information anywhere in the world is synonymous with modern life but also creates a complexity to systems and ability to be attacked from anywhere in the world.</a:t>
            </a:r>
          </a:p>
          <a:p>
            <a:pPr lvl="1"/>
            <a:r>
              <a:rPr lang="en-US" sz="2200" u="sng" dirty="0"/>
              <a:t>Encryption.</a:t>
            </a:r>
            <a:r>
              <a:rPr lang="en-US" sz="2200" dirty="0"/>
              <a:t>  Originally developed to protect data and privacy and used every day in multiple applications, it has now become synonymous with ransomware.</a:t>
            </a:r>
          </a:p>
          <a:p>
            <a:pPr lvl="1"/>
            <a:r>
              <a:rPr lang="en-US" sz="2200" u="sng" dirty="0"/>
              <a:t>Flexibility in Configuration of Applications.</a:t>
            </a:r>
            <a:r>
              <a:rPr lang="en-US" sz="2200" dirty="0"/>
              <a:t> The ability to perform a task in multiple ways or to customize the application to best work  with your specific applications and needs can create vulnerabilities and “back doors” into the network.  For example, the ability to set up users on active directory, other operating systems or as stand-alone users means that there are multiple default passwords that all must be changed to avoid unlocked back doors.</a:t>
            </a:r>
          </a:p>
        </p:txBody>
      </p:sp>
      <p:sp>
        <p:nvSpPr>
          <p:cNvPr id="4" name="Slide Number Placeholder 3">
            <a:extLst>
              <a:ext uri="{FF2B5EF4-FFF2-40B4-BE49-F238E27FC236}">
                <a16:creationId xmlns:a16="http://schemas.microsoft.com/office/drawing/2014/main" id="{A52059F7-C8E9-24B8-3184-9E4665F1B3E3}"/>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63587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E204-DB28-5527-1672-93283055AEF0}"/>
              </a:ext>
            </a:extLst>
          </p:cNvPr>
          <p:cNvSpPr>
            <a:spLocks noGrp="1"/>
          </p:cNvSpPr>
          <p:nvPr>
            <p:ph type="title"/>
          </p:nvPr>
        </p:nvSpPr>
        <p:spPr/>
        <p:txBody>
          <a:bodyPr/>
          <a:lstStyle/>
          <a:p>
            <a:pPr algn="ctr"/>
            <a:r>
              <a:rPr lang="en-US" dirty="0"/>
              <a:t>Sub-Clichés to “…Swimming Naked”</a:t>
            </a:r>
          </a:p>
        </p:txBody>
      </p:sp>
      <p:sp>
        <p:nvSpPr>
          <p:cNvPr id="3" name="Content Placeholder 2">
            <a:extLst>
              <a:ext uri="{FF2B5EF4-FFF2-40B4-BE49-F238E27FC236}">
                <a16:creationId xmlns:a16="http://schemas.microsoft.com/office/drawing/2014/main" id="{F7F96674-48B2-21B2-E02B-51D2287CF697}"/>
              </a:ext>
            </a:extLst>
          </p:cNvPr>
          <p:cNvSpPr>
            <a:spLocks noGrp="1"/>
          </p:cNvSpPr>
          <p:nvPr>
            <p:ph idx="1"/>
          </p:nvPr>
        </p:nvSpPr>
        <p:spPr>
          <a:xfrm>
            <a:off x="1097280" y="1845734"/>
            <a:ext cx="10058400" cy="4499648"/>
          </a:xfrm>
        </p:spPr>
        <p:txBody>
          <a:bodyPr>
            <a:normAutofit fontScale="55000" lnSpcReduction="20000"/>
          </a:bodyPr>
          <a:lstStyle/>
          <a:p>
            <a:r>
              <a:rPr lang="en-US" sz="4500" dirty="0"/>
              <a:t>Every organization is subject to the same type of IT risks, but not all organizations are affected equally:</a:t>
            </a:r>
          </a:p>
          <a:p>
            <a:r>
              <a:rPr lang="en-US" sz="4400" b="1" dirty="0">
                <a:solidFill>
                  <a:srgbClr val="FF0000"/>
                </a:solidFill>
              </a:rPr>
              <a:t>CrowdStrike July 2024 outage:</a:t>
            </a:r>
          </a:p>
          <a:p>
            <a:pPr>
              <a:buFont typeface="Wingdings" panose="05000000000000000000" pitchFamily="2" charset="2"/>
              <a:buChar char="§"/>
            </a:pPr>
            <a:r>
              <a:rPr lang="en-US" sz="3400" b="1" dirty="0">
                <a:solidFill>
                  <a:srgbClr val="FF0000"/>
                </a:solidFill>
              </a:rPr>
              <a:t>  American Airlines-</a:t>
            </a:r>
            <a:r>
              <a:rPr lang="en-US" sz="2600" b="1" dirty="0">
                <a:solidFill>
                  <a:srgbClr val="FF0000"/>
                </a:solidFill>
              </a:rPr>
              <a:t>same day recovery with 51 cancellations</a:t>
            </a:r>
          </a:p>
          <a:p>
            <a:pPr>
              <a:buFont typeface="Wingdings" panose="05000000000000000000" pitchFamily="2" charset="2"/>
              <a:buChar char="§"/>
            </a:pPr>
            <a:r>
              <a:rPr lang="en-US" sz="3400" b="1" dirty="0">
                <a:solidFill>
                  <a:srgbClr val="FF0000"/>
                </a:solidFill>
              </a:rPr>
              <a:t>  Delta Airlines-</a:t>
            </a:r>
            <a:r>
              <a:rPr lang="en-US" sz="2600" b="1" dirty="0">
                <a:solidFill>
                  <a:srgbClr val="FF0000"/>
                </a:solidFill>
              </a:rPr>
              <a:t>five days to recover with 7,000 cancellations.</a:t>
            </a:r>
            <a:r>
              <a:rPr lang="en-US" sz="3400" b="1" dirty="0">
                <a:solidFill>
                  <a:srgbClr val="FF0000"/>
                </a:solidFill>
              </a:rPr>
              <a:t> </a:t>
            </a:r>
          </a:p>
          <a:p>
            <a:pPr>
              <a:buFont typeface="Wingdings" panose="05000000000000000000" pitchFamily="2" charset="2"/>
              <a:buChar char="§"/>
            </a:pPr>
            <a:r>
              <a:rPr lang="en-US" sz="3400" dirty="0"/>
              <a:t>  Southwest Airlines scheduling system collapse during December 2022 winter storms is another example.</a:t>
            </a:r>
          </a:p>
          <a:p>
            <a:endParaRPr lang="en-US" sz="3000" dirty="0"/>
          </a:p>
          <a:p>
            <a:r>
              <a:rPr lang="en-US" sz="3600" dirty="0"/>
              <a:t>Sub-Clichés “It’s Not Until the Tide Goes Out That…</a:t>
            </a:r>
          </a:p>
          <a:p>
            <a:endParaRPr lang="en-US" sz="2800" dirty="0"/>
          </a:p>
          <a:p>
            <a:pPr lvl="1">
              <a:buFont typeface="Wingdings" panose="05000000000000000000" pitchFamily="2" charset="2"/>
              <a:buChar char="§"/>
            </a:pPr>
            <a:r>
              <a:rPr lang="en-US" sz="2800" dirty="0"/>
              <a:t>“</a:t>
            </a:r>
            <a:r>
              <a:rPr lang="en-US" sz="3600" dirty="0"/>
              <a:t>But it Works” is a scary thing to say in IT</a:t>
            </a:r>
          </a:p>
          <a:p>
            <a:pPr lvl="1">
              <a:buFont typeface="Wingdings" panose="05000000000000000000" pitchFamily="2" charset="2"/>
              <a:buChar char="§"/>
            </a:pPr>
            <a:endParaRPr lang="en-US" sz="3600" dirty="0"/>
          </a:p>
          <a:p>
            <a:pPr lvl="1">
              <a:buFont typeface="Wingdings" panose="05000000000000000000" pitchFamily="2" charset="2"/>
              <a:buChar char="§"/>
            </a:pPr>
            <a:r>
              <a:rPr lang="en-US" sz="3600" dirty="0"/>
              <a:t>Trust but verify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7C5A10F-7F05-2917-12A9-497A36E30138}"/>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2108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47B9-A5A7-4FF7-AE3B-3A3E9838824B}"/>
              </a:ext>
            </a:extLst>
          </p:cNvPr>
          <p:cNvSpPr>
            <a:spLocks noGrp="1"/>
          </p:cNvSpPr>
          <p:nvPr>
            <p:ph type="title"/>
          </p:nvPr>
        </p:nvSpPr>
        <p:spPr>
          <a:xfrm>
            <a:off x="629265" y="286604"/>
            <a:ext cx="11061290" cy="1265106"/>
          </a:xfrm>
        </p:spPr>
        <p:txBody>
          <a:bodyPr>
            <a:normAutofit/>
          </a:bodyPr>
          <a:lstStyle/>
          <a:p>
            <a:r>
              <a:rPr lang="en-US" sz="5000" i="1" dirty="0"/>
              <a:t>“But it Works” </a:t>
            </a:r>
            <a:r>
              <a:rPr lang="en-US" sz="5000" dirty="0"/>
              <a:t>Is a Scary Thing to Say in IT</a:t>
            </a:r>
          </a:p>
        </p:txBody>
      </p:sp>
      <p:sp>
        <p:nvSpPr>
          <p:cNvPr id="3" name="Content Placeholder 2">
            <a:extLst>
              <a:ext uri="{FF2B5EF4-FFF2-40B4-BE49-F238E27FC236}">
                <a16:creationId xmlns:a16="http://schemas.microsoft.com/office/drawing/2014/main" id="{4347645D-EDCA-43CD-857C-24EB0FEA0A84}"/>
              </a:ext>
            </a:extLst>
          </p:cNvPr>
          <p:cNvSpPr>
            <a:spLocks noGrp="1"/>
          </p:cNvSpPr>
          <p:nvPr>
            <p:ph idx="1"/>
          </p:nvPr>
        </p:nvSpPr>
        <p:spPr>
          <a:xfrm>
            <a:off x="707923" y="1865745"/>
            <a:ext cx="10982632" cy="4417068"/>
          </a:xfrm>
        </p:spPr>
        <p:txBody>
          <a:bodyPr>
            <a:normAutofit lnSpcReduction="10000"/>
          </a:bodyPr>
          <a:lstStyle/>
          <a:p>
            <a:r>
              <a:rPr lang="en-US" sz="3200" b="1" dirty="0">
                <a:solidFill>
                  <a:srgbClr val="FF0000"/>
                </a:solidFill>
              </a:rPr>
              <a:t>Electrical fires are the result of wiring that “worked” right up until it burned the house down</a:t>
            </a:r>
          </a:p>
          <a:p>
            <a:r>
              <a:rPr lang="en-US" sz="3200" dirty="0"/>
              <a:t>Just because an application or network hardware is </a:t>
            </a:r>
            <a:r>
              <a:rPr lang="en-US" sz="3200" i="1" dirty="0"/>
              <a:t>“working” </a:t>
            </a:r>
            <a:r>
              <a:rPr lang="en-US" sz="3200" dirty="0"/>
              <a:t>does not mean that it is working right or that a disaster is not imminent.  IT employees must:</a:t>
            </a:r>
          </a:p>
          <a:p>
            <a:pPr lvl="1"/>
            <a:r>
              <a:rPr lang="en-US" sz="2000" dirty="0"/>
              <a:t>Ensure that the configurations chosen have not created security vulnerabilities</a:t>
            </a:r>
          </a:p>
          <a:p>
            <a:pPr lvl="1"/>
            <a:r>
              <a:rPr lang="en-US" sz="2000" dirty="0"/>
              <a:t>Back ups are being done on schedule and produce usable data for restoral</a:t>
            </a:r>
            <a:r>
              <a:rPr lang="en-US" sz="3000" dirty="0"/>
              <a:t> </a:t>
            </a:r>
          </a:p>
          <a:p>
            <a:pPr lvl="1"/>
            <a:r>
              <a:rPr lang="en-US" sz="2000" dirty="0"/>
              <a:t>Redundancy is built into critical functions</a:t>
            </a:r>
          </a:p>
          <a:p>
            <a:pPr lvl="1"/>
            <a:r>
              <a:rPr lang="en-US" sz="2000" dirty="0"/>
              <a:t>Hardware is being refreshed on schedule</a:t>
            </a:r>
          </a:p>
          <a:p>
            <a:pPr lvl="1"/>
            <a:r>
              <a:rPr lang="en-US" sz="2000" dirty="0"/>
              <a:t>Patch protocols determine when testing is appropriate before installation</a:t>
            </a:r>
          </a:p>
          <a:p>
            <a:pPr lvl="1"/>
            <a:r>
              <a:rPr lang="en-US" sz="2000" dirty="0"/>
              <a:t>Software is being patched and updated and has a useful life left (i.e. continues to be supported)</a:t>
            </a:r>
          </a:p>
        </p:txBody>
      </p:sp>
      <p:sp>
        <p:nvSpPr>
          <p:cNvPr id="4" name="Slide Number Placeholder 3">
            <a:extLst>
              <a:ext uri="{FF2B5EF4-FFF2-40B4-BE49-F238E27FC236}">
                <a16:creationId xmlns:a16="http://schemas.microsoft.com/office/drawing/2014/main" id="{5E1C9CF5-81B7-46E9-94D6-180B0838045E}"/>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355659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2BC20-B81F-4EEC-B60E-6FCEA611D86E}"/>
              </a:ext>
            </a:extLst>
          </p:cNvPr>
          <p:cNvSpPr>
            <a:spLocks noGrp="1"/>
          </p:cNvSpPr>
          <p:nvPr>
            <p:ph type="title"/>
          </p:nvPr>
        </p:nvSpPr>
        <p:spPr>
          <a:xfrm>
            <a:off x="1097280" y="286603"/>
            <a:ext cx="10058400" cy="830997"/>
          </a:xfrm>
        </p:spPr>
        <p:txBody>
          <a:bodyPr/>
          <a:lstStyle/>
          <a:p>
            <a:pPr algn="ctr"/>
            <a:r>
              <a:rPr lang="en-US" dirty="0"/>
              <a:t>Trust but Verify</a:t>
            </a:r>
          </a:p>
        </p:txBody>
      </p:sp>
      <p:sp>
        <p:nvSpPr>
          <p:cNvPr id="3" name="Content Placeholder 2">
            <a:extLst>
              <a:ext uri="{FF2B5EF4-FFF2-40B4-BE49-F238E27FC236}">
                <a16:creationId xmlns:a16="http://schemas.microsoft.com/office/drawing/2014/main" id="{706B4431-F9D5-4043-B0A5-E69BDD003E6D}"/>
              </a:ext>
            </a:extLst>
          </p:cNvPr>
          <p:cNvSpPr>
            <a:spLocks noGrp="1"/>
          </p:cNvSpPr>
          <p:nvPr>
            <p:ph idx="1"/>
          </p:nvPr>
        </p:nvSpPr>
        <p:spPr>
          <a:xfrm>
            <a:off x="418408" y="1727200"/>
            <a:ext cx="11355184" cy="4719638"/>
          </a:xfrm>
        </p:spPr>
        <p:txBody>
          <a:bodyPr>
            <a:normAutofit fontScale="85000" lnSpcReduction="20000"/>
          </a:bodyPr>
          <a:lstStyle/>
          <a:p>
            <a:r>
              <a:rPr lang="en-US" sz="3200" dirty="0"/>
              <a:t>The stakes are way too high for finance or top management to not independently verify:</a:t>
            </a:r>
          </a:p>
          <a:p>
            <a:pPr lvl="1"/>
            <a:r>
              <a:rPr lang="en-US" sz="2800" dirty="0"/>
              <a:t>Follow up on red flags or problem areas described in this presentation</a:t>
            </a:r>
          </a:p>
          <a:p>
            <a:pPr lvl="1"/>
            <a:r>
              <a:rPr lang="en-US" sz="2800" b="1" dirty="0">
                <a:solidFill>
                  <a:srgbClr val="FF0000"/>
                </a:solidFill>
              </a:rPr>
              <a:t>Review IT’s General Controls over Technology</a:t>
            </a:r>
            <a:r>
              <a:rPr lang="en-US" sz="2800" dirty="0"/>
              <a:t> (discussed later)</a:t>
            </a:r>
          </a:p>
          <a:p>
            <a:pPr lvl="1"/>
            <a:r>
              <a:rPr lang="en-US" sz="2800" b="1" dirty="0">
                <a:solidFill>
                  <a:srgbClr val="FF0000"/>
                </a:solidFill>
              </a:rPr>
              <a:t>Ask to meet with IT consultants, including Pen Testers  and ask questions and review their reports</a:t>
            </a:r>
          </a:p>
          <a:p>
            <a:pPr lvl="2"/>
            <a:r>
              <a:rPr lang="en-US" sz="2400" dirty="0"/>
              <a:t>Consultants should know they are also working for top management not just the IT Director</a:t>
            </a:r>
          </a:p>
          <a:p>
            <a:pPr lvl="1"/>
            <a:r>
              <a:rPr lang="en-US" sz="2800" dirty="0"/>
              <a:t>IT by its nature is extremely data driven so numerous reports should exist, if they don’t, that is a huge red flag </a:t>
            </a:r>
          </a:p>
          <a:p>
            <a:pPr lvl="2"/>
            <a:r>
              <a:rPr lang="en-US" sz="2300" dirty="0"/>
              <a:t>Aging of open help desk tickets</a:t>
            </a:r>
          </a:p>
          <a:p>
            <a:pPr lvl="2"/>
            <a:r>
              <a:rPr lang="en-US" sz="2300" dirty="0"/>
              <a:t>Logging reports</a:t>
            </a:r>
          </a:p>
          <a:p>
            <a:pPr lvl="2"/>
            <a:r>
              <a:rPr lang="en-US" sz="2300" dirty="0"/>
              <a:t>System scans and monitoring dashboards and knowledge of baseline activity</a:t>
            </a:r>
          </a:p>
          <a:p>
            <a:pPr lvl="1"/>
            <a:r>
              <a:rPr lang="en-US" sz="2700" b="1" dirty="0">
                <a:solidFill>
                  <a:srgbClr val="FF0000"/>
                </a:solidFill>
              </a:rPr>
              <a:t>Does your entity complete CISA’s National Cybersecurity Review (NCSR) or similar external document-if no, why not, if yes ask for a copy or other internal Best Practice checklists…</a:t>
            </a:r>
          </a:p>
          <a:p>
            <a:pPr lvl="1"/>
            <a:r>
              <a:rPr lang="en-US" sz="2800" dirty="0"/>
              <a:t>Take the time to learn!</a:t>
            </a:r>
          </a:p>
          <a:p>
            <a:endParaRPr lang="en-US" sz="3200" dirty="0"/>
          </a:p>
          <a:p>
            <a:endParaRPr lang="en-US" sz="3200" dirty="0"/>
          </a:p>
        </p:txBody>
      </p:sp>
      <p:sp>
        <p:nvSpPr>
          <p:cNvPr id="4" name="Slide Number Placeholder 3">
            <a:extLst>
              <a:ext uri="{FF2B5EF4-FFF2-40B4-BE49-F238E27FC236}">
                <a16:creationId xmlns:a16="http://schemas.microsoft.com/office/drawing/2014/main" id="{6B021047-D552-4A5D-8650-8526DFA5D7C6}"/>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95239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C522-4805-6B29-D679-8FDEC0996103}"/>
              </a:ext>
            </a:extLst>
          </p:cNvPr>
          <p:cNvSpPr>
            <a:spLocks noGrp="1"/>
          </p:cNvSpPr>
          <p:nvPr>
            <p:ph type="title"/>
          </p:nvPr>
        </p:nvSpPr>
        <p:spPr/>
        <p:txBody>
          <a:bodyPr/>
          <a:lstStyle/>
          <a:p>
            <a:pPr algn="ctr"/>
            <a:r>
              <a:rPr lang="en-US" dirty="0"/>
              <a:t>Big Picture-Question 1</a:t>
            </a:r>
          </a:p>
        </p:txBody>
      </p:sp>
      <p:sp>
        <p:nvSpPr>
          <p:cNvPr id="3" name="Content Placeholder 2">
            <a:extLst>
              <a:ext uri="{FF2B5EF4-FFF2-40B4-BE49-F238E27FC236}">
                <a16:creationId xmlns:a16="http://schemas.microsoft.com/office/drawing/2014/main" id="{ED7310A8-98DE-5756-B91D-F8C47DCA225F}"/>
              </a:ext>
            </a:extLst>
          </p:cNvPr>
          <p:cNvSpPr>
            <a:spLocks noGrp="1"/>
          </p:cNvSpPr>
          <p:nvPr>
            <p:ph idx="1"/>
          </p:nvPr>
        </p:nvSpPr>
        <p:spPr/>
        <p:txBody>
          <a:bodyPr>
            <a:normAutofit/>
          </a:bodyPr>
          <a:lstStyle/>
          <a:p>
            <a:pPr marL="0" indent="0">
              <a:buNone/>
            </a:pPr>
            <a:r>
              <a:rPr lang="en-US" sz="3600" dirty="0"/>
              <a:t>Cities are typically legally required to segment their systems.</a:t>
            </a:r>
          </a:p>
          <a:p>
            <a:pPr marL="0" indent="0">
              <a:buNone/>
            </a:pPr>
            <a:endParaRPr lang="en-US" sz="3600" dirty="0"/>
          </a:p>
          <a:p>
            <a:pPr marL="514350" indent="-514350">
              <a:buFont typeface="+mj-lt"/>
              <a:buAutoNum type="alphaLcParenR"/>
            </a:pPr>
            <a:r>
              <a:rPr lang="en-US" sz="2800" dirty="0"/>
              <a:t>True</a:t>
            </a:r>
          </a:p>
          <a:p>
            <a:pPr marL="514350" indent="-514350">
              <a:buFont typeface="+mj-lt"/>
              <a:buAutoNum type="alphaLcParenR"/>
            </a:pPr>
            <a:r>
              <a:rPr lang="en-US" sz="2800" dirty="0"/>
              <a:t>False</a:t>
            </a:r>
          </a:p>
        </p:txBody>
      </p:sp>
      <p:sp>
        <p:nvSpPr>
          <p:cNvPr id="4" name="Slide Number Placeholder 3">
            <a:extLst>
              <a:ext uri="{FF2B5EF4-FFF2-40B4-BE49-F238E27FC236}">
                <a16:creationId xmlns:a16="http://schemas.microsoft.com/office/drawing/2014/main" id="{CF18813D-869C-E65F-2751-79E7CF73E799}"/>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294211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B2FA-FF87-D7A5-3404-D48747438E10}"/>
              </a:ext>
            </a:extLst>
          </p:cNvPr>
          <p:cNvSpPr>
            <a:spLocks noGrp="1"/>
          </p:cNvSpPr>
          <p:nvPr>
            <p:ph type="title"/>
          </p:nvPr>
        </p:nvSpPr>
        <p:spPr/>
        <p:txBody>
          <a:bodyPr/>
          <a:lstStyle/>
          <a:p>
            <a:pPr algn="ctr"/>
            <a:r>
              <a:rPr lang="en-US" dirty="0"/>
              <a:t>Y2K, </a:t>
            </a:r>
            <a:r>
              <a:rPr lang="en-US" dirty="0">
                <a:solidFill>
                  <a:schemeClr val="tx1"/>
                </a:solidFill>
              </a:rPr>
              <a:t>AI, and Hackers are </a:t>
            </a:r>
            <a:r>
              <a:rPr lang="en-US" b="1" dirty="0">
                <a:solidFill>
                  <a:srgbClr val="FF0000"/>
                </a:solidFill>
              </a:rPr>
              <a:t>NOW!</a:t>
            </a:r>
          </a:p>
        </p:txBody>
      </p:sp>
      <p:sp>
        <p:nvSpPr>
          <p:cNvPr id="3" name="Content Placeholder 2">
            <a:extLst>
              <a:ext uri="{FF2B5EF4-FFF2-40B4-BE49-F238E27FC236}">
                <a16:creationId xmlns:a16="http://schemas.microsoft.com/office/drawing/2014/main" id="{D6EA4D79-369D-8245-87A4-A21A72804058}"/>
              </a:ext>
            </a:extLst>
          </p:cNvPr>
          <p:cNvSpPr>
            <a:spLocks noGrp="1"/>
          </p:cNvSpPr>
          <p:nvPr>
            <p:ph idx="1"/>
          </p:nvPr>
        </p:nvSpPr>
        <p:spPr>
          <a:xfrm>
            <a:off x="671805" y="1825625"/>
            <a:ext cx="11107112" cy="4667250"/>
          </a:xfrm>
        </p:spPr>
        <p:txBody>
          <a:bodyPr>
            <a:normAutofit lnSpcReduction="10000"/>
          </a:bodyPr>
          <a:lstStyle/>
          <a:p>
            <a:r>
              <a:rPr lang="en-US" dirty="0"/>
              <a:t>In the late 20</a:t>
            </a:r>
            <a:r>
              <a:rPr lang="en-US" baseline="30000" dirty="0"/>
              <a:t>th</a:t>
            </a:r>
            <a:r>
              <a:rPr lang="en-US" dirty="0"/>
              <a:t> century, Y2K was the widespread fear that computer systems had become so connected within and between entities that a common software flaw (two-digit years) would cause massive computer outages that would cascade around the world. The new millennium arrived without incident.</a:t>
            </a:r>
          </a:p>
          <a:p>
            <a:r>
              <a:rPr lang="en-US" dirty="0"/>
              <a:t>Fast forward to July 2024, a security sub-contractor for Microsoft named CrowdStrike installed a faulty software update that crashed 8.5 million operating systems world-wide causing global disruption of vital services with media referring to it as Y2K “like”. A similar but less impactful incident had occurred from a Microsoft update a few years earlier.</a:t>
            </a:r>
          </a:p>
          <a:p>
            <a:r>
              <a:rPr lang="en-US" dirty="0">
                <a:solidFill>
                  <a:schemeClr val="tx1"/>
                </a:solidFill>
              </a:rPr>
              <a:t>Generative AI has exploded in use and is quickly becoming integrated into IT Systems and user applications.  It represents both great potential and great risk.  Risks include erroneous results, violating privacy laws, compromising entity security and non-compliance on restrictions on government use.</a:t>
            </a:r>
          </a:p>
          <a:p>
            <a:r>
              <a:rPr lang="en-US" dirty="0">
                <a:solidFill>
                  <a:schemeClr val="tx1"/>
                </a:solidFill>
              </a:rPr>
              <a:t>Plus,</a:t>
            </a:r>
            <a:r>
              <a:rPr lang="en-US" dirty="0"/>
              <a:t> hacker related attacks from around the world have multiplied and are a constant threat.</a:t>
            </a:r>
          </a:p>
          <a:p>
            <a:endParaRPr lang="en-US" dirty="0"/>
          </a:p>
          <a:p>
            <a:r>
              <a:rPr lang="en-US" sz="2800" b="1" dirty="0">
                <a:solidFill>
                  <a:srgbClr val="FF0000"/>
                </a:solidFill>
              </a:rPr>
              <a:t>*** KNOWING IT like an Insider can help leaders invest in the right IT Solutions and Controls</a:t>
            </a:r>
          </a:p>
        </p:txBody>
      </p:sp>
      <p:sp>
        <p:nvSpPr>
          <p:cNvPr id="4" name="Slide Number Placeholder 3">
            <a:extLst>
              <a:ext uri="{FF2B5EF4-FFF2-40B4-BE49-F238E27FC236}">
                <a16:creationId xmlns:a16="http://schemas.microsoft.com/office/drawing/2014/main" id="{92486465-D18E-4729-6ECB-F4A030EC8CA8}"/>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309435444"/>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60DB-B57A-A862-0A53-26D80AA160AB}"/>
              </a:ext>
            </a:extLst>
          </p:cNvPr>
          <p:cNvSpPr>
            <a:spLocks noGrp="1"/>
          </p:cNvSpPr>
          <p:nvPr>
            <p:ph type="title"/>
          </p:nvPr>
        </p:nvSpPr>
        <p:spPr/>
        <p:txBody>
          <a:bodyPr/>
          <a:lstStyle/>
          <a:p>
            <a:pPr algn="ctr"/>
            <a:r>
              <a:rPr lang="en-US" dirty="0"/>
              <a:t>Big Picture-Question 2</a:t>
            </a:r>
          </a:p>
        </p:txBody>
      </p:sp>
      <p:sp>
        <p:nvSpPr>
          <p:cNvPr id="3" name="Content Placeholder 2">
            <a:extLst>
              <a:ext uri="{FF2B5EF4-FFF2-40B4-BE49-F238E27FC236}">
                <a16:creationId xmlns:a16="http://schemas.microsoft.com/office/drawing/2014/main" id="{A0FE2145-3790-69FC-5C41-94BE5319C348}"/>
              </a:ext>
            </a:extLst>
          </p:cNvPr>
          <p:cNvSpPr>
            <a:spLocks noGrp="1"/>
          </p:cNvSpPr>
          <p:nvPr>
            <p:ph idx="1"/>
          </p:nvPr>
        </p:nvSpPr>
        <p:spPr/>
        <p:txBody>
          <a:bodyPr>
            <a:normAutofit/>
          </a:bodyPr>
          <a:lstStyle/>
          <a:p>
            <a:pPr marL="0" indent="0">
              <a:buNone/>
            </a:pPr>
            <a:r>
              <a:rPr lang="en-US" sz="3600" dirty="0"/>
              <a:t>Which is </a:t>
            </a:r>
            <a:r>
              <a:rPr lang="en-US" sz="3600" b="1" u="sng" dirty="0"/>
              <a:t>not</a:t>
            </a:r>
            <a:r>
              <a:rPr lang="en-US" sz="3600" dirty="0"/>
              <a:t> true regarding Generative AI</a:t>
            </a:r>
          </a:p>
          <a:p>
            <a:pPr marL="514350" indent="-514350">
              <a:buFont typeface="+mj-lt"/>
              <a:buAutoNum type="alphaLcParenR"/>
            </a:pPr>
            <a:r>
              <a:rPr lang="en-US" dirty="0"/>
              <a:t>Its end product is only as good as the data sets it draws from</a:t>
            </a:r>
          </a:p>
          <a:p>
            <a:pPr marL="514350" indent="-514350">
              <a:buFont typeface="+mj-lt"/>
              <a:buAutoNum type="alphaLcParenR"/>
            </a:pPr>
            <a:r>
              <a:rPr lang="en-US" dirty="0"/>
              <a:t>It is regulated by a strict set of Federal rules and regulations that protect privacy and discourage inappropriate use.</a:t>
            </a:r>
          </a:p>
          <a:p>
            <a:pPr marL="514350" indent="-514350">
              <a:buFont typeface="+mj-lt"/>
              <a:buAutoNum type="alphaLcParenR"/>
            </a:pPr>
            <a:r>
              <a:rPr lang="en-US" dirty="0"/>
              <a:t>It is here to stay and will only become more prevalent over time</a:t>
            </a:r>
          </a:p>
          <a:p>
            <a:pPr marL="514350" indent="-514350">
              <a:buFont typeface="+mj-lt"/>
              <a:buAutoNum type="alphaLcParenR"/>
            </a:pPr>
            <a:r>
              <a:rPr lang="en-US" dirty="0"/>
              <a:t>Certain AI programs and platforms are prohibited for specific uses by governments</a:t>
            </a:r>
          </a:p>
          <a:p>
            <a:pPr marL="514350" indent="-514350">
              <a:buFont typeface="+mj-lt"/>
              <a:buAutoNum type="alphaLcParenR"/>
            </a:pPr>
            <a:endParaRPr lang="en-US" dirty="0"/>
          </a:p>
          <a:p>
            <a:pPr marL="514350" indent="-514350">
              <a:buFont typeface="+mj-lt"/>
              <a:buAutoNum type="alphaLcParenR"/>
            </a:pPr>
            <a:endParaRPr lang="en-US" dirty="0"/>
          </a:p>
        </p:txBody>
      </p:sp>
      <p:sp>
        <p:nvSpPr>
          <p:cNvPr id="4" name="Slide Number Placeholder 3">
            <a:extLst>
              <a:ext uri="{FF2B5EF4-FFF2-40B4-BE49-F238E27FC236}">
                <a16:creationId xmlns:a16="http://schemas.microsoft.com/office/drawing/2014/main" id="{A338BD70-8551-3184-1EE6-DE21C277CA62}"/>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218554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79E0-4301-85A6-709C-2173D57A0EE5}"/>
              </a:ext>
            </a:extLst>
          </p:cNvPr>
          <p:cNvSpPr>
            <a:spLocks noGrp="1"/>
          </p:cNvSpPr>
          <p:nvPr>
            <p:ph type="title"/>
          </p:nvPr>
        </p:nvSpPr>
        <p:spPr/>
        <p:txBody>
          <a:bodyPr/>
          <a:lstStyle/>
          <a:p>
            <a:pPr algn="ctr"/>
            <a:r>
              <a:rPr lang="en-US" dirty="0"/>
              <a:t>Big Picture-Question 3</a:t>
            </a:r>
          </a:p>
        </p:txBody>
      </p:sp>
      <p:sp>
        <p:nvSpPr>
          <p:cNvPr id="3" name="Content Placeholder 2">
            <a:extLst>
              <a:ext uri="{FF2B5EF4-FFF2-40B4-BE49-F238E27FC236}">
                <a16:creationId xmlns:a16="http://schemas.microsoft.com/office/drawing/2014/main" id="{CDFA550F-7072-D7DB-1974-6E5F1A33F310}"/>
              </a:ext>
            </a:extLst>
          </p:cNvPr>
          <p:cNvSpPr>
            <a:spLocks noGrp="1"/>
          </p:cNvSpPr>
          <p:nvPr>
            <p:ph idx="1"/>
          </p:nvPr>
        </p:nvSpPr>
        <p:spPr>
          <a:xfrm>
            <a:off x="838200" y="1825625"/>
            <a:ext cx="10515600" cy="4667250"/>
          </a:xfrm>
        </p:spPr>
        <p:txBody>
          <a:bodyPr>
            <a:normAutofit/>
          </a:bodyPr>
          <a:lstStyle/>
          <a:p>
            <a:pPr marL="0" indent="0">
              <a:buNone/>
            </a:pPr>
            <a:r>
              <a:rPr lang="en-US" sz="3600" dirty="0"/>
              <a:t>Which would be a red flag for a payroll application that is currently performing well?</a:t>
            </a:r>
          </a:p>
          <a:p>
            <a:pPr marL="0" indent="0">
              <a:buNone/>
            </a:pPr>
            <a:endParaRPr lang="en-US" sz="3600" dirty="0"/>
          </a:p>
          <a:p>
            <a:pPr marL="742950" indent="-742950">
              <a:buFont typeface="+mj-lt"/>
              <a:buAutoNum type="alphaLcParenR"/>
            </a:pPr>
            <a:r>
              <a:rPr lang="en-US" dirty="0"/>
              <a:t>Monday at 9:00 am, it is running slowly</a:t>
            </a:r>
          </a:p>
          <a:p>
            <a:pPr marL="742950" indent="-742950">
              <a:buFont typeface="+mj-lt"/>
              <a:buAutoNum type="alphaLcParenR"/>
            </a:pPr>
            <a:r>
              <a:rPr lang="en-US" dirty="0"/>
              <a:t>Vendor has provided end of life notification</a:t>
            </a:r>
          </a:p>
          <a:p>
            <a:pPr marL="742950" indent="-742950">
              <a:buFont typeface="+mj-lt"/>
              <a:buAutoNum type="alphaLcParenR"/>
            </a:pPr>
            <a:r>
              <a:rPr lang="en-US" dirty="0"/>
              <a:t>The application is running several updates behind</a:t>
            </a:r>
          </a:p>
          <a:p>
            <a:pPr marL="742950" indent="-742950">
              <a:buFont typeface="+mj-lt"/>
              <a:buAutoNum type="alphaLcParenR"/>
            </a:pPr>
            <a:r>
              <a:rPr lang="en-US" dirty="0"/>
              <a:t>The application generates frequent error/edit messages</a:t>
            </a:r>
          </a:p>
          <a:p>
            <a:pPr marL="742950" indent="-742950">
              <a:buFont typeface="+mj-lt"/>
              <a:buAutoNum type="alphaLcParenR"/>
            </a:pPr>
            <a:r>
              <a:rPr lang="en-US" dirty="0"/>
              <a:t>All of the above</a:t>
            </a:r>
          </a:p>
          <a:p>
            <a:pPr marL="742950" indent="-742950">
              <a:buFont typeface="+mj-lt"/>
              <a:buAutoNum type="alphaLcParenR"/>
            </a:pPr>
            <a:r>
              <a:rPr lang="en-US" dirty="0"/>
              <a:t>Both b) and c)</a:t>
            </a:r>
          </a:p>
        </p:txBody>
      </p:sp>
      <p:sp>
        <p:nvSpPr>
          <p:cNvPr id="4" name="Slide Number Placeholder 3">
            <a:extLst>
              <a:ext uri="{FF2B5EF4-FFF2-40B4-BE49-F238E27FC236}">
                <a16:creationId xmlns:a16="http://schemas.microsoft.com/office/drawing/2014/main" id="{65A0E8AE-9A0F-7714-AF84-D0FEC8E5EAE6}"/>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134307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EC0D-8EE2-1FF5-EDF1-E25BE0F83874}"/>
              </a:ext>
            </a:extLst>
          </p:cNvPr>
          <p:cNvSpPr>
            <a:spLocks noGrp="1"/>
          </p:cNvSpPr>
          <p:nvPr>
            <p:ph type="title"/>
          </p:nvPr>
        </p:nvSpPr>
        <p:spPr/>
        <p:txBody>
          <a:bodyPr/>
          <a:lstStyle/>
          <a:p>
            <a:pPr algn="ctr"/>
            <a:r>
              <a:rPr lang="en-US" dirty="0"/>
              <a:t>Big Picture-Question 4</a:t>
            </a:r>
          </a:p>
        </p:txBody>
      </p:sp>
      <p:sp>
        <p:nvSpPr>
          <p:cNvPr id="3" name="Content Placeholder 2">
            <a:extLst>
              <a:ext uri="{FF2B5EF4-FFF2-40B4-BE49-F238E27FC236}">
                <a16:creationId xmlns:a16="http://schemas.microsoft.com/office/drawing/2014/main" id="{C7F91858-BD86-8789-8CA8-7F265630CF2C}"/>
              </a:ext>
            </a:extLst>
          </p:cNvPr>
          <p:cNvSpPr>
            <a:spLocks noGrp="1"/>
          </p:cNvSpPr>
          <p:nvPr>
            <p:ph idx="1"/>
          </p:nvPr>
        </p:nvSpPr>
        <p:spPr/>
        <p:txBody>
          <a:bodyPr>
            <a:normAutofit/>
          </a:bodyPr>
          <a:lstStyle/>
          <a:p>
            <a:pPr marL="0" indent="0">
              <a:buNone/>
            </a:pPr>
            <a:r>
              <a:rPr lang="en-US" sz="3600" dirty="0"/>
              <a:t>A Tenant can be:</a:t>
            </a:r>
          </a:p>
          <a:p>
            <a:pPr marL="0" indent="0">
              <a:buNone/>
            </a:pPr>
            <a:endParaRPr lang="en-US" sz="3600" dirty="0"/>
          </a:p>
          <a:p>
            <a:pPr marL="514350" indent="-514350">
              <a:buFont typeface="+mj-lt"/>
              <a:buAutoNum type="alphaLcParenR"/>
            </a:pPr>
            <a:r>
              <a:rPr lang="en-US" dirty="0"/>
              <a:t>Specific applications that are hosted by a network on premises</a:t>
            </a:r>
          </a:p>
          <a:p>
            <a:pPr marL="514350" indent="-514350">
              <a:buFont typeface="+mj-lt"/>
              <a:buAutoNum type="alphaLcParenR"/>
            </a:pPr>
            <a:r>
              <a:rPr lang="en-US" dirty="0"/>
              <a:t>A royal pain if they party too much and don’t pay their rent</a:t>
            </a:r>
          </a:p>
          <a:p>
            <a:pPr marL="514350" indent="-514350">
              <a:buFont typeface="+mj-lt"/>
              <a:buAutoNum type="alphaLcParenR"/>
            </a:pPr>
            <a:r>
              <a:rPr lang="en-US" dirty="0"/>
              <a:t>Various applications that are hosted by one provider in the Cloud</a:t>
            </a:r>
          </a:p>
          <a:p>
            <a:pPr marL="514350" indent="-514350">
              <a:buFont typeface="+mj-lt"/>
              <a:buAutoNum type="alphaLcParenR"/>
            </a:pPr>
            <a:r>
              <a:rPr lang="en-US" dirty="0"/>
              <a:t>The IT name for a sub-module of a larger application.</a:t>
            </a:r>
          </a:p>
          <a:p>
            <a:pPr marL="514350" indent="-514350">
              <a:buFont typeface="+mj-lt"/>
              <a:buAutoNum type="alphaLcParenR"/>
            </a:pPr>
            <a:endParaRPr lang="en-US" dirty="0"/>
          </a:p>
        </p:txBody>
      </p:sp>
      <p:sp>
        <p:nvSpPr>
          <p:cNvPr id="4" name="Slide Number Placeholder 3">
            <a:extLst>
              <a:ext uri="{FF2B5EF4-FFF2-40B4-BE49-F238E27FC236}">
                <a16:creationId xmlns:a16="http://schemas.microsoft.com/office/drawing/2014/main" id="{8425BF95-1AF0-10C6-9457-8B8FB4E2CC60}"/>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248973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9DD07D68-040C-A9EA-D1C8-86E611B081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D8F2B8-7984-6707-42AA-02C08B28591C}"/>
              </a:ext>
            </a:extLst>
          </p:cNvPr>
          <p:cNvSpPr>
            <a:spLocks noGrp="1"/>
          </p:cNvSpPr>
          <p:nvPr>
            <p:ph type="title"/>
          </p:nvPr>
        </p:nvSpPr>
        <p:spPr>
          <a:xfrm>
            <a:off x="642259" y="634946"/>
            <a:ext cx="3372529" cy="5055904"/>
          </a:xfrm>
        </p:spPr>
        <p:txBody>
          <a:bodyPr anchor="ctr">
            <a:normAutofit/>
          </a:bodyPr>
          <a:lstStyle/>
          <a:p>
            <a:r>
              <a:rPr lang="en-US" dirty="0"/>
              <a:t>Overriding Clichés for Personnel</a:t>
            </a:r>
          </a:p>
        </p:txBody>
      </p:sp>
      <p:graphicFrame>
        <p:nvGraphicFramePr>
          <p:cNvPr id="7" name="Content Placeholder 4">
            <a:extLst>
              <a:ext uri="{FF2B5EF4-FFF2-40B4-BE49-F238E27FC236}">
                <a16:creationId xmlns:a16="http://schemas.microsoft.com/office/drawing/2014/main" id="{CE889EA8-ACDA-C9C9-9F62-7318E9C26900}"/>
              </a:ext>
            </a:extLst>
          </p:cNvPr>
          <p:cNvGraphicFramePr>
            <a:graphicFrameLocks noGrp="1"/>
          </p:cNvGraphicFramePr>
          <p:nvPr>
            <p:ph idx="1"/>
            <p:extLst>
              <p:ext uri="{D42A27DB-BD31-4B8C-83A1-F6EECF244321}">
                <p14:modId xmlns:p14="http://schemas.microsoft.com/office/powerpoint/2010/main" val="1932056877"/>
              </p:ext>
            </p:extLst>
          </p:nvPr>
        </p:nvGraphicFramePr>
        <p:xfrm>
          <a:off x="4574310" y="932873"/>
          <a:ext cx="6910387" cy="5423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3A5D1619-945C-B6F1-B891-7881F6835A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200" b="0" i="0" u="none" strike="noStrike" kern="1200" cap="none" spc="0" normalizeH="0" baseline="0" noProof="0" smtClean="0">
                <a:ln>
                  <a:noFill/>
                </a:ln>
                <a:solidFill>
                  <a:prstClr val="white">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821277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A380-CCAD-416D-BD12-7BDF3253C72B}"/>
              </a:ext>
            </a:extLst>
          </p:cNvPr>
          <p:cNvSpPr>
            <a:spLocks noGrp="1"/>
          </p:cNvSpPr>
          <p:nvPr>
            <p:ph type="title"/>
          </p:nvPr>
        </p:nvSpPr>
        <p:spPr/>
        <p:txBody>
          <a:bodyPr/>
          <a:lstStyle/>
          <a:p>
            <a:r>
              <a:rPr lang="en-US" dirty="0"/>
              <a:t>Sub-Clichés to KWYISDK</a:t>
            </a:r>
          </a:p>
        </p:txBody>
      </p:sp>
      <p:sp>
        <p:nvSpPr>
          <p:cNvPr id="3" name="Content Placeholder 2">
            <a:extLst>
              <a:ext uri="{FF2B5EF4-FFF2-40B4-BE49-F238E27FC236}">
                <a16:creationId xmlns:a16="http://schemas.microsoft.com/office/drawing/2014/main" id="{674555EC-532A-4AFD-A117-EEDA5D54AD9D}"/>
              </a:ext>
            </a:extLst>
          </p:cNvPr>
          <p:cNvSpPr>
            <a:spLocks noGrp="1"/>
          </p:cNvSpPr>
          <p:nvPr>
            <p:ph idx="1"/>
          </p:nvPr>
        </p:nvSpPr>
        <p:spPr>
          <a:xfrm>
            <a:off x="1097280" y="1978091"/>
            <a:ext cx="10058400" cy="4320072"/>
          </a:xfrm>
        </p:spPr>
        <p:txBody>
          <a:bodyPr/>
          <a:lstStyle/>
          <a:p>
            <a:pPr>
              <a:buFont typeface="Wingdings" panose="05000000000000000000" pitchFamily="2" charset="2"/>
              <a:buChar char="§"/>
            </a:pPr>
            <a:r>
              <a:rPr lang="en-US" sz="3200" dirty="0"/>
              <a:t>You can pay me now or you can pay me later (but later is more)</a:t>
            </a:r>
          </a:p>
          <a:p>
            <a:pPr>
              <a:buFont typeface="Wingdings" panose="05000000000000000000" pitchFamily="2" charset="2"/>
              <a:buChar char="§"/>
            </a:pPr>
            <a:r>
              <a:rPr lang="en-US" sz="3200" dirty="0"/>
              <a:t>Pounding square pegs into round holes rarely works</a:t>
            </a:r>
          </a:p>
          <a:p>
            <a:pPr>
              <a:buFont typeface="Wingdings" panose="05000000000000000000" pitchFamily="2" charset="2"/>
              <a:buChar char="§"/>
            </a:pPr>
            <a:r>
              <a:rPr lang="en-US" sz="3200" dirty="0"/>
              <a:t>Give them the skills to leave but make them want to stay</a:t>
            </a:r>
          </a:p>
          <a:p>
            <a:endParaRPr lang="en-US" dirty="0"/>
          </a:p>
        </p:txBody>
      </p:sp>
      <p:sp>
        <p:nvSpPr>
          <p:cNvPr id="4" name="Slide Number Placeholder 3">
            <a:extLst>
              <a:ext uri="{FF2B5EF4-FFF2-40B4-BE49-F238E27FC236}">
                <a16:creationId xmlns:a16="http://schemas.microsoft.com/office/drawing/2014/main" id="{57C15850-314B-4903-A609-87EEDEE983AF}"/>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291793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E0A9-17A4-46A7-8CBE-F7271CC17378}"/>
              </a:ext>
            </a:extLst>
          </p:cNvPr>
          <p:cNvSpPr>
            <a:spLocks noGrp="1"/>
          </p:cNvSpPr>
          <p:nvPr>
            <p:ph type="title"/>
          </p:nvPr>
        </p:nvSpPr>
        <p:spPr>
          <a:xfrm>
            <a:off x="1097280" y="286603"/>
            <a:ext cx="10058400" cy="1021087"/>
          </a:xfrm>
        </p:spPr>
        <p:txBody>
          <a:bodyPr/>
          <a:lstStyle/>
          <a:p>
            <a:pPr algn="ctr"/>
            <a:r>
              <a:rPr lang="en-US" dirty="0"/>
              <a:t>KWYISDK</a:t>
            </a:r>
          </a:p>
        </p:txBody>
      </p:sp>
      <p:sp>
        <p:nvSpPr>
          <p:cNvPr id="3" name="Content Placeholder 2">
            <a:extLst>
              <a:ext uri="{FF2B5EF4-FFF2-40B4-BE49-F238E27FC236}">
                <a16:creationId xmlns:a16="http://schemas.microsoft.com/office/drawing/2014/main" id="{06692943-7733-48C9-824E-43FF34B9F76B}"/>
              </a:ext>
            </a:extLst>
          </p:cNvPr>
          <p:cNvSpPr>
            <a:spLocks noGrp="1"/>
          </p:cNvSpPr>
          <p:nvPr>
            <p:ph idx="1"/>
          </p:nvPr>
        </p:nvSpPr>
        <p:spPr>
          <a:xfrm>
            <a:off x="471948" y="1828800"/>
            <a:ext cx="11405419" cy="4742597"/>
          </a:xfrm>
        </p:spPr>
        <p:txBody>
          <a:bodyPr>
            <a:normAutofit fontScale="32500" lnSpcReduction="20000"/>
          </a:bodyPr>
          <a:lstStyle/>
          <a:p>
            <a:r>
              <a:rPr lang="en-US" sz="8000" dirty="0"/>
              <a:t>The half life of knowledge is extremely short in the IT world with complexity and rapid evolution driving significant specialization.  Implications include:</a:t>
            </a:r>
          </a:p>
          <a:p>
            <a:pPr marL="1149858" lvl="1" indent="-857250">
              <a:buFont typeface="Courier New" panose="02070309020205020404" pitchFamily="49" charset="0"/>
              <a:buChar char="o"/>
            </a:pPr>
            <a:r>
              <a:rPr lang="en-US" sz="6800" dirty="0"/>
              <a:t>Knowledge gaps can be costly and should be quickly identified</a:t>
            </a:r>
          </a:p>
          <a:p>
            <a:pPr marL="1149858" lvl="1" indent="-857250">
              <a:buFont typeface="Courier New" panose="02070309020205020404" pitchFamily="49" charset="0"/>
              <a:buChar char="o"/>
            </a:pPr>
            <a:r>
              <a:rPr lang="en-US" sz="6800" dirty="0"/>
              <a:t>Understanding that egos, embarrassment or a “shooting the messenger” management style can lead to bluffing when employees don’t know or aren’t sure.  </a:t>
            </a:r>
          </a:p>
          <a:p>
            <a:pPr marL="1149858" lvl="1" indent="-857250">
              <a:buFont typeface="Courier New" panose="02070309020205020404" pitchFamily="49" charset="0"/>
              <a:buChar char="o"/>
            </a:pPr>
            <a:r>
              <a:rPr lang="en-US" sz="6800" dirty="0"/>
              <a:t>IT staff need to know that it is far better (and safe) to admit they don’t know how rather than bluff. Create a safe environment for bad news and problem solving.</a:t>
            </a:r>
          </a:p>
          <a:p>
            <a:pPr marL="1149858" lvl="1" indent="-857250">
              <a:buFont typeface="Courier New" panose="02070309020205020404" pitchFamily="49" charset="0"/>
              <a:buChar char="o"/>
            </a:pPr>
            <a:r>
              <a:rPr lang="en-US" sz="6800" dirty="0"/>
              <a:t>Significant commitment to training and certifications need to be business as usual</a:t>
            </a:r>
          </a:p>
          <a:p>
            <a:pPr marL="1149858" lvl="1" indent="-857250">
              <a:buFont typeface="Courier New" panose="02070309020205020404" pitchFamily="49" charset="0"/>
              <a:buChar char="o"/>
            </a:pPr>
            <a:r>
              <a:rPr lang="en-US" sz="6800" dirty="0"/>
              <a:t>Unwillingness to openly communicate and collaborate across IT’s functional areas adds to the knowledge voids (yes, silos can exist within IT, too).  Teamwork is essential</a:t>
            </a:r>
          </a:p>
          <a:p>
            <a:pPr marL="1149858" lvl="1" indent="-857250">
              <a:buFont typeface="Courier New" panose="02070309020205020404" pitchFamily="49" charset="0"/>
              <a:buChar char="o"/>
            </a:pPr>
            <a:r>
              <a:rPr lang="en-US" sz="6800" dirty="0"/>
              <a:t>Outsourcing those skills not available in-house while recognizing some things should never be outsourced such as ultimate responsibility for IT direction and security</a:t>
            </a:r>
          </a:p>
          <a:p>
            <a:pPr marL="1149858" lvl="1" indent="-857250">
              <a:buFont typeface="Courier New" panose="02070309020205020404" pitchFamily="49" charset="0"/>
              <a:buChar char="o"/>
            </a:pPr>
            <a:r>
              <a:rPr lang="en-US" sz="6800" dirty="0"/>
              <a:t>Outsourcing also has its risks as contractors are often under both time and profit pressure and can take shortcuts. Consider requiring SOC reports or RAMP certification.</a:t>
            </a:r>
          </a:p>
          <a:p>
            <a:pPr marL="0" indent="0">
              <a:buNone/>
            </a:pPr>
            <a:r>
              <a:rPr lang="en-US" sz="3300" dirty="0"/>
              <a:t>	</a:t>
            </a:r>
          </a:p>
          <a:p>
            <a:endParaRPr lang="en-US" sz="3200" dirty="0"/>
          </a:p>
        </p:txBody>
      </p:sp>
      <p:sp>
        <p:nvSpPr>
          <p:cNvPr id="4" name="Slide Number Placeholder 3">
            <a:extLst>
              <a:ext uri="{FF2B5EF4-FFF2-40B4-BE49-F238E27FC236}">
                <a16:creationId xmlns:a16="http://schemas.microsoft.com/office/drawing/2014/main" id="{0CB6023B-601E-45DE-9E14-2120E570EE6F}"/>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389893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A1DE-65A0-4983-A234-F9E01F8A2C1D}"/>
              </a:ext>
            </a:extLst>
          </p:cNvPr>
          <p:cNvSpPr>
            <a:spLocks noGrp="1"/>
          </p:cNvSpPr>
          <p:nvPr>
            <p:ph type="title"/>
          </p:nvPr>
        </p:nvSpPr>
        <p:spPr/>
        <p:txBody>
          <a:bodyPr/>
          <a:lstStyle/>
          <a:p>
            <a:r>
              <a:rPr lang="en-US" dirty="0"/>
              <a:t>Unicorns are Hard to Find and…</a:t>
            </a:r>
          </a:p>
        </p:txBody>
      </p:sp>
      <p:sp>
        <p:nvSpPr>
          <p:cNvPr id="3" name="Content Placeholder 2">
            <a:extLst>
              <a:ext uri="{FF2B5EF4-FFF2-40B4-BE49-F238E27FC236}">
                <a16:creationId xmlns:a16="http://schemas.microsoft.com/office/drawing/2014/main" id="{A6562888-2CC3-415B-A12D-173D1A1773C4}"/>
              </a:ext>
            </a:extLst>
          </p:cNvPr>
          <p:cNvSpPr>
            <a:spLocks noGrp="1"/>
          </p:cNvSpPr>
          <p:nvPr>
            <p:ph idx="1"/>
          </p:nvPr>
        </p:nvSpPr>
        <p:spPr>
          <a:xfrm>
            <a:off x="877078" y="1968759"/>
            <a:ext cx="10524930" cy="4413380"/>
          </a:xfrm>
        </p:spPr>
        <p:txBody>
          <a:bodyPr>
            <a:normAutofit fontScale="92500"/>
          </a:bodyPr>
          <a:lstStyle/>
          <a:p>
            <a:r>
              <a:rPr lang="en-US" sz="3200" dirty="0"/>
              <a:t>An ideal IT Director/CIO will have:</a:t>
            </a:r>
          </a:p>
          <a:p>
            <a:pPr marL="635508" lvl="1" indent="-342900">
              <a:buFont typeface="Courier New" panose="02070309020205020404" pitchFamily="49" charset="0"/>
              <a:buChar char="o"/>
            </a:pPr>
            <a:r>
              <a:rPr lang="en-US" sz="2200" dirty="0"/>
              <a:t>“Grown up” in one IT area: Administration, Network, Security, Project Management, or Operations/Customer Support but must understand and know how to be effective in all of them</a:t>
            </a:r>
          </a:p>
          <a:p>
            <a:pPr marL="635508" lvl="1" indent="-342900">
              <a:buFont typeface="Courier New" panose="02070309020205020404" pitchFamily="49" charset="0"/>
              <a:buChar char="o"/>
            </a:pPr>
            <a:r>
              <a:rPr lang="en-US" sz="2200" dirty="0"/>
              <a:t>Vertical dexterity, aka being able to understand the 30,000 foot view but just as able to zoom down to the weeds to understand a technical issue or if a subordinate is bluffing</a:t>
            </a:r>
          </a:p>
          <a:p>
            <a:pPr marL="635508" lvl="1" indent="-342900">
              <a:buFont typeface="Courier New" panose="02070309020205020404" pitchFamily="49" charset="0"/>
              <a:buChar char="o"/>
            </a:pPr>
            <a:r>
              <a:rPr lang="en-US" sz="2200" dirty="0"/>
              <a:t>Translation and presentation ability to put IT speak into plain English and sell the vision</a:t>
            </a:r>
          </a:p>
          <a:p>
            <a:pPr marL="635508" lvl="1" indent="-342900">
              <a:buFont typeface="Courier New" panose="02070309020205020404" pitchFamily="49" charset="0"/>
              <a:buChar char="o"/>
            </a:pPr>
            <a:r>
              <a:rPr lang="en-US" sz="2200" dirty="0"/>
              <a:t>People and management skills to be able to manage and motivate IT employees</a:t>
            </a:r>
          </a:p>
          <a:p>
            <a:pPr marL="818388" lvl="2" indent="-342900">
              <a:buFont typeface="Courier New" panose="02070309020205020404" pitchFamily="49" charset="0"/>
              <a:buChar char="o"/>
            </a:pPr>
            <a:r>
              <a:rPr lang="en-US" sz="1700" dirty="0"/>
              <a:t>Willing to hire people who are smarter than they are</a:t>
            </a:r>
          </a:p>
          <a:p>
            <a:pPr marL="818388" lvl="2" indent="-342900">
              <a:buFont typeface="Courier New" panose="02070309020205020404" pitchFamily="49" charset="0"/>
              <a:buChar char="o"/>
            </a:pPr>
            <a:r>
              <a:rPr lang="en-US" sz="1700" dirty="0"/>
              <a:t>More concerned about team success than individual recognition</a:t>
            </a:r>
          </a:p>
          <a:p>
            <a:pPr marL="0" indent="0">
              <a:buNone/>
            </a:pPr>
            <a:r>
              <a:rPr lang="en-US" sz="3200" dirty="0"/>
              <a:t>Since most won’t meet all the criteria, you must decide which is the most important and how to compensate for missing qualities</a:t>
            </a:r>
          </a:p>
        </p:txBody>
      </p:sp>
      <p:sp>
        <p:nvSpPr>
          <p:cNvPr id="4" name="Slide Number Placeholder 3">
            <a:extLst>
              <a:ext uri="{FF2B5EF4-FFF2-40B4-BE49-F238E27FC236}">
                <a16:creationId xmlns:a16="http://schemas.microsoft.com/office/drawing/2014/main" id="{9DB056D1-8BFD-475E-A4AC-6C64460CABB6}"/>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703470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9CD3-5C47-4693-8FFF-9ADC8F907D3B}"/>
              </a:ext>
            </a:extLst>
          </p:cNvPr>
          <p:cNvSpPr>
            <a:spLocks noGrp="1"/>
          </p:cNvSpPr>
          <p:nvPr>
            <p:ph type="title"/>
          </p:nvPr>
        </p:nvSpPr>
        <p:spPr/>
        <p:txBody>
          <a:bodyPr/>
          <a:lstStyle/>
          <a:p>
            <a:r>
              <a:rPr lang="en-US" dirty="0"/>
              <a:t>You can pay me now…</a:t>
            </a:r>
          </a:p>
        </p:txBody>
      </p:sp>
      <p:sp>
        <p:nvSpPr>
          <p:cNvPr id="3" name="Content Placeholder 2">
            <a:extLst>
              <a:ext uri="{FF2B5EF4-FFF2-40B4-BE49-F238E27FC236}">
                <a16:creationId xmlns:a16="http://schemas.microsoft.com/office/drawing/2014/main" id="{12A053DE-5F0B-4014-A240-AF26B58138B2}"/>
              </a:ext>
            </a:extLst>
          </p:cNvPr>
          <p:cNvSpPr>
            <a:spLocks noGrp="1"/>
          </p:cNvSpPr>
          <p:nvPr>
            <p:ph idx="1"/>
          </p:nvPr>
        </p:nvSpPr>
        <p:spPr>
          <a:xfrm>
            <a:off x="1097280" y="1950098"/>
            <a:ext cx="10058400" cy="4329404"/>
          </a:xfrm>
        </p:spPr>
        <p:txBody>
          <a:bodyPr>
            <a:normAutofit/>
          </a:bodyPr>
          <a:lstStyle/>
          <a:p>
            <a:r>
              <a:rPr lang="en-US" sz="3200" dirty="0"/>
              <a:t>Sticker shock and IT salaries are often synonymous terms but hiring unqualified employees can cost you even more so consider:</a:t>
            </a:r>
          </a:p>
          <a:p>
            <a:pPr lvl="1"/>
            <a:r>
              <a:rPr lang="en-US" sz="2400" dirty="0"/>
              <a:t>Developing a separate IT pay plan</a:t>
            </a:r>
          </a:p>
          <a:p>
            <a:pPr lvl="1"/>
            <a:r>
              <a:rPr lang="en-US" sz="2400" dirty="0"/>
              <a:t>What is vital to keep in-house and use outsourcing for the rest</a:t>
            </a:r>
          </a:p>
          <a:p>
            <a:pPr lvl="1"/>
            <a:r>
              <a:rPr lang="en-US" sz="2400" dirty="0"/>
              <a:t>Know exactly the skill sets and indicators of those skills (i.e. certifications or passing basic skills tests) that you are looking for because the last thing you want is to pay an exorbitant salary and get a dud.</a:t>
            </a:r>
          </a:p>
          <a:p>
            <a:pPr lvl="1"/>
            <a:r>
              <a:rPr lang="en-US" sz="2400" dirty="0"/>
              <a:t>Consider a simple skills test before the final offer</a:t>
            </a:r>
          </a:p>
        </p:txBody>
      </p:sp>
      <p:sp>
        <p:nvSpPr>
          <p:cNvPr id="4" name="Slide Number Placeholder 3">
            <a:extLst>
              <a:ext uri="{FF2B5EF4-FFF2-40B4-BE49-F238E27FC236}">
                <a16:creationId xmlns:a16="http://schemas.microsoft.com/office/drawing/2014/main" id="{9A164822-1426-422D-8FDD-ECFD82676E39}"/>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207775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C72B-B9E8-4E13-A174-5D6A766492B3}"/>
              </a:ext>
            </a:extLst>
          </p:cNvPr>
          <p:cNvSpPr>
            <a:spLocks noGrp="1"/>
          </p:cNvSpPr>
          <p:nvPr>
            <p:ph type="title"/>
          </p:nvPr>
        </p:nvSpPr>
        <p:spPr/>
        <p:txBody>
          <a:bodyPr/>
          <a:lstStyle/>
          <a:p>
            <a:r>
              <a:rPr lang="en-US" dirty="0"/>
              <a:t>Square pegs</a:t>
            </a:r>
          </a:p>
        </p:txBody>
      </p:sp>
      <p:sp>
        <p:nvSpPr>
          <p:cNvPr id="3" name="Content Placeholder 2">
            <a:extLst>
              <a:ext uri="{FF2B5EF4-FFF2-40B4-BE49-F238E27FC236}">
                <a16:creationId xmlns:a16="http://schemas.microsoft.com/office/drawing/2014/main" id="{B6A99564-D3BF-47C1-8C40-CA13732E456D}"/>
              </a:ext>
            </a:extLst>
          </p:cNvPr>
          <p:cNvSpPr>
            <a:spLocks noGrp="1"/>
          </p:cNvSpPr>
          <p:nvPr>
            <p:ph idx="1"/>
          </p:nvPr>
        </p:nvSpPr>
        <p:spPr>
          <a:xfrm>
            <a:off x="1097280" y="1950098"/>
            <a:ext cx="10058400" cy="4366725"/>
          </a:xfrm>
        </p:spPr>
        <p:txBody>
          <a:bodyPr>
            <a:normAutofit/>
          </a:bodyPr>
          <a:lstStyle/>
          <a:p>
            <a:r>
              <a:rPr lang="en-US" sz="3200" dirty="0"/>
              <a:t>IT has become so complex and rapidly evolving that specialization is a necessity so know that:</a:t>
            </a:r>
          </a:p>
          <a:p>
            <a:pPr lvl="1"/>
            <a:r>
              <a:rPr lang="en-US" sz="2200" dirty="0"/>
              <a:t>Learning on the job without an experienced mentor in that specialty can be disastrous </a:t>
            </a:r>
          </a:p>
          <a:p>
            <a:pPr lvl="1"/>
            <a:r>
              <a:rPr lang="en-US" sz="2200" dirty="0"/>
              <a:t>Even a new employee with the right skills can struggle without good documentation to guide them</a:t>
            </a:r>
          </a:p>
          <a:p>
            <a:pPr lvl="1"/>
            <a:r>
              <a:rPr lang="en-US" sz="2200" dirty="0"/>
              <a:t>Due to its highly technical nature, certifications </a:t>
            </a:r>
            <a:r>
              <a:rPr lang="en-US" sz="2200" b="1" u="sng" dirty="0">
                <a:solidFill>
                  <a:srgbClr val="FF0000"/>
                </a:solidFill>
              </a:rPr>
              <a:t>matter more</a:t>
            </a:r>
            <a:r>
              <a:rPr lang="en-US" sz="2200" dirty="0">
                <a:solidFill>
                  <a:srgbClr val="FF0000"/>
                </a:solidFill>
              </a:rPr>
              <a:t> </a:t>
            </a:r>
            <a:r>
              <a:rPr lang="en-US" sz="2200" dirty="0"/>
              <a:t>in IT than in other parts of the organization, but the </a:t>
            </a:r>
            <a:r>
              <a:rPr lang="en-US" sz="2200" b="1" u="sng" dirty="0">
                <a:solidFill>
                  <a:srgbClr val="FF0000"/>
                </a:solidFill>
              </a:rPr>
              <a:t>right</a:t>
            </a:r>
            <a:r>
              <a:rPr lang="en-US" sz="2200" dirty="0"/>
              <a:t> certification matters the most</a:t>
            </a:r>
          </a:p>
          <a:p>
            <a:pPr lvl="1"/>
            <a:r>
              <a:rPr lang="en-US" sz="2200" dirty="0"/>
              <a:t>As important as technical skills are, don’t forget organizational fit and if hiring from the private sector making it clear how government is different both good and bad</a:t>
            </a:r>
          </a:p>
          <a:p>
            <a:endParaRPr lang="en-US" sz="2400" dirty="0"/>
          </a:p>
        </p:txBody>
      </p:sp>
      <p:sp>
        <p:nvSpPr>
          <p:cNvPr id="4" name="Slide Number Placeholder 3">
            <a:extLst>
              <a:ext uri="{FF2B5EF4-FFF2-40B4-BE49-F238E27FC236}">
                <a16:creationId xmlns:a16="http://schemas.microsoft.com/office/drawing/2014/main" id="{27C0E9C3-B1A7-464E-9469-98207C723132}"/>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326619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70A7-44D7-429C-A4E3-D860C089A83E}"/>
              </a:ext>
            </a:extLst>
          </p:cNvPr>
          <p:cNvSpPr>
            <a:spLocks noGrp="1"/>
          </p:cNvSpPr>
          <p:nvPr>
            <p:ph type="title"/>
          </p:nvPr>
        </p:nvSpPr>
        <p:spPr/>
        <p:txBody>
          <a:bodyPr/>
          <a:lstStyle/>
          <a:p>
            <a:r>
              <a:rPr lang="en-US" dirty="0"/>
              <a:t>Give Them the Skills to Leave but… </a:t>
            </a:r>
          </a:p>
        </p:txBody>
      </p:sp>
      <p:sp>
        <p:nvSpPr>
          <p:cNvPr id="3" name="Content Placeholder 2">
            <a:extLst>
              <a:ext uri="{FF2B5EF4-FFF2-40B4-BE49-F238E27FC236}">
                <a16:creationId xmlns:a16="http://schemas.microsoft.com/office/drawing/2014/main" id="{FEA31B9F-D5A7-4891-9AC5-C06C81D75AA4}"/>
              </a:ext>
            </a:extLst>
          </p:cNvPr>
          <p:cNvSpPr>
            <a:spLocks noGrp="1"/>
          </p:cNvSpPr>
          <p:nvPr>
            <p:ph idx="1"/>
          </p:nvPr>
        </p:nvSpPr>
        <p:spPr>
          <a:xfrm>
            <a:off x="830423" y="1931436"/>
            <a:ext cx="10646229" cy="4441371"/>
          </a:xfrm>
        </p:spPr>
        <p:txBody>
          <a:bodyPr>
            <a:normAutofit fontScale="85000" lnSpcReduction="20000"/>
          </a:bodyPr>
          <a:lstStyle/>
          <a:p>
            <a:pPr>
              <a:lnSpc>
                <a:spcPct val="100000"/>
              </a:lnSpc>
            </a:pPr>
            <a:r>
              <a:rPr lang="en-US" sz="3200" kern="300" dirty="0"/>
              <a:t>Turnover is inevitable and common in IT due to:</a:t>
            </a:r>
          </a:p>
          <a:p>
            <a:pPr lvl="1">
              <a:lnSpc>
                <a:spcPct val="100000"/>
              </a:lnSpc>
            </a:pPr>
            <a:r>
              <a:rPr lang="en-US" sz="2200" kern="100" dirty="0"/>
              <a:t>High demand for IT skills</a:t>
            </a:r>
          </a:p>
          <a:p>
            <a:pPr lvl="1">
              <a:lnSpc>
                <a:spcPct val="100000"/>
              </a:lnSpc>
            </a:pPr>
            <a:r>
              <a:rPr lang="en-US" sz="2200" kern="100" dirty="0"/>
              <a:t>Easy cross-over between government and private sector IT</a:t>
            </a:r>
          </a:p>
          <a:p>
            <a:pPr lvl="1">
              <a:lnSpc>
                <a:spcPct val="100000"/>
              </a:lnSpc>
            </a:pPr>
            <a:r>
              <a:rPr lang="en-US" sz="2200" kern="100" dirty="0"/>
              <a:t>Intense salary competition fostered by greater flexibility in the private sector</a:t>
            </a:r>
          </a:p>
          <a:p>
            <a:pPr>
              <a:lnSpc>
                <a:spcPct val="100000"/>
              </a:lnSpc>
            </a:pPr>
            <a:r>
              <a:rPr lang="en-US" sz="3200" kern="600" dirty="0"/>
              <a:t>In addition:</a:t>
            </a:r>
          </a:p>
          <a:p>
            <a:pPr lvl="1">
              <a:lnSpc>
                <a:spcPct val="100000"/>
              </a:lnSpc>
            </a:pPr>
            <a:r>
              <a:rPr lang="en-US" sz="2200" kern="600" dirty="0"/>
              <a:t>New technology and new vendors require constant training and development</a:t>
            </a:r>
          </a:p>
          <a:p>
            <a:pPr lvl="1">
              <a:lnSpc>
                <a:spcPct val="100000"/>
              </a:lnSpc>
            </a:pPr>
            <a:r>
              <a:rPr lang="en-US" sz="2200" kern="600" dirty="0"/>
              <a:t>These new skills will make them extremely marketable else</a:t>
            </a:r>
            <a:r>
              <a:rPr lang="en-US" sz="2200" dirty="0"/>
              <a:t>where</a:t>
            </a:r>
          </a:p>
          <a:p>
            <a:pPr>
              <a:lnSpc>
                <a:spcPct val="100000"/>
              </a:lnSpc>
            </a:pPr>
            <a:r>
              <a:rPr lang="en-US" sz="3400" dirty="0"/>
              <a:t>Therefore:</a:t>
            </a:r>
          </a:p>
          <a:p>
            <a:pPr lvl="1">
              <a:lnSpc>
                <a:spcPct val="100000"/>
              </a:lnSpc>
            </a:pPr>
            <a:r>
              <a:rPr lang="en-US" sz="2000" dirty="0"/>
              <a:t>Develop a reputation for training and development</a:t>
            </a:r>
          </a:p>
          <a:p>
            <a:pPr lvl="1">
              <a:lnSpc>
                <a:spcPct val="100000"/>
              </a:lnSpc>
            </a:pPr>
            <a:r>
              <a:rPr lang="en-US" sz="2000" dirty="0"/>
              <a:t>Focus on quality-of-life and work/life balance issues</a:t>
            </a:r>
          </a:p>
          <a:p>
            <a:pPr lvl="1">
              <a:lnSpc>
                <a:spcPct val="100000"/>
              </a:lnSpc>
            </a:pPr>
            <a:r>
              <a:rPr lang="en-US" sz="2000" dirty="0"/>
              <a:t>Work to create comradery and teamwork within the department</a:t>
            </a:r>
          </a:p>
          <a:p>
            <a:pPr lvl="1">
              <a:lnSpc>
                <a:spcPct val="100000"/>
              </a:lnSpc>
            </a:pPr>
            <a:r>
              <a:rPr lang="en-US" sz="2000" dirty="0"/>
              <a:t>Foster the relationships with and between IT Director and staff. Your IT staff can be your best recruiting tool</a:t>
            </a:r>
          </a:p>
          <a:p>
            <a:pPr lvl="1">
              <a:lnSpc>
                <a:spcPct val="100000"/>
              </a:lnSpc>
            </a:pPr>
            <a:endParaRPr lang="en-US" sz="2000" dirty="0"/>
          </a:p>
          <a:p>
            <a:endParaRPr lang="en-US" sz="2200" dirty="0"/>
          </a:p>
        </p:txBody>
      </p:sp>
      <p:sp>
        <p:nvSpPr>
          <p:cNvPr id="4" name="Slide Number Placeholder 3">
            <a:extLst>
              <a:ext uri="{FF2B5EF4-FFF2-40B4-BE49-F238E27FC236}">
                <a16:creationId xmlns:a16="http://schemas.microsoft.com/office/drawing/2014/main" id="{F87717BA-7515-4A42-A004-352ABF0B5632}"/>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44748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1618-C841-49B0-8F26-8EED66957B86}"/>
              </a:ext>
            </a:extLst>
          </p:cNvPr>
          <p:cNvSpPr>
            <a:spLocks noGrp="1"/>
          </p:cNvSpPr>
          <p:nvPr>
            <p:ph type="title"/>
          </p:nvPr>
        </p:nvSpPr>
        <p:spPr>
          <a:xfrm>
            <a:off x="1097280" y="286603"/>
            <a:ext cx="10058400" cy="863771"/>
          </a:xfrm>
        </p:spPr>
        <p:txBody>
          <a:bodyPr/>
          <a:lstStyle/>
          <a:p>
            <a:pPr algn="ctr"/>
            <a:r>
              <a:rPr lang="en-US" dirty="0"/>
              <a:t>Session Objectives</a:t>
            </a:r>
          </a:p>
        </p:txBody>
      </p:sp>
      <p:sp>
        <p:nvSpPr>
          <p:cNvPr id="3" name="Content Placeholder 2">
            <a:extLst>
              <a:ext uri="{FF2B5EF4-FFF2-40B4-BE49-F238E27FC236}">
                <a16:creationId xmlns:a16="http://schemas.microsoft.com/office/drawing/2014/main" id="{2C55F3DF-3230-4337-985F-CFFCBFFEEE0A}"/>
              </a:ext>
            </a:extLst>
          </p:cNvPr>
          <p:cNvSpPr>
            <a:spLocks noGrp="1"/>
          </p:cNvSpPr>
          <p:nvPr>
            <p:ph idx="1"/>
          </p:nvPr>
        </p:nvSpPr>
        <p:spPr>
          <a:xfrm>
            <a:off x="581891" y="1426865"/>
            <a:ext cx="10931683" cy="4442227"/>
          </a:xfrm>
        </p:spPr>
        <p:txBody>
          <a:bodyPr>
            <a:normAutofit fontScale="85000" lnSpcReduction="10000"/>
          </a:bodyPr>
          <a:lstStyle/>
          <a:p>
            <a:r>
              <a:rPr lang="en-US" sz="3200" dirty="0">
                <a:solidFill>
                  <a:srgbClr val="FF0000"/>
                </a:solidFill>
              </a:rPr>
              <a:t>IT has quickly become omnipresent in every aspect of an organization’s operations and strategic vision and yet </a:t>
            </a:r>
            <a:r>
              <a:rPr lang="en-US" sz="3200" b="1" dirty="0">
                <a:solidFill>
                  <a:srgbClr val="FF0000"/>
                </a:solidFill>
              </a:rPr>
              <a:t>executive’s understanding (IT Literacy) and resulting supervision of IT has not always kept pace.   </a:t>
            </a:r>
          </a:p>
          <a:p>
            <a:r>
              <a:rPr lang="en-US" sz="3200" dirty="0"/>
              <a:t>Finance, whether it supervises IT or simply helps executive management with IT budgets and internal controls must have a basic understanding of the IT environment.</a:t>
            </a:r>
          </a:p>
          <a:p>
            <a:r>
              <a:rPr lang="en-US" sz="3200" dirty="0"/>
              <a:t>This session will:</a:t>
            </a:r>
          </a:p>
          <a:p>
            <a:pPr lvl="1"/>
            <a:r>
              <a:rPr lang="en-US" sz="2600" dirty="0"/>
              <a:t>De-geek a highly technical topic through clichés and humor</a:t>
            </a:r>
          </a:p>
          <a:p>
            <a:pPr lvl="1"/>
            <a:r>
              <a:rPr lang="en-US" sz="2600" dirty="0"/>
              <a:t>Create a small number of basic principles for understanding what makes IT effective by focusing on four topics: Big Picture, Personnel, Architecture/Applications and Threats</a:t>
            </a:r>
          </a:p>
          <a:p>
            <a:pPr lvl="1"/>
            <a:r>
              <a:rPr lang="en-US" sz="2600" dirty="0"/>
              <a:t>Provide practical explanations, examples and tools for each to obtain an efficient, effective and secure IT operation.</a:t>
            </a:r>
          </a:p>
        </p:txBody>
      </p:sp>
      <p:sp>
        <p:nvSpPr>
          <p:cNvPr id="4" name="Slide Number Placeholder 3">
            <a:extLst>
              <a:ext uri="{FF2B5EF4-FFF2-40B4-BE49-F238E27FC236}">
                <a16:creationId xmlns:a16="http://schemas.microsoft.com/office/drawing/2014/main" id="{787008A3-943D-4792-A8D9-ED8E277505AC}"/>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393179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BE1B-F687-2A14-9F0B-3BF085711578}"/>
              </a:ext>
            </a:extLst>
          </p:cNvPr>
          <p:cNvSpPr>
            <a:spLocks noGrp="1"/>
          </p:cNvSpPr>
          <p:nvPr>
            <p:ph type="title"/>
          </p:nvPr>
        </p:nvSpPr>
        <p:spPr/>
        <p:txBody>
          <a:bodyPr/>
          <a:lstStyle/>
          <a:p>
            <a:pPr algn="ctr"/>
            <a:r>
              <a:rPr lang="en-US" dirty="0"/>
              <a:t>Personnel Question 1</a:t>
            </a:r>
          </a:p>
        </p:txBody>
      </p:sp>
      <p:sp>
        <p:nvSpPr>
          <p:cNvPr id="3" name="Content Placeholder 2">
            <a:extLst>
              <a:ext uri="{FF2B5EF4-FFF2-40B4-BE49-F238E27FC236}">
                <a16:creationId xmlns:a16="http://schemas.microsoft.com/office/drawing/2014/main" id="{766DC4B5-0318-AB02-0BC5-ACD3AA036C69}"/>
              </a:ext>
            </a:extLst>
          </p:cNvPr>
          <p:cNvSpPr>
            <a:spLocks noGrp="1"/>
          </p:cNvSpPr>
          <p:nvPr>
            <p:ph idx="1"/>
          </p:nvPr>
        </p:nvSpPr>
        <p:spPr/>
        <p:txBody>
          <a:bodyPr>
            <a:normAutofit/>
          </a:bodyPr>
          <a:lstStyle/>
          <a:p>
            <a:pPr marL="0" indent="0">
              <a:buNone/>
            </a:pPr>
            <a:r>
              <a:rPr lang="en-US" sz="3600" dirty="0"/>
              <a:t>IT Directors are considered Unicorns when:</a:t>
            </a:r>
          </a:p>
          <a:p>
            <a:endParaRPr lang="en-US" sz="3600" dirty="0"/>
          </a:p>
          <a:p>
            <a:pPr marL="514350" indent="-514350">
              <a:buFont typeface="+mj-lt"/>
              <a:buAutoNum type="alphaLcParenR"/>
            </a:pPr>
            <a:r>
              <a:rPr lang="en-US" dirty="0"/>
              <a:t>They are willing to work for government pay</a:t>
            </a:r>
          </a:p>
          <a:p>
            <a:pPr marL="514350" indent="-514350">
              <a:buFont typeface="+mj-lt"/>
              <a:buAutoNum type="alphaLcParenR"/>
            </a:pPr>
            <a:r>
              <a:rPr lang="en-US" dirty="0"/>
              <a:t>They understand all aspects of IT even if they only worked in one area</a:t>
            </a:r>
          </a:p>
          <a:p>
            <a:pPr marL="514350" indent="-514350">
              <a:buFont typeface="+mj-lt"/>
              <a:buAutoNum type="alphaLcParenR"/>
            </a:pPr>
            <a:r>
              <a:rPr lang="en-US" dirty="0"/>
              <a:t>They are equally comfortable at the 30,000 foot level and in the weeds</a:t>
            </a:r>
          </a:p>
          <a:p>
            <a:pPr marL="514350" indent="-514350">
              <a:buFont typeface="+mj-lt"/>
              <a:buAutoNum type="alphaLcParenR"/>
            </a:pPr>
            <a:r>
              <a:rPr lang="en-US" dirty="0"/>
              <a:t>Both b) and c)</a:t>
            </a:r>
          </a:p>
          <a:p>
            <a:endParaRPr lang="en-US" sz="3600" dirty="0"/>
          </a:p>
        </p:txBody>
      </p:sp>
      <p:sp>
        <p:nvSpPr>
          <p:cNvPr id="4" name="Slide Number Placeholder 3">
            <a:extLst>
              <a:ext uri="{FF2B5EF4-FFF2-40B4-BE49-F238E27FC236}">
                <a16:creationId xmlns:a16="http://schemas.microsoft.com/office/drawing/2014/main" id="{40771EA4-DDCE-0277-EAC5-7A9E9F9F4DD9}"/>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422335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EDEF-E39A-E6C2-1FB5-EE0D06A6AA45}"/>
              </a:ext>
            </a:extLst>
          </p:cNvPr>
          <p:cNvSpPr>
            <a:spLocks noGrp="1"/>
          </p:cNvSpPr>
          <p:nvPr>
            <p:ph type="title"/>
          </p:nvPr>
        </p:nvSpPr>
        <p:spPr/>
        <p:txBody>
          <a:bodyPr/>
          <a:lstStyle/>
          <a:p>
            <a:pPr algn="ctr"/>
            <a:r>
              <a:rPr lang="en-US" dirty="0"/>
              <a:t>Personnel-Question 2</a:t>
            </a:r>
          </a:p>
        </p:txBody>
      </p:sp>
      <p:sp>
        <p:nvSpPr>
          <p:cNvPr id="3" name="Content Placeholder 2">
            <a:extLst>
              <a:ext uri="{FF2B5EF4-FFF2-40B4-BE49-F238E27FC236}">
                <a16:creationId xmlns:a16="http://schemas.microsoft.com/office/drawing/2014/main" id="{BB11EFD3-5757-8502-FBB0-1A96FC6C72CE}"/>
              </a:ext>
            </a:extLst>
          </p:cNvPr>
          <p:cNvSpPr>
            <a:spLocks noGrp="1"/>
          </p:cNvSpPr>
          <p:nvPr>
            <p:ph idx="1"/>
          </p:nvPr>
        </p:nvSpPr>
        <p:spPr/>
        <p:txBody>
          <a:bodyPr>
            <a:normAutofit lnSpcReduction="10000"/>
          </a:bodyPr>
          <a:lstStyle/>
          <a:p>
            <a:pPr marL="0" indent="0">
              <a:buNone/>
            </a:pPr>
            <a:r>
              <a:rPr lang="en-US" sz="3600" dirty="0"/>
              <a:t>To retain highly proficient IT staff, a government can:</a:t>
            </a:r>
          </a:p>
          <a:p>
            <a:pPr marL="0" indent="0">
              <a:buNone/>
            </a:pPr>
            <a:endParaRPr lang="en-US" sz="3600" dirty="0"/>
          </a:p>
          <a:p>
            <a:pPr marL="742950" indent="-742950">
              <a:buFont typeface="+mj-lt"/>
              <a:buAutoNum type="alphaLcParenR"/>
            </a:pPr>
            <a:r>
              <a:rPr lang="en-US" dirty="0"/>
              <a:t>Create an IT specific pay plan</a:t>
            </a:r>
          </a:p>
          <a:p>
            <a:pPr marL="742950" indent="-742950">
              <a:buFont typeface="+mj-lt"/>
              <a:buAutoNum type="alphaLcParenR"/>
            </a:pPr>
            <a:r>
              <a:rPr lang="en-US" dirty="0"/>
              <a:t>Outsource for the skills that are most difficult to find</a:t>
            </a:r>
          </a:p>
          <a:p>
            <a:pPr marL="742950" indent="-742950">
              <a:buFont typeface="+mj-lt"/>
              <a:buAutoNum type="alphaLcParenR"/>
            </a:pPr>
            <a:r>
              <a:rPr lang="en-US" dirty="0"/>
              <a:t>Grow your own through mentoring, training and certifications</a:t>
            </a:r>
          </a:p>
          <a:p>
            <a:pPr marL="742950" indent="-742950">
              <a:buFont typeface="+mj-lt"/>
              <a:buAutoNum type="alphaLcParenR"/>
            </a:pPr>
            <a:r>
              <a:rPr lang="en-US" dirty="0"/>
              <a:t>Provide flexibility on hours and working remotely</a:t>
            </a:r>
          </a:p>
          <a:p>
            <a:pPr marL="742950" indent="-742950">
              <a:buFont typeface="+mj-lt"/>
              <a:buAutoNum type="alphaLcParenR"/>
            </a:pPr>
            <a:r>
              <a:rPr lang="en-US" dirty="0"/>
              <a:t>All of the Above</a:t>
            </a:r>
          </a:p>
          <a:p>
            <a:pPr marL="0" indent="0">
              <a:buNone/>
            </a:pPr>
            <a:r>
              <a:rPr lang="en-US" sz="3600" dirty="0"/>
              <a:t> </a:t>
            </a:r>
          </a:p>
        </p:txBody>
      </p:sp>
      <p:sp>
        <p:nvSpPr>
          <p:cNvPr id="4" name="Slide Number Placeholder 3">
            <a:extLst>
              <a:ext uri="{FF2B5EF4-FFF2-40B4-BE49-F238E27FC236}">
                <a16:creationId xmlns:a16="http://schemas.microsoft.com/office/drawing/2014/main" id="{6C04B239-FAFD-EEEF-0DCE-2459562355F1}"/>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3006247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4808-A430-3035-4E37-33DB00140863}"/>
              </a:ext>
            </a:extLst>
          </p:cNvPr>
          <p:cNvSpPr>
            <a:spLocks noGrp="1"/>
          </p:cNvSpPr>
          <p:nvPr>
            <p:ph type="title"/>
          </p:nvPr>
        </p:nvSpPr>
        <p:spPr/>
        <p:txBody>
          <a:bodyPr/>
          <a:lstStyle/>
          <a:p>
            <a:pPr algn="ctr"/>
            <a:r>
              <a:rPr lang="en-US" dirty="0"/>
              <a:t>Personnel-Question 3</a:t>
            </a:r>
          </a:p>
        </p:txBody>
      </p:sp>
      <p:sp>
        <p:nvSpPr>
          <p:cNvPr id="3" name="Content Placeholder 2">
            <a:extLst>
              <a:ext uri="{FF2B5EF4-FFF2-40B4-BE49-F238E27FC236}">
                <a16:creationId xmlns:a16="http://schemas.microsoft.com/office/drawing/2014/main" id="{6EE13CA1-FB35-4DE1-5643-6EE0C7D30344}"/>
              </a:ext>
            </a:extLst>
          </p:cNvPr>
          <p:cNvSpPr>
            <a:spLocks noGrp="1"/>
          </p:cNvSpPr>
          <p:nvPr>
            <p:ph idx="1"/>
          </p:nvPr>
        </p:nvSpPr>
        <p:spPr/>
        <p:txBody>
          <a:bodyPr>
            <a:normAutofit/>
          </a:bodyPr>
          <a:lstStyle/>
          <a:p>
            <a:pPr marL="0" indent="0">
              <a:buNone/>
            </a:pPr>
            <a:r>
              <a:rPr lang="en-US" sz="3600" dirty="0"/>
              <a:t>Knowing that you can outsource the task but not the responsibility, which IT tasks should never be completely outsourced?</a:t>
            </a:r>
          </a:p>
          <a:p>
            <a:pPr marL="514350" indent="-514350">
              <a:buFont typeface="+mj-lt"/>
              <a:buAutoNum type="alphaLcParenR"/>
            </a:pPr>
            <a:r>
              <a:rPr lang="en-US" dirty="0"/>
              <a:t>IT Help Desk</a:t>
            </a:r>
          </a:p>
          <a:p>
            <a:pPr marL="514350" indent="-514350">
              <a:buFont typeface="+mj-lt"/>
              <a:buAutoNum type="alphaLcParenR"/>
            </a:pPr>
            <a:r>
              <a:rPr lang="en-US" dirty="0"/>
              <a:t>Applications Support</a:t>
            </a:r>
          </a:p>
          <a:p>
            <a:pPr marL="514350" indent="-514350">
              <a:buFont typeface="+mj-lt"/>
              <a:buAutoNum type="alphaLcParenR"/>
            </a:pPr>
            <a:r>
              <a:rPr lang="en-US" dirty="0"/>
              <a:t>Network Support</a:t>
            </a:r>
          </a:p>
          <a:p>
            <a:pPr marL="514350" indent="-514350">
              <a:buFont typeface="+mj-lt"/>
              <a:buAutoNum type="alphaLcParenR"/>
            </a:pPr>
            <a:r>
              <a:rPr lang="en-US" dirty="0"/>
              <a:t>IT Director</a:t>
            </a:r>
          </a:p>
        </p:txBody>
      </p:sp>
      <p:sp>
        <p:nvSpPr>
          <p:cNvPr id="4" name="Slide Number Placeholder 3">
            <a:extLst>
              <a:ext uri="{FF2B5EF4-FFF2-40B4-BE49-F238E27FC236}">
                <a16:creationId xmlns:a16="http://schemas.microsoft.com/office/drawing/2014/main" id="{5596ABCA-27C4-1256-306D-D24894706342}"/>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2567121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3F37-19DB-1631-5A23-62E8BE11F4F0}"/>
              </a:ext>
            </a:extLst>
          </p:cNvPr>
          <p:cNvSpPr>
            <a:spLocks noGrp="1"/>
          </p:cNvSpPr>
          <p:nvPr>
            <p:ph type="title"/>
          </p:nvPr>
        </p:nvSpPr>
        <p:spPr/>
        <p:txBody>
          <a:bodyPr/>
          <a:lstStyle/>
          <a:p>
            <a:pPr algn="ctr"/>
            <a:r>
              <a:rPr lang="en-US" dirty="0"/>
              <a:t>Personnel-Question 4</a:t>
            </a:r>
          </a:p>
        </p:txBody>
      </p:sp>
      <p:sp>
        <p:nvSpPr>
          <p:cNvPr id="3" name="Content Placeholder 2">
            <a:extLst>
              <a:ext uri="{FF2B5EF4-FFF2-40B4-BE49-F238E27FC236}">
                <a16:creationId xmlns:a16="http://schemas.microsoft.com/office/drawing/2014/main" id="{B8D010A2-1472-6B53-D551-B6B0DC45E61F}"/>
              </a:ext>
            </a:extLst>
          </p:cNvPr>
          <p:cNvSpPr>
            <a:spLocks noGrp="1"/>
          </p:cNvSpPr>
          <p:nvPr>
            <p:ph idx="1"/>
          </p:nvPr>
        </p:nvSpPr>
        <p:spPr>
          <a:xfrm>
            <a:off x="690465" y="1845734"/>
            <a:ext cx="11168743" cy="4023360"/>
          </a:xfrm>
        </p:spPr>
        <p:txBody>
          <a:bodyPr>
            <a:normAutofit/>
          </a:bodyPr>
          <a:lstStyle/>
          <a:p>
            <a:pPr marL="0" indent="0">
              <a:buNone/>
            </a:pPr>
            <a:r>
              <a:rPr lang="en-US" sz="3600" dirty="0"/>
              <a:t>Certifications are particularly important in IT because:</a:t>
            </a:r>
          </a:p>
          <a:p>
            <a:pPr marL="0" indent="0">
              <a:buNone/>
            </a:pPr>
            <a:endParaRPr lang="en-US" sz="3600" dirty="0"/>
          </a:p>
          <a:p>
            <a:pPr marL="514350" indent="-514350">
              <a:buFont typeface="+mj-lt"/>
              <a:buAutoNum type="alphaLcParenR"/>
            </a:pPr>
            <a:r>
              <a:rPr lang="en-US" dirty="0"/>
              <a:t>IT tends to have high turnover with employees often switching jobs or industries making certifications an objective, verifiable measure of abilities.</a:t>
            </a:r>
          </a:p>
          <a:p>
            <a:pPr marL="514350" indent="-514350">
              <a:buFont typeface="+mj-lt"/>
              <a:buAutoNum type="alphaLcParenR"/>
            </a:pPr>
            <a:r>
              <a:rPr lang="en-US" dirty="0"/>
              <a:t>IT skills and techniques are constantly morphing </a:t>
            </a:r>
          </a:p>
          <a:p>
            <a:pPr marL="514350" indent="-514350">
              <a:buFont typeface="+mj-lt"/>
              <a:buAutoNum type="alphaLcParenR"/>
            </a:pPr>
            <a:r>
              <a:rPr lang="en-US" dirty="0"/>
              <a:t>Many skill sets are vendor specific and can best be learned from that vendor’s own certification program</a:t>
            </a:r>
          </a:p>
          <a:p>
            <a:pPr marL="514350" indent="-514350">
              <a:buFont typeface="+mj-lt"/>
              <a:buAutoNum type="alphaLcParenR"/>
            </a:pPr>
            <a:r>
              <a:rPr lang="en-US" dirty="0"/>
              <a:t>All of the above</a:t>
            </a:r>
          </a:p>
          <a:p>
            <a:pPr marL="514350" indent="-514350">
              <a:buFont typeface="+mj-lt"/>
              <a:buAutoNum type="alphaLcParenR"/>
            </a:pPr>
            <a:endParaRPr lang="en-US" dirty="0"/>
          </a:p>
        </p:txBody>
      </p:sp>
      <p:sp>
        <p:nvSpPr>
          <p:cNvPr id="4" name="Slide Number Placeholder 3">
            <a:extLst>
              <a:ext uri="{FF2B5EF4-FFF2-40B4-BE49-F238E27FC236}">
                <a16:creationId xmlns:a16="http://schemas.microsoft.com/office/drawing/2014/main" id="{2CFB3E58-1C4E-3D52-EE7F-5D7131A23A6D}"/>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1327568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135DA-7409-4760-8778-570D89D9C7A9}"/>
              </a:ext>
            </a:extLst>
          </p:cNvPr>
          <p:cNvSpPr>
            <a:spLocks noGrp="1"/>
          </p:cNvSpPr>
          <p:nvPr>
            <p:ph type="title"/>
          </p:nvPr>
        </p:nvSpPr>
        <p:spPr>
          <a:xfrm>
            <a:off x="481793" y="634946"/>
            <a:ext cx="3532996" cy="5055904"/>
          </a:xfrm>
        </p:spPr>
        <p:txBody>
          <a:bodyPr anchor="ctr">
            <a:normAutofit/>
          </a:bodyPr>
          <a:lstStyle/>
          <a:p>
            <a:r>
              <a:rPr lang="en-US" dirty="0">
                <a:solidFill>
                  <a:schemeClr val="tx1"/>
                </a:solidFill>
              </a:rPr>
              <a:t>Overriding Clichés for Architecture and Applications</a:t>
            </a:r>
          </a:p>
        </p:txBody>
      </p:sp>
      <p:graphicFrame>
        <p:nvGraphicFramePr>
          <p:cNvPr id="7" name="Content Placeholder 4">
            <a:extLst>
              <a:ext uri="{FF2B5EF4-FFF2-40B4-BE49-F238E27FC236}">
                <a16:creationId xmlns:a16="http://schemas.microsoft.com/office/drawing/2014/main" id="{07FBD395-AE14-48CA-AD69-C58609394CCD}"/>
              </a:ext>
            </a:extLst>
          </p:cNvPr>
          <p:cNvGraphicFramePr>
            <a:graphicFrameLocks noGrp="1"/>
          </p:cNvGraphicFramePr>
          <p:nvPr>
            <p:ph idx="1"/>
            <p:extLst>
              <p:ext uri="{D42A27DB-BD31-4B8C-83A1-F6EECF244321}">
                <p14:modId xmlns:p14="http://schemas.microsoft.com/office/powerpoint/2010/main" val="1587258213"/>
              </p:ext>
            </p:extLst>
          </p:nvPr>
        </p:nvGraphicFramePr>
        <p:xfrm>
          <a:off x="4648201" y="427829"/>
          <a:ext cx="6910387" cy="608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7615F11-4493-4A11-9266-10ECC6DA2815}"/>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2" name="Rectangle: Rounded Corners 1">
            <a:extLst>
              <a:ext uri="{FF2B5EF4-FFF2-40B4-BE49-F238E27FC236}">
                <a16:creationId xmlns:a16="http://schemas.microsoft.com/office/drawing/2014/main" id="{5DF3D9DB-602E-40A3-BE21-E394985D5A78}"/>
              </a:ext>
            </a:extLst>
          </p:cNvPr>
          <p:cNvSpPr/>
          <p:nvPr/>
        </p:nvSpPr>
        <p:spPr>
          <a:xfrm>
            <a:off x="4648200" y="5178044"/>
            <a:ext cx="6910388" cy="12521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What You Are Asking For May Not Be what You Want Or Need</a:t>
            </a:r>
          </a:p>
        </p:txBody>
      </p:sp>
      <p:sp>
        <p:nvSpPr>
          <p:cNvPr id="5" name="Rectangle: Rounded Corners 4">
            <a:extLst>
              <a:ext uri="{FF2B5EF4-FFF2-40B4-BE49-F238E27FC236}">
                <a16:creationId xmlns:a16="http://schemas.microsoft.com/office/drawing/2014/main" id="{144844D1-5E46-8915-7145-273CC917518A}"/>
              </a:ext>
            </a:extLst>
          </p:cNvPr>
          <p:cNvSpPr/>
          <p:nvPr/>
        </p:nvSpPr>
        <p:spPr>
          <a:xfrm>
            <a:off x="4648200" y="2106893"/>
            <a:ext cx="6910387" cy="1252127"/>
          </a:xfrm>
          <a:prstGeom prst="roundRect">
            <a:avLst/>
          </a:prstGeom>
          <a:solidFill>
            <a:schemeClr val="tx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t>You Can’t Manage What You Don’t Measure</a:t>
            </a:r>
          </a:p>
        </p:txBody>
      </p:sp>
    </p:spTree>
    <p:extLst>
      <p:ext uri="{BB962C8B-B14F-4D97-AF65-F5344CB8AC3E}">
        <p14:creationId xmlns:p14="http://schemas.microsoft.com/office/powerpoint/2010/main" val="227678010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F978-2C4E-43D7-B82A-1A6CB1B0B14B}"/>
              </a:ext>
            </a:extLst>
          </p:cNvPr>
          <p:cNvSpPr>
            <a:spLocks noGrp="1"/>
          </p:cNvSpPr>
          <p:nvPr>
            <p:ph type="title"/>
          </p:nvPr>
        </p:nvSpPr>
        <p:spPr>
          <a:xfrm>
            <a:off x="690465" y="286603"/>
            <a:ext cx="11103429" cy="1450757"/>
          </a:xfrm>
        </p:spPr>
        <p:txBody>
          <a:bodyPr/>
          <a:lstStyle/>
          <a:p>
            <a:r>
              <a:rPr lang="en-US" dirty="0"/>
              <a:t>Sub-Clichés for Architecture and APPs…</a:t>
            </a:r>
          </a:p>
        </p:txBody>
      </p:sp>
      <p:sp>
        <p:nvSpPr>
          <p:cNvPr id="3" name="Content Placeholder 2">
            <a:extLst>
              <a:ext uri="{FF2B5EF4-FFF2-40B4-BE49-F238E27FC236}">
                <a16:creationId xmlns:a16="http://schemas.microsoft.com/office/drawing/2014/main" id="{5B2DD4BD-7AFD-4B4B-AF20-B1A9AF6FD11E}"/>
              </a:ext>
            </a:extLst>
          </p:cNvPr>
          <p:cNvSpPr>
            <a:spLocks noGrp="1"/>
          </p:cNvSpPr>
          <p:nvPr>
            <p:ph idx="1"/>
          </p:nvPr>
        </p:nvSpPr>
        <p:spPr>
          <a:xfrm>
            <a:off x="690465" y="1922107"/>
            <a:ext cx="11103429" cy="4385388"/>
          </a:xfrm>
        </p:spPr>
        <p:txBody>
          <a:bodyPr>
            <a:normAutofit/>
          </a:bodyPr>
          <a:lstStyle/>
          <a:p>
            <a:pPr>
              <a:buFont typeface="Wingdings" panose="05000000000000000000" pitchFamily="2" charset="2"/>
              <a:buChar char="§"/>
            </a:pPr>
            <a:r>
              <a:rPr lang="en-US" sz="3200" dirty="0"/>
              <a:t>Not knowing what to expect multiplies the surprises</a:t>
            </a:r>
          </a:p>
          <a:p>
            <a:pPr>
              <a:buFont typeface="Wingdings" panose="05000000000000000000" pitchFamily="2" charset="2"/>
              <a:buChar char="§"/>
            </a:pPr>
            <a:r>
              <a:rPr lang="en-US" sz="3200" dirty="0"/>
              <a:t>High SPF’s are only good in sunblock</a:t>
            </a:r>
          </a:p>
          <a:p>
            <a:pPr>
              <a:buFont typeface="Wingdings" panose="05000000000000000000" pitchFamily="2" charset="2"/>
              <a:buChar char="§"/>
            </a:pPr>
            <a:r>
              <a:rPr lang="en-US" sz="3200" dirty="0"/>
              <a:t>Refreshment is more than just replacement</a:t>
            </a:r>
          </a:p>
          <a:p>
            <a:pPr>
              <a:buFont typeface="Wingdings" panose="05000000000000000000" pitchFamily="2" charset="2"/>
              <a:buChar char="§"/>
            </a:pPr>
            <a:r>
              <a:rPr lang="en-US" sz="3200" dirty="0"/>
              <a:t>Buy Once, Use Many</a:t>
            </a:r>
          </a:p>
          <a:p>
            <a:pPr>
              <a:buFont typeface="Wingdings" panose="05000000000000000000" pitchFamily="2" charset="2"/>
              <a:buChar char="§"/>
            </a:pPr>
            <a:r>
              <a:rPr lang="en-US" sz="3200" dirty="0"/>
              <a:t>You can’t learn to swim by watching someone else get in the water</a:t>
            </a:r>
          </a:p>
        </p:txBody>
      </p:sp>
      <p:sp>
        <p:nvSpPr>
          <p:cNvPr id="4" name="Slide Number Placeholder 3">
            <a:extLst>
              <a:ext uri="{FF2B5EF4-FFF2-40B4-BE49-F238E27FC236}">
                <a16:creationId xmlns:a16="http://schemas.microsoft.com/office/drawing/2014/main" id="{5D154678-7969-454D-BEED-27D085701B4F}"/>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251167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B42D-2AD3-4CA1-A721-374664904E50}"/>
              </a:ext>
            </a:extLst>
          </p:cNvPr>
          <p:cNvSpPr>
            <a:spLocks noGrp="1"/>
          </p:cNvSpPr>
          <p:nvPr>
            <p:ph type="title"/>
          </p:nvPr>
        </p:nvSpPr>
        <p:spPr/>
        <p:txBody>
          <a:bodyPr/>
          <a:lstStyle/>
          <a:p>
            <a:r>
              <a:rPr lang="en-US" dirty="0"/>
              <a:t>Complexity Demands Precision…</a:t>
            </a:r>
          </a:p>
        </p:txBody>
      </p:sp>
      <p:sp>
        <p:nvSpPr>
          <p:cNvPr id="3" name="Content Placeholder 2">
            <a:extLst>
              <a:ext uri="{FF2B5EF4-FFF2-40B4-BE49-F238E27FC236}">
                <a16:creationId xmlns:a16="http://schemas.microsoft.com/office/drawing/2014/main" id="{2F5C9BDE-FD49-4311-9DBC-587B8EA60BE5}"/>
              </a:ext>
            </a:extLst>
          </p:cNvPr>
          <p:cNvSpPr>
            <a:spLocks noGrp="1"/>
          </p:cNvSpPr>
          <p:nvPr>
            <p:ph idx="1"/>
          </p:nvPr>
        </p:nvSpPr>
        <p:spPr>
          <a:xfrm>
            <a:off x="550606" y="1907458"/>
            <a:ext cx="11222986" cy="4539380"/>
          </a:xfrm>
        </p:spPr>
        <p:txBody>
          <a:bodyPr>
            <a:normAutofit fontScale="92500" lnSpcReduction="10000"/>
          </a:bodyPr>
          <a:lstStyle/>
          <a:p>
            <a:r>
              <a:rPr lang="en-US" sz="3200" dirty="0"/>
              <a:t>Even a relatively small network will contain thousands of components (switches, routers, servers, pc’s, printers, </a:t>
            </a:r>
            <a:r>
              <a:rPr lang="en-US" sz="3200" dirty="0" err="1"/>
              <a:t>etc</a:t>
            </a:r>
            <a:r>
              <a:rPr lang="en-US" sz="3200" dirty="0"/>
              <a:t>,) running hundreds of applications, using specified configurations and protocols and transmitting millions of instructions and data packets daily. A lot can go wrong!</a:t>
            </a:r>
          </a:p>
          <a:p>
            <a:r>
              <a:rPr lang="en-US" sz="3200" dirty="0"/>
              <a:t>Precision and uniformity will not happen without:</a:t>
            </a:r>
          </a:p>
          <a:p>
            <a:pPr lvl="1"/>
            <a:r>
              <a:rPr lang="en-US" sz="2000" dirty="0"/>
              <a:t>Strong policies backed by management buy-in</a:t>
            </a:r>
          </a:p>
          <a:p>
            <a:pPr lvl="1"/>
            <a:r>
              <a:rPr lang="en-US" sz="2000" dirty="0"/>
              <a:t>Centralizing most software and hardware  through IT-just say no to rogue devices and software</a:t>
            </a:r>
          </a:p>
          <a:p>
            <a:pPr lvl="1"/>
            <a:r>
              <a:rPr lang="en-US" sz="2000" dirty="0"/>
              <a:t>Strong protocols for pushing software updates and patches</a:t>
            </a:r>
          </a:p>
          <a:p>
            <a:pPr lvl="1"/>
            <a:r>
              <a:rPr lang="en-US" sz="2000" dirty="0"/>
              <a:t>Trained IT staff that follow and enforce the chosen protocols and configurations</a:t>
            </a:r>
          </a:p>
          <a:p>
            <a:pPr lvl="1"/>
            <a:r>
              <a:rPr lang="en-US" sz="2000" dirty="0"/>
              <a:t>Routine scanning to ensure all assets are captured</a:t>
            </a:r>
          </a:p>
          <a:p>
            <a:pPr lvl="1"/>
            <a:r>
              <a:rPr lang="en-US" sz="2000" dirty="0"/>
              <a:t>Robust monitoring of the system</a:t>
            </a:r>
          </a:p>
          <a:p>
            <a:pPr lvl="1"/>
            <a:endParaRPr lang="en-US" sz="2000" dirty="0"/>
          </a:p>
          <a:p>
            <a:pPr lvl="1"/>
            <a:endParaRPr lang="en-US" sz="2000" dirty="0"/>
          </a:p>
          <a:p>
            <a:pPr lvl="1"/>
            <a:endParaRPr lang="en-US" sz="3000" dirty="0"/>
          </a:p>
        </p:txBody>
      </p:sp>
      <p:sp>
        <p:nvSpPr>
          <p:cNvPr id="4" name="Slide Number Placeholder 3">
            <a:extLst>
              <a:ext uri="{FF2B5EF4-FFF2-40B4-BE49-F238E27FC236}">
                <a16:creationId xmlns:a16="http://schemas.microsoft.com/office/drawing/2014/main" id="{514AAEE7-C08B-434C-B870-E031325EB207}"/>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3220965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F3C8-E86B-4114-A004-6E6EF7DEE99E}"/>
              </a:ext>
            </a:extLst>
          </p:cNvPr>
          <p:cNvSpPr>
            <a:spLocks noGrp="1"/>
          </p:cNvSpPr>
          <p:nvPr>
            <p:ph type="title"/>
          </p:nvPr>
        </p:nvSpPr>
        <p:spPr/>
        <p:txBody>
          <a:bodyPr/>
          <a:lstStyle/>
          <a:p>
            <a:r>
              <a:rPr lang="en-US" dirty="0"/>
              <a:t>Complexity Demands Precision…</a:t>
            </a:r>
          </a:p>
        </p:txBody>
      </p:sp>
      <p:sp>
        <p:nvSpPr>
          <p:cNvPr id="3" name="Content Placeholder 2">
            <a:extLst>
              <a:ext uri="{FF2B5EF4-FFF2-40B4-BE49-F238E27FC236}">
                <a16:creationId xmlns:a16="http://schemas.microsoft.com/office/drawing/2014/main" id="{946292B3-9B89-4ABB-834F-478F602C58BA}"/>
              </a:ext>
            </a:extLst>
          </p:cNvPr>
          <p:cNvSpPr>
            <a:spLocks noGrp="1"/>
          </p:cNvSpPr>
          <p:nvPr>
            <p:ph idx="1"/>
          </p:nvPr>
        </p:nvSpPr>
        <p:spPr>
          <a:xfrm>
            <a:off x="1097280" y="1956619"/>
            <a:ext cx="10058400" cy="4326194"/>
          </a:xfrm>
        </p:spPr>
        <p:txBody>
          <a:bodyPr>
            <a:normAutofit/>
          </a:bodyPr>
          <a:lstStyle/>
          <a:p>
            <a:r>
              <a:rPr lang="en-US" sz="3000" dirty="0"/>
              <a:t>Even with discipline, complete uniformity may not be possible:</a:t>
            </a:r>
          </a:p>
          <a:p>
            <a:pPr lvl="1"/>
            <a:r>
              <a:rPr lang="en-US" sz="2000" dirty="0"/>
              <a:t>Applications that will only work on a certain version of a certain browser</a:t>
            </a:r>
          </a:p>
          <a:p>
            <a:pPr lvl="1"/>
            <a:r>
              <a:rPr lang="en-US" sz="2000" dirty="0"/>
              <a:t>Applications that will only work with certain versions of adobe or other products</a:t>
            </a:r>
          </a:p>
          <a:p>
            <a:pPr lvl="1"/>
            <a:r>
              <a:rPr lang="en-US" sz="2000" dirty="0"/>
              <a:t>Outdated hardware that prevents updating to the latest version</a:t>
            </a:r>
          </a:p>
          <a:p>
            <a:r>
              <a:rPr lang="en-US" sz="3000" dirty="0"/>
              <a:t>Signs to look out for:</a:t>
            </a:r>
          </a:p>
          <a:p>
            <a:pPr lvl="1"/>
            <a:r>
              <a:rPr lang="en-US" sz="2000" dirty="0"/>
              <a:t>Large number of single user failures or helpdesk requests</a:t>
            </a:r>
          </a:p>
          <a:p>
            <a:pPr lvl="1"/>
            <a:r>
              <a:rPr lang="en-US" sz="2000" dirty="0"/>
              <a:t>Patches that cause problems with some users but not others</a:t>
            </a:r>
          </a:p>
          <a:p>
            <a:pPr lvl="1"/>
            <a:r>
              <a:rPr lang="en-US" sz="2000" dirty="0"/>
              <a:t>IT not able to provide a comprehensive list of assets and software in the network including how many versions of the same software are being run or how many versions of the same device exist or how many devices have already reached end of life by year. </a:t>
            </a:r>
          </a:p>
          <a:p>
            <a:endParaRPr lang="en-US" sz="3000" dirty="0"/>
          </a:p>
        </p:txBody>
      </p:sp>
      <p:sp>
        <p:nvSpPr>
          <p:cNvPr id="4" name="Slide Number Placeholder 3">
            <a:extLst>
              <a:ext uri="{FF2B5EF4-FFF2-40B4-BE49-F238E27FC236}">
                <a16:creationId xmlns:a16="http://schemas.microsoft.com/office/drawing/2014/main" id="{28FBFDE2-7135-44B9-BA44-E2A69C46CCE4}"/>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3344241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6B7C-68A4-4157-A9FB-4DA79A41C800}"/>
              </a:ext>
            </a:extLst>
          </p:cNvPr>
          <p:cNvSpPr>
            <a:spLocks noGrp="1"/>
          </p:cNvSpPr>
          <p:nvPr>
            <p:ph type="title"/>
          </p:nvPr>
        </p:nvSpPr>
        <p:spPr>
          <a:xfrm>
            <a:off x="785191" y="286603"/>
            <a:ext cx="10644810" cy="876275"/>
          </a:xfrm>
        </p:spPr>
        <p:txBody>
          <a:bodyPr>
            <a:normAutofit/>
          </a:bodyPr>
          <a:lstStyle/>
          <a:p>
            <a:pPr algn="ctr"/>
            <a:r>
              <a:rPr lang="en-US" sz="4400" dirty="0"/>
              <a:t>You Can’t Manage What You Don’t Measure …</a:t>
            </a:r>
          </a:p>
        </p:txBody>
      </p:sp>
      <p:sp>
        <p:nvSpPr>
          <p:cNvPr id="3" name="Content Placeholder 2">
            <a:extLst>
              <a:ext uri="{FF2B5EF4-FFF2-40B4-BE49-F238E27FC236}">
                <a16:creationId xmlns:a16="http://schemas.microsoft.com/office/drawing/2014/main" id="{61765D3E-FB18-4CC9-8198-553CEA29379C}"/>
              </a:ext>
            </a:extLst>
          </p:cNvPr>
          <p:cNvSpPr>
            <a:spLocks noGrp="1"/>
          </p:cNvSpPr>
          <p:nvPr>
            <p:ph idx="1"/>
          </p:nvPr>
        </p:nvSpPr>
        <p:spPr>
          <a:xfrm>
            <a:off x="854765" y="1690689"/>
            <a:ext cx="10724322" cy="4631454"/>
          </a:xfrm>
        </p:spPr>
        <p:txBody>
          <a:bodyPr>
            <a:normAutofit fontScale="92500" lnSpcReduction="20000"/>
          </a:bodyPr>
          <a:lstStyle/>
          <a:p>
            <a:endParaRPr lang="en-US" dirty="0"/>
          </a:p>
          <a:p>
            <a:r>
              <a:rPr lang="en-US" sz="3200" dirty="0">
                <a:solidFill>
                  <a:srgbClr val="FF0000"/>
                </a:solidFill>
              </a:rPr>
              <a:t>Bonus Cliché: You can’t fix a problem you don’t know you have!</a:t>
            </a:r>
          </a:p>
          <a:p>
            <a:r>
              <a:rPr lang="en-US" sz="2200" dirty="0"/>
              <a:t>Many IT Departments are data rich but information poor</a:t>
            </a:r>
          </a:p>
          <a:p>
            <a:r>
              <a:rPr lang="en-US" sz="2200" dirty="0"/>
              <a:t>Some, however, are not as data rich as they easily could be because they don’t log data appropriately </a:t>
            </a:r>
          </a:p>
          <a:p>
            <a:r>
              <a:rPr lang="en-US" sz="2200" dirty="0"/>
              <a:t>Data aggregation software can take the millions of bits of data and aggregate it into meaningful measurements. Key factors:</a:t>
            </a:r>
          </a:p>
          <a:p>
            <a:pPr lvl="1"/>
            <a:r>
              <a:rPr lang="en-US" sz="2200" dirty="0"/>
              <a:t>Knowing what to measure </a:t>
            </a:r>
          </a:p>
          <a:p>
            <a:pPr lvl="1"/>
            <a:r>
              <a:rPr lang="en-US" sz="2200" dirty="0"/>
              <a:t>Knowing how to interpret what you’re measuring</a:t>
            </a:r>
          </a:p>
          <a:p>
            <a:pPr lvl="2"/>
            <a:r>
              <a:rPr lang="en-US" sz="1700" dirty="0"/>
              <a:t>Creating Baselines for the system- aka knowing what to expect and know when things aren’t normal</a:t>
            </a:r>
          </a:p>
          <a:p>
            <a:pPr lvl="2"/>
            <a:r>
              <a:rPr lang="en-US" sz="1700" dirty="0"/>
              <a:t>High priority Red Flags</a:t>
            </a:r>
          </a:p>
          <a:p>
            <a:pPr lvl="2"/>
            <a:r>
              <a:rPr lang="en-US" sz="1700" dirty="0"/>
              <a:t>Lower priority trend or issue to monitor</a:t>
            </a:r>
          </a:p>
          <a:p>
            <a:pPr lvl="1"/>
            <a:r>
              <a:rPr lang="en-US" sz="2200" dirty="0"/>
              <a:t>Having the time, knowledge and resources to follow up on what you learn</a:t>
            </a:r>
          </a:p>
          <a:p>
            <a:r>
              <a:rPr lang="en-US" sz="2200" dirty="0"/>
              <a:t>Security Information and Event Management (SIEM) is specialized software that evaluates abnormal activity and alerts administrators to possible threats.</a:t>
            </a:r>
          </a:p>
          <a:p>
            <a:endParaRPr lang="en-US" sz="2400" dirty="0"/>
          </a:p>
          <a:p>
            <a:pPr lvl="1"/>
            <a:endParaRPr lang="en-US" sz="2000" dirty="0"/>
          </a:p>
          <a:p>
            <a:endParaRPr lang="en-US" sz="3200" dirty="0"/>
          </a:p>
        </p:txBody>
      </p:sp>
      <p:sp>
        <p:nvSpPr>
          <p:cNvPr id="4" name="Slide Number Placeholder 3">
            <a:extLst>
              <a:ext uri="{FF2B5EF4-FFF2-40B4-BE49-F238E27FC236}">
                <a16:creationId xmlns:a16="http://schemas.microsoft.com/office/drawing/2014/main" id="{155F852A-5169-4262-A619-15663A25D89A}"/>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306790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E412-4393-4131-B26F-EB9C3235B1AC}"/>
              </a:ext>
            </a:extLst>
          </p:cNvPr>
          <p:cNvSpPr>
            <a:spLocks noGrp="1"/>
          </p:cNvSpPr>
          <p:nvPr>
            <p:ph type="title"/>
          </p:nvPr>
        </p:nvSpPr>
        <p:spPr/>
        <p:txBody>
          <a:bodyPr/>
          <a:lstStyle/>
          <a:p>
            <a:r>
              <a:rPr lang="en-US" dirty="0"/>
              <a:t>Monitoring Dashboard-System</a:t>
            </a:r>
          </a:p>
        </p:txBody>
      </p:sp>
      <p:pic>
        <p:nvPicPr>
          <p:cNvPr id="6" name="Content Placeholder 5">
            <a:extLst>
              <a:ext uri="{FF2B5EF4-FFF2-40B4-BE49-F238E27FC236}">
                <a16:creationId xmlns:a16="http://schemas.microsoft.com/office/drawing/2014/main" id="{705DAF35-D04C-4511-82CA-8B5F04568434}"/>
              </a:ext>
            </a:extLst>
          </p:cNvPr>
          <p:cNvPicPr>
            <a:picLocks noGrp="1" noChangeAspect="1"/>
          </p:cNvPicPr>
          <p:nvPr>
            <p:ph idx="1"/>
          </p:nvPr>
        </p:nvPicPr>
        <p:blipFill>
          <a:blip r:embed="rId3"/>
          <a:stretch>
            <a:fillRect/>
          </a:stretch>
        </p:blipFill>
        <p:spPr>
          <a:xfrm>
            <a:off x="2581249" y="1825625"/>
            <a:ext cx="7029502" cy="4351338"/>
          </a:xfrm>
        </p:spPr>
      </p:pic>
      <p:sp>
        <p:nvSpPr>
          <p:cNvPr id="4" name="Slide Number Placeholder 3">
            <a:extLst>
              <a:ext uri="{FF2B5EF4-FFF2-40B4-BE49-F238E27FC236}">
                <a16:creationId xmlns:a16="http://schemas.microsoft.com/office/drawing/2014/main" id="{D5A68110-64E4-42D4-8A63-EC87CF557448}"/>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168809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135DA-7409-4760-8778-570D89D9C7A9}"/>
              </a:ext>
            </a:extLst>
          </p:cNvPr>
          <p:cNvSpPr>
            <a:spLocks noGrp="1"/>
          </p:cNvSpPr>
          <p:nvPr>
            <p:ph type="title"/>
          </p:nvPr>
        </p:nvSpPr>
        <p:spPr>
          <a:xfrm>
            <a:off x="526473" y="634946"/>
            <a:ext cx="3488315" cy="5055904"/>
          </a:xfrm>
        </p:spPr>
        <p:txBody>
          <a:bodyPr anchor="ctr">
            <a:normAutofit/>
          </a:bodyPr>
          <a:lstStyle/>
          <a:p>
            <a:r>
              <a:rPr lang="en-US" dirty="0"/>
              <a:t>Overriding Clichés for Understanding the Big Picture</a:t>
            </a:r>
          </a:p>
        </p:txBody>
      </p:sp>
      <p:graphicFrame>
        <p:nvGraphicFramePr>
          <p:cNvPr id="7" name="Content Placeholder 4">
            <a:extLst>
              <a:ext uri="{FF2B5EF4-FFF2-40B4-BE49-F238E27FC236}">
                <a16:creationId xmlns:a16="http://schemas.microsoft.com/office/drawing/2014/main" id="{07FBD395-AE14-48CA-AD69-C58609394CCD}"/>
              </a:ext>
            </a:extLst>
          </p:cNvPr>
          <p:cNvGraphicFramePr>
            <a:graphicFrameLocks noGrp="1"/>
          </p:cNvGraphicFramePr>
          <p:nvPr>
            <p:ph idx="1"/>
            <p:extLst>
              <p:ext uri="{D42A27DB-BD31-4B8C-83A1-F6EECF244321}">
                <p14:modId xmlns:p14="http://schemas.microsoft.com/office/powerpoint/2010/main" val="2358650047"/>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6797CB2-4EFE-47B0-B51F-9B5239A1F4C0}"/>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75722269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D008-9B37-46E5-A2ED-E1C6392C5217}"/>
              </a:ext>
            </a:extLst>
          </p:cNvPr>
          <p:cNvSpPr>
            <a:spLocks noGrp="1"/>
          </p:cNvSpPr>
          <p:nvPr>
            <p:ph type="title"/>
          </p:nvPr>
        </p:nvSpPr>
        <p:spPr/>
        <p:txBody>
          <a:bodyPr/>
          <a:lstStyle/>
          <a:p>
            <a:r>
              <a:rPr lang="en-US" dirty="0"/>
              <a:t>Monitoring Dashboard-Security</a:t>
            </a:r>
          </a:p>
        </p:txBody>
      </p:sp>
      <p:pic>
        <p:nvPicPr>
          <p:cNvPr id="6" name="Content Placeholder 5">
            <a:extLst>
              <a:ext uri="{FF2B5EF4-FFF2-40B4-BE49-F238E27FC236}">
                <a16:creationId xmlns:a16="http://schemas.microsoft.com/office/drawing/2014/main" id="{3B28E6EA-DC56-4D46-B633-4FBC1766C29F}"/>
              </a:ext>
            </a:extLst>
          </p:cNvPr>
          <p:cNvPicPr>
            <a:picLocks noGrp="1" noChangeAspect="1"/>
          </p:cNvPicPr>
          <p:nvPr>
            <p:ph idx="1"/>
          </p:nvPr>
        </p:nvPicPr>
        <p:blipFill>
          <a:blip r:embed="rId3"/>
          <a:stretch>
            <a:fillRect/>
          </a:stretch>
        </p:blipFill>
        <p:spPr>
          <a:xfrm>
            <a:off x="2743200" y="1977231"/>
            <a:ext cx="6705600" cy="4048125"/>
          </a:xfrm>
        </p:spPr>
      </p:pic>
      <p:sp>
        <p:nvSpPr>
          <p:cNvPr id="4" name="Slide Number Placeholder 3">
            <a:extLst>
              <a:ext uri="{FF2B5EF4-FFF2-40B4-BE49-F238E27FC236}">
                <a16:creationId xmlns:a16="http://schemas.microsoft.com/office/drawing/2014/main" id="{25776EAC-417A-46C6-BE69-63D85470D80A}"/>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11536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29DA-97BF-4976-A733-7EFB3DF25B21}"/>
              </a:ext>
            </a:extLst>
          </p:cNvPr>
          <p:cNvSpPr>
            <a:spLocks noGrp="1"/>
          </p:cNvSpPr>
          <p:nvPr>
            <p:ph type="title"/>
          </p:nvPr>
        </p:nvSpPr>
        <p:spPr/>
        <p:txBody>
          <a:bodyPr/>
          <a:lstStyle/>
          <a:p>
            <a:pPr algn="ctr"/>
            <a:r>
              <a:rPr lang="en-US" dirty="0"/>
              <a:t>Not Knowing What to Expect…</a:t>
            </a:r>
          </a:p>
        </p:txBody>
      </p:sp>
      <p:sp>
        <p:nvSpPr>
          <p:cNvPr id="3" name="Content Placeholder 2">
            <a:extLst>
              <a:ext uri="{FF2B5EF4-FFF2-40B4-BE49-F238E27FC236}">
                <a16:creationId xmlns:a16="http://schemas.microsoft.com/office/drawing/2014/main" id="{2BAADDEF-851D-46C5-8D43-C69F75E8448E}"/>
              </a:ext>
            </a:extLst>
          </p:cNvPr>
          <p:cNvSpPr>
            <a:spLocks noGrp="1"/>
          </p:cNvSpPr>
          <p:nvPr>
            <p:ph idx="1"/>
          </p:nvPr>
        </p:nvSpPr>
        <p:spPr>
          <a:xfrm>
            <a:off x="1097280" y="1737360"/>
            <a:ext cx="10058400" cy="4535621"/>
          </a:xfrm>
        </p:spPr>
        <p:txBody>
          <a:bodyPr>
            <a:normAutofit lnSpcReduction="10000"/>
          </a:bodyPr>
          <a:lstStyle/>
          <a:p>
            <a:r>
              <a:rPr lang="en-US" sz="3200" dirty="0"/>
              <a:t>Patches, routine updates or other changes often break something due to:</a:t>
            </a:r>
          </a:p>
          <a:p>
            <a:pPr lvl="1"/>
            <a:r>
              <a:rPr lang="en-US" sz="2000" dirty="0"/>
              <a:t>Improper configuration, setup, and/or operations</a:t>
            </a:r>
          </a:p>
          <a:p>
            <a:pPr lvl="1"/>
            <a:r>
              <a:rPr lang="en-US" sz="2000" dirty="0"/>
              <a:t>Lack of review and testing before pushing out an update</a:t>
            </a:r>
          </a:p>
          <a:p>
            <a:pPr lvl="1"/>
            <a:r>
              <a:rPr lang="en-US" sz="2000" dirty="0"/>
              <a:t>Inconsistent setup or configurations of devices (i.e. some break and others don’t)</a:t>
            </a:r>
          </a:p>
          <a:p>
            <a:pPr lvl="1"/>
            <a:r>
              <a:rPr lang="en-US" sz="2000" dirty="0"/>
              <a:t>Not having all devices on the same version of software</a:t>
            </a:r>
          </a:p>
          <a:p>
            <a:pPr lvl="1"/>
            <a:r>
              <a:rPr lang="en-US" sz="2000" dirty="0"/>
              <a:t>Poor or incomplete documentation of existing systems</a:t>
            </a:r>
          </a:p>
          <a:p>
            <a:pPr lvl="1"/>
            <a:r>
              <a:rPr lang="en-US" sz="2000" dirty="0"/>
              <a:t>Inadequate training and supervision of personnel maintaining the system</a:t>
            </a:r>
          </a:p>
          <a:p>
            <a:r>
              <a:rPr lang="en-US" sz="3200" dirty="0"/>
              <a:t>Since no one wants to break things, needed updates are often postponed which making it even more difficult to maintain and secure the system</a:t>
            </a:r>
          </a:p>
          <a:p>
            <a:endParaRPr lang="en-US" sz="3200" dirty="0"/>
          </a:p>
        </p:txBody>
      </p:sp>
      <p:sp>
        <p:nvSpPr>
          <p:cNvPr id="4" name="Slide Number Placeholder 3">
            <a:extLst>
              <a:ext uri="{FF2B5EF4-FFF2-40B4-BE49-F238E27FC236}">
                <a16:creationId xmlns:a16="http://schemas.microsoft.com/office/drawing/2014/main" id="{08737D5E-FAE9-4F80-BC2B-31FB2DF77E1B}"/>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2079647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853B-CC29-476B-8978-FDFDF54D36A0}"/>
              </a:ext>
            </a:extLst>
          </p:cNvPr>
          <p:cNvSpPr>
            <a:spLocks noGrp="1"/>
          </p:cNvSpPr>
          <p:nvPr>
            <p:ph type="title"/>
          </p:nvPr>
        </p:nvSpPr>
        <p:spPr/>
        <p:txBody>
          <a:bodyPr/>
          <a:lstStyle/>
          <a:p>
            <a:r>
              <a:rPr lang="en-US" dirty="0"/>
              <a:t>Expediency is the # 1 Enemy of IT</a:t>
            </a:r>
          </a:p>
        </p:txBody>
      </p:sp>
      <p:sp>
        <p:nvSpPr>
          <p:cNvPr id="3" name="Content Placeholder 2">
            <a:extLst>
              <a:ext uri="{FF2B5EF4-FFF2-40B4-BE49-F238E27FC236}">
                <a16:creationId xmlns:a16="http://schemas.microsoft.com/office/drawing/2014/main" id="{D7C65773-F1F1-46FC-B0A0-254545040429}"/>
              </a:ext>
            </a:extLst>
          </p:cNvPr>
          <p:cNvSpPr>
            <a:spLocks noGrp="1"/>
          </p:cNvSpPr>
          <p:nvPr>
            <p:ph idx="1"/>
          </p:nvPr>
        </p:nvSpPr>
        <p:spPr>
          <a:xfrm>
            <a:off x="845573" y="1936955"/>
            <a:ext cx="10717161" cy="4444180"/>
          </a:xfrm>
        </p:spPr>
        <p:txBody>
          <a:bodyPr>
            <a:normAutofit fontScale="92500" lnSpcReduction="20000"/>
          </a:bodyPr>
          <a:lstStyle/>
          <a:p>
            <a:r>
              <a:rPr lang="en-US" sz="3200" dirty="0"/>
              <a:t>An amazing number of IT transgressions occur due to expediency:</a:t>
            </a:r>
          </a:p>
          <a:p>
            <a:pPr lvl="1"/>
            <a:r>
              <a:rPr lang="en-US" sz="2000" dirty="0"/>
              <a:t>Shared Passwords</a:t>
            </a:r>
          </a:p>
          <a:p>
            <a:pPr lvl="1"/>
            <a:r>
              <a:rPr lang="en-US" sz="2000" dirty="0"/>
              <a:t>Patching what should be replaced</a:t>
            </a:r>
          </a:p>
          <a:p>
            <a:pPr lvl="1"/>
            <a:r>
              <a:rPr lang="en-US" sz="2000" dirty="0"/>
              <a:t>Installing software patches before testing</a:t>
            </a:r>
          </a:p>
          <a:p>
            <a:pPr lvl="1"/>
            <a:r>
              <a:rPr lang="en-US" sz="2000" dirty="0"/>
              <a:t>Improper or lack of labelling of cabling or ports</a:t>
            </a:r>
          </a:p>
          <a:p>
            <a:pPr lvl="1"/>
            <a:r>
              <a:rPr lang="en-US" sz="2000" dirty="0"/>
              <a:t>Incomplete or missing documentation</a:t>
            </a:r>
          </a:p>
          <a:p>
            <a:pPr lvl="1"/>
            <a:r>
              <a:rPr lang="en-US" sz="2000" dirty="0"/>
              <a:t>Too many employees with administrative privileges</a:t>
            </a:r>
          </a:p>
          <a:p>
            <a:pPr lvl="1"/>
            <a:r>
              <a:rPr lang="en-US" sz="2000" dirty="0"/>
              <a:t>Installing new equipment or software without reading the instructions (Women, I know what you’re thinking)</a:t>
            </a:r>
          </a:p>
          <a:p>
            <a:pPr lvl="1"/>
            <a:r>
              <a:rPr lang="en-US" sz="2000" dirty="0"/>
              <a:t>No routine review of change logs (I mean-what could possibly happen)</a:t>
            </a:r>
          </a:p>
          <a:p>
            <a:pPr lvl="1"/>
            <a:r>
              <a:rPr lang="en-US" sz="2000" dirty="0"/>
              <a:t>Poor IT Hygiene-remember the jobs not done until you clean up afterwards</a:t>
            </a:r>
          </a:p>
          <a:p>
            <a:pPr lvl="1"/>
            <a:r>
              <a:rPr lang="en-US" sz="2000" dirty="0"/>
              <a:t>Sloppy procurement practices including:</a:t>
            </a:r>
          </a:p>
          <a:p>
            <a:pPr lvl="2"/>
            <a:r>
              <a:rPr lang="en-US" sz="1500" dirty="0"/>
              <a:t>Not completely analyzing business needs in advance resulting in poor or incomplete specifications</a:t>
            </a:r>
          </a:p>
          <a:p>
            <a:pPr lvl="2"/>
            <a:r>
              <a:rPr lang="en-US" sz="1500" dirty="0"/>
              <a:t>Not leveraging readily available research on products from Gartner, Forrester etc.</a:t>
            </a:r>
          </a:p>
          <a:p>
            <a:r>
              <a:rPr lang="en-US" sz="3200" b="1" dirty="0">
                <a:solidFill>
                  <a:srgbClr val="FF0000"/>
                </a:solidFill>
              </a:rPr>
              <a:t>Remember-faster is not necessarily efficient or better</a:t>
            </a:r>
          </a:p>
          <a:p>
            <a:pPr lvl="1"/>
            <a:endParaRPr lang="en-US" sz="2000" dirty="0"/>
          </a:p>
          <a:p>
            <a:pPr lvl="1"/>
            <a:endParaRPr lang="en-US" sz="2000" dirty="0"/>
          </a:p>
          <a:p>
            <a:pPr lvl="1"/>
            <a:endParaRPr lang="en-US" sz="3000" dirty="0"/>
          </a:p>
        </p:txBody>
      </p:sp>
      <p:sp>
        <p:nvSpPr>
          <p:cNvPr id="4" name="Slide Number Placeholder 3">
            <a:extLst>
              <a:ext uri="{FF2B5EF4-FFF2-40B4-BE49-F238E27FC236}">
                <a16:creationId xmlns:a16="http://schemas.microsoft.com/office/drawing/2014/main" id="{4348CC99-F5C6-4742-9EE3-99DC03C5452F}"/>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3721724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7172-0550-4561-8AAE-9C1FD95EB65D}"/>
              </a:ext>
            </a:extLst>
          </p:cNvPr>
          <p:cNvSpPr>
            <a:spLocks noGrp="1"/>
          </p:cNvSpPr>
          <p:nvPr>
            <p:ph type="title"/>
          </p:nvPr>
        </p:nvSpPr>
        <p:spPr>
          <a:xfrm>
            <a:off x="648929" y="286603"/>
            <a:ext cx="10953136" cy="1450757"/>
          </a:xfrm>
        </p:spPr>
        <p:txBody>
          <a:bodyPr/>
          <a:lstStyle/>
          <a:p>
            <a:r>
              <a:rPr lang="en-US" dirty="0"/>
              <a:t>High SPF’s Are only Good in Sunblock</a:t>
            </a:r>
          </a:p>
        </p:txBody>
      </p:sp>
      <p:sp>
        <p:nvSpPr>
          <p:cNvPr id="3" name="Content Placeholder 2">
            <a:extLst>
              <a:ext uri="{FF2B5EF4-FFF2-40B4-BE49-F238E27FC236}">
                <a16:creationId xmlns:a16="http://schemas.microsoft.com/office/drawing/2014/main" id="{B0E6A864-4C7B-4336-9C80-1D326D14B7F6}"/>
              </a:ext>
            </a:extLst>
          </p:cNvPr>
          <p:cNvSpPr>
            <a:spLocks noGrp="1"/>
          </p:cNvSpPr>
          <p:nvPr>
            <p:ph idx="1"/>
          </p:nvPr>
        </p:nvSpPr>
        <p:spPr>
          <a:xfrm>
            <a:off x="1097280" y="1936955"/>
            <a:ext cx="10058400" cy="4365522"/>
          </a:xfrm>
        </p:spPr>
        <p:txBody>
          <a:bodyPr>
            <a:normAutofit/>
          </a:bodyPr>
          <a:lstStyle/>
          <a:p>
            <a:r>
              <a:rPr lang="en-US" sz="3200" dirty="0"/>
              <a:t>A robust, resilient network has redundancies and the ability built into many systems to seamlessly switchover following a failure of the primary.</a:t>
            </a:r>
          </a:p>
          <a:p>
            <a:r>
              <a:rPr lang="en-US" sz="3200" dirty="0"/>
              <a:t>When systems go down frequently (even for good reasons) it could be indicative of a single point of failure (SPF)</a:t>
            </a:r>
          </a:p>
          <a:p>
            <a:r>
              <a:rPr lang="en-US" sz="3200" dirty="0"/>
              <a:t>Cost/Benefit may be the reason given but even for lower priority systems, advancing technology and virtualization has made eliminating SPF’s more achievable</a:t>
            </a:r>
          </a:p>
        </p:txBody>
      </p:sp>
      <p:sp>
        <p:nvSpPr>
          <p:cNvPr id="4" name="Slide Number Placeholder 3">
            <a:extLst>
              <a:ext uri="{FF2B5EF4-FFF2-40B4-BE49-F238E27FC236}">
                <a16:creationId xmlns:a16="http://schemas.microsoft.com/office/drawing/2014/main" id="{F69298AE-0679-43E2-9F2E-7A227815EF1F}"/>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3035903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125F-BCDF-4037-8927-1A913C0017B7}"/>
              </a:ext>
            </a:extLst>
          </p:cNvPr>
          <p:cNvSpPr>
            <a:spLocks noGrp="1"/>
          </p:cNvSpPr>
          <p:nvPr>
            <p:ph type="title"/>
          </p:nvPr>
        </p:nvSpPr>
        <p:spPr>
          <a:xfrm>
            <a:off x="462117" y="286603"/>
            <a:ext cx="11061289" cy="973485"/>
          </a:xfrm>
        </p:spPr>
        <p:txBody>
          <a:bodyPr/>
          <a:lstStyle/>
          <a:p>
            <a:pPr algn="ctr"/>
            <a:r>
              <a:rPr lang="en-US" dirty="0"/>
              <a:t>Refreshment is More Than Replacement</a:t>
            </a:r>
          </a:p>
        </p:txBody>
      </p:sp>
      <p:sp>
        <p:nvSpPr>
          <p:cNvPr id="3" name="Content Placeholder 2">
            <a:extLst>
              <a:ext uri="{FF2B5EF4-FFF2-40B4-BE49-F238E27FC236}">
                <a16:creationId xmlns:a16="http://schemas.microsoft.com/office/drawing/2014/main" id="{2AC4BE41-97B9-4654-830C-D5A1CF48F1F6}"/>
              </a:ext>
            </a:extLst>
          </p:cNvPr>
          <p:cNvSpPr>
            <a:spLocks noGrp="1"/>
          </p:cNvSpPr>
          <p:nvPr>
            <p:ph idx="1"/>
          </p:nvPr>
        </p:nvSpPr>
        <p:spPr>
          <a:xfrm>
            <a:off x="570271" y="1720645"/>
            <a:ext cx="11208774" cy="4650658"/>
          </a:xfrm>
        </p:spPr>
        <p:txBody>
          <a:bodyPr>
            <a:normAutofit fontScale="92500" lnSpcReduction="10000"/>
          </a:bodyPr>
          <a:lstStyle/>
          <a:p>
            <a:r>
              <a:rPr lang="en-US" sz="3000" dirty="0"/>
              <a:t>Every asset in the network has a useful life and should be scheduled for replacement the day it is installed, typically called a technology refresh cycle</a:t>
            </a:r>
          </a:p>
          <a:p>
            <a:pPr lvl="1"/>
            <a:r>
              <a:rPr lang="en-US" sz="2800" dirty="0"/>
              <a:t>5 Years for Infrastructure</a:t>
            </a:r>
          </a:p>
          <a:p>
            <a:pPr lvl="1"/>
            <a:r>
              <a:rPr lang="en-US" sz="2800" dirty="0"/>
              <a:t>3-4 Years for end points (comp</a:t>
            </a:r>
            <a:r>
              <a:rPr lang="en-US" sz="3200" dirty="0"/>
              <a:t>uters, laptops, building cameras, desk phones)</a:t>
            </a:r>
          </a:p>
          <a:p>
            <a:pPr lvl="1"/>
            <a:r>
              <a:rPr lang="en-US" sz="3200" dirty="0"/>
              <a:t>3-4 Years for iPads, iPhone, etc.</a:t>
            </a:r>
          </a:p>
          <a:p>
            <a:r>
              <a:rPr lang="en-US" sz="3000" dirty="0"/>
              <a:t>Often the old is simply replaced with the new without utilizing new capabilities or considering if the existing configuration is optimal </a:t>
            </a:r>
          </a:p>
          <a:p>
            <a:pPr lvl="1"/>
            <a:r>
              <a:rPr lang="en-US" sz="2800" dirty="0"/>
              <a:t>This could be a sign of lack of knowledge, training, time or resources resulting in a staff who stays with the “known” out of fear that they may break something.</a:t>
            </a:r>
          </a:p>
          <a:p>
            <a:pPr lvl="1"/>
            <a:r>
              <a:rPr lang="en-US" sz="2800" dirty="0"/>
              <a:t>It is also another form of expediency </a:t>
            </a:r>
          </a:p>
          <a:p>
            <a:endParaRPr lang="en-US" sz="3000" dirty="0"/>
          </a:p>
          <a:p>
            <a:endParaRPr lang="en-US" sz="3200" dirty="0"/>
          </a:p>
        </p:txBody>
      </p:sp>
      <p:sp>
        <p:nvSpPr>
          <p:cNvPr id="4" name="Slide Number Placeholder 3">
            <a:extLst>
              <a:ext uri="{FF2B5EF4-FFF2-40B4-BE49-F238E27FC236}">
                <a16:creationId xmlns:a16="http://schemas.microsoft.com/office/drawing/2014/main" id="{2150F50B-AD5B-442E-8B4B-97FA1D8ACC6C}"/>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3113801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DA846-D61E-4A50-9CB5-07B08466BD0D}"/>
              </a:ext>
            </a:extLst>
          </p:cNvPr>
          <p:cNvSpPr>
            <a:spLocks noGrp="1"/>
          </p:cNvSpPr>
          <p:nvPr>
            <p:ph type="title"/>
          </p:nvPr>
        </p:nvSpPr>
        <p:spPr/>
        <p:txBody>
          <a:bodyPr/>
          <a:lstStyle/>
          <a:p>
            <a:r>
              <a:rPr lang="en-US" dirty="0"/>
              <a:t>Buy Once, Use Many</a:t>
            </a:r>
          </a:p>
        </p:txBody>
      </p:sp>
      <p:sp>
        <p:nvSpPr>
          <p:cNvPr id="3" name="Content Placeholder 2">
            <a:extLst>
              <a:ext uri="{FF2B5EF4-FFF2-40B4-BE49-F238E27FC236}">
                <a16:creationId xmlns:a16="http://schemas.microsoft.com/office/drawing/2014/main" id="{1D0B49D7-2F83-4A84-97FC-A1A3E1BC29A2}"/>
              </a:ext>
            </a:extLst>
          </p:cNvPr>
          <p:cNvSpPr>
            <a:spLocks noGrp="1"/>
          </p:cNvSpPr>
          <p:nvPr>
            <p:ph idx="1"/>
          </p:nvPr>
        </p:nvSpPr>
        <p:spPr>
          <a:xfrm>
            <a:off x="1097280" y="1936955"/>
            <a:ext cx="10058400" cy="4395019"/>
          </a:xfrm>
        </p:spPr>
        <p:txBody>
          <a:bodyPr>
            <a:normAutofit fontScale="92500" lnSpcReduction="10000"/>
          </a:bodyPr>
          <a:lstStyle/>
          <a:p>
            <a:r>
              <a:rPr lang="en-US" sz="3200" dirty="0"/>
              <a:t>The diversity and many lines of business in a general government often result in numerous applications.  My prior City:</a:t>
            </a:r>
            <a:endParaRPr lang="en-US" sz="2000" dirty="0"/>
          </a:p>
          <a:p>
            <a:pPr lvl="1"/>
            <a:r>
              <a:rPr lang="en-US" sz="2000" dirty="0"/>
              <a:t> Had 10 computer applications that record revenue for the city</a:t>
            </a:r>
          </a:p>
          <a:p>
            <a:pPr lvl="1"/>
            <a:r>
              <a:rPr lang="en-US" sz="2000" dirty="0"/>
              <a:t>Thirty- four separate, significant department applications  supported by three application support personnel in IT</a:t>
            </a:r>
          </a:p>
          <a:p>
            <a:pPr lvl="1"/>
            <a:r>
              <a:rPr lang="en-US" sz="2000" dirty="0"/>
              <a:t>At any given time is in the process of acquiring and implementing three to four independent applications</a:t>
            </a:r>
          </a:p>
          <a:p>
            <a:r>
              <a:rPr lang="en-US" sz="3200" dirty="0"/>
              <a:t>With increasing functionality and flexibility of computer applications, the potential cost savings of utilizing one application for multiple purposes and multiple departments is huge. </a:t>
            </a:r>
          </a:p>
          <a:p>
            <a:pPr lvl="1"/>
            <a:endParaRPr lang="en-US" sz="2000" dirty="0"/>
          </a:p>
        </p:txBody>
      </p:sp>
      <p:sp>
        <p:nvSpPr>
          <p:cNvPr id="4" name="Slide Number Placeholder 3">
            <a:extLst>
              <a:ext uri="{FF2B5EF4-FFF2-40B4-BE49-F238E27FC236}">
                <a16:creationId xmlns:a16="http://schemas.microsoft.com/office/drawing/2014/main" id="{E47FECCE-A741-4FA2-8B01-CCB714D38F0D}"/>
              </a:ext>
            </a:extLst>
          </p:cNvPr>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1609408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B98C-C489-4721-B384-B15DA42AC104}"/>
              </a:ext>
            </a:extLst>
          </p:cNvPr>
          <p:cNvSpPr>
            <a:spLocks noGrp="1"/>
          </p:cNvSpPr>
          <p:nvPr>
            <p:ph type="title"/>
          </p:nvPr>
        </p:nvSpPr>
        <p:spPr>
          <a:xfrm>
            <a:off x="658761" y="286603"/>
            <a:ext cx="10697497" cy="1450757"/>
          </a:xfrm>
        </p:spPr>
        <p:txBody>
          <a:bodyPr/>
          <a:lstStyle/>
          <a:p>
            <a:pPr algn="ctr"/>
            <a:r>
              <a:rPr lang="en-US" dirty="0"/>
              <a:t>What You Are Asking For May Not Be What You Want or Need</a:t>
            </a:r>
          </a:p>
        </p:txBody>
      </p:sp>
      <p:sp>
        <p:nvSpPr>
          <p:cNvPr id="3" name="Content Placeholder 2">
            <a:extLst>
              <a:ext uri="{FF2B5EF4-FFF2-40B4-BE49-F238E27FC236}">
                <a16:creationId xmlns:a16="http://schemas.microsoft.com/office/drawing/2014/main" id="{A5BDC1B6-0C62-4710-AB05-58D6661EF67E}"/>
              </a:ext>
            </a:extLst>
          </p:cNvPr>
          <p:cNvSpPr>
            <a:spLocks noGrp="1"/>
          </p:cNvSpPr>
          <p:nvPr>
            <p:ph idx="1"/>
          </p:nvPr>
        </p:nvSpPr>
        <p:spPr>
          <a:xfrm>
            <a:off x="658761" y="1848464"/>
            <a:ext cx="11041626" cy="4562167"/>
          </a:xfrm>
        </p:spPr>
        <p:txBody>
          <a:bodyPr>
            <a:normAutofit lnSpcReduction="10000"/>
          </a:bodyPr>
          <a:lstStyle/>
          <a:p>
            <a:r>
              <a:rPr lang="en-US" sz="3000" dirty="0"/>
              <a:t>IT has become so integrated into every department’s business processes that it has become impossible to function without it. </a:t>
            </a:r>
          </a:p>
          <a:p>
            <a:r>
              <a:rPr lang="en-US" sz="3000" dirty="0"/>
              <a:t>Imagine an organization that decided all supervision of employees would be performed by HR</a:t>
            </a:r>
          </a:p>
          <a:p>
            <a:r>
              <a:rPr lang="en-US" sz="3000" dirty="0"/>
              <a:t>As dysfunctional and inefficient as that sounds, we often try to do the same with IT by seeking turnkey IT solutions with only minimal departmental involvement or understanding</a:t>
            </a:r>
          </a:p>
          <a:p>
            <a:r>
              <a:rPr lang="en-US" sz="3000" dirty="0"/>
              <a:t>The result is both predictable and avoidable if from the director down, the time is invested to know the tradeoffs of the various solutions and the department is closely involved in every step.</a:t>
            </a:r>
          </a:p>
          <a:p>
            <a:endParaRPr lang="en-US" sz="3200" dirty="0"/>
          </a:p>
        </p:txBody>
      </p:sp>
      <p:sp>
        <p:nvSpPr>
          <p:cNvPr id="4" name="Slide Number Placeholder 3">
            <a:extLst>
              <a:ext uri="{FF2B5EF4-FFF2-40B4-BE49-F238E27FC236}">
                <a16:creationId xmlns:a16="http://schemas.microsoft.com/office/drawing/2014/main" id="{D6031BE0-E32A-4A2C-AD2F-6FA38DDA5FBD}"/>
              </a:ext>
            </a:extLst>
          </p:cNvPr>
          <p:cNvSpPr>
            <a:spLocks noGrp="1"/>
          </p:cNvSpPr>
          <p:nvPr>
            <p:ph type="sldNum" sz="quarter" idx="12"/>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2839068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9203-AEA0-4918-A9E7-AFF46FF018B2}"/>
              </a:ext>
            </a:extLst>
          </p:cNvPr>
          <p:cNvSpPr>
            <a:spLocks noGrp="1"/>
          </p:cNvSpPr>
          <p:nvPr>
            <p:ph type="title"/>
          </p:nvPr>
        </p:nvSpPr>
        <p:spPr>
          <a:xfrm>
            <a:off x="668594" y="286604"/>
            <a:ext cx="10923638" cy="1188236"/>
          </a:xfrm>
        </p:spPr>
        <p:txBody>
          <a:bodyPr/>
          <a:lstStyle/>
          <a:p>
            <a:r>
              <a:rPr lang="en-US" dirty="0"/>
              <a:t>You Can’t Learn to Swim by Watching</a:t>
            </a:r>
          </a:p>
        </p:txBody>
      </p:sp>
      <p:sp>
        <p:nvSpPr>
          <p:cNvPr id="3" name="Content Placeholder 2">
            <a:extLst>
              <a:ext uri="{FF2B5EF4-FFF2-40B4-BE49-F238E27FC236}">
                <a16:creationId xmlns:a16="http://schemas.microsoft.com/office/drawing/2014/main" id="{E31CB7BA-52C1-4A5D-AE21-D329C304DE19}"/>
              </a:ext>
            </a:extLst>
          </p:cNvPr>
          <p:cNvSpPr>
            <a:spLocks noGrp="1"/>
          </p:cNvSpPr>
          <p:nvPr>
            <p:ph idx="1"/>
          </p:nvPr>
        </p:nvSpPr>
        <p:spPr>
          <a:xfrm>
            <a:off x="1097280" y="1936955"/>
            <a:ext cx="10058400" cy="4336026"/>
          </a:xfrm>
        </p:spPr>
        <p:txBody>
          <a:bodyPr>
            <a:noAutofit/>
          </a:bodyPr>
          <a:lstStyle/>
          <a:p>
            <a:r>
              <a:rPr lang="en-US" sz="2600" dirty="0"/>
              <a:t>Departments often expect IT to have all the knowledge of not only the application itself but of the department’s operations, how they use the application and what reports they need.</a:t>
            </a:r>
          </a:p>
          <a:p>
            <a:r>
              <a:rPr lang="en-US" sz="2600" dirty="0"/>
              <a:t>The  reality is that the application is a tool to make their operation more efficient and the department will only fully utilize the tool if they understand it from various perspectives</a:t>
            </a:r>
          </a:p>
          <a:p>
            <a:r>
              <a:rPr lang="en-US" sz="2600" dirty="0"/>
              <a:t>Consider requiring departments to have at least one technically oriented position in the department, build it into the job description and interview for it. Include IT in the interview panel.</a:t>
            </a:r>
          </a:p>
        </p:txBody>
      </p:sp>
      <p:sp>
        <p:nvSpPr>
          <p:cNvPr id="4" name="Slide Number Placeholder 3">
            <a:extLst>
              <a:ext uri="{FF2B5EF4-FFF2-40B4-BE49-F238E27FC236}">
                <a16:creationId xmlns:a16="http://schemas.microsoft.com/office/drawing/2014/main" id="{8E991430-54F8-4FDF-90C8-32E693D0B9D9}"/>
              </a:ext>
            </a:extLst>
          </p:cNvPr>
          <p:cNvSpPr>
            <a:spLocks noGrp="1"/>
          </p:cNvSpPr>
          <p:nvPr>
            <p:ph type="sldNum" sz="quarter" idx="12"/>
          </p:nvPr>
        </p:nvSpPr>
        <p:spPr/>
        <p:txBody>
          <a:bodyPr/>
          <a:lstStyle/>
          <a:p>
            <a:fld id="{3A98EE3D-8CD1-4C3F-BD1C-C98C9596463C}" type="slidenum">
              <a:rPr lang="en-US" smtClean="0"/>
              <a:t>47</a:t>
            </a:fld>
            <a:endParaRPr lang="en-US" dirty="0"/>
          </a:p>
        </p:txBody>
      </p:sp>
    </p:spTree>
    <p:extLst>
      <p:ext uri="{BB962C8B-B14F-4D97-AF65-F5344CB8AC3E}">
        <p14:creationId xmlns:p14="http://schemas.microsoft.com/office/powerpoint/2010/main" val="282817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1866-D026-4C82-DA38-6076D6886620}"/>
              </a:ext>
            </a:extLst>
          </p:cNvPr>
          <p:cNvSpPr>
            <a:spLocks noGrp="1"/>
          </p:cNvSpPr>
          <p:nvPr>
            <p:ph type="title"/>
          </p:nvPr>
        </p:nvSpPr>
        <p:spPr>
          <a:xfrm>
            <a:off x="662709" y="320675"/>
            <a:ext cx="10515600" cy="1325563"/>
          </a:xfrm>
        </p:spPr>
        <p:txBody>
          <a:bodyPr/>
          <a:lstStyle/>
          <a:p>
            <a:pPr algn="ctr"/>
            <a:r>
              <a:rPr lang="en-US" dirty="0"/>
              <a:t>Architecture and Applications- Question 1</a:t>
            </a:r>
          </a:p>
        </p:txBody>
      </p:sp>
      <p:sp>
        <p:nvSpPr>
          <p:cNvPr id="3" name="Content Placeholder 2">
            <a:extLst>
              <a:ext uri="{FF2B5EF4-FFF2-40B4-BE49-F238E27FC236}">
                <a16:creationId xmlns:a16="http://schemas.microsoft.com/office/drawing/2014/main" id="{5B38C547-8234-31DD-CD7E-2A3614544A12}"/>
              </a:ext>
            </a:extLst>
          </p:cNvPr>
          <p:cNvSpPr>
            <a:spLocks noGrp="1"/>
          </p:cNvSpPr>
          <p:nvPr>
            <p:ph idx="1"/>
          </p:nvPr>
        </p:nvSpPr>
        <p:spPr/>
        <p:txBody>
          <a:bodyPr/>
          <a:lstStyle/>
          <a:p>
            <a:r>
              <a:rPr lang="en-US" sz="3200" dirty="0"/>
              <a:t>An example of poor IT hygiene is:</a:t>
            </a:r>
          </a:p>
          <a:p>
            <a:pPr marL="514350" indent="-514350">
              <a:buFont typeface="+mj-lt"/>
              <a:buAutoNum type="alphaLcParenR"/>
            </a:pPr>
            <a:r>
              <a:rPr lang="en-US" dirty="0"/>
              <a:t>Deactivating a terminated employee in Active Directory but not deleting their profile</a:t>
            </a:r>
          </a:p>
          <a:p>
            <a:pPr marL="514350" indent="-514350">
              <a:buFont typeface="+mj-lt"/>
              <a:buAutoNum type="alphaLcParenR"/>
            </a:pPr>
            <a:r>
              <a:rPr lang="en-US" dirty="0"/>
              <a:t>Not documenting a configuration change to a network router</a:t>
            </a:r>
          </a:p>
          <a:p>
            <a:pPr marL="514350" indent="-514350">
              <a:buFont typeface="+mj-lt"/>
              <a:buAutoNum type="alphaLcParenR"/>
            </a:pPr>
            <a:r>
              <a:rPr lang="en-US" dirty="0"/>
              <a:t>Getting caught in the hallway by an employee, fixing their problem on the spot but not generating a help desk ticket</a:t>
            </a:r>
          </a:p>
          <a:p>
            <a:pPr marL="514350" indent="-514350">
              <a:buFont typeface="+mj-lt"/>
              <a:buAutoNum type="alphaLcParenR"/>
            </a:pPr>
            <a:r>
              <a:rPr lang="en-US" dirty="0"/>
              <a:t>Not properly bundling and labeling cable runs</a:t>
            </a:r>
          </a:p>
          <a:p>
            <a:pPr marL="514350" indent="-514350">
              <a:buFont typeface="+mj-lt"/>
              <a:buAutoNum type="alphaLcParenR"/>
            </a:pPr>
            <a:r>
              <a:rPr lang="en-US" dirty="0"/>
              <a:t>All of the above</a:t>
            </a:r>
          </a:p>
        </p:txBody>
      </p:sp>
      <p:sp>
        <p:nvSpPr>
          <p:cNvPr id="4" name="Slide Number Placeholder 3">
            <a:extLst>
              <a:ext uri="{FF2B5EF4-FFF2-40B4-BE49-F238E27FC236}">
                <a16:creationId xmlns:a16="http://schemas.microsoft.com/office/drawing/2014/main" id="{E6FF3624-0E26-24E0-F07E-0C8A2A29B115}"/>
              </a:ext>
            </a:extLst>
          </p:cNvPr>
          <p:cNvSpPr>
            <a:spLocks noGrp="1"/>
          </p:cNvSpPr>
          <p:nvPr>
            <p:ph type="sldNum" sz="quarter" idx="12"/>
          </p:nvPr>
        </p:nvSpPr>
        <p:spPr/>
        <p:txBody>
          <a:bodyPr/>
          <a:lstStyle/>
          <a:p>
            <a:fld id="{3A98EE3D-8CD1-4C3F-BD1C-C98C9596463C}" type="slidenum">
              <a:rPr lang="en-US" smtClean="0"/>
              <a:t>48</a:t>
            </a:fld>
            <a:endParaRPr lang="en-US" dirty="0"/>
          </a:p>
        </p:txBody>
      </p:sp>
    </p:spTree>
    <p:extLst>
      <p:ext uri="{BB962C8B-B14F-4D97-AF65-F5344CB8AC3E}">
        <p14:creationId xmlns:p14="http://schemas.microsoft.com/office/powerpoint/2010/main" val="2858398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BC90-0AAA-84E9-3E56-E985AE3F100D}"/>
              </a:ext>
            </a:extLst>
          </p:cNvPr>
          <p:cNvSpPr>
            <a:spLocks noGrp="1"/>
          </p:cNvSpPr>
          <p:nvPr>
            <p:ph type="title"/>
          </p:nvPr>
        </p:nvSpPr>
        <p:spPr>
          <a:xfrm>
            <a:off x="1097279" y="286604"/>
            <a:ext cx="10192761" cy="968440"/>
          </a:xfrm>
        </p:spPr>
        <p:txBody>
          <a:bodyPr/>
          <a:lstStyle/>
          <a:p>
            <a:r>
              <a:rPr lang="en-US" dirty="0"/>
              <a:t>Architecture and Applications- Question 2</a:t>
            </a:r>
          </a:p>
        </p:txBody>
      </p:sp>
      <p:sp>
        <p:nvSpPr>
          <p:cNvPr id="3" name="Content Placeholder 2">
            <a:extLst>
              <a:ext uri="{FF2B5EF4-FFF2-40B4-BE49-F238E27FC236}">
                <a16:creationId xmlns:a16="http://schemas.microsoft.com/office/drawing/2014/main" id="{6558082B-D439-0988-96C6-3811B6E39178}"/>
              </a:ext>
            </a:extLst>
          </p:cNvPr>
          <p:cNvSpPr>
            <a:spLocks noGrp="1"/>
          </p:cNvSpPr>
          <p:nvPr>
            <p:ph idx="1"/>
          </p:nvPr>
        </p:nvSpPr>
        <p:spPr>
          <a:xfrm>
            <a:off x="1097280" y="1763486"/>
            <a:ext cx="10058400" cy="4105608"/>
          </a:xfrm>
        </p:spPr>
        <p:txBody>
          <a:bodyPr>
            <a:normAutofit/>
          </a:bodyPr>
          <a:lstStyle/>
          <a:p>
            <a:r>
              <a:rPr lang="en-US" sz="3200" dirty="0"/>
              <a:t>A goal of refreshment is:</a:t>
            </a:r>
          </a:p>
          <a:p>
            <a:r>
              <a:rPr lang="en-US" dirty="0"/>
              <a:t>a)  Replacing critical hardware before it fails</a:t>
            </a:r>
          </a:p>
          <a:p>
            <a:r>
              <a:rPr lang="en-US" dirty="0"/>
              <a:t>b)  Taking advantage of new hardware technology to improve efficiency and reliability</a:t>
            </a:r>
          </a:p>
          <a:p>
            <a:r>
              <a:rPr lang="en-US" dirty="0"/>
              <a:t>c)  Take a fresh look at network configurations to make sure they have been optimized</a:t>
            </a:r>
          </a:p>
          <a:p>
            <a:r>
              <a:rPr lang="en-US" dirty="0"/>
              <a:t>d)  All of the above</a:t>
            </a:r>
          </a:p>
        </p:txBody>
      </p:sp>
      <p:sp>
        <p:nvSpPr>
          <p:cNvPr id="4" name="Slide Number Placeholder 3">
            <a:extLst>
              <a:ext uri="{FF2B5EF4-FFF2-40B4-BE49-F238E27FC236}">
                <a16:creationId xmlns:a16="http://schemas.microsoft.com/office/drawing/2014/main" id="{9D98E819-3AC1-0EF4-3353-FE7308B03A53}"/>
              </a:ext>
            </a:extLst>
          </p:cNvPr>
          <p:cNvSpPr>
            <a:spLocks noGrp="1"/>
          </p:cNvSpPr>
          <p:nvPr>
            <p:ph type="sldNum" sz="quarter" idx="12"/>
          </p:nvPr>
        </p:nvSpPr>
        <p:spPr/>
        <p:txBody>
          <a:bodyPr/>
          <a:lstStyle/>
          <a:p>
            <a:fld id="{3A98EE3D-8CD1-4C3F-BD1C-C98C9596463C}" type="slidenum">
              <a:rPr lang="en-US" smtClean="0"/>
              <a:t>49</a:t>
            </a:fld>
            <a:endParaRPr lang="en-US" dirty="0"/>
          </a:p>
        </p:txBody>
      </p:sp>
    </p:spTree>
    <p:extLst>
      <p:ext uri="{BB962C8B-B14F-4D97-AF65-F5344CB8AC3E}">
        <p14:creationId xmlns:p14="http://schemas.microsoft.com/office/powerpoint/2010/main" val="45421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CF1C-0E85-4C6F-86AE-C2248F6D6DB4}"/>
              </a:ext>
            </a:extLst>
          </p:cNvPr>
          <p:cNvSpPr>
            <a:spLocks noGrp="1"/>
          </p:cNvSpPr>
          <p:nvPr>
            <p:ph type="title"/>
          </p:nvPr>
        </p:nvSpPr>
        <p:spPr/>
        <p:txBody>
          <a:bodyPr/>
          <a:lstStyle/>
          <a:p>
            <a:pPr algn="ctr"/>
            <a:r>
              <a:rPr lang="en-US" dirty="0"/>
              <a:t>Sub-Clichés for KWYDK</a:t>
            </a:r>
          </a:p>
        </p:txBody>
      </p:sp>
      <p:sp>
        <p:nvSpPr>
          <p:cNvPr id="3" name="Content Placeholder 2">
            <a:extLst>
              <a:ext uri="{FF2B5EF4-FFF2-40B4-BE49-F238E27FC236}">
                <a16:creationId xmlns:a16="http://schemas.microsoft.com/office/drawing/2014/main" id="{B6AFF405-84E8-4575-9979-066F48F7E18C}"/>
              </a:ext>
            </a:extLst>
          </p:cNvPr>
          <p:cNvSpPr>
            <a:spLocks noGrp="1"/>
          </p:cNvSpPr>
          <p:nvPr>
            <p:ph idx="1"/>
          </p:nvPr>
        </p:nvSpPr>
        <p:spPr>
          <a:xfrm>
            <a:off x="831273" y="1922107"/>
            <a:ext cx="10760363" cy="4376056"/>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r>
              <a:rPr lang="en-US" sz="2800" dirty="0"/>
              <a:t>If you understand the big picture you can drill down as needed.</a:t>
            </a:r>
          </a:p>
          <a:p>
            <a:pPr>
              <a:buFont typeface="Wingdings" panose="05000000000000000000" pitchFamily="2" charset="2"/>
              <a:buChar char="§"/>
            </a:pPr>
            <a:r>
              <a:rPr lang="en-US" sz="2800" dirty="0"/>
              <a:t>You can only learn a foreign language by practicing.</a:t>
            </a:r>
          </a:p>
          <a:p>
            <a:pPr>
              <a:buFont typeface="Wingdings" panose="05000000000000000000" pitchFamily="2" charset="2"/>
              <a:buChar char="§"/>
            </a:pPr>
            <a:r>
              <a:rPr lang="en-US" sz="2800" dirty="0"/>
              <a:t>Love it or Hate it, Generative AI is the New Normal</a:t>
            </a:r>
          </a:p>
          <a:p>
            <a:pPr>
              <a:buFont typeface="Wingdings" panose="05000000000000000000" pitchFamily="2" charset="2"/>
              <a:buChar char="§"/>
            </a:pPr>
            <a:r>
              <a:rPr lang="en-US" sz="2800" dirty="0"/>
              <a:t>Technology is Amoral </a:t>
            </a:r>
          </a:p>
          <a:p>
            <a:endParaRPr lang="en-US" sz="3200" dirty="0"/>
          </a:p>
          <a:p>
            <a:endParaRPr lang="en-US" sz="3200" dirty="0"/>
          </a:p>
        </p:txBody>
      </p:sp>
      <p:sp>
        <p:nvSpPr>
          <p:cNvPr id="4" name="Slide Number Placeholder 3">
            <a:extLst>
              <a:ext uri="{FF2B5EF4-FFF2-40B4-BE49-F238E27FC236}">
                <a16:creationId xmlns:a16="http://schemas.microsoft.com/office/drawing/2014/main" id="{843B6A16-82EA-48E7-8580-FAAFC7F6D452}"/>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797949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616C-82B8-04D5-1AB2-47D05E5730B9}"/>
              </a:ext>
            </a:extLst>
          </p:cNvPr>
          <p:cNvSpPr>
            <a:spLocks noGrp="1"/>
          </p:cNvSpPr>
          <p:nvPr>
            <p:ph type="title"/>
          </p:nvPr>
        </p:nvSpPr>
        <p:spPr>
          <a:xfrm>
            <a:off x="1097280" y="286604"/>
            <a:ext cx="10058400" cy="1129242"/>
          </a:xfrm>
        </p:spPr>
        <p:txBody>
          <a:bodyPr/>
          <a:lstStyle/>
          <a:p>
            <a:pPr algn="ctr"/>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Architecture and Applications- Question 3</a:t>
            </a:r>
            <a:endParaRPr lang="en-US" dirty="0"/>
          </a:p>
        </p:txBody>
      </p:sp>
      <p:sp>
        <p:nvSpPr>
          <p:cNvPr id="3" name="Content Placeholder 2">
            <a:extLst>
              <a:ext uri="{FF2B5EF4-FFF2-40B4-BE49-F238E27FC236}">
                <a16:creationId xmlns:a16="http://schemas.microsoft.com/office/drawing/2014/main" id="{0AE3F7D5-99C1-F58F-1564-ABC076D61D82}"/>
              </a:ext>
            </a:extLst>
          </p:cNvPr>
          <p:cNvSpPr>
            <a:spLocks noGrp="1"/>
          </p:cNvSpPr>
          <p:nvPr>
            <p:ph idx="1"/>
          </p:nvPr>
        </p:nvSpPr>
        <p:spPr/>
        <p:txBody>
          <a:bodyPr>
            <a:normAutofit/>
          </a:bodyPr>
          <a:lstStyle/>
          <a:p>
            <a:pPr marL="0" indent="0">
              <a:buNone/>
            </a:pPr>
            <a:r>
              <a:rPr lang="en-US" sz="3600" dirty="0"/>
              <a:t>Single Points of Failure can be:</a:t>
            </a:r>
          </a:p>
          <a:p>
            <a:pPr marL="0" indent="0">
              <a:buNone/>
            </a:pPr>
            <a:endParaRPr lang="en-US" sz="3600" dirty="0"/>
          </a:p>
          <a:p>
            <a:pPr marL="514350" indent="-514350">
              <a:buFont typeface="+mj-lt"/>
              <a:buAutoNum type="alphaLcParenR"/>
            </a:pPr>
            <a:r>
              <a:rPr lang="en-US" dirty="0"/>
              <a:t>Software</a:t>
            </a:r>
          </a:p>
          <a:p>
            <a:pPr marL="514350" indent="-514350">
              <a:buFont typeface="+mj-lt"/>
              <a:buAutoNum type="alphaLcParenR"/>
            </a:pPr>
            <a:r>
              <a:rPr lang="en-US" dirty="0"/>
              <a:t>Hardware</a:t>
            </a:r>
          </a:p>
          <a:p>
            <a:pPr marL="514350" indent="-514350">
              <a:buFont typeface="+mj-lt"/>
              <a:buAutoNum type="alphaLcParenR"/>
            </a:pPr>
            <a:r>
              <a:rPr lang="en-US" dirty="0"/>
              <a:t>Infrastructure (cabling, facilities etc.)</a:t>
            </a:r>
          </a:p>
          <a:p>
            <a:pPr marL="514350" indent="-514350">
              <a:buFont typeface="+mj-lt"/>
              <a:buAutoNum type="alphaLcParenR"/>
            </a:pPr>
            <a:r>
              <a:rPr lang="en-US" dirty="0"/>
              <a:t>People</a:t>
            </a:r>
          </a:p>
          <a:p>
            <a:pPr marL="514350" indent="-514350">
              <a:buFont typeface="+mj-lt"/>
              <a:buAutoNum type="alphaLcParenR"/>
            </a:pPr>
            <a:r>
              <a:rPr lang="en-US" dirty="0"/>
              <a:t>All of the above</a:t>
            </a:r>
          </a:p>
        </p:txBody>
      </p:sp>
      <p:sp>
        <p:nvSpPr>
          <p:cNvPr id="4" name="Slide Number Placeholder 3">
            <a:extLst>
              <a:ext uri="{FF2B5EF4-FFF2-40B4-BE49-F238E27FC236}">
                <a16:creationId xmlns:a16="http://schemas.microsoft.com/office/drawing/2014/main" id="{19133825-A67F-E3B1-2905-D38DBF4E6D44}"/>
              </a:ext>
            </a:extLst>
          </p:cNvPr>
          <p:cNvSpPr>
            <a:spLocks noGrp="1"/>
          </p:cNvSpPr>
          <p:nvPr>
            <p:ph type="sldNum" sz="quarter" idx="12"/>
          </p:nvPr>
        </p:nvSpPr>
        <p:spPr/>
        <p:txBody>
          <a:bodyPr/>
          <a:lstStyle/>
          <a:p>
            <a:fld id="{3A98EE3D-8CD1-4C3F-BD1C-C98C9596463C}" type="slidenum">
              <a:rPr lang="en-US" smtClean="0"/>
              <a:t>50</a:t>
            </a:fld>
            <a:endParaRPr lang="en-US" dirty="0"/>
          </a:p>
        </p:txBody>
      </p:sp>
    </p:spTree>
    <p:extLst>
      <p:ext uri="{BB962C8B-B14F-4D97-AF65-F5344CB8AC3E}">
        <p14:creationId xmlns:p14="http://schemas.microsoft.com/office/powerpoint/2010/main" val="635095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CE79-2480-7B3D-EC09-324FA5DCE7DE}"/>
              </a:ext>
            </a:extLst>
          </p:cNvPr>
          <p:cNvSpPr>
            <a:spLocks noGrp="1"/>
          </p:cNvSpPr>
          <p:nvPr>
            <p:ph type="title"/>
          </p:nvPr>
        </p:nvSpPr>
        <p:spPr>
          <a:xfrm>
            <a:off x="943897" y="286603"/>
            <a:ext cx="10211783" cy="1158739"/>
          </a:xfrm>
        </p:spPr>
        <p:txBody>
          <a:bodyPr>
            <a:normAutofit/>
          </a:bodyPr>
          <a:lstStyle/>
          <a:p>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Architecture and Applications- Question 4</a:t>
            </a:r>
            <a:endParaRPr lang="en-US" sz="4400" dirty="0"/>
          </a:p>
        </p:txBody>
      </p:sp>
      <p:sp>
        <p:nvSpPr>
          <p:cNvPr id="3" name="Content Placeholder 2">
            <a:extLst>
              <a:ext uri="{FF2B5EF4-FFF2-40B4-BE49-F238E27FC236}">
                <a16:creationId xmlns:a16="http://schemas.microsoft.com/office/drawing/2014/main" id="{E1DEF14B-AF3D-04DA-5405-A126B8BBFF1B}"/>
              </a:ext>
            </a:extLst>
          </p:cNvPr>
          <p:cNvSpPr>
            <a:spLocks noGrp="1"/>
          </p:cNvSpPr>
          <p:nvPr>
            <p:ph idx="1"/>
          </p:nvPr>
        </p:nvSpPr>
        <p:spPr/>
        <p:txBody>
          <a:bodyPr>
            <a:normAutofit/>
          </a:bodyPr>
          <a:lstStyle/>
          <a:p>
            <a:r>
              <a:rPr lang="en-US" sz="3600" dirty="0"/>
              <a:t>Which of the following </a:t>
            </a:r>
            <a:r>
              <a:rPr lang="en-US" sz="3600" u="sng" dirty="0"/>
              <a:t>is not </a:t>
            </a:r>
            <a:r>
              <a:rPr lang="en-US" sz="3600" dirty="0"/>
              <a:t>a benefit of frequent scans and data aggregation?</a:t>
            </a:r>
          </a:p>
          <a:p>
            <a:r>
              <a:rPr lang="en-US" sz="2800" dirty="0"/>
              <a:t>a)	Increased security</a:t>
            </a:r>
          </a:p>
          <a:p>
            <a:r>
              <a:rPr lang="en-US" sz="2800" dirty="0"/>
              <a:t>b)	More efficient network</a:t>
            </a:r>
          </a:p>
          <a:p>
            <a:r>
              <a:rPr lang="en-US" sz="2800" dirty="0"/>
              <a:t>c)	Available forensic data in the event of a problem</a:t>
            </a:r>
          </a:p>
          <a:p>
            <a:r>
              <a:rPr lang="en-US" sz="2800" dirty="0"/>
              <a:t>d)	Both a) &amp; b)</a:t>
            </a:r>
          </a:p>
          <a:p>
            <a:r>
              <a:rPr lang="en-US" sz="2800" dirty="0"/>
              <a:t>e)	None of the above</a:t>
            </a:r>
          </a:p>
          <a:p>
            <a:endParaRPr lang="en-US" sz="2800" dirty="0"/>
          </a:p>
        </p:txBody>
      </p:sp>
      <p:sp>
        <p:nvSpPr>
          <p:cNvPr id="4" name="Slide Number Placeholder 3">
            <a:extLst>
              <a:ext uri="{FF2B5EF4-FFF2-40B4-BE49-F238E27FC236}">
                <a16:creationId xmlns:a16="http://schemas.microsoft.com/office/drawing/2014/main" id="{8C36BE7B-946A-391D-A986-E2232E2F8666}"/>
              </a:ext>
            </a:extLst>
          </p:cNvPr>
          <p:cNvSpPr>
            <a:spLocks noGrp="1"/>
          </p:cNvSpPr>
          <p:nvPr>
            <p:ph type="sldNum" sz="quarter" idx="12"/>
          </p:nvPr>
        </p:nvSpPr>
        <p:spPr/>
        <p:txBody>
          <a:bodyPr/>
          <a:lstStyle/>
          <a:p>
            <a:fld id="{3A98EE3D-8CD1-4C3F-BD1C-C98C9596463C}" type="slidenum">
              <a:rPr lang="en-US" smtClean="0"/>
              <a:t>51</a:t>
            </a:fld>
            <a:endParaRPr lang="en-US" dirty="0"/>
          </a:p>
        </p:txBody>
      </p:sp>
    </p:spTree>
    <p:extLst>
      <p:ext uri="{BB962C8B-B14F-4D97-AF65-F5344CB8AC3E}">
        <p14:creationId xmlns:p14="http://schemas.microsoft.com/office/powerpoint/2010/main" val="1394900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135DA-7409-4760-8778-570D89D9C7A9}"/>
              </a:ext>
            </a:extLst>
          </p:cNvPr>
          <p:cNvSpPr>
            <a:spLocks noGrp="1"/>
          </p:cNvSpPr>
          <p:nvPr>
            <p:ph type="title"/>
          </p:nvPr>
        </p:nvSpPr>
        <p:spPr>
          <a:xfrm>
            <a:off x="481793" y="634946"/>
            <a:ext cx="3532996" cy="5055904"/>
          </a:xfrm>
        </p:spPr>
        <p:txBody>
          <a:bodyPr anchor="ctr">
            <a:normAutofit/>
          </a:bodyPr>
          <a:lstStyle/>
          <a:p>
            <a:r>
              <a:rPr lang="en-US" dirty="0">
                <a:solidFill>
                  <a:schemeClr val="tx1"/>
                </a:solidFill>
              </a:rPr>
              <a:t>Overriding Clichés for Risks &amp; Threats</a:t>
            </a:r>
          </a:p>
        </p:txBody>
      </p:sp>
      <p:graphicFrame>
        <p:nvGraphicFramePr>
          <p:cNvPr id="7" name="Content Placeholder 4">
            <a:extLst>
              <a:ext uri="{FF2B5EF4-FFF2-40B4-BE49-F238E27FC236}">
                <a16:creationId xmlns:a16="http://schemas.microsoft.com/office/drawing/2014/main" id="{07FBD395-AE14-48CA-AD69-C58609394CCD}"/>
              </a:ext>
            </a:extLst>
          </p:cNvPr>
          <p:cNvGraphicFramePr>
            <a:graphicFrameLocks noGrp="1"/>
          </p:cNvGraphicFramePr>
          <p:nvPr>
            <p:ph idx="1"/>
            <p:extLst>
              <p:ext uri="{D42A27DB-BD31-4B8C-83A1-F6EECF244321}">
                <p14:modId xmlns:p14="http://schemas.microsoft.com/office/powerpoint/2010/main" val="2292099372"/>
              </p:ext>
            </p:extLst>
          </p:nvPr>
        </p:nvGraphicFramePr>
        <p:xfrm>
          <a:off x="4648201" y="314632"/>
          <a:ext cx="6910387" cy="5869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8619D56-701D-46C6-BCD9-32DE22A5AD10}"/>
              </a:ext>
            </a:extLst>
          </p:cNvPr>
          <p:cNvSpPr>
            <a:spLocks noGrp="1"/>
          </p:cNvSpPr>
          <p:nvPr>
            <p:ph type="sldNum" sz="quarter" idx="12"/>
          </p:nvPr>
        </p:nvSpPr>
        <p:spPr/>
        <p:txBody>
          <a:bodyPr/>
          <a:lstStyle/>
          <a:p>
            <a:fld id="{3A98EE3D-8CD1-4C3F-BD1C-C98C9596463C}" type="slidenum">
              <a:rPr lang="en-US" smtClean="0"/>
              <a:t>52</a:t>
            </a:fld>
            <a:endParaRPr lang="en-US" dirty="0"/>
          </a:p>
        </p:txBody>
      </p:sp>
      <p:sp>
        <p:nvSpPr>
          <p:cNvPr id="2" name="Rectangle: Rounded Corners 1">
            <a:extLst>
              <a:ext uri="{FF2B5EF4-FFF2-40B4-BE49-F238E27FC236}">
                <a16:creationId xmlns:a16="http://schemas.microsoft.com/office/drawing/2014/main" id="{5DF3D9DB-602E-40A3-BE21-E394985D5A78}"/>
              </a:ext>
            </a:extLst>
          </p:cNvPr>
          <p:cNvSpPr/>
          <p:nvPr/>
        </p:nvSpPr>
        <p:spPr>
          <a:xfrm>
            <a:off x="4648200" y="4539818"/>
            <a:ext cx="6910388" cy="154183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Tw Cen MT" panose="020F0502020204030204"/>
                <a:ea typeface="+mn-ea"/>
                <a:cs typeface="+mn-cs"/>
              </a:rPr>
              <a:t>This is Why We Play the Games</a:t>
            </a:r>
          </a:p>
        </p:txBody>
      </p:sp>
    </p:spTree>
    <p:extLst>
      <p:ext uri="{BB962C8B-B14F-4D97-AF65-F5344CB8AC3E}">
        <p14:creationId xmlns:p14="http://schemas.microsoft.com/office/powerpoint/2010/main" val="3978154883"/>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2D84-D04C-488D-ACFD-F4B317072791}"/>
              </a:ext>
            </a:extLst>
          </p:cNvPr>
          <p:cNvSpPr>
            <a:spLocks noGrp="1"/>
          </p:cNvSpPr>
          <p:nvPr>
            <p:ph type="title"/>
          </p:nvPr>
        </p:nvSpPr>
        <p:spPr/>
        <p:txBody>
          <a:bodyPr/>
          <a:lstStyle/>
          <a:p>
            <a:pPr algn="ctr"/>
            <a:r>
              <a:rPr lang="en-US" dirty="0"/>
              <a:t>Sub-Clichés for Risks &amp; Threats</a:t>
            </a:r>
          </a:p>
        </p:txBody>
      </p:sp>
      <p:sp>
        <p:nvSpPr>
          <p:cNvPr id="3" name="Content Placeholder 2">
            <a:extLst>
              <a:ext uri="{FF2B5EF4-FFF2-40B4-BE49-F238E27FC236}">
                <a16:creationId xmlns:a16="http://schemas.microsoft.com/office/drawing/2014/main" id="{647BC851-FFFC-4F5B-8EC0-8AF701C4E9D4}"/>
              </a:ext>
            </a:extLst>
          </p:cNvPr>
          <p:cNvSpPr>
            <a:spLocks noGrp="1"/>
          </p:cNvSpPr>
          <p:nvPr>
            <p:ph idx="1"/>
          </p:nvPr>
        </p:nvSpPr>
        <p:spPr>
          <a:xfrm>
            <a:off x="653143" y="1737360"/>
            <a:ext cx="10926147" cy="4555285"/>
          </a:xfrm>
        </p:spPr>
        <p:txBody>
          <a:bodyPr>
            <a:normAutofit/>
          </a:bodyPr>
          <a:lstStyle/>
          <a:p>
            <a:pPr>
              <a:buFont typeface="Wingdings" panose="05000000000000000000" pitchFamily="2" charset="2"/>
              <a:buChar char="§"/>
            </a:pPr>
            <a:r>
              <a:rPr lang="en-US" sz="2800" dirty="0"/>
              <a:t>We Have Met the Enemy and They are Us.</a:t>
            </a:r>
          </a:p>
          <a:p>
            <a:pPr lvl="1">
              <a:buFont typeface="Wingdings" panose="05000000000000000000" pitchFamily="2" charset="2"/>
              <a:buChar char="§"/>
            </a:pPr>
            <a:r>
              <a:rPr lang="en-US" sz="2000" dirty="0"/>
              <a:t>The shoemaker’s kids always go barefoot</a:t>
            </a:r>
          </a:p>
          <a:p>
            <a:pPr lvl="1">
              <a:buFont typeface="Wingdings" panose="05000000000000000000" pitchFamily="2" charset="2"/>
              <a:buChar char="§"/>
            </a:pPr>
            <a:r>
              <a:rPr lang="en-US" sz="2000" b="1" dirty="0">
                <a:solidFill>
                  <a:srgbClr val="FF0000"/>
                </a:solidFill>
              </a:rPr>
              <a:t>Vulnerabilities, we control, Threats not so much</a:t>
            </a:r>
          </a:p>
          <a:p>
            <a:pPr>
              <a:buFont typeface="Wingdings" panose="05000000000000000000" pitchFamily="2" charset="2"/>
              <a:buChar char="§"/>
            </a:pPr>
            <a:r>
              <a:rPr lang="en-US" sz="2800" dirty="0"/>
              <a:t>Cybersecurity is a Cat and Mouse Game of One Upmanship</a:t>
            </a:r>
          </a:p>
          <a:p>
            <a:pPr lvl="1">
              <a:buFont typeface="Wingdings" panose="05000000000000000000" pitchFamily="2" charset="2"/>
              <a:buChar char="§"/>
            </a:pPr>
            <a:r>
              <a:rPr lang="en-US" sz="2000" dirty="0"/>
              <a:t>IT General Controls are not just an IT thing</a:t>
            </a:r>
          </a:p>
          <a:p>
            <a:pPr lvl="1">
              <a:buFont typeface="Wingdings" panose="05000000000000000000" pitchFamily="2" charset="2"/>
              <a:buChar char="§"/>
            </a:pPr>
            <a:r>
              <a:rPr lang="en-US" sz="2000" dirty="0"/>
              <a:t>Always keep your cards close to the vest</a:t>
            </a:r>
          </a:p>
          <a:p>
            <a:pPr lvl="1">
              <a:buFont typeface="Wingdings" panose="05000000000000000000" pitchFamily="2" charset="2"/>
              <a:buChar char="§"/>
            </a:pPr>
            <a:r>
              <a:rPr lang="en-US" sz="2000" dirty="0"/>
              <a:t>Security is everyone’s job</a:t>
            </a:r>
          </a:p>
          <a:p>
            <a:pPr lvl="1">
              <a:buFont typeface="Wingdings" panose="05000000000000000000" pitchFamily="2" charset="2"/>
              <a:buChar char="§"/>
            </a:pPr>
            <a:r>
              <a:rPr lang="en-US" sz="2000" dirty="0"/>
              <a:t>What you don’t know will hurt you</a:t>
            </a:r>
          </a:p>
          <a:p>
            <a:pPr>
              <a:buFont typeface="Wingdings" panose="05000000000000000000" pitchFamily="2" charset="2"/>
              <a:buChar char="§"/>
            </a:pPr>
            <a:r>
              <a:rPr lang="en-US" sz="2800" dirty="0"/>
              <a:t>This is Why We Play the Games</a:t>
            </a:r>
          </a:p>
          <a:p>
            <a:pPr lvl="1">
              <a:buFont typeface="Wingdings" panose="05000000000000000000" pitchFamily="2" charset="2"/>
              <a:buChar char="§"/>
            </a:pPr>
            <a:r>
              <a:rPr lang="en-US" sz="2000" dirty="0"/>
              <a:t>It’s not a matter of “if”, it’s </a:t>
            </a:r>
            <a:r>
              <a:rPr lang="en-US" sz="2000" b="1" dirty="0">
                <a:solidFill>
                  <a:srgbClr val="FF0000"/>
                </a:solidFill>
              </a:rPr>
              <a:t>WHEN!</a:t>
            </a:r>
          </a:p>
          <a:p>
            <a:pPr marL="0" indent="0">
              <a:buNone/>
            </a:pPr>
            <a:endParaRPr lang="en-US" sz="3200" dirty="0"/>
          </a:p>
        </p:txBody>
      </p:sp>
      <p:sp>
        <p:nvSpPr>
          <p:cNvPr id="4" name="Slide Number Placeholder 3">
            <a:extLst>
              <a:ext uri="{FF2B5EF4-FFF2-40B4-BE49-F238E27FC236}">
                <a16:creationId xmlns:a16="http://schemas.microsoft.com/office/drawing/2014/main" id="{A8965CEB-E34E-445B-88DD-0220CB75EB3E}"/>
              </a:ext>
            </a:extLst>
          </p:cNvPr>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59042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E85B-9EC8-ED6F-6803-3641F354EBC2}"/>
              </a:ext>
            </a:extLst>
          </p:cNvPr>
          <p:cNvSpPr>
            <a:spLocks noGrp="1"/>
          </p:cNvSpPr>
          <p:nvPr>
            <p:ph type="title"/>
          </p:nvPr>
        </p:nvSpPr>
        <p:spPr>
          <a:xfrm>
            <a:off x="1097280" y="286604"/>
            <a:ext cx="10058400" cy="968440"/>
          </a:xfrm>
        </p:spPr>
        <p:txBody>
          <a:bodyPr/>
          <a:lstStyle/>
          <a:p>
            <a:pPr algn="ctr"/>
            <a:r>
              <a:rPr lang="en-US" dirty="0"/>
              <a:t>Risk and Threats Definitions</a:t>
            </a:r>
          </a:p>
        </p:txBody>
      </p:sp>
      <p:sp>
        <p:nvSpPr>
          <p:cNvPr id="3" name="Content Placeholder 2">
            <a:extLst>
              <a:ext uri="{FF2B5EF4-FFF2-40B4-BE49-F238E27FC236}">
                <a16:creationId xmlns:a16="http://schemas.microsoft.com/office/drawing/2014/main" id="{E76701D0-3657-DDFE-C751-A0F80514129C}"/>
              </a:ext>
            </a:extLst>
          </p:cNvPr>
          <p:cNvSpPr>
            <a:spLocks noGrp="1"/>
          </p:cNvSpPr>
          <p:nvPr>
            <p:ph idx="1"/>
          </p:nvPr>
        </p:nvSpPr>
        <p:spPr>
          <a:xfrm>
            <a:off x="466531" y="1660849"/>
            <a:ext cx="11355355" cy="4702629"/>
          </a:xfrm>
        </p:spPr>
        <p:txBody>
          <a:bodyPr>
            <a:normAutofit fontScale="55000" lnSpcReduction="20000"/>
          </a:bodyPr>
          <a:lstStyle/>
          <a:p>
            <a:r>
              <a:rPr lang="en-US" sz="2500" u="sng" dirty="0">
                <a:solidFill>
                  <a:srgbClr val="333333"/>
                </a:solidFill>
              </a:rPr>
              <a:t>Open Source Intelligence </a:t>
            </a:r>
            <a:r>
              <a:rPr lang="en-US" sz="2500" dirty="0">
                <a:solidFill>
                  <a:srgbClr val="333333"/>
                </a:solidFill>
              </a:rPr>
              <a:t>(</a:t>
            </a:r>
            <a:r>
              <a:rPr lang="en-US" sz="2500" u="sng" dirty="0">
                <a:solidFill>
                  <a:srgbClr val="333333"/>
                </a:solidFill>
              </a:rPr>
              <a:t>OSINT)</a:t>
            </a:r>
            <a:r>
              <a:rPr lang="en-US" sz="2500" dirty="0">
                <a:solidFill>
                  <a:srgbClr val="333333"/>
                </a:solidFill>
              </a:rPr>
              <a:t> Information that an entity places on their website or an individual places on social media that a hacker will use often combined with other information to perform and attack.</a:t>
            </a:r>
          </a:p>
          <a:p>
            <a:r>
              <a:rPr lang="en-US" sz="2500" u="sng" dirty="0">
                <a:solidFill>
                  <a:srgbClr val="333333"/>
                </a:solidFill>
              </a:rPr>
              <a:t>Attack Vector- </a:t>
            </a:r>
            <a:r>
              <a:rPr lang="en-US" sz="2500" dirty="0">
                <a:solidFill>
                  <a:srgbClr val="333333"/>
                </a:solidFill>
              </a:rPr>
              <a:t>is the method the hacker chooses to attack an entity’s network.  It may be as simple as mass phishing campaigns employing social engineering or it can be more sophisticated based on research, scanning tools and other means. It can even be walking into a government’s offices and plugging a thumb drive or computer into an unsecured network connection.</a:t>
            </a:r>
          </a:p>
          <a:p>
            <a:r>
              <a:rPr lang="en-US" sz="2500" u="sng" dirty="0">
                <a:solidFill>
                  <a:srgbClr val="333333"/>
                </a:solidFill>
              </a:rPr>
              <a:t>Deep/Dark Web- </a:t>
            </a:r>
            <a:r>
              <a:rPr lang="en-US" sz="2500" dirty="0">
                <a:solidFill>
                  <a:srgbClr val="333333"/>
                </a:solidFill>
              </a:rPr>
              <a:t>any part of the world wide web that is not indexed by a search engine and often use various techniques to hide their presence and secure activity from unwanted eyes. Hackers use the dark web to exchange information about potential victims and to sell stolen data or hacking tools.</a:t>
            </a:r>
          </a:p>
          <a:p>
            <a:r>
              <a:rPr lang="en-US" sz="2500" b="1" u="sng" dirty="0">
                <a:solidFill>
                  <a:srgbClr val="FF0000"/>
                </a:solidFill>
              </a:rPr>
              <a:t>Elevation of Privileges (</a:t>
            </a:r>
            <a:r>
              <a:rPr lang="en-US" sz="2500" b="1" u="sng" dirty="0" err="1">
                <a:solidFill>
                  <a:srgbClr val="FF0000"/>
                </a:solidFill>
              </a:rPr>
              <a:t>EoP</a:t>
            </a:r>
            <a:r>
              <a:rPr lang="en-US" sz="2500" b="1" u="sng" dirty="0">
                <a:solidFill>
                  <a:srgbClr val="FF0000"/>
                </a:solidFill>
              </a:rPr>
              <a:t>)</a:t>
            </a:r>
            <a:r>
              <a:rPr lang="en-US" sz="2500" b="1" dirty="0">
                <a:solidFill>
                  <a:srgbClr val="FF0000"/>
                </a:solidFill>
              </a:rPr>
              <a:t>-</a:t>
            </a:r>
            <a:r>
              <a:rPr lang="en-US" sz="2500" dirty="0">
                <a:solidFill>
                  <a:srgbClr val="333333"/>
                </a:solidFill>
              </a:rPr>
              <a:t>when a threat actor successfully penetrates perimeter security and is the network, they will often search for other user id’s and passwords and if successful in hacking the passwords search for users that have been mapped to other parts of the network or have administrative privileges allowing them to move laterally through the network and perform more damaging attacks.</a:t>
            </a:r>
          </a:p>
          <a:p>
            <a:r>
              <a:rPr lang="en-US" sz="2500" u="sng" dirty="0">
                <a:solidFill>
                  <a:srgbClr val="333333"/>
                </a:solidFill>
              </a:rPr>
              <a:t>User Based Analytics- </a:t>
            </a:r>
            <a:r>
              <a:rPr lang="en-US" sz="2500" dirty="0">
                <a:solidFill>
                  <a:srgbClr val="333333"/>
                </a:solidFill>
              </a:rPr>
              <a:t>Software used to identify suspicious activity based on behavior.</a:t>
            </a:r>
          </a:p>
          <a:p>
            <a:r>
              <a:rPr lang="en-US" sz="2500" u="sng" dirty="0">
                <a:solidFill>
                  <a:srgbClr val="333333"/>
                </a:solidFill>
              </a:rPr>
              <a:t>Endpoint Detection &amp; Response (EDR)</a:t>
            </a:r>
            <a:r>
              <a:rPr lang="en-US" sz="2500" dirty="0">
                <a:solidFill>
                  <a:srgbClr val="333333"/>
                </a:solidFill>
              </a:rPr>
              <a:t>-cybersecurity tool that continually monitors endpoints for suspicious activity and behavior and provides tools for investigation and response.</a:t>
            </a:r>
          </a:p>
          <a:p>
            <a:r>
              <a:rPr lang="en-US" sz="2500" u="sng" dirty="0">
                <a:solidFill>
                  <a:srgbClr val="333333"/>
                </a:solidFill>
              </a:rPr>
              <a:t>Defense in Depth (</a:t>
            </a:r>
            <a:r>
              <a:rPr lang="en-US" sz="2500" u="sng" dirty="0" err="1">
                <a:solidFill>
                  <a:srgbClr val="333333"/>
                </a:solidFill>
              </a:rPr>
              <a:t>DiD</a:t>
            </a:r>
            <a:r>
              <a:rPr lang="en-US" sz="2500" u="sng" dirty="0">
                <a:solidFill>
                  <a:srgbClr val="333333"/>
                </a:solidFill>
              </a:rPr>
              <a:t>)</a:t>
            </a:r>
            <a:r>
              <a:rPr lang="en-US" sz="2500" dirty="0">
                <a:solidFill>
                  <a:srgbClr val="333333"/>
                </a:solidFill>
              </a:rPr>
              <a:t>-cybersecurity concept of multiple layers of security controls to protect systems and data. If one layer fails, other measures are in place to stop or slow the attack until the attack can be detected and countermeasures deployed.</a:t>
            </a:r>
          </a:p>
          <a:p>
            <a:r>
              <a:rPr lang="en-US" sz="2500" u="sng" dirty="0">
                <a:solidFill>
                  <a:srgbClr val="333333"/>
                </a:solidFill>
              </a:rPr>
              <a:t>Security Information and Event Management (SIEM)</a:t>
            </a:r>
            <a:r>
              <a:rPr lang="en-US" sz="2500" dirty="0">
                <a:solidFill>
                  <a:srgbClr val="333333"/>
                </a:solidFill>
              </a:rPr>
              <a:t>-specialized software that collects, monitors, analyzes and correlates events and diverse data to develop baseline activity and behavioral norms to identify suspicious activity and possible threats.</a:t>
            </a:r>
          </a:p>
          <a:p>
            <a:r>
              <a:rPr lang="en-US" sz="2500" u="sng" dirty="0">
                <a:solidFill>
                  <a:srgbClr val="333333"/>
                </a:solidFill>
              </a:rPr>
              <a:t>Security Operations Center (SOC)</a:t>
            </a:r>
            <a:r>
              <a:rPr lang="en-US" sz="2500" dirty="0">
                <a:solidFill>
                  <a:srgbClr val="333333"/>
                </a:solidFill>
              </a:rPr>
              <a:t>- except for the largest of entities is a remote 24/7 service that monitors client security for numerous entities.  In the event of a cyberattack, the SOC would react immediately with remotely deployed countermeasures while notifying client’s IT staff of the issue and proposed response.</a:t>
            </a:r>
          </a:p>
          <a:p>
            <a:endParaRPr lang="en-US" dirty="0"/>
          </a:p>
        </p:txBody>
      </p:sp>
      <p:sp>
        <p:nvSpPr>
          <p:cNvPr id="4" name="Slide Number Placeholder 3">
            <a:extLst>
              <a:ext uri="{FF2B5EF4-FFF2-40B4-BE49-F238E27FC236}">
                <a16:creationId xmlns:a16="http://schemas.microsoft.com/office/drawing/2014/main" id="{E55CC492-A8F6-7867-565B-03B238EBEC37}"/>
              </a:ext>
            </a:extLst>
          </p:cNvPr>
          <p:cNvSpPr>
            <a:spLocks noGrp="1"/>
          </p:cNvSpPr>
          <p:nvPr>
            <p:ph type="sldNum" sz="quarter" idx="12"/>
          </p:nvPr>
        </p:nvSpPr>
        <p:spPr/>
        <p:txBody>
          <a:bodyPr/>
          <a:lstStyle/>
          <a:p>
            <a:fld id="{3A98EE3D-8CD1-4C3F-BD1C-C98C9596463C}" type="slidenum">
              <a:rPr lang="en-US" smtClean="0"/>
              <a:t>54</a:t>
            </a:fld>
            <a:endParaRPr lang="en-US" dirty="0"/>
          </a:p>
        </p:txBody>
      </p:sp>
    </p:spTree>
    <p:extLst>
      <p:ext uri="{BB962C8B-B14F-4D97-AF65-F5344CB8AC3E}">
        <p14:creationId xmlns:p14="http://schemas.microsoft.com/office/powerpoint/2010/main" val="3986231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5063-1F1A-41FA-97F4-E8BA5E38C881}"/>
              </a:ext>
            </a:extLst>
          </p:cNvPr>
          <p:cNvSpPr>
            <a:spLocks noGrp="1"/>
          </p:cNvSpPr>
          <p:nvPr>
            <p:ph type="title"/>
          </p:nvPr>
        </p:nvSpPr>
        <p:spPr/>
        <p:txBody>
          <a:bodyPr/>
          <a:lstStyle/>
          <a:p>
            <a:r>
              <a:rPr lang="en-US" dirty="0"/>
              <a:t>We Have Met the Enemy…</a:t>
            </a:r>
          </a:p>
        </p:txBody>
      </p:sp>
      <p:sp>
        <p:nvSpPr>
          <p:cNvPr id="3" name="Content Placeholder 2">
            <a:extLst>
              <a:ext uri="{FF2B5EF4-FFF2-40B4-BE49-F238E27FC236}">
                <a16:creationId xmlns:a16="http://schemas.microsoft.com/office/drawing/2014/main" id="{31F9DA50-C54E-47DC-826D-B2747CDAFCE7}"/>
              </a:ext>
            </a:extLst>
          </p:cNvPr>
          <p:cNvSpPr>
            <a:spLocks noGrp="1"/>
          </p:cNvSpPr>
          <p:nvPr>
            <p:ph idx="1"/>
          </p:nvPr>
        </p:nvSpPr>
        <p:spPr>
          <a:xfrm>
            <a:off x="1097280" y="1737360"/>
            <a:ext cx="10058400" cy="4722425"/>
          </a:xfrm>
        </p:spPr>
        <p:txBody>
          <a:bodyPr>
            <a:normAutofit fontScale="85000" lnSpcReduction="20000"/>
          </a:bodyPr>
          <a:lstStyle/>
          <a:p>
            <a:r>
              <a:rPr lang="en-US" sz="3200" dirty="0"/>
              <a:t>Recent headlines have conditioned us to think of threats as being external</a:t>
            </a:r>
          </a:p>
          <a:p>
            <a:pPr lvl="1"/>
            <a:r>
              <a:rPr lang="en-US" sz="2000" dirty="0"/>
              <a:t>Many bad outcomes are strictly internal</a:t>
            </a:r>
          </a:p>
          <a:p>
            <a:pPr lvl="1"/>
            <a:r>
              <a:rPr lang="en-US" sz="2000" dirty="0"/>
              <a:t>Even when the threat is external, internal issues are often the reason for the threat’s degree of success</a:t>
            </a:r>
          </a:p>
          <a:p>
            <a:r>
              <a:rPr lang="en-US" sz="3200" dirty="0"/>
              <a:t>Areas creating a soft target or a failure waiting to happen include:</a:t>
            </a:r>
          </a:p>
          <a:p>
            <a:pPr lvl="1"/>
            <a:r>
              <a:rPr lang="en-US" sz="2300" dirty="0"/>
              <a:t>Incompetent staff</a:t>
            </a:r>
          </a:p>
          <a:p>
            <a:pPr lvl="1"/>
            <a:r>
              <a:rPr lang="en-US" sz="2300" dirty="0"/>
              <a:t>Inadequate training</a:t>
            </a:r>
          </a:p>
          <a:p>
            <a:pPr lvl="1"/>
            <a:r>
              <a:rPr lang="en-US" sz="2300" dirty="0"/>
              <a:t>Obsolete hardware or software</a:t>
            </a:r>
          </a:p>
          <a:p>
            <a:pPr lvl="1"/>
            <a:r>
              <a:rPr lang="en-US" sz="2300" dirty="0"/>
              <a:t>Inadequate staffing</a:t>
            </a:r>
          </a:p>
          <a:p>
            <a:pPr lvl="1"/>
            <a:r>
              <a:rPr lang="en-US" sz="2300" dirty="0"/>
              <a:t>No monitoring or incomplete monitoring</a:t>
            </a:r>
          </a:p>
          <a:p>
            <a:pPr lvl="1"/>
            <a:r>
              <a:rPr lang="en-US" sz="2300" dirty="0"/>
              <a:t>Poor architecture or segmentation</a:t>
            </a:r>
          </a:p>
          <a:p>
            <a:pPr lvl="1"/>
            <a:r>
              <a:rPr lang="en-US" sz="2300" dirty="0"/>
              <a:t>Not applying updates in a timely manner</a:t>
            </a:r>
          </a:p>
          <a:p>
            <a:pPr lvl="1"/>
            <a:r>
              <a:rPr lang="en-US" sz="2300" dirty="0"/>
              <a:t>No review of change logs</a:t>
            </a:r>
          </a:p>
          <a:p>
            <a:pPr lvl="1"/>
            <a:r>
              <a:rPr lang="en-US" sz="2300" dirty="0"/>
              <a:t>Insufficient back ups and restoral procedures</a:t>
            </a:r>
          </a:p>
          <a:p>
            <a:pPr lvl="1"/>
            <a:r>
              <a:rPr lang="en-US" sz="2300" dirty="0"/>
              <a:t>Poor IT hygiene</a:t>
            </a:r>
          </a:p>
          <a:p>
            <a:endParaRPr lang="en-US" sz="3200" dirty="0"/>
          </a:p>
        </p:txBody>
      </p:sp>
      <p:sp>
        <p:nvSpPr>
          <p:cNvPr id="4" name="Slide Number Placeholder 3">
            <a:extLst>
              <a:ext uri="{FF2B5EF4-FFF2-40B4-BE49-F238E27FC236}">
                <a16:creationId xmlns:a16="http://schemas.microsoft.com/office/drawing/2014/main" id="{DFBDC741-FC42-4E84-A866-56041A1B74AF}"/>
              </a:ext>
            </a:extLst>
          </p:cNvPr>
          <p:cNvSpPr>
            <a:spLocks noGrp="1"/>
          </p:cNvSpPr>
          <p:nvPr>
            <p:ph type="sldNum" sz="quarter" idx="12"/>
          </p:nvPr>
        </p:nvSpPr>
        <p:spPr/>
        <p:txBody>
          <a:bodyPr/>
          <a:lstStyle/>
          <a:p>
            <a:fld id="{3A98EE3D-8CD1-4C3F-BD1C-C98C9596463C}" type="slidenum">
              <a:rPr lang="en-US" smtClean="0"/>
              <a:t>55</a:t>
            </a:fld>
            <a:endParaRPr lang="en-US" dirty="0"/>
          </a:p>
        </p:txBody>
      </p:sp>
    </p:spTree>
    <p:extLst>
      <p:ext uri="{BB962C8B-B14F-4D97-AF65-F5344CB8AC3E}">
        <p14:creationId xmlns:p14="http://schemas.microsoft.com/office/powerpoint/2010/main" val="1972767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B4A6-AE1B-4FD1-875C-F6356F71BF35}"/>
              </a:ext>
            </a:extLst>
          </p:cNvPr>
          <p:cNvSpPr>
            <a:spLocks noGrp="1"/>
          </p:cNvSpPr>
          <p:nvPr>
            <p:ph type="title"/>
          </p:nvPr>
        </p:nvSpPr>
        <p:spPr/>
        <p:txBody>
          <a:bodyPr/>
          <a:lstStyle/>
          <a:p>
            <a:r>
              <a:rPr lang="en-US" dirty="0"/>
              <a:t>The Shoemaker’s Kids Always…</a:t>
            </a:r>
          </a:p>
        </p:txBody>
      </p:sp>
      <p:sp>
        <p:nvSpPr>
          <p:cNvPr id="3" name="Content Placeholder 2">
            <a:extLst>
              <a:ext uri="{FF2B5EF4-FFF2-40B4-BE49-F238E27FC236}">
                <a16:creationId xmlns:a16="http://schemas.microsoft.com/office/drawing/2014/main" id="{8D99D2D4-C500-4EBB-87DD-F86ED2FA0320}"/>
              </a:ext>
            </a:extLst>
          </p:cNvPr>
          <p:cNvSpPr>
            <a:spLocks noGrp="1"/>
          </p:cNvSpPr>
          <p:nvPr>
            <p:ph idx="1"/>
          </p:nvPr>
        </p:nvSpPr>
        <p:spPr>
          <a:xfrm>
            <a:off x="1097280" y="1946787"/>
            <a:ext cx="10058400" cy="4404852"/>
          </a:xfrm>
        </p:spPr>
        <p:txBody>
          <a:bodyPr>
            <a:normAutofit lnSpcReduction="10000"/>
          </a:bodyPr>
          <a:lstStyle/>
          <a:p>
            <a:r>
              <a:rPr lang="en-US" sz="3200" dirty="0">
                <a:solidFill>
                  <a:srgbClr val="FF0000"/>
                </a:solidFill>
              </a:rPr>
              <a:t>Bonus Cliché:  Do what I say, not what I do.</a:t>
            </a:r>
          </a:p>
          <a:p>
            <a:r>
              <a:rPr lang="en-US" sz="3200" dirty="0"/>
              <a:t>Let’s face it, this is basic human nature and not isolated to IT but in IT the consequences can be huge.  Examples include:</a:t>
            </a:r>
          </a:p>
          <a:p>
            <a:pPr lvl="1"/>
            <a:r>
              <a:rPr lang="en-US" sz="2000" dirty="0"/>
              <a:t>Sharing the same system administrator passwords between staff</a:t>
            </a:r>
          </a:p>
          <a:p>
            <a:pPr lvl="1"/>
            <a:r>
              <a:rPr lang="en-US" sz="2000" dirty="0"/>
              <a:t>Never replacing certain IT passwords for years at a time</a:t>
            </a:r>
          </a:p>
          <a:p>
            <a:pPr lvl="1"/>
            <a:r>
              <a:rPr lang="en-US" sz="2000" dirty="0"/>
              <a:t>Keeping the default password that came with the hardware</a:t>
            </a:r>
          </a:p>
          <a:p>
            <a:pPr lvl="1"/>
            <a:r>
              <a:rPr lang="en-US" sz="2000" dirty="0"/>
              <a:t>Abusing access privileges for inappropriate reasons</a:t>
            </a:r>
          </a:p>
          <a:p>
            <a:pPr lvl="1"/>
            <a:r>
              <a:rPr lang="en-US" sz="2000" dirty="0"/>
              <a:t>Staffing levels and workload can be a factor</a:t>
            </a:r>
          </a:p>
          <a:p>
            <a:r>
              <a:rPr lang="en-US" sz="2800" dirty="0"/>
              <a:t>Be attentive around IT, do they demonstrate a culture and seriousness around security issues, do they have time to think about what they are doing?</a:t>
            </a:r>
          </a:p>
          <a:p>
            <a:pPr marL="201168" lvl="1" indent="0">
              <a:buNone/>
            </a:pPr>
            <a:endParaRPr lang="en-US" sz="2000" dirty="0"/>
          </a:p>
          <a:p>
            <a:pPr marL="201168" lvl="1" indent="0">
              <a:buNone/>
            </a:pPr>
            <a:endParaRPr lang="en-US" sz="2000" dirty="0"/>
          </a:p>
          <a:p>
            <a:pPr lvl="1"/>
            <a:endParaRPr lang="en-US" sz="2000" dirty="0"/>
          </a:p>
        </p:txBody>
      </p:sp>
      <p:sp>
        <p:nvSpPr>
          <p:cNvPr id="4" name="Slide Number Placeholder 3">
            <a:extLst>
              <a:ext uri="{FF2B5EF4-FFF2-40B4-BE49-F238E27FC236}">
                <a16:creationId xmlns:a16="http://schemas.microsoft.com/office/drawing/2014/main" id="{7ABDAB49-A1CC-4F2D-AC43-1590C9A2022E}"/>
              </a:ext>
            </a:extLst>
          </p:cNvPr>
          <p:cNvSpPr>
            <a:spLocks noGrp="1"/>
          </p:cNvSpPr>
          <p:nvPr>
            <p:ph type="sldNum" sz="quarter" idx="12"/>
          </p:nvPr>
        </p:nvSpPr>
        <p:spPr/>
        <p:txBody>
          <a:bodyPr/>
          <a:lstStyle/>
          <a:p>
            <a:fld id="{3A98EE3D-8CD1-4C3F-BD1C-C98C9596463C}" type="slidenum">
              <a:rPr lang="en-US" smtClean="0"/>
              <a:t>56</a:t>
            </a:fld>
            <a:endParaRPr lang="en-US" dirty="0"/>
          </a:p>
        </p:txBody>
      </p:sp>
    </p:spTree>
    <p:extLst>
      <p:ext uri="{BB962C8B-B14F-4D97-AF65-F5344CB8AC3E}">
        <p14:creationId xmlns:p14="http://schemas.microsoft.com/office/powerpoint/2010/main" val="4265606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CA2E-EF46-4075-9949-56575766D79C}"/>
              </a:ext>
            </a:extLst>
          </p:cNvPr>
          <p:cNvSpPr>
            <a:spLocks noGrp="1"/>
          </p:cNvSpPr>
          <p:nvPr>
            <p:ph type="title"/>
          </p:nvPr>
        </p:nvSpPr>
        <p:spPr>
          <a:xfrm>
            <a:off x="629264" y="286603"/>
            <a:ext cx="11110451" cy="1450757"/>
          </a:xfrm>
        </p:spPr>
        <p:txBody>
          <a:bodyPr/>
          <a:lstStyle/>
          <a:p>
            <a:r>
              <a:rPr lang="en-US" dirty="0"/>
              <a:t>Cybersecurity is a Cat and Mouse Game</a:t>
            </a:r>
          </a:p>
        </p:txBody>
      </p:sp>
      <p:sp>
        <p:nvSpPr>
          <p:cNvPr id="3" name="Content Placeholder 2">
            <a:extLst>
              <a:ext uri="{FF2B5EF4-FFF2-40B4-BE49-F238E27FC236}">
                <a16:creationId xmlns:a16="http://schemas.microsoft.com/office/drawing/2014/main" id="{0442B562-BDBA-4EC7-AB90-B533BEC88217}"/>
              </a:ext>
            </a:extLst>
          </p:cNvPr>
          <p:cNvSpPr>
            <a:spLocks noGrp="1"/>
          </p:cNvSpPr>
          <p:nvPr>
            <p:ph idx="1"/>
          </p:nvPr>
        </p:nvSpPr>
        <p:spPr>
          <a:xfrm>
            <a:off x="594360" y="1946787"/>
            <a:ext cx="11064240" cy="4395019"/>
          </a:xfrm>
        </p:spPr>
        <p:txBody>
          <a:bodyPr>
            <a:normAutofit/>
          </a:bodyPr>
          <a:lstStyle/>
          <a:p>
            <a:r>
              <a:rPr lang="en-US" sz="3200" dirty="0"/>
              <a:t>When asked why he robbed banks, the robber replied </a:t>
            </a:r>
            <a:r>
              <a:rPr lang="en-US" sz="3200" i="1" dirty="0"/>
              <a:t>“because that’s where the money is”:</a:t>
            </a:r>
          </a:p>
          <a:p>
            <a:pPr lvl="1"/>
            <a:r>
              <a:rPr lang="en-US" sz="2000" dirty="0"/>
              <a:t>Hacking has become a big-time business and like any good businessperson, hackers are constantly analyzing return on investment and response rates</a:t>
            </a:r>
          </a:p>
          <a:p>
            <a:pPr lvl="1"/>
            <a:r>
              <a:rPr lang="en-US" sz="2000" dirty="0"/>
              <a:t>When revenues drop below desired levels, strategies and tools are changed or adapted</a:t>
            </a:r>
          </a:p>
          <a:p>
            <a:pPr lvl="1"/>
            <a:r>
              <a:rPr lang="en-US" sz="2000" dirty="0"/>
              <a:t>In addition, technology’s rapid evolution provides ample opportunity to exploit unknown weaknesses contained in new versions, new connectivity or new functionality</a:t>
            </a:r>
          </a:p>
          <a:p>
            <a:r>
              <a:rPr lang="en-US" sz="3200" dirty="0"/>
              <a:t>As a result, </a:t>
            </a:r>
            <a:r>
              <a:rPr lang="en-US" sz="3200" b="1" dirty="0">
                <a:solidFill>
                  <a:srgbClr val="0070C0"/>
                </a:solidFill>
              </a:rPr>
              <a:t>the job is never done</a:t>
            </a:r>
            <a:r>
              <a:rPr lang="en-US" sz="3200" dirty="0"/>
              <a:t>, and organizations must remain constantly vigilant in maintaining current versions of software and having a nimble and robust incident response plan in place. </a:t>
            </a:r>
          </a:p>
          <a:p>
            <a:pPr lvl="1"/>
            <a:endParaRPr lang="en-US" sz="2000" dirty="0"/>
          </a:p>
          <a:p>
            <a:endParaRPr lang="en-US" sz="3200" dirty="0"/>
          </a:p>
        </p:txBody>
      </p:sp>
      <p:sp>
        <p:nvSpPr>
          <p:cNvPr id="4" name="Slide Number Placeholder 3">
            <a:extLst>
              <a:ext uri="{FF2B5EF4-FFF2-40B4-BE49-F238E27FC236}">
                <a16:creationId xmlns:a16="http://schemas.microsoft.com/office/drawing/2014/main" id="{7F566BA9-8358-435B-999B-F9F70D6B1B09}"/>
              </a:ext>
            </a:extLst>
          </p:cNvPr>
          <p:cNvSpPr>
            <a:spLocks noGrp="1"/>
          </p:cNvSpPr>
          <p:nvPr>
            <p:ph type="sldNum" sz="quarter" idx="12"/>
          </p:nvPr>
        </p:nvSpPr>
        <p:spPr/>
        <p:txBody>
          <a:bodyPr/>
          <a:lstStyle/>
          <a:p>
            <a:fld id="{3A98EE3D-8CD1-4C3F-BD1C-C98C9596463C}" type="slidenum">
              <a:rPr lang="en-US" smtClean="0"/>
              <a:t>57</a:t>
            </a:fld>
            <a:endParaRPr lang="en-US" dirty="0"/>
          </a:p>
        </p:txBody>
      </p:sp>
    </p:spTree>
    <p:extLst>
      <p:ext uri="{BB962C8B-B14F-4D97-AF65-F5344CB8AC3E}">
        <p14:creationId xmlns:p14="http://schemas.microsoft.com/office/powerpoint/2010/main" val="3008252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59E5-D9EE-5760-0433-5FC744C0672E}"/>
              </a:ext>
            </a:extLst>
          </p:cNvPr>
          <p:cNvSpPr>
            <a:spLocks noGrp="1"/>
          </p:cNvSpPr>
          <p:nvPr>
            <p:ph type="title"/>
          </p:nvPr>
        </p:nvSpPr>
        <p:spPr/>
        <p:txBody>
          <a:bodyPr/>
          <a:lstStyle/>
          <a:p>
            <a:pPr algn="ctr"/>
            <a:r>
              <a:rPr lang="en-US" dirty="0"/>
              <a:t>Five Most Successful Attack Strategies</a:t>
            </a:r>
          </a:p>
        </p:txBody>
      </p:sp>
      <p:sp>
        <p:nvSpPr>
          <p:cNvPr id="3" name="Content Placeholder 2">
            <a:extLst>
              <a:ext uri="{FF2B5EF4-FFF2-40B4-BE49-F238E27FC236}">
                <a16:creationId xmlns:a16="http://schemas.microsoft.com/office/drawing/2014/main" id="{ECECF9B3-BD67-8C19-9192-E5CA25764401}"/>
              </a:ext>
            </a:extLst>
          </p:cNvPr>
          <p:cNvSpPr>
            <a:spLocks noGrp="1"/>
          </p:cNvSpPr>
          <p:nvPr>
            <p:ph idx="1"/>
          </p:nvPr>
        </p:nvSpPr>
        <p:spPr/>
        <p:txBody>
          <a:bodyPr>
            <a:normAutofit lnSpcReduction="10000"/>
          </a:bodyPr>
          <a:lstStyle/>
          <a:p>
            <a:pPr marL="742950" indent="-742950">
              <a:buFont typeface="+mj-lt"/>
              <a:buAutoNum type="arabicPeriod"/>
            </a:pPr>
            <a:r>
              <a:rPr lang="en-US" sz="4000" b="1" dirty="0">
                <a:solidFill>
                  <a:srgbClr val="FF0000"/>
                </a:solidFill>
              </a:rPr>
              <a:t>Compromised/Stolen Credentials</a:t>
            </a:r>
          </a:p>
          <a:p>
            <a:pPr marL="742950" indent="-742950">
              <a:buFont typeface="+mj-lt"/>
              <a:buAutoNum type="arabicPeriod"/>
            </a:pPr>
            <a:r>
              <a:rPr lang="en-US" sz="4000" b="1" dirty="0">
                <a:solidFill>
                  <a:srgbClr val="FF0000"/>
                </a:solidFill>
              </a:rPr>
              <a:t>Phishing, Smishing (SMS texts) and Vishing (Voice and Voicemails)</a:t>
            </a:r>
          </a:p>
          <a:p>
            <a:pPr marL="742950" indent="-742950">
              <a:buFont typeface="+mj-lt"/>
              <a:buAutoNum type="arabicPeriod"/>
            </a:pPr>
            <a:r>
              <a:rPr lang="en-US" sz="4000" b="1" dirty="0">
                <a:solidFill>
                  <a:srgbClr val="FF0000"/>
                </a:solidFill>
              </a:rPr>
              <a:t>Unknown “Zero Day” Vulnerabilities</a:t>
            </a:r>
          </a:p>
          <a:p>
            <a:pPr marL="742950" indent="-742950">
              <a:buFont typeface="+mj-lt"/>
              <a:buAutoNum type="arabicPeriod"/>
            </a:pPr>
            <a:r>
              <a:rPr lang="en-US" sz="4000" b="1" dirty="0">
                <a:solidFill>
                  <a:srgbClr val="FF0000"/>
                </a:solidFill>
              </a:rPr>
              <a:t>Malicious Insider</a:t>
            </a:r>
          </a:p>
          <a:p>
            <a:pPr marL="742950" indent="-742950">
              <a:buFont typeface="+mj-lt"/>
              <a:buAutoNum type="arabicPeriod"/>
            </a:pPr>
            <a:r>
              <a:rPr lang="en-US" sz="4000" b="1" dirty="0">
                <a:solidFill>
                  <a:srgbClr val="FF0000"/>
                </a:solidFill>
              </a:rPr>
              <a:t>Known-Unpatched Vulnerability</a:t>
            </a:r>
          </a:p>
          <a:p>
            <a:endParaRPr lang="en-US" dirty="0"/>
          </a:p>
        </p:txBody>
      </p:sp>
      <p:sp>
        <p:nvSpPr>
          <p:cNvPr id="4" name="Slide Number Placeholder 3">
            <a:extLst>
              <a:ext uri="{FF2B5EF4-FFF2-40B4-BE49-F238E27FC236}">
                <a16:creationId xmlns:a16="http://schemas.microsoft.com/office/drawing/2014/main" id="{3AC3A9C0-B5B1-D8CF-2355-FDF228C0AC91}"/>
              </a:ext>
            </a:extLst>
          </p:cNvPr>
          <p:cNvSpPr>
            <a:spLocks noGrp="1"/>
          </p:cNvSpPr>
          <p:nvPr>
            <p:ph type="sldNum" sz="quarter" idx="12"/>
          </p:nvPr>
        </p:nvSpPr>
        <p:spPr/>
        <p:txBody>
          <a:bodyPr/>
          <a:lstStyle/>
          <a:p>
            <a:fld id="{3A98EE3D-8CD1-4C3F-BD1C-C98C9596463C}" type="slidenum">
              <a:rPr lang="en-US" smtClean="0"/>
              <a:t>58</a:t>
            </a:fld>
            <a:endParaRPr lang="en-US" dirty="0"/>
          </a:p>
        </p:txBody>
      </p:sp>
    </p:spTree>
    <p:extLst>
      <p:ext uri="{BB962C8B-B14F-4D97-AF65-F5344CB8AC3E}">
        <p14:creationId xmlns:p14="http://schemas.microsoft.com/office/powerpoint/2010/main" val="311970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8958-D1CE-4D67-99B5-6FB1CA223B65}"/>
              </a:ext>
            </a:extLst>
          </p:cNvPr>
          <p:cNvSpPr>
            <a:spLocks noGrp="1"/>
          </p:cNvSpPr>
          <p:nvPr>
            <p:ph type="title"/>
          </p:nvPr>
        </p:nvSpPr>
        <p:spPr>
          <a:xfrm>
            <a:off x="849745" y="365125"/>
            <a:ext cx="10504055" cy="844243"/>
          </a:xfrm>
        </p:spPr>
        <p:txBody>
          <a:bodyPr>
            <a:normAutofit fontScale="90000"/>
          </a:bodyPr>
          <a:lstStyle/>
          <a:p>
            <a:r>
              <a:rPr lang="en-US" dirty="0"/>
              <a:t>Vulnerabilities We Control, Threats Not So Much</a:t>
            </a:r>
          </a:p>
        </p:txBody>
      </p:sp>
      <p:sp>
        <p:nvSpPr>
          <p:cNvPr id="3" name="Content Placeholder 2">
            <a:extLst>
              <a:ext uri="{FF2B5EF4-FFF2-40B4-BE49-F238E27FC236}">
                <a16:creationId xmlns:a16="http://schemas.microsoft.com/office/drawing/2014/main" id="{A82552B2-11EB-4539-A290-CCE154FBBD9F}"/>
              </a:ext>
            </a:extLst>
          </p:cNvPr>
          <p:cNvSpPr>
            <a:spLocks noGrp="1"/>
          </p:cNvSpPr>
          <p:nvPr>
            <p:ph idx="1"/>
          </p:nvPr>
        </p:nvSpPr>
        <p:spPr>
          <a:xfrm>
            <a:off x="776748" y="1810327"/>
            <a:ext cx="10648336" cy="4507346"/>
          </a:xfrm>
        </p:spPr>
        <p:txBody>
          <a:bodyPr>
            <a:normAutofit fontScale="85000" lnSpcReduction="20000"/>
          </a:bodyPr>
          <a:lstStyle/>
          <a:p>
            <a:r>
              <a:rPr lang="en-US" sz="3000" dirty="0"/>
              <a:t>Vulnerabilities are known weaknesses in software, hardware or system configurations that a hacker can exploit</a:t>
            </a:r>
          </a:p>
          <a:p>
            <a:pPr lvl="1"/>
            <a:r>
              <a:rPr lang="en-US" sz="2000" dirty="0"/>
              <a:t>Software is available that can track and report vulnerabilities</a:t>
            </a:r>
          </a:p>
          <a:p>
            <a:pPr lvl="1"/>
            <a:r>
              <a:rPr lang="en-US" sz="2000" dirty="0"/>
              <a:t>What that software monitors and what it doesn’t depends on how it is installed and configured</a:t>
            </a:r>
          </a:p>
          <a:p>
            <a:pPr lvl="1"/>
            <a:r>
              <a:rPr lang="en-US" sz="2000" dirty="0"/>
              <a:t>New vulnerabilities are constantly being discovered so don’t be surprised by spikes</a:t>
            </a:r>
          </a:p>
          <a:p>
            <a:pPr lvl="1"/>
            <a:r>
              <a:rPr lang="en-US" sz="2000" dirty="0"/>
              <a:t>Vulnerabilities will often be classified by likelihood and consequences of exploitation </a:t>
            </a:r>
          </a:p>
          <a:p>
            <a:r>
              <a:rPr lang="en-US" sz="3000" dirty="0"/>
              <a:t>Unfortunately, we don’t get to choose how or when we will be attacked so reducing vulnerabilities and constant monitoring for early threat detection is the best defense.</a:t>
            </a:r>
          </a:p>
          <a:p>
            <a:r>
              <a:rPr lang="en-US" sz="3000" dirty="0"/>
              <a:t>Hackers can be divided into five categories:</a:t>
            </a:r>
          </a:p>
          <a:p>
            <a:pPr lvl="1"/>
            <a:r>
              <a:rPr lang="en-US" sz="2000" dirty="0"/>
              <a:t>White hats-ethical hackers that use their skills to help organizations harden their defenses</a:t>
            </a:r>
          </a:p>
          <a:p>
            <a:pPr lvl="1"/>
            <a:r>
              <a:rPr lang="en-US" sz="2000" dirty="0"/>
              <a:t>Hacktivist-someone who hacks or launches digital attacks because of social, environmental or perceived injustices</a:t>
            </a:r>
          </a:p>
          <a:p>
            <a:pPr lvl="1"/>
            <a:r>
              <a:rPr lang="en-US" sz="2000" dirty="0"/>
              <a:t>Novice (Script kiddies)</a:t>
            </a:r>
          </a:p>
          <a:p>
            <a:pPr lvl="1"/>
            <a:r>
              <a:rPr lang="en-US" sz="2000" dirty="0"/>
              <a:t>Sophisticated</a:t>
            </a:r>
          </a:p>
          <a:p>
            <a:pPr lvl="1"/>
            <a:r>
              <a:rPr lang="en-US" sz="2000" dirty="0"/>
              <a:t>Nation state</a:t>
            </a:r>
          </a:p>
        </p:txBody>
      </p:sp>
      <p:sp>
        <p:nvSpPr>
          <p:cNvPr id="4" name="Slide Number Placeholder 3">
            <a:extLst>
              <a:ext uri="{FF2B5EF4-FFF2-40B4-BE49-F238E27FC236}">
                <a16:creationId xmlns:a16="http://schemas.microsoft.com/office/drawing/2014/main" id="{A40CF562-81FA-4661-B27F-328FB019B76F}"/>
              </a:ext>
            </a:extLst>
          </p:cNvPr>
          <p:cNvSpPr>
            <a:spLocks noGrp="1"/>
          </p:cNvSpPr>
          <p:nvPr>
            <p:ph type="sldNum" sz="quarter" idx="12"/>
          </p:nvPr>
        </p:nvSpPr>
        <p:spPr/>
        <p:txBody>
          <a:bodyPr/>
          <a:lstStyle/>
          <a:p>
            <a:fld id="{3A98EE3D-8CD1-4C3F-BD1C-C98C9596463C}" type="slidenum">
              <a:rPr lang="en-US" smtClean="0"/>
              <a:t>59</a:t>
            </a:fld>
            <a:endParaRPr lang="en-US" dirty="0"/>
          </a:p>
        </p:txBody>
      </p:sp>
    </p:spTree>
    <p:extLst>
      <p:ext uri="{BB962C8B-B14F-4D97-AF65-F5344CB8AC3E}">
        <p14:creationId xmlns:p14="http://schemas.microsoft.com/office/powerpoint/2010/main" val="31960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2158-A252-4CCD-B220-86D954BD2448}"/>
              </a:ext>
            </a:extLst>
          </p:cNvPr>
          <p:cNvSpPr>
            <a:spLocks noGrp="1"/>
          </p:cNvSpPr>
          <p:nvPr>
            <p:ph type="title"/>
          </p:nvPr>
        </p:nvSpPr>
        <p:spPr>
          <a:xfrm>
            <a:off x="838200" y="365126"/>
            <a:ext cx="10515600" cy="724766"/>
          </a:xfrm>
        </p:spPr>
        <p:txBody>
          <a:bodyPr/>
          <a:lstStyle/>
          <a:p>
            <a:pPr algn="ctr"/>
            <a:r>
              <a:rPr lang="en-US" dirty="0"/>
              <a:t>Know What You Don’t Know</a:t>
            </a:r>
          </a:p>
        </p:txBody>
      </p:sp>
      <p:sp>
        <p:nvSpPr>
          <p:cNvPr id="3" name="Content Placeholder 2">
            <a:extLst>
              <a:ext uri="{FF2B5EF4-FFF2-40B4-BE49-F238E27FC236}">
                <a16:creationId xmlns:a16="http://schemas.microsoft.com/office/drawing/2014/main" id="{D80DD31A-2A54-4508-98C8-21686CD621D4}"/>
              </a:ext>
            </a:extLst>
          </p:cNvPr>
          <p:cNvSpPr>
            <a:spLocks noGrp="1"/>
          </p:cNvSpPr>
          <p:nvPr>
            <p:ph idx="1"/>
          </p:nvPr>
        </p:nvSpPr>
        <p:spPr>
          <a:xfrm>
            <a:off x="838199" y="1348509"/>
            <a:ext cx="10515599" cy="4977645"/>
          </a:xfrm>
        </p:spPr>
        <p:txBody>
          <a:bodyPr>
            <a:normAutofit fontScale="92500" lnSpcReduction="10000"/>
          </a:bodyPr>
          <a:lstStyle/>
          <a:p>
            <a:r>
              <a:rPr lang="en-US" sz="3200" dirty="0"/>
              <a:t>Understanding IT is unique due to:</a:t>
            </a:r>
          </a:p>
          <a:p>
            <a:pPr lvl="1"/>
            <a:r>
              <a:rPr lang="en-US" dirty="0"/>
              <a:t>Highly Technical Nature</a:t>
            </a:r>
          </a:p>
          <a:p>
            <a:pPr lvl="1"/>
            <a:r>
              <a:rPr lang="en-US" dirty="0"/>
              <a:t>Extreme complexity and integration throughout the entire organization</a:t>
            </a:r>
          </a:p>
          <a:p>
            <a:pPr lvl="1"/>
            <a:r>
              <a:rPr lang="en-US" dirty="0"/>
              <a:t>Constant and rapid evolution </a:t>
            </a:r>
          </a:p>
          <a:p>
            <a:pPr lvl="1"/>
            <a:r>
              <a:rPr lang="en-US" dirty="0"/>
              <a:t>Vulnerabilities and consequences of failure</a:t>
            </a:r>
          </a:p>
          <a:p>
            <a:r>
              <a:rPr lang="en-US" sz="2600" dirty="0"/>
              <a:t>Most executive management that IT reports to have never worked in IT.</a:t>
            </a:r>
          </a:p>
          <a:p>
            <a:r>
              <a:rPr lang="en-US" sz="2600" dirty="0"/>
              <a:t>A unique operation requires unique understanding, approaches and rigorous use of proven supervisory techniques</a:t>
            </a:r>
          </a:p>
          <a:p>
            <a:pPr marL="274320">
              <a:spcBef>
                <a:spcPts val="600"/>
              </a:spcBef>
              <a:buFont typeface="Wingdings" panose="05000000000000000000" pitchFamily="2" charset="2"/>
              <a:buChar char="§"/>
            </a:pPr>
            <a:r>
              <a:rPr lang="en-US" sz="2200" dirty="0"/>
              <a:t>Ask questions and take the time to learn</a:t>
            </a:r>
          </a:p>
          <a:p>
            <a:pPr marL="274320">
              <a:spcBef>
                <a:spcPts val="600"/>
              </a:spcBef>
              <a:buFont typeface="Wingdings" panose="05000000000000000000" pitchFamily="2" charset="2"/>
              <a:buChar char="§"/>
            </a:pPr>
            <a:r>
              <a:rPr lang="en-US" sz="2200" dirty="0"/>
              <a:t>Compare your IT teams against industry standards &amp; frameworks</a:t>
            </a:r>
          </a:p>
          <a:p>
            <a:pPr marL="274320">
              <a:spcBef>
                <a:spcPts val="600"/>
              </a:spcBef>
              <a:buFont typeface="Wingdings" panose="05000000000000000000" pitchFamily="2" charset="2"/>
              <a:buChar char="§"/>
            </a:pPr>
            <a:r>
              <a:rPr lang="en-US" sz="2200" dirty="0"/>
              <a:t>Ask about “behind the scenes” tasks and whether they are getting done</a:t>
            </a:r>
          </a:p>
          <a:p>
            <a:pPr marL="274320">
              <a:spcBef>
                <a:spcPts val="600"/>
              </a:spcBef>
              <a:buFont typeface="Wingdings" panose="05000000000000000000" pitchFamily="2" charset="2"/>
              <a:buChar char="§"/>
            </a:pPr>
            <a:r>
              <a:rPr lang="en-US" sz="2200" dirty="0"/>
              <a:t>Use experts to perform Operations and security reviews </a:t>
            </a:r>
            <a:r>
              <a:rPr lang="en-US" sz="2200" b="1" u="sng" dirty="0"/>
              <a:t>and</a:t>
            </a:r>
            <a:r>
              <a:rPr lang="en-US" sz="2200" dirty="0"/>
              <a:t> implement recommendations</a:t>
            </a:r>
          </a:p>
          <a:p>
            <a:r>
              <a:rPr lang="en-US" sz="2600" dirty="0">
                <a:solidFill>
                  <a:srgbClr val="0070C0"/>
                </a:solidFill>
              </a:rPr>
              <a:t>Not spending the time to learn what you don’t know is a frequent mistake</a:t>
            </a:r>
          </a:p>
          <a:p>
            <a:endParaRPr lang="en-US" sz="3200" dirty="0"/>
          </a:p>
        </p:txBody>
      </p:sp>
      <p:sp>
        <p:nvSpPr>
          <p:cNvPr id="4" name="Slide Number Placeholder 3">
            <a:extLst>
              <a:ext uri="{FF2B5EF4-FFF2-40B4-BE49-F238E27FC236}">
                <a16:creationId xmlns:a16="http://schemas.microsoft.com/office/drawing/2014/main" id="{8206DB17-64D7-4450-8C76-9209703BDD3D}"/>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043472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General Controls</a:t>
            </a:r>
          </a:p>
        </p:txBody>
      </p:sp>
      <p:sp>
        <p:nvSpPr>
          <p:cNvPr id="3" name="Content Placeholder 2"/>
          <p:cNvSpPr>
            <a:spLocks noGrp="1"/>
          </p:cNvSpPr>
          <p:nvPr>
            <p:ph idx="1"/>
          </p:nvPr>
        </p:nvSpPr>
        <p:spPr>
          <a:xfrm>
            <a:off x="1097279" y="1845734"/>
            <a:ext cx="10500671" cy="4433146"/>
          </a:xfrm>
        </p:spPr>
        <p:txBody>
          <a:bodyPr>
            <a:normAutofit/>
          </a:bodyPr>
          <a:lstStyle/>
          <a:p>
            <a:r>
              <a:rPr lang="en-US" sz="3200" dirty="0"/>
              <a:t>COSO 2013 Principle 11 states: </a:t>
            </a:r>
            <a:r>
              <a:rPr lang="en-US" sz="3200" b="1" dirty="0">
                <a:solidFill>
                  <a:srgbClr val="FF0000"/>
                </a:solidFill>
              </a:rPr>
              <a:t>Selects and develops general controls over technology.</a:t>
            </a:r>
          </a:p>
          <a:p>
            <a:r>
              <a:rPr lang="en-US" sz="3200" dirty="0"/>
              <a:t>To single out general controls over IT from all other control activities signifies their importance to the entire organization. Expressed another way:</a:t>
            </a:r>
          </a:p>
          <a:p>
            <a:pPr algn="ctr"/>
            <a:r>
              <a:rPr lang="en-US" sz="2800" b="1" i="1" dirty="0">
                <a:solidFill>
                  <a:srgbClr val="FF0000"/>
                </a:solidFill>
              </a:rPr>
              <a:t>“If finance and top management does not know and control what happens in the IT department, then they can’t possibly know whether their entire system of internal controls is effective or not”</a:t>
            </a:r>
            <a:r>
              <a:rPr lang="en-US" sz="3200" dirty="0"/>
              <a:t> </a:t>
            </a:r>
          </a:p>
        </p:txBody>
      </p:sp>
      <p:sp>
        <p:nvSpPr>
          <p:cNvPr id="5" name="Slide Number Placeholder 4">
            <a:extLst>
              <a:ext uri="{FF2B5EF4-FFF2-40B4-BE49-F238E27FC236}">
                <a16:creationId xmlns:a16="http://schemas.microsoft.com/office/drawing/2014/main" id="{C0FE2A27-67D3-4366-8FBD-A475CAE0EC9D}"/>
              </a:ext>
            </a:extLst>
          </p:cNvPr>
          <p:cNvSpPr>
            <a:spLocks noGrp="1"/>
          </p:cNvSpPr>
          <p:nvPr>
            <p:ph type="sldNum" sz="quarter" idx="12"/>
          </p:nvPr>
        </p:nvSpPr>
        <p:spPr/>
        <p:txBody>
          <a:bodyPr/>
          <a:lstStyle/>
          <a:p>
            <a:fld id="{3A98EE3D-8CD1-4C3F-BD1C-C98C9596463C}" type="slidenum">
              <a:rPr lang="en-US" smtClean="0"/>
              <a:t>60</a:t>
            </a:fld>
            <a:endParaRPr lang="en-US" dirty="0"/>
          </a:p>
        </p:txBody>
      </p:sp>
    </p:spTree>
    <p:extLst>
      <p:ext uri="{BB962C8B-B14F-4D97-AF65-F5344CB8AC3E}">
        <p14:creationId xmlns:p14="http://schemas.microsoft.com/office/powerpoint/2010/main" val="411387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vs. General Controls</a:t>
            </a:r>
          </a:p>
        </p:txBody>
      </p:sp>
      <p:sp>
        <p:nvSpPr>
          <p:cNvPr id="5" name="Content Placeholder 4"/>
          <p:cNvSpPr>
            <a:spLocks noGrp="1"/>
          </p:cNvSpPr>
          <p:nvPr>
            <p:ph idx="1"/>
          </p:nvPr>
        </p:nvSpPr>
        <p:spPr/>
        <p:txBody>
          <a:bodyPr>
            <a:normAutofit/>
          </a:bodyPr>
          <a:lstStyle/>
          <a:p>
            <a:r>
              <a:rPr lang="en-US" sz="2600" dirty="0"/>
              <a:t>Application controls are simply the automated version of what we have always done:</a:t>
            </a:r>
          </a:p>
        </p:txBody>
      </p:sp>
      <p:sp>
        <p:nvSpPr>
          <p:cNvPr id="3" name="Slide Number Placeholder 2">
            <a:extLst>
              <a:ext uri="{FF2B5EF4-FFF2-40B4-BE49-F238E27FC236}">
                <a16:creationId xmlns:a16="http://schemas.microsoft.com/office/drawing/2014/main" id="{0197915C-F358-441C-BFA4-7CA0EAEC6554}"/>
              </a:ext>
            </a:extLst>
          </p:cNvPr>
          <p:cNvSpPr>
            <a:spLocks noGrp="1"/>
          </p:cNvSpPr>
          <p:nvPr>
            <p:ph type="sldNum" sz="quarter" idx="12"/>
          </p:nvPr>
        </p:nvSpPr>
        <p:spPr/>
        <p:txBody>
          <a:bodyPr/>
          <a:lstStyle/>
          <a:p>
            <a:fld id="{3A98EE3D-8CD1-4C3F-BD1C-C98C9596463C}" type="slidenum">
              <a:rPr lang="en-US" smtClean="0"/>
              <a:t>61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35754863"/>
              </p:ext>
            </p:extLst>
          </p:nvPr>
        </p:nvGraphicFramePr>
        <p:xfrm>
          <a:off x="1189702" y="2992429"/>
          <a:ext cx="9765170" cy="3383280"/>
        </p:xfrm>
        <a:graphic>
          <a:graphicData uri="http://schemas.openxmlformats.org/drawingml/2006/table">
            <a:tbl>
              <a:tblPr firstRow="1" bandRow="1">
                <a:tableStyleId>{073A0DAA-6AF3-43AB-8588-CEC1D06C72B9}</a:tableStyleId>
              </a:tblPr>
              <a:tblGrid>
                <a:gridCol w="4882585">
                  <a:extLst>
                    <a:ext uri="{9D8B030D-6E8A-4147-A177-3AD203B41FA5}">
                      <a16:colId xmlns:a16="http://schemas.microsoft.com/office/drawing/2014/main" val="20000"/>
                    </a:ext>
                  </a:extLst>
                </a:gridCol>
                <a:gridCol w="4882585">
                  <a:extLst>
                    <a:ext uri="{9D8B030D-6E8A-4147-A177-3AD203B41FA5}">
                      <a16:colId xmlns:a16="http://schemas.microsoft.com/office/drawing/2014/main" val="20001"/>
                    </a:ext>
                  </a:extLst>
                </a:gridCol>
              </a:tblGrid>
              <a:tr h="361032">
                <a:tc>
                  <a:txBody>
                    <a:bodyPr/>
                    <a:lstStyle/>
                    <a:p>
                      <a:pPr algn="ctr"/>
                      <a:r>
                        <a:rPr lang="en-US" dirty="0"/>
                        <a:t>TRADITONAL</a:t>
                      </a:r>
                    </a:p>
                  </a:txBody>
                  <a:tcPr/>
                </a:tc>
                <a:tc>
                  <a:txBody>
                    <a:bodyPr/>
                    <a:lstStyle/>
                    <a:p>
                      <a:pPr algn="ctr"/>
                      <a:r>
                        <a:rPr lang="en-US" dirty="0"/>
                        <a:t>AUTOMATED</a:t>
                      </a:r>
                    </a:p>
                  </a:txBody>
                  <a:tcPr/>
                </a:tc>
                <a:extLst>
                  <a:ext uri="{0D108BD9-81ED-4DB2-BD59-A6C34878D82A}">
                    <a16:rowId xmlns:a16="http://schemas.microsoft.com/office/drawing/2014/main" val="10000"/>
                  </a:ext>
                </a:extLst>
              </a:tr>
              <a:tr h="361032">
                <a:tc>
                  <a:txBody>
                    <a:bodyPr/>
                    <a:lstStyle/>
                    <a:p>
                      <a:r>
                        <a:rPr lang="en-US" dirty="0"/>
                        <a:t>Locked filing cabinet</a:t>
                      </a:r>
                    </a:p>
                  </a:txBody>
                  <a:tcPr/>
                </a:tc>
                <a:tc>
                  <a:txBody>
                    <a:bodyPr/>
                    <a:lstStyle/>
                    <a:p>
                      <a:r>
                        <a:rPr lang="en-US" dirty="0"/>
                        <a:t>User ID and Password</a:t>
                      </a:r>
                    </a:p>
                  </a:txBody>
                  <a:tcPr/>
                </a:tc>
                <a:extLst>
                  <a:ext uri="{0D108BD9-81ED-4DB2-BD59-A6C34878D82A}">
                    <a16:rowId xmlns:a16="http://schemas.microsoft.com/office/drawing/2014/main" val="10001"/>
                  </a:ext>
                </a:extLst>
              </a:tr>
              <a:tr h="631806">
                <a:tc>
                  <a:txBody>
                    <a:bodyPr/>
                    <a:lstStyle/>
                    <a:p>
                      <a:r>
                        <a:rPr lang="en-US" dirty="0"/>
                        <a:t>Physical segregation of duties</a:t>
                      </a:r>
                    </a:p>
                  </a:txBody>
                  <a:tcPr/>
                </a:tc>
                <a:tc>
                  <a:txBody>
                    <a:bodyPr/>
                    <a:lstStyle/>
                    <a:p>
                      <a:r>
                        <a:rPr lang="en-US" dirty="0"/>
                        <a:t>Password hierarchies that segregate</a:t>
                      </a:r>
                      <a:r>
                        <a:rPr lang="en-US" baseline="0" dirty="0"/>
                        <a:t> duties through screen access</a:t>
                      </a:r>
                      <a:endParaRPr lang="en-US" dirty="0"/>
                    </a:p>
                  </a:txBody>
                  <a:tcPr/>
                </a:tc>
                <a:extLst>
                  <a:ext uri="{0D108BD9-81ED-4DB2-BD59-A6C34878D82A}">
                    <a16:rowId xmlns:a16="http://schemas.microsoft.com/office/drawing/2014/main" val="10002"/>
                  </a:ext>
                </a:extLst>
              </a:tr>
              <a:tr h="361032">
                <a:tc>
                  <a:txBody>
                    <a:bodyPr/>
                    <a:lstStyle/>
                    <a:p>
                      <a:r>
                        <a:rPr lang="en-US" dirty="0"/>
                        <a:t>Illegible initials</a:t>
                      </a:r>
                      <a:r>
                        <a:rPr lang="en-US" baseline="0" dirty="0"/>
                        <a:t> on paper invoices</a:t>
                      </a:r>
                      <a:endParaRPr lang="en-US" dirty="0"/>
                    </a:p>
                  </a:txBody>
                  <a:tcPr/>
                </a:tc>
                <a:tc>
                  <a:txBody>
                    <a:bodyPr/>
                    <a:lstStyle/>
                    <a:p>
                      <a:r>
                        <a:rPr lang="en-US" dirty="0"/>
                        <a:t>Automated workflow approvals</a:t>
                      </a:r>
                    </a:p>
                  </a:txBody>
                  <a:tcPr/>
                </a:tc>
                <a:extLst>
                  <a:ext uri="{0D108BD9-81ED-4DB2-BD59-A6C34878D82A}">
                    <a16:rowId xmlns:a16="http://schemas.microsoft.com/office/drawing/2014/main" val="10003"/>
                  </a:ext>
                </a:extLst>
              </a:tr>
              <a:tr h="631806">
                <a:tc>
                  <a:txBody>
                    <a:bodyPr/>
                    <a:lstStyle/>
                    <a:p>
                      <a:r>
                        <a:rPr lang="en-US" dirty="0"/>
                        <a:t>Manual review, paper forms,</a:t>
                      </a:r>
                      <a:r>
                        <a:rPr lang="en-US" baseline="0" dirty="0"/>
                        <a:t> footing of inputs</a:t>
                      </a:r>
                      <a:endParaRPr lang="en-US" dirty="0"/>
                    </a:p>
                  </a:txBody>
                  <a:tcPr/>
                </a:tc>
                <a:tc>
                  <a:txBody>
                    <a:bodyPr/>
                    <a:lstStyle/>
                    <a:p>
                      <a:r>
                        <a:rPr lang="en-US" dirty="0"/>
                        <a:t>Input</a:t>
                      </a:r>
                      <a:r>
                        <a:rPr lang="en-US" baseline="0" dirty="0"/>
                        <a:t> controls, automatic population of certain fields, edit checks </a:t>
                      </a:r>
                      <a:endParaRPr lang="en-US" dirty="0"/>
                    </a:p>
                  </a:txBody>
                  <a:tcPr/>
                </a:tc>
                <a:extLst>
                  <a:ext uri="{0D108BD9-81ED-4DB2-BD59-A6C34878D82A}">
                    <a16:rowId xmlns:a16="http://schemas.microsoft.com/office/drawing/2014/main" val="10004"/>
                  </a:ext>
                </a:extLst>
              </a:tr>
              <a:tr h="631806">
                <a:tc>
                  <a:txBody>
                    <a:bodyPr/>
                    <a:lstStyle/>
                    <a:p>
                      <a:r>
                        <a:rPr lang="en-US" dirty="0"/>
                        <a:t>Using reports to monitor and control budget</a:t>
                      </a:r>
                    </a:p>
                  </a:txBody>
                  <a:tcPr/>
                </a:tc>
                <a:tc>
                  <a:txBody>
                    <a:bodyPr/>
                    <a:lstStyle/>
                    <a:p>
                      <a:r>
                        <a:rPr lang="en-US" dirty="0"/>
                        <a:t>System</a:t>
                      </a:r>
                      <a:r>
                        <a:rPr lang="en-US" baseline="0" dirty="0"/>
                        <a:t> controls that refuse to process transactions if budget authorization is inadequate.</a:t>
                      </a:r>
                      <a:endParaRPr lang="en-US" dirty="0"/>
                    </a:p>
                  </a:txBody>
                  <a:tcPr/>
                </a:tc>
                <a:extLst>
                  <a:ext uri="{0D108BD9-81ED-4DB2-BD59-A6C34878D82A}">
                    <a16:rowId xmlns:a16="http://schemas.microsoft.com/office/drawing/2014/main" val="10005"/>
                  </a:ext>
                </a:extLst>
              </a:tr>
              <a:tr h="361032">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34298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vs. General Controls</a:t>
            </a:r>
          </a:p>
        </p:txBody>
      </p:sp>
      <p:sp>
        <p:nvSpPr>
          <p:cNvPr id="3" name="Content Placeholder 2"/>
          <p:cNvSpPr>
            <a:spLocks noGrp="1"/>
          </p:cNvSpPr>
          <p:nvPr>
            <p:ph idx="1"/>
          </p:nvPr>
        </p:nvSpPr>
        <p:spPr>
          <a:xfrm>
            <a:off x="1097280" y="1845733"/>
            <a:ext cx="10058400" cy="4441855"/>
          </a:xfrm>
        </p:spPr>
        <p:txBody>
          <a:bodyPr>
            <a:normAutofit fontScale="92500"/>
          </a:bodyPr>
          <a:lstStyle/>
          <a:p>
            <a:r>
              <a:rPr lang="en-US" sz="3200" dirty="0"/>
              <a:t>General controls represents what happens in the IT department to keep:</a:t>
            </a:r>
          </a:p>
          <a:p>
            <a:pPr lvl="1"/>
            <a:r>
              <a:rPr lang="en-US" sz="2600" dirty="0"/>
              <a:t>computers connected.</a:t>
            </a:r>
          </a:p>
          <a:p>
            <a:pPr lvl="1"/>
            <a:r>
              <a:rPr lang="en-US" sz="2600" dirty="0"/>
              <a:t>data bases humming.</a:t>
            </a:r>
          </a:p>
          <a:p>
            <a:pPr lvl="1"/>
            <a:r>
              <a:rPr lang="en-US" sz="2600" dirty="0"/>
              <a:t>applications running and reliable. </a:t>
            </a:r>
          </a:p>
          <a:p>
            <a:pPr lvl="1"/>
            <a:r>
              <a:rPr lang="en-US" sz="2600" dirty="0"/>
              <a:t>response times fast.</a:t>
            </a:r>
          </a:p>
          <a:p>
            <a:pPr lvl="1"/>
            <a:r>
              <a:rPr lang="en-US" sz="2600" dirty="0"/>
              <a:t>information trustworthy.</a:t>
            </a:r>
          </a:p>
          <a:p>
            <a:pPr lvl="1"/>
            <a:r>
              <a:rPr lang="en-US" sz="2600" dirty="0"/>
              <a:t>hackers at bay.</a:t>
            </a:r>
          </a:p>
          <a:p>
            <a:r>
              <a:rPr lang="en-US" sz="3200" dirty="0"/>
              <a:t>In addition, when bad things happen, general controls ensure rapid recovery and post-incident analysis and remediation.</a:t>
            </a:r>
          </a:p>
          <a:p>
            <a:endParaRPr lang="en-US" sz="2800" dirty="0"/>
          </a:p>
          <a:p>
            <a:pPr lvl="1"/>
            <a:endParaRPr lang="en-US" sz="2600" dirty="0"/>
          </a:p>
        </p:txBody>
      </p:sp>
      <p:sp>
        <p:nvSpPr>
          <p:cNvPr id="5" name="Slide Number Placeholder 4">
            <a:extLst>
              <a:ext uri="{FF2B5EF4-FFF2-40B4-BE49-F238E27FC236}">
                <a16:creationId xmlns:a16="http://schemas.microsoft.com/office/drawing/2014/main" id="{B81F6340-3073-42AD-9D54-4B95528DE9AC}"/>
              </a:ext>
            </a:extLst>
          </p:cNvPr>
          <p:cNvSpPr>
            <a:spLocks noGrp="1"/>
          </p:cNvSpPr>
          <p:nvPr>
            <p:ph type="sldNum" sz="quarter" idx="12"/>
          </p:nvPr>
        </p:nvSpPr>
        <p:spPr/>
        <p:txBody>
          <a:bodyPr/>
          <a:lstStyle/>
          <a:p>
            <a:fld id="{3A98EE3D-8CD1-4C3F-BD1C-C98C9596463C}" type="slidenum">
              <a:rPr lang="en-US" smtClean="0"/>
              <a:t>62</a:t>
            </a:fld>
            <a:endParaRPr lang="en-US" dirty="0"/>
          </a:p>
        </p:txBody>
      </p:sp>
    </p:spTree>
    <p:extLst>
      <p:ext uri="{BB962C8B-B14F-4D97-AF65-F5344CB8AC3E}">
        <p14:creationId xmlns:p14="http://schemas.microsoft.com/office/powerpoint/2010/main" val="2457370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IT General Controls</a:t>
            </a:r>
          </a:p>
        </p:txBody>
      </p:sp>
      <p:sp>
        <p:nvSpPr>
          <p:cNvPr id="9" name="Text Placeholder 8"/>
          <p:cNvSpPr>
            <a:spLocks noGrp="1"/>
          </p:cNvSpPr>
          <p:nvPr>
            <p:ph type="body" idx="1"/>
          </p:nvPr>
        </p:nvSpPr>
        <p:spPr/>
        <p:txBody>
          <a:bodyPr/>
          <a:lstStyle/>
          <a:p>
            <a:pPr algn="ctr"/>
            <a:r>
              <a:rPr lang="en-US" dirty="0"/>
              <a:t>Administrative Controls</a:t>
            </a:r>
          </a:p>
        </p:txBody>
      </p:sp>
      <p:sp>
        <p:nvSpPr>
          <p:cNvPr id="10" name="Content Placeholder 9"/>
          <p:cNvSpPr>
            <a:spLocks noGrp="1"/>
          </p:cNvSpPr>
          <p:nvPr>
            <p:ph sz="half" idx="2"/>
          </p:nvPr>
        </p:nvSpPr>
        <p:spPr>
          <a:xfrm>
            <a:off x="1097280" y="2473234"/>
            <a:ext cx="4937760" cy="3805646"/>
          </a:xfrm>
        </p:spPr>
        <p:txBody>
          <a:bodyPr>
            <a:normAutofit fontScale="92500" lnSpcReduction="20000"/>
          </a:bodyPr>
          <a:lstStyle/>
          <a:p>
            <a:pPr marL="346075" lvl="1" indent="-346075">
              <a:buClr>
                <a:srgbClr val="28458E"/>
              </a:buClr>
              <a:buSzPct val="70000"/>
              <a:buFont typeface="Wingdings" pitchFamily="2" charset="2"/>
              <a:buChar char="q"/>
              <a:defRPr/>
            </a:pPr>
            <a:r>
              <a:rPr lang="en-US" kern="0" dirty="0">
                <a:solidFill>
                  <a:srgbClr val="000000"/>
                </a:solidFill>
              </a:rPr>
              <a:t>Alignment with strategic goals</a:t>
            </a:r>
          </a:p>
          <a:p>
            <a:pPr marL="346075" lvl="1" indent="-346075">
              <a:buClr>
                <a:srgbClr val="28458E"/>
              </a:buClr>
              <a:buSzPct val="70000"/>
              <a:buFont typeface="Wingdings" pitchFamily="2" charset="2"/>
              <a:buChar char="q"/>
              <a:defRPr/>
            </a:pPr>
            <a:r>
              <a:rPr lang="en-US" kern="0" dirty="0">
                <a:solidFill>
                  <a:srgbClr val="000000"/>
                </a:solidFill>
              </a:rPr>
              <a:t>Policies</a:t>
            </a:r>
          </a:p>
          <a:p>
            <a:pPr marL="346075" lvl="1" indent="-346075">
              <a:buClr>
                <a:srgbClr val="28458E"/>
              </a:buClr>
              <a:buSzPct val="70000"/>
              <a:buFont typeface="Wingdings" pitchFamily="2" charset="2"/>
              <a:buChar char="q"/>
              <a:defRPr/>
            </a:pPr>
            <a:r>
              <a:rPr lang="en-US" kern="0" dirty="0">
                <a:solidFill>
                  <a:srgbClr val="000000"/>
                </a:solidFill>
              </a:rPr>
              <a:t>Risk assessment</a:t>
            </a:r>
          </a:p>
          <a:p>
            <a:pPr marL="346075" lvl="1" indent="-346075">
              <a:buClr>
                <a:srgbClr val="28458E"/>
              </a:buClr>
              <a:buSzPct val="70000"/>
              <a:buFont typeface="Wingdings" pitchFamily="2" charset="2"/>
              <a:buChar char="q"/>
              <a:defRPr/>
            </a:pPr>
            <a:r>
              <a:rPr lang="en-US" kern="0" dirty="0">
                <a:solidFill>
                  <a:srgbClr val="000000"/>
                </a:solidFill>
              </a:rPr>
              <a:t>Administer Security program</a:t>
            </a:r>
          </a:p>
          <a:p>
            <a:pPr marL="346075" lvl="1" indent="-346075">
              <a:buClr>
                <a:srgbClr val="28458E"/>
              </a:buClr>
              <a:buSzPct val="70000"/>
              <a:buFont typeface="Wingdings" pitchFamily="2" charset="2"/>
              <a:buChar char="q"/>
              <a:defRPr/>
            </a:pPr>
            <a:r>
              <a:rPr lang="en-US" kern="0" dirty="0">
                <a:solidFill>
                  <a:srgbClr val="000000"/>
                </a:solidFill>
              </a:rPr>
              <a:t>Least Privilege</a:t>
            </a:r>
          </a:p>
          <a:p>
            <a:pPr marL="346075" lvl="1" indent="-346075">
              <a:buClr>
                <a:srgbClr val="28458E"/>
              </a:buClr>
              <a:buSzPct val="70000"/>
              <a:buFont typeface="Wingdings" pitchFamily="2" charset="2"/>
              <a:buChar char="q"/>
              <a:defRPr/>
            </a:pPr>
            <a:r>
              <a:rPr lang="en-US" kern="0" dirty="0">
                <a:solidFill>
                  <a:srgbClr val="000000"/>
                </a:solidFill>
              </a:rPr>
              <a:t>Hiring and screening</a:t>
            </a:r>
          </a:p>
          <a:p>
            <a:pPr marL="346075" lvl="1" indent="-346075">
              <a:buClr>
                <a:srgbClr val="28458E"/>
              </a:buClr>
              <a:buSzPct val="70000"/>
              <a:buFont typeface="Wingdings" pitchFamily="2" charset="2"/>
              <a:buChar char="q"/>
              <a:defRPr/>
            </a:pPr>
            <a:r>
              <a:rPr lang="en-US" kern="0" dirty="0">
                <a:solidFill>
                  <a:srgbClr val="000000"/>
                </a:solidFill>
              </a:rPr>
              <a:t>User access process (new user, terminations, changes)</a:t>
            </a:r>
          </a:p>
          <a:p>
            <a:pPr marL="346075" lvl="1" indent="-346075">
              <a:buClr>
                <a:srgbClr val="28458E"/>
              </a:buClr>
              <a:buSzPct val="70000"/>
              <a:buFont typeface="Wingdings" pitchFamily="2" charset="2"/>
              <a:buChar char="q"/>
              <a:defRPr/>
            </a:pPr>
            <a:r>
              <a:rPr lang="en-US" kern="0" dirty="0">
                <a:solidFill>
                  <a:srgbClr val="000000"/>
                </a:solidFill>
              </a:rPr>
              <a:t>Access authorization</a:t>
            </a:r>
          </a:p>
          <a:p>
            <a:pPr marL="346075" lvl="1" indent="-346075">
              <a:buClr>
                <a:srgbClr val="28458E"/>
              </a:buClr>
              <a:buSzPct val="70000"/>
              <a:buFont typeface="Wingdings" pitchFamily="2" charset="2"/>
              <a:buChar char="q"/>
              <a:defRPr/>
            </a:pPr>
            <a:r>
              <a:rPr lang="en-US" kern="0" dirty="0">
                <a:solidFill>
                  <a:srgbClr val="000000"/>
                </a:solidFill>
              </a:rPr>
              <a:t>License Management</a:t>
            </a:r>
          </a:p>
          <a:p>
            <a:pPr marL="346075" lvl="1" indent="-346075">
              <a:buClr>
                <a:srgbClr val="28458E"/>
              </a:buClr>
              <a:buSzPct val="70000"/>
              <a:buFont typeface="Wingdings" pitchFamily="2" charset="2"/>
              <a:buChar char="q"/>
              <a:defRPr/>
            </a:pPr>
            <a:r>
              <a:rPr lang="en-US" kern="0" dirty="0">
                <a:solidFill>
                  <a:srgbClr val="000000"/>
                </a:solidFill>
              </a:rPr>
              <a:t>Change Log monitoring and reconciliation</a:t>
            </a:r>
          </a:p>
          <a:p>
            <a:pPr marL="346075" lvl="1" indent="-346075">
              <a:buClr>
                <a:srgbClr val="28458E"/>
              </a:buClr>
              <a:buSzPct val="70000"/>
              <a:buFont typeface="Wingdings" pitchFamily="2" charset="2"/>
              <a:buChar char="q"/>
              <a:defRPr/>
            </a:pPr>
            <a:r>
              <a:rPr lang="en-US" kern="0" dirty="0">
                <a:solidFill>
                  <a:srgbClr val="000000"/>
                </a:solidFill>
              </a:rPr>
              <a:t>Contingency planning / business continuation/  data backup</a:t>
            </a:r>
          </a:p>
          <a:p>
            <a:pPr marL="346075" lvl="1" indent="-346075">
              <a:buClr>
                <a:srgbClr val="28458E"/>
              </a:buClr>
              <a:buSzPct val="70000"/>
              <a:buFont typeface="Wingdings" pitchFamily="2" charset="2"/>
              <a:buChar char="q"/>
              <a:defRPr/>
            </a:pPr>
            <a:r>
              <a:rPr lang="en-US" kern="0" dirty="0">
                <a:solidFill>
                  <a:srgbClr val="000000"/>
                </a:solidFill>
              </a:rPr>
              <a:t>Budgeting for maintenance, upgrade and replacement aka-sustainability</a:t>
            </a:r>
          </a:p>
          <a:p>
            <a:endParaRPr lang="en-US" dirty="0"/>
          </a:p>
        </p:txBody>
      </p:sp>
      <p:sp>
        <p:nvSpPr>
          <p:cNvPr id="11" name="Text Placeholder 10"/>
          <p:cNvSpPr>
            <a:spLocks noGrp="1"/>
          </p:cNvSpPr>
          <p:nvPr>
            <p:ph type="body" sz="quarter" idx="3"/>
          </p:nvPr>
        </p:nvSpPr>
        <p:spPr/>
        <p:txBody>
          <a:bodyPr/>
          <a:lstStyle/>
          <a:p>
            <a:pPr algn="ctr"/>
            <a:r>
              <a:rPr lang="en-US" dirty="0"/>
              <a:t>Physical controls</a:t>
            </a:r>
          </a:p>
        </p:txBody>
      </p:sp>
      <p:sp>
        <p:nvSpPr>
          <p:cNvPr id="12" name="Content Placeholder 11"/>
          <p:cNvSpPr>
            <a:spLocks noGrp="1"/>
          </p:cNvSpPr>
          <p:nvPr>
            <p:ph sz="quarter" idx="4"/>
          </p:nvPr>
        </p:nvSpPr>
        <p:spPr/>
        <p:txBody>
          <a:bodyPr>
            <a:normAutofit fontScale="92500" lnSpcReduction="20000"/>
          </a:bodyPr>
          <a:lstStyle/>
          <a:p>
            <a:pPr marL="346075" lvl="1" indent="-346075">
              <a:buClr>
                <a:srgbClr val="28458E"/>
              </a:buClr>
              <a:buSzPct val="70000"/>
              <a:buFont typeface="Wingdings" pitchFamily="2" charset="2"/>
              <a:buChar char="q"/>
              <a:defRPr/>
            </a:pPr>
            <a:r>
              <a:rPr lang="en-US" kern="0" dirty="0">
                <a:solidFill>
                  <a:srgbClr val="000000"/>
                </a:solidFill>
              </a:rPr>
              <a:t>Facility access controls</a:t>
            </a:r>
          </a:p>
          <a:p>
            <a:pPr marL="346075" lvl="1" indent="-346075">
              <a:buClr>
                <a:srgbClr val="28458E"/>
              </a:buClr>
              <a:buSzPct val="70000"/>
              <a:buFont typeface="Wingdings" pitchFamily="2" charset="2"/>
              <a:buChar char="q"/>
              <a:defRPr/>
            </a:pPr>
            <a:r>
              <a:rPr lang="en-US" kern="0" dirty="0">
                <a:solidFill>
                  <a:srgbClr val="000000"/>
                </a:solidFill>
              </a:rPr>
              <a:t>Workstation controls</a:t>
            </a:r>
          </a:p>
          <a:p>
            <a:pPr marL="346075" lvl="1" indent="-346075">
              <a:buClr>
                <a:srgbClr val="28458E"/>
              </a:buClr>
              <a:buSzPct val="70000"/>
              <a:buFont typeface="Wingdings" pitchFamily="2" charset="2"/>
              <a:buChar char="q"/>
              <a:defRPr/>
            </a:pPr>
            <a:r>
              <a:rPr lang="en-US" kern="0" dirty="0">
                <a:solidFill>
                  <a:srgbClr val="000000"/>
                </a:solidFill>
              </a:rPr>
              <a:t>Device and media controls</a:t>
            </a:r>
          </a:p>
          <a:p>
            <a:pPr marL="346075" lvl="1" indent="-346075">
              <a:buClr>
                <a:srgbClr val="28458E"/>
              </a:buClr>
              <a:buSzPct val="70000"/>
              <a:buFont typeface="Wingdings" pitchFamily="2" charset="2"/>
              <a:buChar char="q"/>
              <a:defRPr/>
            </a:pPr>
            <a:r>
              <a:rPr lang="en-US" kern="0" dirty="0">
                <a:solidFill>
                  <a:srgbClr val="000000"/>
                </a:solidFill>
              </a:rPr>
              <a:t>Facility maintenance</a:t>
            </a:r>
          </a:p>
          <a:p>
            <a:pPr marL="346075" lvl="1" indent="-346075">
              <a:buClr>
                <a:srgbClr val="28458E"/>
              </a:buClr>
              <a:buSzPct val="70000"/>
              <a:buFont typeface="Wingdings" pitchFamily="2" charset="2"/>
              <a:buChar char="q"/>
              <a:defRPr/>
            </a:pPr>
            <a:r>
              <a:rPr lang="en-US" kern="0" dirty="0">
                <a:solidFill>
                  <a:srgbClr val="000000"/>
                </a:solidFill>
              </a:rPr>
              <a:t>UPS</a:t>
            </a:r>
          </a:p>
          <a:p>
            <a:pPr marL="346075" lvl="1" indent="-346075">
              <a:buClr>
                <a:srgbClr val="28458E"/>
              </a:buClr>
              <a:buSzPct val="70000"/>
              <a:buFont typeface="Wingdings" pitchFamily="2" charset="2"/>
              <a:buChar char="q"/>
              <a:defRPr/>
            </a:pPr>
            <a:r>
              <a:rPr lang="en-US" kern="0" dirty="0">
                <a:solidFill>
                  <a:srgbClr val="000000"/>
                </a:solidFill>
              </a:rPr>
              <a:t>Back up facilities</a:t>
            </a:r>
          </a:p>
        </p:txBody>
      </p:sp>
      <p:sp>
        <p:nvSpPr>
          <p:cNvPr id="3" name="Slide Number Placeholder 2">
            <a:extLst>
              <a:ext uri="{FF2B5EF4-FFF2-40B4-BE49-F238E27FC236}">
                <a16:creationId xmlns:a16="http://schemas.microsoft.com/office/drawing/2014/main" id="{7AF7916C-A99E-4E95-BA60-A766303B64A9}"/>
              </a:ext>
            </a:extLst>
          </p:cNvPr>
          <p:cNvSpPr>
            <a:spLocks noGrp="1"/>
          </p:cNvSpPr>
          <p:nvPr>
            <p:ph type="sldNum" sz="quarter" idx="12"/>
          </p:nvPr>
        </p:nvSpPr>
        <p:spPr/>
        <p:txBody>
          <a:bodyPr/>
          <a:lstStyle/>
          <a:p>
            <a:fld id="{3A98EE3D-8CD1-4C3F-BD1C-C98C9596463C}" type="slidenum">
              <a:rPr lang="en-US" smtClean="0"/>
              <a:t>63</a:t>
            </a:fld>
            <a:endParaRPr lang="en-US" dirty="0"/>
          </a:p>
        </p:txBody>
      </p:sp>
    </p:spTree>
    <p:extLst>
      <p:ext uri="{BB962C8B-B14F-4D97-AF65-F5344CB8AC3E}">
        <p14:creationId xmlns:p14="http://schemas.microsoft.com/office/powerpoint/2010/main" val="4121414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General Controls</a:t>
            </a:r>
          </a:p>
        </p:txBody>
      </p:sp>
      <p:sp>
        <p:nvSpPr>
          <p:cNvPr id="3" name="Text Placeholder 2"/>
          <p:cNvSpPr>
            <a:spLocks noGrp="1"/>
          </p:cNvSpPr>
          <p:nvPr>
            <p:ph type="body" idx="1"/>
          </p:nvPr>
        </p:nvSpPr>
        <p:spPr/>
        <p:txBody>
          <a:bodyPr/>
          <a:lstStyle/>
          <a:p>
            <a:pPr algn="ctr"/>
            <a:r>
              <a:rPr lang="en-US" dirty="0"/>
              <a:t>Technical Controls</a:t>
            </a:r>
          </a:p>
        </p:txBody>
      </p:sp>
      <p:sp>
        <p:nvSpPr>
          <p:cNvPr id="4" name="Content Placeholder 3"/>
          <p:cNvSpPr>
            <a:spLocks noGrp="1"/>
          </p:cNvSpPr>
          <p:nvPr>
            <p:ph sz="half" idx="2"/>
          </p:nvPr>
        </p:nvSpPr>
        <p:spPr/>
        <p:txBody>
          <a:bodyPr>
            <a:normAutofit/>
          </a:bodyPr>
          <a:lstStyle/>
          <a:p>
            <a:pPr marL="346075" lvl="1" indent="-346075">
              <a:buSzPct val="70000"/>
              <a:buFont typeface="Wingdings" pitchFamily="2" charset="2"/>
              <a:buChar char="q"/>
              <a:defRPr/>
            </a:pPr>
            <a:r>
              <a:rPr lang="en-US" dirty="0">
                <a:solidFill>
                  <a:srgbClr val="000000"/>
                </a:solidFill>
              </a:rPr>
              <a:t>Authentication controls (password, etc.)</a:t>
            </a:r>
          </a:p>
          <a:p>
            <a:pPr marL="346075" lvl="1" indent="-346075">
              <a:buSzPct val="70000"/>
              <a:buFont typeface="Wingdings" pitchFamily="2" charset="2"/>
              <a:buChar char="q"/>
              <a:defRPr/>
            </a:pPr>
            <a:r>
              <a:rPr lang="en-US" dirty="0">
                <a:solidFill>
                  <a:srgbClr val="000000"/>
                </a:solidFill>
              </a:rPr>
              <a:t>Access controls (operating system, application) </a:t>
            </a:r>
          </a:p>
          <a:p>
            <a:pPr marL="346075" lvl="1" indent="-346075">
              <a:buSzPct val="70000"/>
              <a:buFont typeface="Wingdings" pitchFamily="2" charset="2"/>
              <a:buChar char="q"/>
              <a:defRPr/>
            </a:pPr>
            <a:r>
              <a:rPr lang="en-US" dirty="0">
                <a:solidFill>
                  <a:srgbClr val="000000"/>
                </a:solidFill>
              </a:rPr>
              <a:t>Audit controls (monitoring and testing)</a:t>
            </a:r>
          </a:p>
          <a:p>
            <a:pPr marL="346075" lvl="1" indent="-346075">
              <a:buSzPct val="70000"/>
              <a:buFont typeface="Wingdings" pitchFamily="2" charset="2"/>
              <a:buChar char="q"/>
              <a:defRPr/>
            </a:pPr>
            <a:r>
              <a:rPr lang="en-US" dirty="0">
                <a:solidFill>
                  <a:srgbClr val="000000"/>
                </a:solidFill>
              </a:rPr>
              <a:t>Encryption controls</a:t>
            </a:r>
          </a:p>
          <a:p>
            <a:pPr marL="346075" lvl="1" indent="-346075">
              <a:buSzPct val="70000"/>
              <a:buFont typeface="Wingdings" pitchFamily="2" charset="2"/>
              <a:buChar char="q"/>
              <a:defRPr/>
            </a:pPr>
            <a:r>
              <a:rPr lang="en-US" dirty="0">
                <a:solidFill>
                  <a:srgbClr val="000000"/>
                </a:solidFill>
              </a:rPr>
              <a:t>Architecture controls (firewalls, VPN, etc.)</a:t>
            </a:r>
          </a:p>
          <a:p>
            <a:pPr marL="346075" lvl="1" indent="-346075">
              <a:buSzPct val="70000"/>
              <a:buFont typeface="Wingdings" pitchFamily="2" charset="2"/>
              <a:buChar char="q"/>
              <a:defRPr/>
            </a:pPr>
            <a:r>
              <a:rPr lang="en-US" dirty="0">
                <a:solidFill>
                  <a:srgbClr val="000000"/>
                </a:solidFill>
              </a:rPr>
              <a:t>Configuration controls</a:t>
            </a:r>
          </a:p>
          <a:p>
            <a:endParaRPr lang="en-US" dirty="0"/>
          </a:p>
        </p:txBody>
      </p:sp>
      <p:sp>
        <p:nvSpPr>
          <p:cNvPr id="5" name="Text Placeholder 4"/>
          <p:cNvSpPr>
            <a:spLocks noGrp="1"/>
          </p:cNvSpPr>
          <p:nvPr>
            <p:ph type="body" sz="quarter" idx="3"/>
          </p:nvPr>
        </p:nvSpPr>
        <p:spPr/>
        <p:txBody>
          <a:bodyPr/>
          <a:lstStyle/>
          <a:p>
            <a:pPr algn="ctr"/>
            <a:r>
              <a:rPr lang="en-US" dirty="0"/>
              <a:t>Vendor Management Controls</a:t>
            </a:r>
          </a:p>
        </p:txBody>
      </p:sp>
      <p:sp>
        <p:nvSpPr>
          <p:cNvPr id="6" name="Content Placeholder 5"/>
          <p:cNvSpPr>
            <a:spLocks noGrp="1"/>
          </p:cNvSpPr>
          <p:nvPr>
            <p:ph sz="quarter" idx="4"/>
          </p:nvPr>
        </p:nvSpPr>
        <p:spPr/>
        <p:txBody>
          <a:bodyPr>
            <a:normAutofit/>
          </a:bodyPr>
          <a:lstStyle/>
          <a:p>
            <a:pPr marL="346075" lvl="1" indent="-346075">
              <a:buSzPct val="70000"/>
              <a:buFont typeface="Wingdings" pitchFamily="2" charset="2"/>
              <a:buChar char="q"/>
              <a:defRPr/>
            </a:pPr>
            <a:r>
              <a:rPr lang="en-US" dirty="0">
                <a:solidFill>
                  <a:srgbClr val="000000"/>
                </a:solidFill>
              </a:rPr>
              <a:t>Contract language (confidentiality, ownership, regulatory and legal compliance)</a:t>
            </a:r>
          </a:p>
          <a:p>
            <a:pPr marL="346075" lvl="1" indent="-346075">
              <a:buSzPct val="70000"/>
              <a:buFont typeface="Wingdings" pitchFamily="2" charset="2"/>
              <a:buChar char="q"/>
              <a:defRPr/>
            </a:pPr>
            <a:r>
              <a:rPr lang="en-US" dirty="0">
                <a:solidFill>
                  <a:srgbClr val="000000"/>
                </a:solidFill>
              </a:rPr>
              <a:t>Performance monitoring and enforcement</a:t>
            </a:r>
          </a:p>
          <a:p>
            <a:pPr marL="346075" lvl="1" indent="-346075">
              <a:buSzPct val="70000"/>
              <a:buFont typeface="Wingdings" pitchFamily="2" charset="2"/>
              <a:buChar char="q"/>
              <a:defRPr/>
            </a:pPr>
            <a:r>
              <a:rPr lang="en-US" dirty="0">
                <a:solidFill>
                  <a:srgbClr val="000000"/>
                </a:solidFill>
              </a:rPr>
              <a:t>Controls audit, SOC/AT-C 801</a:t>
            </a:r>
          </a:p>
          <a:p>
            <a:pPr marL="346075" lvl="1" indent="-346075">
              <a:buSzPct val="70000"/>
              <a:buFont typeface="Wingdings" pitchFamily="2" charset="2"/>
              <a:buChar char="q"/>
              <a:defRPr/>
            </a:pPr>
            <a:r>
              <a:rPr lang="en-US" dirty="0">
                <a:solidFill>
                  <a:srgbClr val="000000"/>
                </a:solidFill>
              </a:rPr>
              <a:t>Vendor access control</a:t>
            </a:r>
          </a:p>
          <a:p>
            <a:pPr marL="346075" lvl="1" indent="-346075">
              <a:buSzPct val="70000"/>
              <a:buFont typeface="Wingdings" pitchFamily="2" charset="2"/>
              <a:buChar char="q"/>
              <a:defRPr/>
            </a:pPr>
            <a:r>
              <a:rPr lang="en-US" dirty="0">
                <a:solidFill>
                  <a:srgbClr val="000000"/>
                </a:solidFill>
              </a:rPr>
              <a:t>Vendor copies of confidential information</a:t>
            </a:r>
          </a:p>
          <a:p>
            <a:pPr marL="346075" lvl="1" indent="-346075">
              <a:buSzPct val="70000"/>
              <a:buFont typeface="Wingdings" pitchFamily="2" charset="2"/>
              <a:buChar char="q"/>
              <a:defRPr/>
            </a:pPr>
            <a:r>
              <a:rPr lang="en-US" dirty="0">
                <a:solidFill>
                  <a:srgbClr val="000000"/>
                </a:solidFill>
              </a:rPr>
              <a:t>RAMP Certification</a:t>
            </a:r>
          </a:p>
        </p:txBody>
      </p:sp>
      <p:sp>
        <p:nvSpPr>
          <p:cNvPr id="8" name="Slide Number Placeholder 7">
            <a:extLst>
              <a:ext uri="{FF2B5EF4-FFF2-40B4-BE49-F238E27FC236}">
                <a16:creationId xmlns:a16="http://schemas.microsoft.com/office/drawing/2014/main" id="{BD3323D8-395B-45A1-B859-AF60AAA80800}"/>
              </a:ext>
            </a:extLst>
          </p:cNvPr>
          <p:cNvSpPr>
            <a:spLocks noGrp="1"/>
          </p:cNvSpPr>
          <p:nvPr>
            <p:ph type="sldNum" sz="quarter" idx="12"/>
          </p:nvPr>
        </p:nvSpPr>
        <p:spPr/>
        <p:txBody>
          <a:bodyPr/>
          <a:lstStyle/>
          <a:p>
            <a:fld id="{3A98EE3D-8CD1-4C3F-BD1C-C98C9596463C}" type="slidenum">
              <a:rPr lang="en-US" smtClean="0"/>
              <a:t>64</a:t>
            </a:fld>
            <a:endParaRPr lang="en-US" dirty="0"/>
          </a:p>
        </p:txBody>
      </p:sp>
    </p:spTree>
    <p:extLst>
      <p:ext uri="{BB962C8B-B14F-4D97-AF65-F5344CB8AC3E}">
        <p14:creationId xmlns:p14="http://schemas.microsoft.com/office/powerpoint/2010/main" val="3176381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35726"/>
            <a:ext cx="10058400" cy="766354"/>
          </a:xfrm>
        </p:spPr>
        <p:txBody>
          <a:bodyPr>
            <a:normAutofit fontScale="90000"/>
          </a:bodyPr>
          <a:lstStyle/>
          <a:p>
            <a:pPr marL="346075" lvl="1" indent="-346075" algn="ctr">
              <a:defRPr/>
            </a:pPr>
            <a:br>
              <a:rPr lang="en-US" sz="4400" dirty="0">
                <a:solidFill>
                  <a:srgbClr val="000000"/>
                </a:solidFill>
              </a:rPr>
            </a:br>
            <a:r>
              <a:rPr lang="en-US" sz="5300" dirty="0">
                <a:latin typeface="+mn-lt"/>
              </a:rPr>
              <a:t>IT General Controls</a:t>
            </a:r>
            <a:endParaRPr lang="en-US" sz="5300" dirty="0"/>
          </a:p>
        </p:txBody>
      </p:sp>
      <p:sp>
        <p:nvSpPr>
          <p:cNvPr id="3" name="Text Placeholder 2"/>
          <p:cNvSpPr>
            <a:spLocks noGrp="1"/>
          </p:cNvSpPr>
          <p:nvPr>
            <p:ph type="body" idx="1"/>
          </p:nvPr>
        </p:nvSpPr>
        <p:spPr/>
        <p:txBody>
          <a:bodyPr/>
          <a:lstStyle/>
          <a:p>
            <a:pPr algn="ctr"/>
            <a:r>
              <a:rPr lang="en-US" dirty="0"/>
              <a:t>Security controls</a:t>
            </a:r>
          </a:p>
        </p:txBody>
      </p:sp>
      <p:sp>
        <p:nvSpPr>
          <p:cNvPr id="4" name="Content Placeholder 3"/>
          <p:cNvSpPr>
            <a:spLocks noGrp="1"/>
          </p:cNvSpPr>
          <p:nvPr>
            <p:ph sz="half" idx="2"/>
          </p:nvPr>
        </p:nvSpPr>
        <p:spPr>
          <a:xfrm>
            <a:off x="1097280" y="2441986"/>
            <a:ext cx="4937760" cy="3905026"/>
          </a:xfrm>
        </p:spPr>
        <p:txBody>
          <a:bodyPr>
            <a:normAutofit fontScale="92500" lnSpcReduction="10000"/>
          </a:bodyPr>
          <a:lstStyle/>
          <a:p>
            <a:pPr marL="346075" lvl="1" indent="-346075">
              <a:buClr>
                <a:srgbClr val="28458E"/>
              </a:buClr>
              <a:buSzPct val="70000"/>
              <a:buFont typeface="Wingdings" pitchFamily="2" charset="2"/>
              <a:buChar char="q"/>
              <a:defRPr/>
            </a:pPr>
            <a:r>
              <a:rPr lang="en-US" kern="0" dirty="0">
                <a:solidFill>
                  <a:prstClr val="black"/>
                </a:solidFill>
                <a:cs typeface="Arial" pitchFamily="34" charset="0"/>
              </a:rPr>
              <a:t>Perform an Information Security Risk Assessment</a:t>
            </a:r>
            <a:endParaRPr lang="en-US" kern="0" dirty="0">
              <a:solidFill>
                <a:srgbClr val="000000"/>
              </a:solidFill>
            </a:endParaRPr>
          </a:p>
          <a:p>
            <a:pPr marL="346075" lvl="1" indent="-346075">
              <a:buClr>
                <a:srgbClr val="28458E"/>
              </a:buClr>
              <a:buSzPct val="70000"/>
              <a:buFont typeface="Wingdings" pitchFamily="2" charset="2"/>
              <a:buChar char="q"/>
              <a:defRPr/>
            </a:pPr>
            <a:r>
              <a:rPr lang="en-US" kern="0" dirty="0">
                <a:solidFill>
                  <a:srgbClr val="000000"/>
                </a:solidFill>
              </a:rPr>
              <a:t>Security incident response</a:t>
            </a:r>
          </a:p>
          <a:p>
            <a:pPr marL="346075" lvl="1" indent="-346075">
              <a:buClr>
                <a:srgbClr val="28458E"/>
              </a:buClr>
              <a:buSzPct val="70000"/>
              <a:buFont typeface="Wingdings" pitchFamily="2" charset="2"/>
              <a:buChar char="q"/>
              <a:defRPr/>
            </a:pPr>
            <a:r>
              <a:rPr lang="en-US" kern="0" dirty="0">
                <a:solidFill>
                  <a:srgbClr val="000000"/>
                </a:solidFill>
              </a:rPr>
              <a:t>Security awareness &amp; training-every employee who has access to a computer should consider themselves a security team member</a:t>
            </a:r>
          </a:p>
          <a:p>
            <a:pPr marL="346075" lvl="1" indent="-346075">
              <a:buClr>
                <a:srgbClr val="28458E"/>
              </a:buClr>
              <a:buSzPct val="70000"/>
              <a:buFont typeface="Wingdings" pitchFamily="2" charset="2"/>
              <a:buChar char="q"/>
              <a:defRPr/>
            </a:pPr>
            <a:r>
              <a:rPr lang="en-US" kern="0" dirty="0">
                <a:solidFill>
                  <a:srgbClr val="000000"/>
                </a:solidFill>
              </a:rPr>
              <a:t>Threat monitoring</a:t>
            </a:r>
          </a:p>
          <a:p>
            <a:pPr marL="346075" lvl="1" indent="-346075">
              <a:buClr>
                <a:srgbClr val="28458E"/>
              </a:buClr>
              <a:buSzPct val="70000"/>
              <a:buFont typeface="Wingdings" pitchFamily="2" charset="2"/>
              <a:buChar char="q"/>
              <a:defRPr/>
            </a:pPr>
            <a:r>
              <a:rPr lang="en-US" kern="0" dirty="0">
                <a:solidFill>
                  <a:prstClr val="black"/>
                </a:solidFill>
                <a:cs typeface="Arial" pitchFamily="34" charset="0"/>
              </a:rPr>
              <a:t>Regularly test or monitor effectiveness of controls</a:t>
            </a:r>
            <a:endParaRPr lang="en-US" kern="0" dirty="0">
              <a:solidFill>
                <a:srgbClr val="000000"/>
              </a:solidFill>
            </a:endParaRPr>
          </a:p>
          <a:p>
            <a:pPr marL="346075" lvl="1" indent="-346075">
              <a:buClr>
                <a:srgbClr val="28458E"/>
              </a:buClr>
              <a:buSzPct val="70000"/>
              <a:buFont typeface="Wingdings" pitchFamily="2" charset="2"/>
              <a:buChar char="q"/>
              <a:defRPr/>
            </a:pPr>
            <a:r>
              <a:rPr lang="en-US" kern="0" dirty="0">
                <a:solidFill>
                  <a:srgbClr val="000000"/>
                </a:solidFill>
              </a:rPr>
              <a:t>Have outside party perform penetration testing</a:t>
            </a:r>
          </a:p>
          <a:p>
            <a:pPr marL="346075" lvl="1" indent="-346075">
              <a:buClr>
                <a:srgbClr val="28458E"/>
              </a:buClr>
              <a:buSzPct val="70000"/>
              <a:buFont typeface="Wingdings" pitchFamily="2" charset="2"/>
              <a:buChar char="q"/>
              <a:defRPr/>
            </a:pPr>
            <a:r>
              <a:rPr lang="en-US" kern="0" dirty="0">
                <a:solidFill>
                  <a:prstClr val="black"/>
                </a:solidFill>
                <a:cs typeface="Arial" pitchFamily="34" charset="0"/>
              </a:rPr>
              <a:t>Periodically evaluate and adjust the Information Security Program</a:t>
            </a:r>
          </a:p>
          <a:p>
            <a:pPr marL="346075" lvl="1" indent="-346075">
              <a:buClr>
                <a:srgbClr val="28458E"/>
              </a:buClr>
              <a:buSzPct val="70000"/>
              <a:buFont typeface="Wingdings" pitchFamily="2" charset="2"/>
              <a:buChar char="q"/>
              <a:defRPr/>
            </a:pPr>
            <a:r>
              <a:rPr lang="en-US" kern="0" dirty="0">
                <a:solidFill>
                  <a:prstClr val="black"/>
                </a:solidFill>
                <a:cs typeface="Arial" pitchFamily="34" charset="0"/>
              </a:rPr>
              <a:t>Evaluation of partial or complete adherence to National Institute for Standards and Technology Cybersecurity Framework (NIST CSF) by completing the National Cybersecurity Review (NCSR)</a:t>
            </a:r>
          </a:p>
          <a:p>
            <a:pPr marL="346075" lvl="1" indent="-346075">
              <a:buClr>
                <a:srgbClr val="28458E"/>
              </a:buClr>
              <a:buSzPct val="70000"/>
              <a:buFont typeface="Wingdings" pitchFamily="2" charset="2"/>
              <a:buChar char="q"/>
              <a:defRPr/>
            </a:pPr>
            <a:endParaRPr lang="en-US" kern="0" dirty="0">
              <a:solidFill>
                <a:srgbClr val="54534A"/>
              </a:solidFill>
              <a:latin typeface="Trebuchet MS" pitchFamily="34" charset="0"/>
            </a:endParaRPr>
          </a:p>
          <a:p>
            <a:pPr marL="346075" lvl="1" indent="-346075">
              <a:buClr>
                <a:srgbClr val="28458E"/>
              </a:buClr>
              <a:buSzPct val="70000"/>
              <a:buFont typeface="Wingdings" pitchFamily="2" charset="2"/>
              <a:buChar char="q"/>
              <a:defRPr/>
            </a:pPr>
            <a:endParaRPr lang="en-US" kern="0" dirty="0">
              <a:solidFill>
                <a:srgbClr val="000000"/>
              </a:solidFill>
            </a:endParaRP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fontScale="92500" lnSpcReduction="10000"/>
          </a:bodyPr>
          <a:lstStyle/>
          <a:p>
            <a:endParaRPr lang="en-US"/>
          </a:p>
        </p:txBody>
      </p:sp>
      <p:sp>
        <p:nvSpPr>
          <p:cNvPr id="8" name="Slide Number Placeholder 7">
            <a:extLst>
              <a:ext uri="{FF2B5EF4-FFF2-40B4-BE49-F238E27FC236}">
                <a16:creationId xmlns:a16="http://schemas.microsoft.com/office/drawing/2014/main" id="{C50C70FF-0A5B-4754-A646-E5C58CEBF532}"/>
              </a:ext>
            </a:extLst>
          </p:cNvPr>
          <p:cNvSpPr>
            <a:spLocks noGrp="1"/>
          </p:cNvSpPr>
          <p:nvPr>
            <p:ph type="sldNum" sz="quarter" idx="12"/>
          </p:nvPr>
        </p:nvSpPr>
        <p:spPr/>
        <p:txBody>
          <a:bodyPr/>
          <a:lstStyle/>
          <a:p>
            <a:fld id="{3A98EE3D-8CD1-4C3F-BD1C-C98C9596463C}" type="slidenum">
              <a:rPr lang="en-US" smtClean="0"/>
              <a:t>65</a:t>
            </a:fld>
            <a:endParaRPr lang="en-US" dirty="0"/>
          </a:p>
        </p:txBody>
      </p:sp>
    </p:spTree>
    <p:extLst>
      <p:ext uri="{BB962C8B-B14F-4D97-AF65-F5344CB8AC3E}">
        <p14:creationId xmlns:p14="http://schemas.microsoft.com/office/powerpoint/2010/main" val="464432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6C46D9-F9B0-B98D-8301-DB573A16F01C}"/>
              </a:ext>
            </a:extLst>
          </p:cNvPr>
          <p:cNvSpPr>
            <a:spLocks noGrp="1"/>
          </p:cNvSpPr>
          <p:nvPr>
            <p:ph type="title"/>
          </p:nvPr>
        </p:nvSpPr>
        <p:spPr>
          <a:xfrm>
            <a:off x="1097280" y="286604"/>
            <a:ext cx="10058400" cy="968440"/>
          </a:xfrm>
        </p:spPr>
        <p:txBody>
          <a:bodyPr/>
          <a:lstStyle/>
          <a:p>
            <a:pPr algn="ctr"/>
            <a:r>
              <a:rPr lang="en-US" dirty="0"/>
              <a:t>AICPA Gives COSO 11 a Shout Out</a:t>
            </a:r>
          </a:p>
        </p:txBody>
      </p:sp>
      <p:sp>
        <p:nvSpPr>
          <p:cNvPr id="9" name="Content Placeholder 8">
            <a:extLst>
              <a:ext uri="{FF2B5EF4-FFF2-40B4-BE49-F238E27FC236}">
                <a16:creationId xmlns:a16="http://schemas.microsoft.com/office/drawing/2014/main" id="{0F9477C4-3753-042D-411D-69C6A1AA0908}"/>
              </a:ext>
            </a:extLst>
          </p:cNvPr>
          <p:cNvSpPr>
            <a:spLocks noGrp="1"/>
          </p:cNvSpPr>
          <p:nvPr>
            <p:ph idx="1"/>
          </p:nvPr>
        </p:nvSpPr>
        <p:spPr>
          <a:xfrm>
            <a:off x="665922" y="1769165"/>
            <a:ext cx="10903226" cy="4562061"/>
          </a:xfrm>
        </p:spPr>
        <p:txBody>
          <a:bodyPr>
            <a:normAutofit fontScale="92500" lnSpcReduction="10000"/>
          </a:bodyPr>
          <a:lstStyle/>
          <a:p>
            <a:pPr>
              <a:buFont typeface="Wingdings" panose="05000000000000000000" pitchFamily="2" charset="2"/>
              <a:buChar char="§"/>
            </a:pPr>
            <a:r>
              <a:rPr lang="en-US" sz="2600" dirty="0"/>
              <a:t>In October 2021, the Auditing Standards Board of the AICPA issued SAS 145: </a:t>
            </a:r>
            <a:r>
              <a:rPr lang="en-US" sz="2600" i="1" dirty="0"/>
              <a:t>Understanding the Entity and Its Environment and Assessing the Risks of Material Misstatement</a:t>
            </a:r>
            <a:r>
              <a:rPr lang="en-US" sz="2600" dirty="0"/>
              <a:t> effective 12/31/23 and forward (aka Now).</a:t>
            </a:r>
          </a:p>
          <a:p>
            <a:pPr>
              <a:buFont typeface="Wingdings" panose="05000000000000000000" pitchFamily="2" charset="2"/>
              <a:buChar char="§"/>
            </a:pPr>
            <a:r>
              <a:rPr lang="en-US" sz="2600" dirty="0"/>
              <a:t>Key provisions include:</a:t>
            </a:r>
          </a:p>
          <a:p>
            <a:pPr lvl="1">
              <a:buFont typeface="Wingdings" panose="05000000000000000000" pitchFamily="2" charset="2"/>
              <a:buChar char="§"/>
            </a:pPr>
            <a:r>
              <a:rPr lang="en-US" sz="2400" dirty="0"/>
              <a:t>Strengthens the requirements for understanding and assessing system of internal controls including the economic, </a:t>
            </a:r>
            <a:r>
              <a:rPr lang="en-US" sz="2400" b="1" i="1" dirty="0">
                <a:solidFill>
                  <a:srgbClr val="FF0000"/>
                </a:solidFill>
              </a:rPr>
              <a:t>technological</a:t>
            </a:r>
            <a:r>
              <a:rPr lang="en-US" sz="2400" dirty="0"/>
              <a:t> and regulatory environment of the entity</a:t>
            </a:r>
          </a:p>
          <a:p>
            <a:pPr lvl="1">
              <a:buFont typeface="Wingdings" panose="05000000000000000000" pitchFamily="2" charset="2"/>
              <a:buChar char="§"/>
            </a:pPr>
            <a:r>
              <a:rPr lang="en-US" sz="2400" dirty="0"/>
              <a:t>Revises requirements to evaluate the design of certain controls within the control activities component, </a:t>
            </a:r>
            <a:r>
              <a:rPr lang="en-US" sz="2400" b="1" i="1" dirty="0">
                <a:solidFill>
                  <a:srgbClr val="FF0000"/>
                </a:solidFill>
              </a:rPr>
              <a:t>including general information technology (IT) controls</a:t>
            </a:r>
            <a:r>
              <a:rPr lang="en-US" sz="2400" dirty="0"/>
              <a:t>, and </a:t>
            </a:r>
            <a:r>
              <a:rPr lang="en-US" sz="2400" b="1" dirty="0">
                <a:solidFill>
                  <a:srgbClr val="FF0000"/>
                </a:solidFill>
              </a:rPr>
              <a:t>to determine whether such controls have been implemented</a:t>
            </a:r>
            <a:r>
              <a:rPr lang="en-US" sz="2400" dirty="0"/>
              <a:t>;</a:t>
            </a:r>
          </a:p>
          <a:p>
            <a:pPr lvl="1">
              <a:buFont typeface="Wingdings" panose="05000000000000000000" pitchFamily="2" charset="2"/>
              <a:buChar char="§"/>
            </a:pPr>
            <a:r>
              <a:rPr lang="en-US" sz="2400" dirty="0"/>
              <a:t>Requires new approaches to evaluating inherent and control risk that will likely increase audit procedures</a:t>
            </a:r>
          </a:p>
          <a:p>
            <a:pPr lvl="1">
              <a:buFont typeface="Wingdings" panose="05000000000000000000" pitchFamily="2" charset="2"/>
              <a:buChar char="§"/>
            </a:pPr>
            <a:r>
              <a:rPr lang="en-US" sz="2400" dirty="0"/>
              <a:t>Creates a new “stand-back” requirement intended to drive an evaluation of the completeness of the auditor’s identification of significant classes of transactions, account balances, and disclosures; </a:t>
            </a:r>
          </a:p>
        </p:txBody>
      </p:sp>
      <p:sp>
        <p:nvSpPr>
          <p:cNvPr id="7" name="Slide Number Placeholder 6">
            <a:extLst>
              <a:ext uri="{FF2B5EF4-FFF2-40B4-BE49-F238E27FC236}">
                <a16:creationId xmlns:a16="http://schemas.microsoft.com/office/drawing/2014/main" id="{C9FCAA39-7577-BE7D-E3E2-F064474A5AAD}"/>
              </a:ext>
            </a:extLst>
          </p:cNvPr>
          <p:cNvSpPr>
            <a:spLocks noGrp="1"/>
          </p:cNvSpPr>
          <p:nvPr>
            <p:ph type="sldNum" sz="quarter" idx="12"/>
          </p:nvPr>
        </p:nvSpPr>
        <p:spPr/>
        <p:txBody>
          <a:bodyPr/>
          <a:lstStyle/>
          <a:p>
            <a:fld id="{3A98EE3D-8CD1-4C3F-BD1C-C98C9596463C}" type="slidenum">
              <a:rPr lang="en-US" smtClean="0"/>
              <a:t>66</a:t>
            </a:fld>
            <a:endParaRPr lang="en-US" dirty="0"/>
          </a:p>
        </p:txBody>
      </p:sp>
    </p:spTree>
    <p:extLst>
      <p:ext uri="{BB962C8B-B14F-4D97-AF65-F5344CB8AC3E}">
        <p14:creationId xmlns:p14="http://schemas.microsoft.com/office/powerpoint/2010/main" val="1622275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3E1D8E-E62B-E7BC-AF53-0579BFBD8D29}"/>
              </a:ext>
            </a:extLst>
          </p:cNvPr>
          <p:cNvSpPr>
            <a:spLocks noGrp="1"/>
          </p:cNvSpPr>
          <p:nvPr>
            <p:ph type="title"/>
          </p:nvPr>
        </p:nvSpPr>
        <p:spPr>
          <a:xfrm>
            <a:off x="1097280" y="286603"/>
            <a:ext cx="10058400" cy="932597"/>
          </a:xfrm>
        </p:spPr>
        <p:txBody>
          <a:bodyPr/>
          <a:lstStyle/>
          <a:p>
            <a:pPr algn="ctr"/>
            <a:r>
              <a:rPr lang="en-US" dirty="0"/>
              <a:t>Expected Practices in IT</a:t>
            </a:r>
          </a:p>
        </p:txBody>
      </p:sp>
      <p:sp>
        <p:nvSpPr>
          <p:cNvPr id="9" name="Content Placeholder 8">
            <a:extLst>
              <a:ext uri="{FF2B5EF4-FFF2-40B4-BE49-F238E27FC236}">
                <a16:creationId xmlns:a16="http://schemas.microsoft.com/office/drawing/2014/main" id="{29691202-09F5-9B46-4EEA-FAE01A3C8F79}"/>
              </a:ext>
            </a:extLst>
          </p:cNvPr>
          <p:cNvSpPr>
            <a:spLocks noGrp="1"/>
          </p:cNvSpPr>
          <p:nvPr>
            <p:ph idx="1"/>
          </p:nvPr>
        </p:nvSpPr>
        <p:spPr>
          <a:xfrm>
            <a:off x="517235" y="1737361"/>
            <a:ext cx="10894103" cy="4598784"/>
          </a:xfrm>
        </p:spPr>
        <p:txBody>
          <a:bodyPr>
            <a:normAutofit fontScale="92500" lnSpcReduction="10000"/>
          </a:bodyPr>
          <a:lstStyle/>
          <a:p>
            <a:pPr>
              <a:buFont typeface="Wingdings" panose="05000000000000000000" pitchFamily="2" charset="2"/>
              <a:buChar char="§"/>
            </a:pPr>
            <a:r>
              <a:rPr lang="en-US" sz="2400" dirty="0"/>
              <a:t>All governments with a law enforcement function should require Criminal Justice Information System (CJIS) certification for all IT personnel for flexibility and additional screening.</a:t>
            </a:r>
          </a:p>
          <a:p>
            <a:pPr>
              <a:buFont typeface="Wingdings" panose="05000000000000000000" pitchFamily="2" charset="2"/>
              <a:buChar char="§"/>
            </a:pPr>
            <a:r>
              <a:rPr lang="en-US" sz="2400" dirty="0"/>
              <a:t>All system administrators (not just within IT) should consider having two (regular and administrative) id’s to protect segmentation and prevent viruses from traveling like wildfire through the system. The tradeoff is more id’s = more license fees and it can be cumbersome.</a:t>
            </a:r>
          </a:p>
          <a:p>
            <a:pPr>
              <a:buFont typeface="Wingdings" panose="05000000000000000000" pitchFamily="2" charset="2"/>
              <a:buChar char="§"/>
            </a:pPr>
            <a:r>
              <a:rPr lang="en-US" sz="2400" dirty="0"/>
              <a:t>Cross training, training, segregation of duties and Theory of Least Privilege should be business as usual</a:t>
            </a:r>
          </a:p>
          <a:p>
            <a:pPr>
              <a:buFont typeface="Wingdings" panose="05000000000000000000" pitchFamily="2" charset="2"/>
              <a:buChar char="§"/>
            </a:pPr>
            <a:r>
              <a:rPr lang="en-US" sz="2400" dirty="0"/>
              <a:t>Every IT department should have basic policies covering user responsibilities, expectations of privacy, security measures, passwords and training</a:t>
            </a:r>
          </a:p>
          <a:p>
            <a:pPr>
              <a:buFont typeface="Wingdings" panose="05000000000000000000" pitchFamily="2" charset="2"/>
              <a:buChar char="§"/>
            </a:pPr>
            <a:r>
              <a:rPr lang="en-US" sz="2400" dirty="0"/>
              <a:t>Complete Inventory and replacement schedule for Network equipment</a:t>
            </a:r>
          </a:p>
          <a:p>
            <a:pPr>
              <a:buFont typeface="Wingdings" panose="05000000000000000000" pitchFamily="2" charset="2"/>
              <a:buChar char="§"/>
            </a:pPr>
            <a:r>
              <a:rPr lang="en-US" sz="2400" dirty="0"/>
              <a:t>Complete List of all IP addresses (remember, each IP address is an entry point to your network and should be secure)</a:t>
            </a:r>
          </a:p>
          <a:p>
            <a:pPr>
              <a:buFont typeface="Wingdings" panose="05000000000000000000" pitchFamily="2" charset="2"/>
              <a:buChar char="§"/>
            </a:pPr>
            <a:endParaRPr lang="en-US" sz="2400" dirty="0"/>
          </a:p>
        </p:txBody>
      </p:sp>
      <p:sp>
        <p:nvSpPr>
          <p:cNvPr id="7" name="Slide Number Placeholder 6">
            <a:extLst>
              <a:ext uri="{FF2B5EF4-FFF2-40B4-BE49-F238E27FC236}">
                <a16:creationId xmlns:a16="http://schemas.microsoft.com/office/drawing/2014/main" id="{090199F5-C7A1-0A89-1E1E-639C96E48E23}"/>
              </a:ext>
            </a:extLst>
          </p:cNvPr>
          <p:cNvSpPr>
            <a:spLocks noGrp="1"/>
          </p:cNvSpPr>
          <p:nvPr>
            <p:ph type="sldNum" sz="quarter" idx="12"/>
          </p:nvPr>
        </p:nvSpPr>
        <p:spPr/>
        <p:txBody>
          <a:bodyPr/>
          <a:lstStyle/>
          <a:p>
            <a:fld id="{3A98EE3D-8CD1-4C3F-BD1C-C98C9596463C}" type="slidenum">
              <a:rPr lang="en-US" smtClean="0"/>
              <a:t>67</a:t>
            </a:fld>
            <a:endParaRPr lang="en-US" dirty="0"/>
          </a:p>
        </p:txBody>
      </p:sp>
    </p:spTree>
    <p:extLst>
      <p:ext uri="{BB962C8B-B14F-4D97-AF65-F5344CB8AC3E}">
        <p14:creationId xmlns:p14="http://schemas.microsoft.com/office/powerpoint/2010/main" val="275366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5BAA-5022-8262-CFF5-80BBE2B7A3E9}"/>
              </a:ext>
            </a:extLst>
          </p:cNvPr>
          <p:cNvSpPr>
            <a:spLocks noGrp="1"/>
          </p:cNvSpPr>
          <p:nvPr>
            <p:ph type="title"/>
          </p:nvPr>
        </p:nvSpPr>
        <p:spPr>
          <a:xfrm>
            <a:off x="1097280" y="286604"/>
            <a:ext cx="10058400" cy="968440"/>
          </a:xfrm>
        </p:spPr>
        <p:txBody>
          <a:bodyPr/>
          <a:lstStyle/>
          <a:p>
            <a:pPr algn="ctr"/>
            <a:r>
              <a:rPr lang="en-US" dirty="0"/>
              <a:t>Expected Practices in IT</a:t>
            </a:r>
          </a:p>
        </p:txBody>
      </p:sp>
      <p:sp>
        <p:nvSpPr>
          <p:cNvPr id="3" name="Content Placeholder 2">
            <a:extLst>
              <a:ext uri="{FF2B5EF4-FFF2-40B4-BE49-F238E27FC236}">
                <a16:creationId xmlns:a16="http://schemas.microsoft.com/office/drawing/2014/main" id="{C7147086-8934-86D5-136A-47FCE28E8A60}"/>
              </a:ext>
            </a:extLst>
          </p:cNvPr>
          <p:cNvSpPr>
            <a:spLocks noGrp="1"/>
          </p:cNvSpPr>
          <p:nvPr>
            <p:ph idx="1"/>
          </p:nvPr>
        </p:nvSpPr>
        <p:spPr>
          <a:xfrm>
            <a:off x="1097280" y="1845734"/>
            <a:ext cx="10058400" cy="4433768"/>
          </a:xfrm>
        </p:spPr>
        <p:txBody>
          <a:bodyPr>
            <a:normAutofit fontScale="92500"/>
          </a:bodyPr>
          <a:lstStyle/>
          <a:p>
            <a:pPr>
              <a:buFont typeface="Wingdings" panose="05000000000000000000" pitchFamily="2" charset="2"/>
              <a:buChar char="§"/>
            </a:pPr>
            <a:r>
              <a:rPr lang="en-US" sz="2600" dirty="0"/>
              <a:t>Centralized License Management</a:t>
            </a:r>
          </a:p>
          <a:p>
            <a:pPr>
              <a:buFont typeface="Wingdings" panose="05000000000000000000" pitchFamily="2" charset="2"/>
              <a:buChar char="§"/>
            </a:pPr>
            <a:r>
              <a:rPr lang="en-US" sz="2600" dirty="0"/>
              <a:t>Robust Vendor Management Program including verifying that systems were installed as specified and all default passwords have been identified to IT</a:t>
            </a:r>
          </a:p>
          <a:p>
            <a:pPr>
              <a:buFont typeface="Wingdings" panose="05000000000000000000" pitchFamily="2" charset="2"/>
              <a:buChar char="§"/>
            </a:pPr>
            <a:r>
              <a:rPr lang="en-US" sz="2600" dirty="0"/>
              <a:t>Periodic penetration testing that is not subject to scope limitations</a:t>
            </a:r>
          </a:p>
          <a:p>
            <a:pPr>
              <a:buFont typeface="Wingdings" panose="05000000000000000000" pitchFamily="2" charset="2"/>
              <a:buChar char="§"/>
            </a:pPr>
            <a:r>
              <a:rPr lang="en-US" sz="2600" dirty="0"/>
              <a:t>Strong IT hygiene practices including:</a:t>
            </a:r>
          </a:p>
          <a:p>
            <a:pPr lvl="1">
              <a:buFont typeface="Wingdings" panose="05000000000000000000" pitchFamily="2" charset="2"/>
              <a:buChar char="§"/>
            </a:pPr>
            <a:r>
              <a:rPr lang="en-US" sz="2200" dirty="0"/>
              <a:t>Removal of terminated users from Active Directory</a:t>
            </a:r>
          </a:p>
          <a:p>
            <a:pPr lvl="1">
              <a:buFont typeface="Wingdings" panose="05000000000000000000" pitchFamily="2" charset="2"/>
              <a:buChar char="§"/>
            </a:pPr>
            <a:r>
              <a:rPr lang="en-US" sz="2200" dirty="0"/>
              <a:t>Wiping all devices prior to disposal</a:t>
            </a:r>
          </a:p>
          <a:p>
            <a:pPr lvl="1">
              <a:buFont typeface="Wingdings" panose="05000000000000000000" pitchFamily="2" charset="2"/>
              <a:buChar char="§"/>
            </a:pPr>
            <a:r>
              <a:rPr lang="en-US" sz="2200" dirty="0"/>
              <a:t>Periodic cleaning out caches on peripheral and network devices</a:t>
            </a:r>
          </a:p>
          <a:p>
            <a:pPr lvl="1">
              <a:buFont typeface="Wingdings" panose="05000000000000000000" pitchFamily="2" charset="2"/>
              <a:buChar char="§"/>
            </a:pPr>
            <a:r>
              <a:rPr lang="en-US" sz="2200" dirty="0"/>
              <a:t>Neat orderly and clearly labeled cable runs and data closets</a:t>
            </a:r>
          </a:p>
          <a:p>
            <a:pPr lvl="1">
              <a:buFont typeface="Wingdings" panose="05000000000000000000" pitchFamily="2" charset="2"/>
              <a:buChar char="§"/>
            </a:pPr>
            <a:r>
              <a:rPr lang="en-US" sz="2200" dirty="0"/>
              <a:t>Strong documentation</a:t>
            </a:r>
          </a:p>
          <a:p>
            <a:pPr lvl="1">
              <a:buFont typeface="Wingdings" panose="05000000000000000000" pitchFamily="2" charset="2"/>
              <a:buChar char="§"/>
            </a:pPr>
            <a:r>
              <a:rPr lang="en-US" sz="2200" dirty="0"/>
              <a:t>Timely patching and updates following strict protocols</a:t>
            </a:r>
          </a:p>
        </p:txBody>
      </p:sp>
      <p:sp>
        <p:nvSpPr>
          <p:cNvPr id="4" name="Slide Number Placeholder 3">
            <a:extLst>
              <a:ext uri="{FF2B5EF4-FFF2-40B4-BE49-F238E27FC236}">
                <a16:creationId xmlns:a16="http://schemas.microsoft.com/office/drawing/2014/main" id="{12215F76-DF9A-7504-1A72-97A99C59517E}"/>
              </a:ext>
            </a:extLst>
          </p:cNvPr>
          <p:cNvSpPr>
            <a:spLocks noGrp="1"/>
          </p:cNvSpPr>
          <p:nvPr>
            <p:ph type="sldNum" sz="quarter" idx="12"/>
          </p:nvPr>
        </p:nvSpPr>
        <p:spPr/>
        <p:txBody>
          <a:bodyPr/>
          <a:lstStyle/>
          <a:p>
            <a:fld id="{3A98EE3D-8CD1-4C3F-BD1C-C98C9596463C}" type="slidenum">
              <a:rPr lang="en-US" smtClean="0"/>
              <a:t>68</a:t>
            </a:fld>
            <a:endParaRPr lang="en-US" dirty="0"/>
          </a:p>
        </p:txBody>
      </p:sp>
    </p:spTree>
    <p:extLst>
      <p:ext uri="{BB962C8B-B14F-4D97-AF65-F5344CB8AC3E}">
        <p14:creationId xmlns:p14="http://schemas.microsoft.com/office/powerpoint/2010/main" val="3898134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D3FC-C1E5-C7FD-8929-5D55D397CC9A}"/>
              </a:ext>
            </a:extLst>
          </p:cNvPr>
          <p:cNvSpPr>
            <a:spLocks noGrp="1"/>
          </p:cNvSpPr>
          <p:nvPr>
            <p:ph type="title"/>
          </p:nvPr>
        </p:nvSpPr>
        <p:spPr>
          <a:xfrm>
            <a:off x="1097280" y="286604"/>
            <a:ext cx="10058400" cy="1108088"/>
          </a:xfrm>
        </p:spPr>
        <p:txBody>
          <a:bodyPr/>
          <a:lstStyle/>
          <a:p>
            <a:r>
              <a:rPr lang="en-US" dirty="0"/>
              <a:t>Always Keep Your Cards Close to the Vest</a:t>
            </a:r>
          </a:p>
        </p:txBody>
      </p:sp>
      <p:sp>
        <p:nvSpPr>
          <p:cNvPr id="3" name="Content Placeholder 2">
            <a:extLst>
              <a:ext uri="{FF2B5EF4-FFF2-40B4-BE49-F238E27FC236}">
                <a16:creationId xmlns:a16="http://schemas.microsoft.com/office/drawing/2014/main" id="{94E26834-1F25-0FC3-B5EC-8B21D630D290}"/>
              </a:ext>
            </a:extLst>
          </p:cNvPr>
          <p:cNvSpPr>
            <a:spLocks noGrp="1"/>
          </p:cNvSpPr>
          <p:nvPr>
            <p:ph idx="1"/>
          </p:nvPr>
        </p:nvSpPr>
        <p:spPr>
          <a:xfrm>
            <a:off x="517235" y="1845733"/>
            <a:ext cx="10945091" cy="4370339"/>
          </a:xfrm>
        </p:spPr>
        <p:txBody>
          <a:bodyPr>
            <a:normAutofit/>
          </a:bodyPr>
          <a:lstStyle/>
          <a:p>
            <a:r>
              <a:rPr lang="en-US" sz="2800" dirty="0"/>
              <a:t>An amazing amount of “hacker” useful information is readily available on-line and have facilitated many cyber attacks.  Examples include:</a:t>
            </a:r>
          </a:p>
          <a:p>
            <a:pPr>
              <a:buFont typeface="Wingdings" panose="05000000000000000000" pitchFamily="2" charset="2"/>
              <a:buChar char="§"/>
            </a:pPr>
            <a:r>
              <a:rPr lang="en-US" sz="2200" dirty="0"/>
              <a:t>On-line check registers prepared under the Comptroller’s Transparency Stars program that hackers use in payment diversion frauds.</a:t>
            </a:r>
          </a:p>
          <a:p>
            <a:pPr>
              <a:buFont typeface="Wingdings" panose="05000000000000000000" pitchFamily="2" charset="2"/>
              <a:buChar char="§"/>
            </a:pPr>
            <a:r>
              <a:rPr lang="en-US" sz="2200" dirty="0"/>
              <a:t>Unclaimed property lists that contain so much information, unrelated parties can claim the property.</a:t>
            </a:r>
          </a:p>
          <a:p>
            <a:pPr>
              <a:buFont typeface="Wingdings" panose="05000000000000000000" pitchFamily="2" charset="2"/>
              <a:buChar char="§"/>
            </a:pPr>
            <a:r>
              <a:rPr lang="en-US" sz="2200" dirty="0"/>
              <a:t>Bid awards providing great detail regarding system hardware, firewalls, VPNs and security software used </a:t>
            </a:r>
          </a:p>
          <a:p>
            <a:pPr>
              <a:buFont typeface="Wingdings" panose="05000000000000000000" pitchFamily="2" charset="2"/>
              <a:buChar char="§"/>
            </a:pPr>
            <a:r>
              <a:rPr lang="en-US" sz="2200" dirty="0"/>
              <a:t>IT briefings not conducted in Executive Session.</a:t>
            </a:r>
            <a:endParaRPr lang="en-US" sz="2200" dirty="0">
              <a:solidFill>
                <a:srgbClr val="FF0000"/>
              </a:solidFill>
            </a:endParaRPr>
          </a:p>
          <a:p>
            <a:pPr marL="0" indent="0">
              <a:buNone/>
            </a:pPr>
            <a:r>
              <a:rPr lang="en-US" sz="2800" b="1" dirty="0">
                <a:solidFill>
                  <a:srgbClr val="FF0000"/>
                </a:solidFill>
              </a:rPr>
              <a:t>Good security starts with being deliberate about not revealing too much</a:t>
            </a:r>
          </a:p>
        </p:txBody>
      </p:sp>
      <p:sp>
        <p:nvSpPr>
          <p:cNvPr id="4" name="Slide Number Placeholder 3">
            <a:extLst>
              <a:ext uri="{FF2B5EF4-FFF2-40B4-BE49-F238E27FC236}">
                <a16:creationId xmlns:a16="http://schemas.microsoft.com/office/drawing/2014/main" id="{887FA9BD-0F26-1AA0-4ECB-3E100AEA57EC}"/>
              </a:ext>
            </a:extLst>
          </p:cNvPr>
          <p:cNvSpPr>
            <a:spLocks noGrp="1"/>
          </p:cNvSpPr>
          <p:nvPr>
            <p:ph type="sldNum" sz="quarter" idx="12"/>
          </p:nvPr>
        </p:nvSpPr>
        <p:spPr/>
        <p:txBody>
          <a:bodyPr/>
          <a:lstStyle/>
          <a:p>
            <a:fld id="{3A98EE3D-8CD1-4C3F-BD1C-C98C9596463C}" type="slidenum">
              <a:rPr lang="en-US" smtClean="0"/>
              <a:t>69</a:t>
            </a:fld>
            <a:endParaRPr lang="en-US" dirty="0"/>
          </a:p>
        </p:txBody>
      </p:sp>
    </p:spTree>
    <p:extLst>
      <p:ext uri="{BB962C8B-B14F-4D97-AF65-F5344CB8AC3E}">
        <p14:creationId xmlns:p14="http://schemas.microsoft.com/office/powerpoint/2010/main" val="277100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4018-E633-4060-B2C0-EFBECB342E12}"/>
              </a:ext>
            </a:extLst>
          </p:cNvPr>
          <p:cNvSpPr>
            <a:spLocks noGrp="1"/>
          </p:cNvSpPr>
          <p:nvPr>
            <p:ph type="title"/>
          </p:nvPr>
        </p:nvSpPr>
        <p:spPr>
          <a:xfrm>
            <a:off x="1097280" y="286604"/>
            <a:ext cx="10058400" cy="960306"/>
          </a:xfrm>
        </p:spPr>
        <p:txBody>
          <a:bodyPr/>
          <a:lstStyle/>
          <a:p>
            <a:pPr algn="ctr"/>
            <a:r>
              <a:rPr lang="en-US" dirty="0"/>
              <a:t>Understanding the Basics…</a:t>
            </a:r>
          </a:p>
        </p:txBody>
      </p:sp>
      <p:sp>
        <p:nvSpPr>
          <p:cNvPr id="3" name="Content Placeholder 2">
            <a:extLst>
              <a:ext uri="{FF2B5EF4-FFF2-40B4-BE49-F238E27FC236}">
                <a16:creationId xmlns:a16="http://schemas.microsoft.com/office/drawing/2014/main" id="{E4C71207-AE61-4293-AB99-01F7A79BDB37}"/>
              </a:ext>
            </a:extLst>
          </p:cNvPr>
          <p:cNvSpPr>
            <a:spLocks noGrp="1"/>
          </p:cNvSpPr>
          <p:nvPr>
            <p:ph idx="1"/>
          </p:nvPr>
        </p:nvSpPr>
        <p:spPr>
          <a:xfrm>
            <a:off x="363895" y="1763486"/>
            <a:ext cx="11635272" cy="4696299"/>
          </a:xfrm>
        </p:spPr>
        <p:txBody>
          <a:bodyPr>
            <a:normAutofit fontScale="40000" lnSpcReduction="20000"/>
          </a:bodyPr>
          <a:lstStyle/>
          <a:p>
            <a:r>
              <a:rPr lang="en-US" sz="5100" dirty="0"/>
              <a:t>For computers and networks to be able to communicate with each other, common languages and protocols have been developed. </a:t>
            </a:r>
            <a:r>
              <a:rPr lang="en-US" sz="5100" dirty="0">
                <a:solidFill>
                  <a:schemeClr val="tx1"/>
                </a:solidFill>
              </a:rPr>
              <a:t>Large vendors like Microsoft, Cisco, Google, Amazon AWS are trying to standardize the playing field; there are still as many variations of architectures. </a:t>
            </a:r>
          </a:p>
          <a:p>
            <a:r>
              <a:rPr lang="en-US" sz="5100" dirty="0"/>
              <a:t>Useful terms to know:</a:t>
            </a:r>
          </a:p>
          <a:p>
            <a:pPr lvl="1">
              <a:spcAft>
                <a:spcPts val="200"/>
              </a:spcAft>
              <a:buFont typeface="Wingdings" panose="05000000000000000000" pitchFamily="2" charset="2"/>
              <a:buChar char="§"/>
            </a:pPr>
            <a:r>
              <a:rPr lang="en-US" sz="4000" u="sng" dirty="0"/>
              <a:t>Architecture </a:t>
            </a:r>
            <a:r>
              <a:rPr lang="en-US" sz="4000" dirty="0"/>
              <a:t>-</a:t>
            </a:r>
            <a:r>
              <a:rPr lang="en-US" sz="4000" i="0" dirty="0">
                <a:solidFill>
                  <a:srgbClr val="333333"/>
                </a:solidFill>
                <a:effectLst/>
              </a:rPr>
              <a:t>The design of a network, application, security control or IT infrastructure, including the characteristics of individual hardware, software, and network components and how they interact.</a:t>
            </a:r>
          </a:p>
          <a:p>
            <a:pPr lvl="1">
              <a:spcAft>
                <a:spcPts val="200"/>
              </a:spcAft>
              <a:buFont typeface="Wingdings" panose="05000000000000000000" pitchFamily="2" charset="2"/>
              <a:buChar char="§"/>
            </a:pPr>
            <a:r>
              <a:rPr lang="en-US" sz="4000" u="sng" dirty="0"/>
              <a:t>Network </a:t>
            </a:r>
            <a:r>
              <a:rPr lang="en-US" sz="4000" dirty="0"/>
              <a:t>- the catch-all phrase </a:t>
            </a:r>
            <a:r>
              <a:rPr lang="en-US" sz="4000" dirty="0">
                <a:solidFill>
                  <a:schemeClr val="tx1"/>
                </a:solidFill>
              </a:rPr>
              <a:t>cabling,</a:t>
            </a:r>
            <a:r>
              <a:rPr lang="en-US" sz="4000" dirty="0"/>
              <a:t> switches, routers, </a:t>
            </a:r>
            <a:r>
              <a:rPr lang="en-US" sz="4000" dirty="0">
                <a:solidFill>
                  <a:schemeClr val="tx1"/>
                </a:solidFill>
              </a:rPr>
              <a:t>and internet connections using wired or wireless technologies that serve to connect end users to systems and each other.</a:t>
            </a:r>
          </a:p>
          <a:p>
            <a:pPr lvl="1">
              <a:spcAft>
                <a:spcPts val="200"/>
              </a:spcAft>
              <a:buFont typeface="Wingdings" panose="05000000000000000000" pitchFamily="2" charset="2"/>
              <a:buChar char="§"/>
            </a:pPr>
            <a:r>
              <a:rPr lang="en-US" sz="4000" u="sng" dirty="0"/>
              <a:t>Routers &amp; Switches </a:t>
            </a:r>
            <a:r>
              <a:rPr lang="en-US" sz="4000" dirty="0"/>
              <a:t>- hardware </a:t>
            </a:r>
            <a:r>
              <a:rPr lang="en-US" sz="4000" b="0" i="0" dirty="0">
                <a:solidFill>
                  <a:srgbClr val="4D5156"/>
                </a:solidFill>
                <a:effectLst/>
              </a:rPr>
              <a:t>used to network multiple </a:t>
            </a:r>
            <a:r>
              <a:rPr lang="en-US" sz="4000" b="1" i="0" dirty="0">
                <a:solidFill>
                  <a:srgbClr val="5F6368"/>
                </a:solidFill>
                <a:effectLst/>
              </a:rPr>
              <a:t>computers</a:t>
            </a:r>
            <a:r>
              <a:rPr lang="en-US" sz="4000" b="0" i="0" dirty="0">
                <a:solidFill>
                  <a:srgbClr val="4D5156"/>
                </a:solidFill>
                <a:effectLst/>
              </a:rPr>
              <a:t> together with Ethernet ports and forward data packets to the right destination.</a:t>
            </a:r>
          </a:p>
          <a:p>
            <a:pPr lvl="1">
              <a:spcAft>
                <a:spcPts val="200"/>
              </a:spcAft>
              <a:buFont typeface="Wingdings" panose="05000000000000000000" pitchFamily="2" charset="2"/>
              <a:buChar char="§"/>
            </a:pPr>
            <a:r>
              <a:rPr lang="en-US" sz="4000" u="sng" dirty="0"/>
              <a:t>Firewall </a:t>
            </a:r>
            <a:r>
              <a:rPr lang="en-US" sz="4000" dirty="0"/>
              <a:t>- device that filters and logs all data entering a network</a:t>
            </a:r>
          </a:p>
          <a:p>
            <a:pPr lvl="1">
              <a:spcAft>
                <a:spcPts val="200"/>
              </a:spcAft>
              <a:buFont typeface="Wingdings" panose="05000000000000000000" pitchFamily="2" charset="2"/>
              <a:buChar char="§"/>
            </a:pPr>
            <a:r>
              <a:rPr lang="en-US" sz="4000" u="sng" dirty="0"/>
              <a:t>Ports</a:t>
            </a:r>
            <a:r>
              <a:rPr lang="en-US" sz="4000" dirty="0"/>
              <a:t>-entry point to a network. Like a house with multiple doors and windows, a typical network will have many entry points to the network that the average user will not even be aware of but hackers are.</a:t>
            </a:r>
          </a:p>
          <a:p>
            <a:pPr lvl="1">
              <a:spcAft>
                <a:spcPts val="200"/>
              </a:spcAft>
              <a:buFont typeface="Wingdings" panose="05000000000000000000" pitchFamily="2" charset="2"/>
              <a:buChar char="§"/>
            </a:pPr>
            <a:r>
              <a:rPr lang="en-US" sz="4000" u="sng" dirty="0">
                <a:solidFill>
                  <a:srgbClr val="333333"/>
                </a:solidFill>
              </a:rPr>
              <a:t>Configuration</a:t>
            </a:r>
            <a:r>
              <a:rPr lang="en-US" sz="4000" dirty="0">
                <a:solidFill>
                  <a:srgbClr val="333333"/>
                </a:solidFill>
              </a:rPr>
              <a:t>-process of determining network settings, policies, flows and controls either on individual hardware or virtually.</a:t>
            </a:r>
          </a:p>
          <a:p>
            <a:pPr lvl="1">
              <a:spcAft>
                <a:spcPts val="200"/>
              </a:spcAft>
              <a:buFont typeface="Wingdings" panose="05000000000000000000" pitchFamily="2" charset="2"/>
              <a:buChar char="§"/>
            </a:pPr>
            <a:r>
              <a:rPr lang="en-US" sz="4000" u="sng" dirty="0">
                <a:solidFill>
                  <a:srgbClr val="333333"/>
                </a:solidFill>
              </a:rPr>
              <a:t>Scanning and Mapping software</a:t>
            </a:r>
            <a:r>
              <a:rPr lang="en-US" sz="4000" dirty="0">
                <a:solidFill>
                  <a:srgbClr val="333333"/>
                </a:solidFill>
              </a:rPr>
              <a:t>- Tool used understand the configuration and applications running in a network including vulnerabilities.</a:t>
            </a:r>
          </a:p>
          <a:p>
            <a:pPr lvl="1">
              <a:spcAft>
                <a:spcPts val="200"/>
              </a:spcAft>
              <a:buFont typeface="Wingdings" panose="05000000000000000000" pitchFamily="2" charset="2"/>
              <a:buChar char="§"/>
            </a:pPr>
            <a:r>
              <a:rPr lang="en-US" sz="4000" u="sng" dirty="0">
                <a:solidFill>
                  <a:schemeClr val="tx1"/>
                </a:solidFill>
              </a:rPr>
              <a:t>Media Access Control (MAC) Address</a:t>
            </a:r>
            <a:r>
              <a:rPr lang="en-US" sz="4000" dirty="0">
                <a:solidFill>
                  <a:schemeClr val="tx1"/>
                </a:solidFill>
              </a:rPr>
              <a:t>-</a:t>
            </a:r>
            <a:r>
              <a:rPr lang="en-US" sz="4000" dirty="0"/>
              <a:t> physical and hardware address for each computer and device on a network including the manufacturer and device type.  Can be spoofed.</a:t>
            </a:r>
          </a:p>
          <a:p>
            <a:pPr lvl="1">
              <a:spcAft>
                <a:spcPts val="200"/>
              </a:spcAft>
              <a:buFont typeface="Wingdings" panose="05000000000000000000" pitchFamily="2" charset="2"/>
              <a:buChar char="§"/>
            </a:pPr>
            <a:r>
              <a:rPr lang="en-US" sz="4000" u="sng" dirty="0"/>
              <a:t>Internet Protocol (IP) Address</a:t>
            </a:r>
            <a:r>
              <a:rPr lang="en-US" sz="4000" dirty="0"/>
              <a:t>- a logical address assigned to a computer when it joins a network that allows all computers in the network to communicate with each other and to the internet if the network is so connected.  </a:t>
            </a:r>
            <a:r>
              <a:rPr lang="en-US" sz="4000" b="1" dirty="0">
                <a:solidFill>
                  <a:srgbClr val="FF0000"/>
                </a:solidFill>
              </a:rPr>
              <a:t>When you get on Wi-Fi at a hotel or Starbucks you are connecting first to a network and then to the internet.</a:t>
            </a:r>
            <a:r>
              <a:rPr lang="en-US" sz="4000" b="1" dirty="0"/>
              <a:t>  </a:t>
            </a:r>
            <a:r>
              <a:rPr lang="en-US" sz="4000" dirty="0"/>
              <a:t>The internet can also be accessed directly through an Internet Service Provider (ISP) or indirectly through a network.</a:t>
            </a:r>
          </a:p>
          <a:p>
            <a:pPr lvl="1">
              <a:buFont typeface="Wingdings" panose="05000000000000000000" pitchFamily="2" charset="2"/>
              <a:buChar char="§"/>
            </a:pPr>
            <a:endParaRPr lang="en-US" sz="4400" dirty="0">
              <a:solidFill>
                <a:srgbClr val="333333"/>
              </a:solidFill>
            </a:endParaRPr>
          </a:p>
          <a:p>
            <a:endParaRPr lang="en-US" sz="2800" dirty="0"/>
          </a:p>
        </p:txBody>
      </p:sp>
      <p:sp>
        <p:nvSpPr>
          <p:cNvPr id="4" name="Slide Number Placeholder 3">
            <a:extLst>
              <a:ext uri="{FF2B5EF4-FFF2-40B4-BE49-F238E27FC236}">
                <a16:creationId xmlns:a16="http://schemas.microsoft.com/office/drawing/2014/main" id="{2443E14B-614F-4C97-A6C6-189A67993C1B}"/>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636132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95D2-A266-401C-BEFF-A37BC989E80B}"/>
              </a:ext>
            </a:extLst>
          </p:cNvPr>
          <p:cNvSpPr>
            <a:spLocks noGrp="1"/>
          </p:cNvSpPr>
          <p:nvPr>
            <p:ph type="title"/>
          </p:nvPr>
        </p:nvSpPr>
        <p:spPr>
          <a:xfrm>
            <a:off x="838200" y="365125"/>
            <a:ext cx="10515600" cy="775417"/>
          </a:xfrm>
        </p:spPr>
        <p:txBody>
          <a:bodyPr/>
          <a:lstStyle/>
          <a:p>
            <a:pPr algn="ctr"/>
            <a:r>
              <a:rPr lang="en-US" dirty="0"/>
              <a:t>Security is Everyone’s Job</a:t>
            </a:r>
          </a:p>
        </p:txBody>
      </p:sp>
      <p:sp>
        <p:nvSpPr>
          <p:cNvPr id="3" name="Content Placeholder 2">
            <a:extLst>
              <a:ext uri="{FF2B5EF4-FFF2-40B4-BE49-F238E27FC236}">
                <a16:creationId xmlns:a16="http://schemas.microsoft.com/office/drawing/2014/main" id="{FAED69A2-E6F2-44D9-A2F7-63FE2BE15BDF}"/>
              </a:ext>
            </a:extLst>
          </p:cNvPr>
          <p:cNvSpPr>
            <a:spLocks noGrp="1"/>
          </p:cNvSpPr>
          <p:nvPr>
            <p:ph idx="1"/>
          </p:nvPr>
        </p:nvSpPr>
        <p:spPr>
          <a:xfrm>
            <a:off x="434109" y="1736435"/>
            <a:ext cx="11517746" cy="4605371"/>
          </a:xfrm>
        </p:spPr>
        <p:txBody>
          <a:bodyPr>
            <a:normAutofit lnSpcReduction="10000"/>
          </a:bodyPr>
          <a:lstStyle/>
          <a:p>
            <a:r>
              <a:rPr lang="en-US" sz="3000" dirty="0"/>
              <a:t>U.S. Local governments are a favorite hackers target because:</a:t>
            </a:r>
          </a:p>
          <a:p>
            <a:pPr lvl="1"/>
            <a:r>
              <a:rPr lang="en-US" sz="2000" dirty="0"/>
              <a:t>High visibility and wide-open websites that provide lots of information (aka transparency)</a:t>
            </a:r>
          </a:p>
          <a:p>
            <a:pPr lvl="1"/>
            <a:r>
              <a:rPr lang="en-US" sz="2000" dirty="0"/>
              <a:t>Perceived easy target</a:t>
            </a:r>
          </a:p>
          <a:p>
            <a:pPr lvl="1"/>
            <a:r>
              <a:rPr lang="en-US" sz="2000" dirty="0"/>
              <a:t>Perceived wealth and desire to avoid long outages or negative publicity</a:t>
            </a:r>
          </a:p>
          <a:p>
            <a:r>
              <a:rPr lang="en-US" sz="3000" dirty="0"/>
              <a:t>Historically, most successful </a:t>
            </a:r>
            <a:r>
              <a:rPr lang="en-US" sz="3000"/>
              <a:t>hacks came </a:t>
            </a:r>
            <a:r>
              <a:rPr lang="en-US" sz="3000" dirty="0"/>
              <a:t>via e-mail making every employee a target</a:t>
            </a:r>
          </a:p>
          <a:p>
            <a:pPr lvl="1"/>
            <a:r>
              <a:rPr lang="en-US" sz="2000" dirty="0"/>
              <a:t>Every employee should view themselves as an important part of the security effort</a:t>
            </a:r>
          </a:p>
          <a:p>
            <a:pPr lvl="1"/>
            <a:r>
              <a:rPr lang="en-US" sz="2000" dirty="0"/>
              <a:t>Frequent on-line tutorials explaining new phishing strategies and spotting red flags</a:t>
            </a:r>
          </a:p>
          <a:p>
            <a:pPr lvl="1"/>
            <a:r>
              <a:rPr lang="en-US" sz="2000" dirty="0"/>
              <a:t>IT led phishing campaigns should be conducted to identify vulnerable employees needing more training</a:t>
            </a:r>
          </a:p>
          <a:p>
            <a:pPr lvl="1"/>
            <a:r>
              <a:rPr lang="en-US" sz="2000" dirty="0"/>
              <a:t>Standard procedures should be established for identifying suspicious e-mail to IT</a:t>
            </a:r>
          </a:p>
          <a:p>
            <a:r>
              <a:rPr lang="en-US" sz="2400" dirty="0"/>
              <a:t>New Strategies such as using a stolen password and user id to VPN into the network are becoming increasingly common.</a:t>
            </a:r>
          </a:p>
        </p:txBody>
      </p:sp>
      <p:sp>
        <p:nvSpPr>
          <p:cNvPr id="4" name="Slide Number Placeholder 3">
            <a:extLst>
              <a:ext uri="{FF2B5EF4-FFF2-40B4-BE49-F238E27FC236}">
                <a16:creationId xmlns:a16="http://schemas.microsoft.com/office/drawing/2014/main" id="{6CB9DEB1-EE2A-412D-B24E-A5D8B264023D}"/>
              </a:ext>
            </a:extLst>
          </p:cNvPr>
          <p:cNvSpPr>
            <a:spLocks noGrp="1"/>
          </p:cNvSpPr>
          <p:nvPr>
            <p:ph type="sldNum" sz="quarter" idx="12"/>
          </p:nvPr>
        </p:nvSpPr>
        <p:spPr/>
        <p:txBody>
          <a:bodyPr/>
          <a:lstStyle/>
          <a:p>
            <a:fld id="{3A98EE3D-8CD1-4C3F-BD1C-C98C9596463C}" type="slidenum">
              <a:rPr lang="en-US" smtClean="0"/>
              <a:t>70</a:t>
            </a:fld>
            <a:endParaRPr lang="en-US" dirty="0"/>
          </a:p>
        </p:txBody>
      </p:sp>
    </p:spTree>
    <p:extLst>
      <p:ext uri="{BB962C8B-B14F-4D97-AF65-F5344CB8AC3E}">
        <p14:creationId xmlns:p14="http://schemas.microsoft.com/office/powerpoint/2010/main" val="908497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68E8-7697-2EFC-808A-E998E4367658}"/>
              </a:ext>
            </a:extLst>
          </p:cNvPr>
          <p:cNvSpPr>
            <a:spLocks noGrp="1"/>
          </p:cNvSpPr>
          <p:nvPr>
            <p:ph type="title"/>
          </p:nvPr>
        </p:nvSpPr>
        <p:spPr>
          <a:xfrm>
            <a:off x="838200" y="365125"/>
            <a:ext cx="10515600" cy="785249"/>
          </a:xfrm>
        </p:spPr>
        <p:txBody>
          <a:bodyPr/>
          <a:lstStyle/>
          <a:p>
            <a:pPr algn="ctr"/>
            <a:r>
              <a:rPr lang="en-US" dirty="0"/>
              <a:t>Passwords</a:t>
            </a:r>
          </a:p>
        </p:txBody>
      </p:sp>
      <p:sp>
        <p:nvSpPr>
          <p:cNvPr id="3" name="Content Placeholder 2">
            <a:extLst>
              <a:ext uri="{FF2B5EF4-FFF2-40B4-BE49-F238E27FC236}">
                <a16:creationId xmlns:a16="http://schemas.microsoft.com/office/drawing/2014/main" id="{84F9E552-0BAC-5BA3-698C-890F002A2868}"/>
              </a:ext>
            </a:extLst>
          </p:cNvPr>
          <p:cNvSpPr>
            <a:spLocks noGrp="1"/>
          </p:cNvSpPr>
          <p:nvPr>
            <p:ph idx="1"/>
          </p:nvPr>
        </p:nvSpPr>
        <p:spPr>
          <a:xfrm>
            <a:off x="494523" y="1897310"/>
            <a:ext cx="10859278" cy="4562475"/>
          </a:xfrm>
        </p:spPr>
        <p:txBody>
          <a:bodyPr>
            <a:normAutofit lnSpcReduction="10000"/>
          </a:bodyPr>
          <a:lstStyle/>
          <a:p>
            <a:r>
              <a:rPr lang="en-US" sz="2400" dirty="0"/>
              <a:t>Passwords when entered into a log-in screen are immediately converted into a long numeric hash using a hashing algorithm such as MD5, </a:t>
            </a:r>
            <a:r>
              <a:rPr lang="en-US" sz="2400" dirty="0" err="1"/>
              <a:t>Bcrypt</a:t>
            </a:r>
            <a:r>
              <a:rPr lang="en-US" sz="2400" dirty="0"/>
              <a:t> or SHA 256. These hashes can then be temporarily or permanently stored in caches for various applications.</a:t>
            </a:r>
          </a:p>
          <a:p>
            <a:r>
              <a:rPr lang="en-US" sz="2400" dirty="0"/>
              <a:t>Passwords can be compromised in multiple ways:</a:t>
            </a:r>
          </a:p>
          <a:p>
            <a:pPr lvl="1"/>
            <a:r>
              <a:rPr lang="en-US" dirty="0"/>
              <a:t>Convincing users to enter their password into a false (but authentic looking) log-in screen(possibly using a Man in the Middle strategy)</a:t>
            </a:r>
          </a:p>
          <a:p>
            <a:pPr lvl="1"/>
            <a:r>
              <a:rPr lang="en-US" dirty="0"/>
              <a:t>Malware such as key stroke software secretly installed through phishing or other means</a:t>
            </a:r>
          </a:p>
          <a:p>
            <a:pPr lvl="1"/>
            <a:r>
              <a:rPr lang="en-US" b="1" dirty="0">
                <a:solidFill>
                  <a:srgbClr val="0070C0"/>
                </a:solidFill>
              </a:rPr>
              <a:t>Finding caches of hashes on peripheral or network devices and either:</a:t>
            </a:r>
          </a:p>
          <a:p>
            <a:pPr lvl="2"/>
            <a:r>
              <a:rPr lang="en-US" sz="1800" b="1" dirty="0">
                <a:solidFill>
                  <a:srgbClr val="0070C0"/>
                </a:solidFill>
              </a:rPr>
              <a:t>Using Rainbow Tables (Lists of known and common passwords and the resulting hash)</a:t>
            </a:r>
          </a:p>
          <a:p>
            <a:pPr lvl="2"/>
            <a:r>
              <a:rPr lang="en-US" sz="1800" b="1" dirty="0">
                <a:solidFill>
                  <a:srgbClr val="0070C0"/>
                </a:solidFill>
              </a:rPr>
              <a:t>Brute force attacks</a:t>
            </a:r>
          </a:p>
          <a:p>
            <a:pPr lvl="2"/>
            <a:endParaRPr lang="en-US" sz="1800" b="1" dirty="0">
              <a:solidFill>
                <a:srgbClr val="FF0000"/>
              </a:solidFill>
            </a:endParaRPr>
          </a:p>
          <a:p>
            <a:pPr algn="ctr"/>
            <a:r>
              <a:rPr lang="en-US" sz="3200" b="1" dirty="0">
                <a:solidFill>
                  <a:srgbClr val="FF0000"/>
                </a:solidFill>
              </a:rPr>
              <a:t>VIRTUALLY EVERY SUCCESSFUL CYBERATTACK INCLUDES ONE OR MORE COMPROMISED PASSWORDS!</a:t>
            </a:r>
          </a:p>
        </p:txBody>
      </p:sp>
      <p:sp>
        <p:nvSpPr>
          <p:cNvPr id="4" name="Slide Number Placeholder 3">
            <a:extLst>
              <a:ext uri="{FF2B5EF4-FFF2-40B4-BE49-F238E27FC236}">
                <a16:creationId xmlns:a16="http://schemas.microsoft.com/office/drawing/2014/main" id="{3E1EB5AD-4C85-F9F5-655C-F0619282B2BD}"/>
              </a:ext>
            </a:extLst>
          </p:cNvPr>
          <p:cNvSpPr>
            <a:spLocks noGrp="1"/>
          </p:cNvSpPr>
          <p:nvPr>
            <p:ph type="sldNum" sz="quarter" idx="12"/>
          </p:nvPr>
        </p:nvSpPr>
        <p:spPr/>
        <p:txBody>
          <a:bodyPr/>
          <a:lstStyle/>
          <a:p>
            <a:fld id="{3A98EE3D-8CD1-4C3F-BD1C-C98C9596463C}" type="slidenum">
              <a:rPr lang="en-US" smtClean="0"/>
              <a:t>71</a:t>
            </a:fld>
            <a:endParaRPr lang="en-US" dirty="0"/>
          </a:p>
        </p:txBody>
      </p:sp>
    </p:spTree>
    <p:extLst>
      <p:ext uri="{BB962C8B-B14F-4D97-AF65-F5344CB8AC3E}">
        <p14:creationId xmlns:p14="http://schemas.microsoft.com/office/powerpoint/2010/main" val="1674168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9CFD-91C9-ACBD-7CD6-89555C400158}"/>
              </a:ext>
            </a:extLst>
          </p:cNvPr>
          <p:cNvSpPr>
            <a:spLocks noGrp="1"/>
          </p:cNvSpPr>
          <p:nvPr>
            <p:ph type="title"/>
          </p:nvPr>
        </p:nvSpPr>
        <p:spPr/>
        <p:txBody>
          <a:bodyPr/>
          <a:lstStyle/>
          <a:p>
            <a:r>
              <a:rPr lang="en-US" dirty="0"/>
              <a:t>Not All Hashing Algorithms Are Created Equal</a:t>
            </a:r>
          </a:p>
        </p:txBody>
      </p:sp>
      <p:sp>
        <p:nvSpPr>
          <p:cNvPr id="5" name="Text Placeholder 4">
            <a:extLst>
              <a:ext uri="{FF2B5EF4-FFF2-40B4-BE49-F238E27FC236}">
                <a16:creationId xmlns:a16="http://schemas.microsoft.com/office/drawing/2014/main" id="{EBB33046-905C-51FC-381E-7A16921155B2}"/>
              </a:ext>
            </a:extLst>
          </p:cNvPr>
          <p:cNvSpPr>
            <a:spLocks noGrp="1"/>
          </p:cNvSpPr>
          <p:nvPr>
            <p:ph type="body" idx="1"/>
          </p:nvPr>
        </p:nvSpPr>
        <p:spPr>
          <a:xfrm>
            <a:off x="839788" y="1681163"/>
            <a:ext cx="5157787" cy="496958"/>
          </a:xfrm>
        </p:spPr>
        <p:txBody>
          <a:bodyPr/>
          <a:lstStyle/>
          <a:p>
            <a:r>
              <a:rPr lang="en-US" dirty="0"/>
              <a:t>MD5 in 2023</a:t>
            </a:r>
          </a:p>
        </p:txBody>
      </p:sp>
      <p:pic>
        <p:nvPicPr>
          <p:cNvPr id="10" name="Content Placeholder 9">
            <a:extLst>
              <a:ext uri="{FF2B5EF4-FFF2-40B4-BE49-F238E27FC236}">
                <a16:creationId xmlns:a16="http://schemas.microsoft.com/office/drawing/2014/main" id="{6A52C29A-37E4-C92D-F4FD-5638015E34C3}"/>
              </a:ext>
            </a:extLst>
          </p:cNvPr>
          <p:cNvPicPr>
            <a:picLocks noGrp="1" noChangeAspect="1"/>
          </p:cNvPicPr>
          <p:nvPr>
            <p:ph sz="half" idx="2"/>
          </p:nvPr>
        </p:nvPicPr>
        <p:blipFill>
          <a:blip r:embed="rId3"/>
          <a:stretch>
            <a:fillRect/>
          </a:stretch>
        </p:blipFill>
        <p:spPr>
          <a:xfrm>
            <a:off x="754418" y="2270587"/>
            <a:ext cx="5536839" cy="3503488"/>
          </a:xfrm>
        </p:spPr>
      </p:pic>
      <p:sp>
        <p:nvSpPr>
          <p:cNvPr id="7" name="Text Placeholder 6">
            <a:extLst>
              <a:ext uri="{FF2B5EF4-FFF2-40B4-BE49-F238E27FC236}">
                <a16:creationId xmlns:a16="http://schemas.microsoft.com/office/drawing/2014/main" id="{52D2E3D0-893A-214E-519F-70B5F003684C}"/>
              </a:ext>
            </a:extLst>
          </p:cNvPr>
          <p:cNvSpPr>
            <a:spLocks noGrp="1"/>
          </p:cNvSpPr>
          <p:nvPr>
            <p:ph type="body" sz="quarter" idx="3"/>
          </p:nvPr>
        </p:nvSpPr>
        <p:spPr>
          <a:xfrm>
            <a:off x="6172200" y="1681163"/>
            <a:ext cx="5183188" cy="496958"/>
          </a:xfrm>
        </p:spPr>
        <p:txBody>
          <a:bodyPr/>
          <a:lstStyle/>
          <a:p>
            <a:r>
              <a:rPr lang="en-US" dirty="0" err="1"/>
              <a:t>Bcrypt</a:t>
            </a:r>
            <a:r>
              <a:rPr lang="en-US" dirty="0"/>
              <a:t> 2024</a:t>
            </a:r>
          </a:p>
        </p:txBody>
      </p:sp>
      <p:pic>
        <p:nvPicPr>
          <p:cNvPr id="12" name="Content Placeholder 11">
            <a:extLst>
              <a:ext uri="{FF2B5EF4-FFF2-40B4-BE49-F238E27FC236}">
                <a16:creationId xmlns:a16="http://schemas.microsoft.com/office/drawing/2014/main" id="{EC750886-43A1-2B22-0216-B9CF3A1710F4}"/>
              </a:ext>
            </a:extLst>
          </p:cNvPr>
          <p:cNvPicPr>
            <a:picLocks noGrp="1" noChangeAspect="1"/>
          </p:cNvPicPr>
          <p:nvPr>
            <p:ph sz="quarter" idx="4"/>
          </p:nvPr>
        </p:nvPicPr>
        <p:blipFill>
          <a:blip r:embed="rId4"/>
          <a:stretch>
            <a:fillRect/>
          </a:stretch>
        </p:blipFill>
        <p:spPr>
          <a:xfrm>
            <a:off x="6572239" y="2589086"/>
            <a:ext cx="5139513" cy="3184989"/>
          </a:xfrm>
        </p:spPr>
      </p:pic>
      <p:sp>
        <p:nvSpPr>
          <p:cNvPr id="4" name="Slide Number Placeholder 3">
            <a:extLst>
              <a:ext uri="{FF2B5EF4-FFF2-40B4-BE49-F238E27FC236}">
                <a16:creationId xmlns:a16="http://schemas.microsoft.com/office/drawing/2014/main" id="{273F562E-17D0-60C1-F42E-78DAE8C4F2D5}"/>
              </a:ext>
            </a:extLst>
          </p:cNvPr>
          <p:cNvSpPr>
            <a:spLocks noGrp="1"/>
          </p:cNvSpPr>
          <p:nvPr>
            <p:ph type="sldNum" sz="quarter" idx="12"/>
          </p:nvPr>
        </p:nvSpPr>
        <p:spPr>
          <a:xfrm>
            <a:off x="10407720" y="6492875"/>
            <a:ext cx="946079" cy="228600"/>
          </a:xfrm>
        </p:spPr>
        <p:txBody>
          <a:bodyPr/>
          <a:lstStyle/>
          <a:p>
            <a:fld id="{3A98EE3D-8CD1-4C3F-BD1C-C98C9596463C}" type="slidenum">
              <a:rPr lang="en-US" smtClean="0"/>
              <a:t>72</a:t>
            </a:fld>
            <a:endParaRPr lang="en-US" dirty="0"/>
          </a:p>
        </p:txBody>
      </p:sp>
      <p:sp>
        <p:nvSpPr>
          <p:cNvPr id="3" name="TextBox 2">
            <a:extLst>
              <a:ext uri="{FF2B5EF4-FFF2-40B4-BE49-F238E27FC236}">
                <a16:creationId xmlns:a16="http://schemas.microsoft.com/office/drawing/2014/main" id="{425AC3D9-3FF4-C8C7-3913-2FFCB08B9B33}"/>
              </a:ext>
            </a:extLst>
          </p:cNvPr>
          <p:cNvSpPr txBox="1"/>
          <p:nvPr/>
        </p:nvSpPr>
        <p:spPr>
          <a:xfrm>
            <a:off x="754418" y="6026142"/>
            <a:ext cx="10957334" cy="646331"/>
          </a:xfrm>
          <a:prstGeom prst="rect">
            <a:avLst/>
          </a:prstGeom>
          <a:noFill/>
        </p:spPr>
        <p:txBody>
          <a:bodyPr wrap="square" rtlCol="0">
            <a:spAutoFit/>
          </a:bodyPr>
          <a:lstStyle/>
          <a:p>
            <a:r>
              <a:rPr lang="en-US" dirty="0"/>
              <a:t>MD5 is a less complex algorithm that is prone to “collisions” (when multiple different passwords will produce the same hash value.</a:t>
            </a:r>
          </a:p>
        </p:txBody>
      </p:sp>
    </p:spTree>
    <p:extLst>
      <p:ext uri="{BB962C8B-B14F-4D97-AF65-F5344CB8AC3E}">
        <p14:creationId xmlns:p14="http://schemas.microsoft.com/office/powerpoint/2010/main" val="42479918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E01E2A-79F7-8C1A-E883-B6E03DB74DF2}"/>
              </a:ext>
            </a:extLst>
          </p:cNvPr>
          <p:cNvSpPr>
            <a:spLocks noGrp="1"/>
          </p:cNvSpPr>
          <p:nvPr>
            <p:ph type="title"/>
          </p:nvPr>
        </p:nvSpPr>
        <p:spPr>
          <a:xfrm>
            <a:off x="1097280" y="286603"/>
            <a:ext cx="10058400" cy="1181979"/>
          </a:xfrm>
        </p:spPr>
        <p:txBody>
          <a:bodyPr/>
          <a:lstStyle/>
          <a:p>
            <a:pPr algn="ctr"/>
            <a:r>
              <a:rPr lang="en-US" dirty="0"/>
              <a:t> Password Rules to Live By</a:t>
            </a:r>
          </a:p>
        </p:txBody>
      </p:sp>
      <p:sp>
        <p:nvSpPr>
          <p:cNvPr id="9" name="Content Placeholder 8">
            <a:extLst>
              <a:ext uri="{FF2B5EF4-FFF2-40B4-BE49-F238E27FC236}">
                <a16:creationId xmlns:a16="http://schemas.microsoft.com/office/drawing/2014/main" id="{3E56BAA4-8F34-C28C-EA9B-82F7AD5C1B5D}"/>
              </a:ext>
            </a:extLst>
          </p:cNvPr>
          <p:cNvSpPr>
            <a:spLocks noGrp="1"/>
          </p:cNvSpPr>
          <p:nvPr>
            <p:ph idx="1"/>
          </p:nvPr>
        </p:nvSpPr>
        <p:spPr>
          <a:xfrm>
            <a:off x="354563" y="1847273"/>
            <a:ext cx="11551298" cy="4719782"/>
          </a:xfrm>
        </p:spPr>
        <p:txBody>
          <a:bodyPr>
            <a:normAutofit fontScale="92500"/>
          </a:bodyPr>
          <a:lstStyle/>
          <a:p>
            <a:r>
              <a:rPr lang="en-US" sz="2700" b="1" dirty="0">
                <a:solidFill>
                  <a:srgbClr val="FF0000"/>
                </a:solidFill>
              </a:rPr>
              <a:t>Since none of knows which algorithms are used by various applications and how many caches our hash is hanging out in, we should err towards strong (long and Complex)</a:t>
            </a:r>
          </a:p>
          <a:p>
            <a:pPr lvl="1"/>
            <a:r>
              <a:rPr lang="en-US" sz="2200" dirty="0"/>
              <a:t>Set a minimum number of characters- 14 or more is typically safe if you use three or four levels of complexity</a:t>
            </a:r>
          </a:p>
          <a:p>
            <a:pPr lvl="1"/>
            <a:r>
              <a:rPr lang="en-US" sz="2200" dirty="0"/>
              <a:t>Use words or phrases you will remember but modify to your choosing such as no vowels either in the middle or end  and first or last letter is always upper case </a:t>
            </a:r>
          </a:p>
          <a:p>
            <a:pPr lvl="1"/>
            <a:r>
              <a:rPr lang="en-US" sz="2200" dirty="0"/>
              <a:t>Pick a random number or symbol to always start with and a different to end with </a:t>
            </a:r>
          </a:p>
          <a:p>
            <a:pPr lvl="1"/>
            <a:r>
              <a:rPr lang="en-US" sz="2200" dirty="0"/>
              <a:t>Use a different symbol for categories of accounts work=#, social media=*, financial=@, other =$</a:t>
            </a:r>
          </a:p>
          <a:p>
            <a:pPr lvl="1"/>
            <a:r>
              <a:rPr lang="en-US" sz="2200" dirty="0"/>
              <a:t>For example:  your Wells Fargo password using Conestoga Wagon as the base might be @34cnstgAwgn68@ </a:t>
            </a:r>
          </a:p>
          <a:p>
            <a:pPr lvl="1"/>
            <a:r>
              <a:rPr lang="en-US" sz="2200" dirty="0"/>
              <a:t>Another possibility 1$hOrse2*dOnkey3#mUle</a:t>
            </a:r>
          </a:p>
          <a:p>
            <a:r>
              <a:rPr lang="en-US" sz="2800" b="1" dirty="0">
                <a:solidFill>
                  <a:srgbClr val="FF0000"/>
                </a:solidFill>
              </a:rPr>
              <a:t>Many IT Directors are now trading complexity and length  for less frequency of password changes, but Quantum computing could change the tables dramatically.</a:t>
            </a:r>
          </a:p>
          <a:p>
            <a:endParaRPr lang="en-US" dirty="0"/>
          </a:p>
        </p:txBody>
      </p:sp>
      <p:sp>
        <p:nvSpPr>
          <p:cNvPr id="7" name="Slide Number Placeholder 6">
            <a:extLst>
              <a:ext uri="{FF2B5EF4-FFF2-40B4-BE49-F238E27FC236}">
                <a16:creationId xmlns:a16="http://schemas.microsoft.com/office/drawing/2014/main" id="{19B56646-AE46-FFDB-896A-93552A6F12C3}"/>
              </a:ext>
            </a:extLst>
          </p:cNvPr>
          <p:cNvSpPr>
            <a:spLocks noGrp="1"/>
          </p:cNvSpPr>
          <p:nvPr>
            <p:ph type="sldNum" sz="quarter" idx="12"/>
          </p:nvPr>
        </p:nvSpPr>
        <p:spPr/>
        <p:txBody>
          <a:bodyPr/>
          <a:lstStyle/>
          <a:p>
            <a:fld id="{3A98EE3D-8CD1-4C3F-BD1C-C98C9596463C}" type="slidenum">
              <a:rPr lang="en-US" smtClean="0"/>
              <a:t>73</a:t>
            </a:fld>
            <a:endParaRPr lang="en-US" dirty="0"/>
          </a:p>
        </p:txBody>
      </p:sp>
    </p:spTree>
    <p:extLst>
      <p:ext uri="{BB962C8B-B14F-4D97-AF65-F5344CB8AC3E}">
        <p14:creationId xmlns:p14="http://schemas.microsoft.com/office/powerpoint/2010/main" val="2519393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225A-F921-B433-D068-80D3391AC27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A2470F5-4AB5-A8C5-BC7E-6DCE48E55545}"/>
              </a:ext>
            </a:extLst>
          </p:cNvPr>
          <p:cNvSpPr>
            <a:spLocks noGrp="1"/>
          </p:cNvSpPr>
          <p:nvPr>
            <p:ph type="title"/>
          </p:nvPr>
        </p:nvSpPr>
        <p:spPr>
          <a:xfrm>
            <a:off x="1097280" y="286603"/>
            <a:ext cx="10058400" cy="1181979"/>
          </a:xfrm>
        </p:spPr>
        <p:txBody>
          <a:bodyPr/>
          <a:lstStyle/>
          <a:p>
            <a:pPr algn="ctr"/>
            <a:r>
              <a:rPr lang="en-US" dirty="0"/>
              <a:t> Password Rules to Live By</a:t>
            </a:r>
          </a:p>
        </p:txBody>
      </p:sp>
      <p:sp>
        <p:nvSpPr>
          <p:cNvPr id="9" name="Content Placeholder 8">
            <a:extLst>
              <a:ext uri="{FF2B5EF4-FFF2-40B4-BE49-F238E27FC236}">
                <a16:creationId xmlns:a16="http://schemas.microsoft.com/office/drawing/2014/main" id="{55A76FE6-5938-04F9-8732-5E8F56FA22F5}"/>
              </a:ext>
            </a:extLst>
          </p:cNvPr>
          <p:cNvSpPr>
            <a:spLocks noGrp="1"/>
          </p:cNvSpPr>
          <p:nvPr>
            <p:ph idx="1"/>
          </p:nvPr>
        </p:nvSpPr>
        <p:spPr>
          <a:xfrm>
            <a:off x="307910" y="1847273"/>
            <a:ext cx="11663266" cy="4719782"/>
          </a:xfrm>
        </p:spPr>
        <p:txBody>
          <a:bodyPr>
            <a:normAutofit/>
          </a:bodyPr>
          <a:lstStyle/>
          <a:p>
            <a:pPr lvl="1"/>
            <a:r>
              <a:rPr lang="en-US" sz="3200" b="1" u="sng" dirty="0">
                <a:solidFill>
                  <a:srgbClr val="FF0000"/>
                </a:solidFill>
              </a:rPr>
              <a:t>DO NOT </a:t>
            </a:r>
            <a:r>
              <a:rPr lang="en-US" sz="3200" b="1" dirty="0">
                <a:solidFill>
                  <a:srgbClr val="FF0000"/>
                </a:solidFill>
              </a:rPr>
              <a:t>give hackers a head start!</a:t>
            </a:r>
          </a:p>
          <a:p>
            <a:pPr lvl="2"/>
            <a:r>
              <a:rPr lang="en-US" sz="2600" b="1" dirty="0">
                <a:solidFill>
                  <a:schemeClr val="tx1"/>
                </a:solidFill>
              </a:rPr>
              <a:t>These time to solve tables go to minutes or hours if the hacker can guess parts of your password and incorporate it into their brute force attack.  Therefore:</a:t>
            </a:r>
          </a:p>
          <a:p>
            <a:pPr lvl="3"/>
            <a:r>
              <a:rPr lang="en-US" sz="2200" b="1" dirty="0">
                <a:solidFill>
                  <a:srgbClr val="FF0000"/>
                </a:solidFill>
              </a:rPr>
              <a:t>Do not use the or variations of employer’s name, your name, the name of the institution or other strongly correlated symbol as the starting point for your password!</a:t>
            </a:r>
          </a:p>
          <a:p>
            <a:pPr lvl="3"/>
            <a:r>
              <a:rPr lang="en-US" sz="2200" b="1" dirty="0">
                <a:solidFill>
                  <a:srgbClr val="FF0000"/>
                </a:solidFill>
              </a:rPr>
              <a:t>Your work password should be completely different from any personal passwords.</a:t>
            </a:r>
          </a:p>
          <a:p>
            <a:pPr lvl="3"/>
            <a:r>
              <a:rPr lang="en-US" sz="2200" b="1" dirty="0">
                <a:solidFill>
                  <a:srgbClr val="FF0000"/>
                </a:solidFill>
              </a:rPr>
              <a:t>Report any personal digital security attacks </a:t>
            </a:r>
            <a:r>
              <a:rPr lang="en-US" sz="2200" b="1" i="1" dirty="0">
                <a:solidFill>
                  <a:srgbClr val="FF0000"/>
                </a:solidFill>
              </a:rPr>
              <a:t>(i.e. email, social media accounts, shopping accounts etc.) </a:t>
            </a:r>
            <a:r>
              <a:rPr lang="en-US" sz="2200" b="1" dirty="0">
                <a:solidFill>
                  <a:srgbClr val="FF0000"/>
                </a:solidFill>
              </a:rPr>
              <a:t>to IT and immediately change your work password completely.</a:t>
            </a:r>
          </a:p>
          <a:p>
            <a:pPr lvl="3"/>
            <a:r>
              <a:rPr lang="en-US" sz="2200" b="1" dirty="0">
                <a:solidFill>
                  <a:srgbClr val="FF0000"/>
                </a:solidFill>
              </a:rPr>
              <a:t>Do not use a digital password keeper unless it has multi-factor authentication.</a:t>
            </a:r>
          </a:p>
          <a:p>
            <a:pPr lvl="3"/>
            <a:r>
              <a:rPr lang="en-US" sz="2200" b="1" dirty="0">
                <a:solidFill>
                  <a:srgbClr val="FF0000"/>
                </a:solidFill>
              </a:rPr>
              <a:t>Ensure that your personal wi-fi and smart house features are secured by robust passwords</a:t>
            </a:r>
          </a:p>
          <a:p>
            <a:pPr lvl="3"/>
            <a:r>
              <a:rPr lang="en-US" sz="2200" b="1" dirty="0">
                <a:solidFill>
                  <a:srgbClr val="FF0000"/>
                </a:solidFill>
              </a:rPr>
              <a:t>Do not use security questions or password bases that are found on your Facebook page or other social </a:t>
            </a:r>
            <a:r>
              <a:rPr lang="en-US" sz="2200" b="1">
                <a:solidFill>
                  <a:srgbClr val="FF0000"/>
                </a:solidFill>
              </a:rPr>
              <a:t>media pages.</a:t>
            </a:r>
            <a:endParaRPr lang="en-US" sz="2200" b="1" dirty="0">
              <a:solidFill>
                <a:srgbClr val="FF0000"/>
              </a:solidFill>
            </a:endParaRPr>
          </a:p>
          <a:p>
            <a:pPr lvl="3"/>
            <a:endParaRPr lang="en-US" sz="2200" b="1" dirty="0">
              <a:solidFill>
                <a:srgbClr val="FF0000"/>
              </a:solidFill>
            </a:endParaRPr>
          </a:p>
          <a:p>
            <a:pPr marL="566928" lvl="3" indent="0">
              <a:buNone/>
            </a:pPr>
            <a:endParaRPr lang="en-US" sz="2800" b="1" dirty="0">
              <a:solidFill>
                <a:schemeClr val="tx1"/>
              </a:solidFill>
            </a:endParaRPr>
          </a:p>
          <a:p>
            <a:endParaRPr lang="en-US" dirty="0"/>
          </a:p>
        </p:txBody>
      </p:sp>
      <p:sp>
        <p:nvSpPr>
          <p:cNvPr id="7" name="Slide Number Placeholder 6">
            <a:extLst>
              <a:ext uri="{FF2B5EF4-FFF2-40B4-BE49-F238E27FC236}">
                <a16:creationId xmlns:a16="http://schemas.microsoft.com/office/drawing/2014/main" id="{D02B8C50-02B4-0888-9696-1C712BDF294F}"/>
              </a:ext>
            </a:extLst>
          </p:cNvPr>
          <p:cNvSpPr>
            <a:spLocks noGrp="1"/>
          </p:cNvSpPr>
          <p:nvPr>
            <p:ph type="sldNum" sz="quarter" idx="12"/>
          </p:nvPr>
        </p:nvSpPr>
        <p:spPr/>
        <p:txBody>
          <a:bodyPr/>
          <a:lstStyle/>
          <a:p>
            <a:fld id="{3A98EE3D-8CD1-4C3F-BD1C-C98C9596463C}" type="slidenum">
              <a:rPr lang="en-US" smtClean="0"/>
              <a:t>74</a:t>
            </a:fld>
            <a:endParaRPr lang="en-US" dirty="0"/>
          </a:p>
        </p:txBody>
      </p:sp>
    </p:spTree>
    <p:extLst>
      <p:ext uri="{BB962C8B-B14F-4D97-AF65-F5344CB8AC3E}">
        <p14:creationId xmlns:p14="http://schemas.microsoft.com/office/powerpoint/2010/main" val="3583578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D874-2290-862B-FF33-96F8AB8FEDD3}"/>
              </a:ext>
            </a:extLst>
          </p:cNvPr>
          <p:cNvSpPr>
            <a:spLocks noGrp="1"/>
          </p:cNvSpPr>
          <p:nvPr>
            <p:ph type="title"/>
          </p:nvPr>
        </p:nvSpPr>
        <p:spPr>
          <a:xfrm>
            <a:off x="1097280" y="286604"/>
            <a:ext cx="10058400" cy="1098852"/>
          </a:xfrm>
        </p:spPr>
        <p:txBody>
          <a:bodyPr/>
          <a:lstStyle/>
          <a:p>
            <a:pPr algn="ctr"/>
            <a:r>
              <a:rPr lang="en-US" dirty="0"/>
              <a:t>Multi-Factor Authentication</a:t>
            </a:r>
          </a:p>
        </p:txBody>
      </p:sp>
      <p:sp>
        <p:nvSpPr>
          <p:cNvPr id="3" name="Content Placeholder 2">
            <a:extLst>
              <a:ext uri="{FF2B5EF4-FFF2-40B4-BE49-F238E27FC236}">
                <a16:creationId xmlns:a16="http://schemas.microsoft.com/office/drawing/2014/main" id="{B5EAB4A7-38C3-7931-0AB9-D7ED38BBA1A2}"/>
              </a:ext>
            </a:extLst>
          </p:cNvPr>
          <p:cNvSpPr>
            <a:spLocks noGrp="1"/>
          </p:cNvSpPr>
          <p:nvPr>
            <p:ph idx="1"/>
          </p:nvPr>
        </p:nvSpPr>
        <p:spPr>
          <a:xfrm>
            <a:off x="995680" y="1707187"/>
            <a:ext cx="10058400" cy="4268739"/>
          </a:xfrm>
        </p:spPr>
        <p:txBody>
          <a:bodyPr>
            <a:normAutofit/>
          </a:bodyPr>
          <a:lstStyle/>
          <a:p>
            <a:r>
              <a:rPr lang="en-US" sz="2800" dirty="0"/>
              <a:t>MFA is a two-step authentication processing using one factor from two of three categories:</a:t>
            </a:r>
          </a:p>
          <a:p>
            <a:pPr marL="0" indent="0">
              <a:buNone/>
            </a:pPr>
            <a:endParaRPr lang="en-US" sz="2800" dirty="0"/>
          </a:p>
          <a:p>
            <a:pPr lvl="1"/>
            <a:r>
              <a:rPr lang="en-US" sz="2200" dirty="0"/>
              <a:t>What you know (i.e. password or security question)</a:t>
            </a:r>
          </a:p>
          <a:p>
            <a:pPr marL="457200" lvl="1" indent="0">
              <a:buNone/>
            </a:pPr>
            <a:endParaRPr lang="en-US" sz="2200" dirty="0"/>
          </a:p>
          <a:p>
            <a:pPr lvl="1"/>
            <a:r>
              <a:rPr lang="en-US" sz="2200" dirty="0"/>
              <a:t>What you have  (badge, number generating FOB, authenticator on phone)</a:t>
            </a:r>
          </a:p>
          <a:p>
            <a:pPr lvl="1"/>
            <a:endParaRPr lang="en-US" sz="2200" dirty="0"/>
          </a:p>
          <a:p>
            <a:pPr lvl="1"/>
            <a:r>
              <a:rPr lang="en-US" sz="2200" dirty="0"/>
              <a:t>Who you are (biometrics-facial recognition, retina scan, fingerprint scan)</a:t>
            </a:r>
          </a:p>
          <a:p>
            <a:r>
              <a:rPr lang="en-US" sz="2800" dirty="0"/>
              <a:t>The user does not always know that MFA is being used as automatic authenticators can be loaded by IT onto their laptop. </a:t>
            </a:r>
          </a:p>
        </p:txBody>
      </p:sp>
      <p:sp>
        <p:nvSpPr>
          <p:cNvPr id="4" name="Slide Number Placeholder 3">
            <a:extLst>
              <a:ext uri="{FF2B5EF4-FFF2-40B4-BE49-F238E27FC236}">
                <a16:creationId xmlns:a16="http://schemas.microsoft.com/office/drawing/2014/main" id="{84B77361-6C60-1CF3-611A-8724060DCD0C}"/>
              </a:ext>
            </a:extLst>
          </p:cNvPr>
          <p:cNvSpPr>
            <a:spLocks noGrp="1"/>
          </p:cNvSpPr>
          <p:nvPr>
            <p:ph type="sldNum" sz="quarter" idx="12"/>
          </p:nvPr>
        </p:nvSpPr>
        <p:spPr/>
        <p:txBody>
          <a:bodyPr/>
          <a:lstStyle/>
          <a:p>
            <a:fld id="{3A98EE3D-8CD1-4C3F-BD1C-C98C9596463C}" type="slidenum">
              <a:rPr lang="en-US" smtClean="0"/>
              <a:t>75</a:t>
            </a:fld>
            <a:endParaRPr lang="en-US" dirty="0"/>
          </a:p>
        </p:txBody>
      </p:sp>
    </p:spTree>
    <p:extLst>
      <p:ext uri="{BB962C8B-B14F-4D97-AF65-F5344CB8AC3E}">
        <p14:creationId xmlns:p14="http://schemas.microsoft.com/office/powerpoint/2010/main" val="1482151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8FF3-2766-47C8-B223-242CFEF716DD}"/>
              </a:ext>
            </a:extLst>
          </p:cNvPr>
          <p:cNvSpPr>
            <a:spLocks noGrp="1"/>
          </p:cNvSpPr>
          <p:nvPr>
            <p:ph type="title"/>
          </p:nvPr>
        </p:nvSpPr>
        <p:spPr/>
        <p:txBody>
          <a:bodyPr/>
          <a:lstStyle/>
          <a:p>
            <a:r>
              <a:rPr lang="en-US" dirty="0"/>
              <a:t>This is Why We Play The Games</a:t>
            </a:r>
          </a:p>
        </p:txBody>
      </p:sp>
      <p:sp>
        <p:nvSpPr>
          <p:cNvPr id="3" name="Content Placeholder 2">
            <a:extLst>
              <a:ext uri="{FF2B5EF4-FFF2-40B4-BE49-F238E27FC236}">
                <a16:creationId xmlns:a16="http://schemas.microsoft.com/office/drawing/2014/main" id="{93003F35-FF93-491B-B302-AC3A339C2FD8}"/>
              </a:ext>
            </a:extLst>
          </p:cNvPr>
          <p:cNvSpPr>
            <a:spLocks noGrp="1"/>
          </p:cNvSpPr>
          <p:nvPr>
            <p:ph idx="1"/>
          </p:nvPr>
        </p:nvSpPr>
        <p:spPr>
          <a:xfrm>
            <a:off x="408791" y="1737360"/>
            <a:ext cx="11350590" cy="4614279"/>
          </a:xfrm>
        </p:spPr>
        <p:txBody>
          <a:bodyPr>
            <a:normAutofit/>
          </a:bodyPr>
          <a:lstStyle/>
          <a:p>
            <a:r>
              <a:rPr lang="en-US" sz="3200" dirty="0"/>
              <a:t>You can install the best security and monitoring software and  diligently reduce vulnerabilities but until tested by a talented White Hat, whether your system is secure is nothing more than speculation. </a:t>
            </a:r>
            <a:r>
              <a:rPr lang="en-US" sz="3200" b="1" dirty="0">
                <a:solidFill>
                  <a:srgbClr val="FF0000"/>
                </a:solidFill>
              </a:rPr>
              <a:t>The purpose of Pen Testing is to find the unexpected!</a:t>
            </a:r>
          </a:p>
          <a:p>
            <a:r>
              <a:rPr lang="en-US" sz="3200" dirty="0"/>
              <a:t>Tips for meaningful penetration testing:</a:t>
            </a:r>
          </a:p>
          <a:p>
            <a:pPr lvl="1"/>
            <a:r>
              <a:rPr lang="en-US" sz="2000" dirty="0"/>
              <a:t>Hire a vetted company with a reputation for finding things.  There is a great list on the Texas DIR</a:t>
            </a:r>
          </a:p>
          <a:p>
            <a:pPr lvl="1"/>
            <a:r>
              <a:rPr lang="en-US" sz="2000" dirty="0"/>
              <a:t>Have a complete listing of all assets and IP addresses</a:t>
            </a:r>
          </a:p>
          <a:p>
            <a:pPr lvl="1"/>
            <a:r>
              <a:rPr lang="en-US" sz="2000" dirty="0"/>
              <a:t>Contract for both </a:t>
            </a:r>
            <a:r>
              <a:rPr lang="en-US" sz="2000" u="sng" dirty="0"/>
              <a:t>internal</a:t>
            </a:r>
            <a:r>
              <a:rPr lang="en-US" sz="2000" dirty="0"/>
              <a:t> and </a:t>
            </a:r>
            <a:r>
              <a:rPr lang="en-US" sz="2000" u="sng" dirty="0"/>
              <a:t>external</a:t>
            </a:r>
            <a:r>
              <a:rPr lang="en-US" sz="2000" dirty="0"/>
              <a:t> penetration system.  If they are stymied by a control, give them access around it and have them continue testing.</a:t>
            </a:r>
          </a:p>
          <a:p>
            <a:pPr lvl="1"/>
            <a:r>
              <a:rPr lang="en-US" sz="2000" dirty="0"/>
              <a:t>Even if they are being engaged for a specific purpose i.e. HIPPA audit do not limit their scope-let them roam.  Challenge them to find something-PEN Testers love a challenge!</a:t>
            </a:r>
          </a:p>
        </p:txBody>
      </p:sp>
      <p:sp>
        <p:nvSpPr>
          <p:cNvPr id="4" name="Slide Number Placeholder 3">
            <a:extLst>
              <a:ext uri="{FF2B5EF4-FFF2-40B4-BE49-F238E27FC236}">
                <a16:creationId xmlns:a16="http://schemas.microsoft.com/office/drawing/2014/main" id="{402116FC-D9D1-4F4F-8C27-2070FF7B9418}"/>
              </a:ext>
            </a:extLst>
          </p:cNvPr>
          <p:cNvSpPr>
            <a:spLocks noGrp="1"/>
          </p:cNvSpPr>
          <p:nvPr>
            <p:ph type="sldNum" sz="quarter" idx="12"/>
          </p:nvPr>
        </p:nvSpPr>
        <p:spPr/>
        <p:txBody>
          <a:bodyPr/>
          <a:lstStyle/>
          <a:p>
            <a:fld id="{3A98EE3D-8CD1-4C3F-BD1C-C98C9596463C}" type="slidenum">
              <a:rPr lang="en-US" smtClean="0"/>
              <a:t>76</a:t>
            </a:fld>
            <a:endParaRPr lang="en-US" dirty="0"/>
          </a:p>
        </p:txBody>
      </p:sp>
    </p:spTree>
    <p:extLst>
      <p:ext uri="{BB962C8B-B14F-4D97-AF65-F5344CB8AC3E}">
        <p14:creationId xmlns:p14="http://schemas.microsoft.com/office/powerpoint/2010/main" val="735138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BAF6-563C-4635-AA6B-644F08CC51F9}"/>
              </a:ext>
            </a:extLst>
          </p:cNvPr>
          <p:cNvSpPr>
            <a:spLocks noGrp="1"/>
          </p:cNvSpPr>
          <p:nvPr>
            <p:ph type="title"/>
          </p:nvPr>
        </p:nvSpPr>
        <p:spPr/>
        <p:txBody>
          <a:bodyPr/>
          <a:lstStyle/>
          <a:p>
            <a:r>
              <a:rPr lang="en-US" dirty="0"/>
              <a:t>What You Don’t Know Will Hurt You</a:t>
            </a:r>
          </a:p>
        </p:txBody>
      </p:sp>
      <p:sp>
        <p:nvSpPr>
          <p:cNvPr id="3" name="Content Placeholder 2">
            <a:extLst>
              <a:ext uri="{FF2B5EF4-FFF2-40B4-BE49-F238E27FC236}">
                <a16:creationId xmlns:a16="http://schemas.microsoft.com/office/drawing/2014/main" id="{1A032A24-9379-4B3C-A89E-0783BBF5EF29}"/>
              </a:ext>
            </a:extLst>
          </p:cNvPr>
          <p:cNvSpPr>
            <a:spLocks noGrp="1"/>
          </p:cNvSpPr>
          <p:nvPr>
            <p:ph idx="1"/>
          </p:nvPr>
        </p:nvSpPr>
        <p:spPr>
          <a:xfrm>
            <a:off x="776747" y="1946787"/>
            <a:ext cx="10756491" cy="4385187"/>
          </a:xfrm>
        </p:spPr>
        <p:txBody>
          <a:bodyPr>
            <a:normAutofit lnSpcReduction="10000"/>
          </a:bodyPr>
          <a:lstStyle/>
          <a:p>
            <a:r>
              <a:rPr lang="en-US" sz="3200" dirty="0"/>
              <a:t>The 2020 SolarWinds (mapping software)  hack in which malware stayed buried for months without knowledge highlights the danger:</a:t>
            </a:r>
          </a:p>
          <a:p>
            <a:pPr lvl="1"/>
            <a:r>
              <a:rPr lang="en-US" sz="2000" dirty="0"/>
              <a:t>Malware embedded in application or system software can exist undetected for months or longer</a:t>
            </a:r>
          </a:p>
          <a:p>
            <a:pPr lvl="2"/>
            <a:r>
              <a:rPr lang="en-US" sz="1800" dirty="0"/>
              <a:t>This malware may transmit sensitive information and then later be removed to hide the breach</a:t>
            </a:r>
          </a:p>
          <a:p>
            <a:pPr lvl="2"/>
            <a:r>
              <a:rPr lang="en-US" sz="1800" dirty="0"/>
              <a:t>It can also serve as a Trojan Horse timed to delay deployment to render recent back ups useless</a:t>
            </a:r>
          </a:p>
          <a:p>
            <a:pPr lvl="1"/>
            <a:r>
              <a:rPr lang="en-US" sz="2000" dirty="0"/>
              <a:t>Escalation of access privileges for a compromised user can also pose severe threats</a:t>
            </a:r>
          </a:p>
          <a:p>
            <a:pPr lvl="1"/>
            <a:r>
              <a:rPr lang="en-US" sz="2000" dirty="0"/>
              <a:t>Indirect or sidecar attacks with malware being imbedded in software from trusted vendors is also a threat</a:t>
            </a:r>
          </a:p>
          <a:p>
            <a:r>
              <a:rPr lang="en-US" sz="3200" dirty="0"/>
              <a:t>While you will never eliminate all risks close monitoring of system changes and outbound transmissions is now a must</a:t>
            </a:r>
            <a:r>
              <a:rPr lang="en-US" sz="2200" dirty="0"/>
              <a:t> </a:t>
            </a:r>
          </a:p>
          <a:p>
            <a:pPr lvl="1"/>
            <a:endParaRPr lang="en-US" sz="2000" dirty="0"/>
          </a:p>
        </p:txBody>
      </p:sp>
      <p:sp>
        <p:nvSpPr>
          <p:cNvPr id="4" name="Slide Number Placeholder 3">
            <a:extLst>
              <a:ext uri="{FF2B5EF4-FFF2-40B4-BE49-F238E27FC236}">
                <a16:creationId xmlns:a16="http://schemas.microsoft.com/office/drawing/2014/main" id="{F5AC4D49-2128-4D23-8797-F0F723E9FEC3}"/>
              </a:ext>
            </a:extLst>
          </p:cNvPr>
          <p:cNvSpPr>
            <a:spLocks noGrp="1"/>
          </p:cNvSpPr>
          <p:nvPr>
            <p:ph type="sldNum" sz="quarter" idx="12"/>
          </p:nvPr>
        </p:nvSpPr>
        <p:spPr/>
        <p:txBody>
          <a:bodyPr/>
          <a:lstStyle/>
          <a:p>
            <a:fld id="{3A98EE3D-8CD1-4C3F-BD1C-C98C9596463C}" type="slidenum">
              <a:rPr lang="en-US" smtClean="0"/>
              <a:t>77</a:t>
            </a:fld>
            <a:endParaRPr lang="en-US" dirty="0"/>
          </a:p>
        </p:txBody>
      </p:sp>
    </p:spTree>
    <p:extLst>
      <p:ext uri="{BB962C8B-B14F-4D97-AF65-F5344CB8AC3E}">
        <p14:creationId xmlns:p14="http://schemas.microsoft.com/office/powerpoint/2010/main" val="836359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870B-5B22-0A22-D953-DBA23E24757B}"/>
              </a:ext>
            </a:extLst>
          </p:cNvPr>
          <p:cNvSpPr>
            <a:spLocks noGrp="1"/>
          </p:cNvSpPr>
          <p:nvPr>
            <p:ph type="title"/>
          </p:nvPr>
        </p:nvSpPr>
        <p:spPr/>
        <p:txBody>
          <a:bodyPr/>
          <a:lstStyle/>
          <a:p>
            <a:pPr algn="ctr"/>
            <a:r>
              <a:rPr lang="en-US" dirty="0"/>
              <a:t>It’s Not a Case of “If”, it’s </a:t>
            </a:r>
            <a:r>
              <a:rPr lang="en-US" b="1" dirty="0"/>
              <a:t>WHEN!</a:t>
            </a:r>
          </a:p>
        </p:txBody>
      </p:sp>
      <p:sp>
        <p:nvSpPr>
          <p:cNvPr id="3" name="Content Placeholder 2">
            <a:extLst>
              <a:ext uri="{FF2B5EF4-FFF2-40B4-BE49-F238E27FC236}">
                <a16:creationId xmlns:a16="http://schemas.microsoft.com/office/drawing/2014/main" id="{0F9528C3-8B90-8DCF-749E-31E337123DB1}"/>
              </a:ext>
            </a:extLst>
          </p:cNvPr>
          <p:cNvSpPr>
            <a:spLocks noGrp="1"/>
          </p:cNvSpPr>
          <p:nvPr>
            <p:ph idx="1"/>
          </p:nvPr>
        </p:nvSpPr>
        <p:spPr>
          <a:xfrm>
            <a:off x="1097280" y="1845733"/>
            <a:ext cx="10058400" cy="4490411"/>
          </a:xfrm>
        </p:spPr>
        <p:txBody>
          <a:bodyPr>
            <a:normAutofit lnSpcReduction="10000"/>
          </a:bodyPr>
          <a:lstStyle/>
          <a:p>
            <a:r>
              <a:rPr lang="en-US" sz="2800" dirty="0"/>
              <a:t>Cyber attacks, natural disasters and inadvertent Y2K type incidents are inevitable.  Organizations need to plan for these with three primary objectives:</a:t>
            </a:r>
          </a:p>
          <a:p>
            <a:pPr lvl="1">
              <a:buFont typeface="Wingdings" panose="05000000000000000000" pitchFamily="2" charset="2"/>
              <a:buChar char="§"/>
            </a:pPr>
            <a:r>
              <a:rPr lang="en-US" sz="2600" dirty="0"/>
              <a:t> </a:t>
            </a:r>
            <a:r>
              <a:rPr lang="en-US" sz="2400" dirty="0"/>
              <a:t>Limiting the Damage</a:t>
            </a:r>
          </a:p>
          <a:p>
            <a:pPr lvl="1">
              <a:buFont typeface="Wingdings" panose="05000000000000000000" pitchFamily="2" charset="2"/>
              <a:buChar char="§"/>
            </a:pPr>
            <a:r>
              <a:rPr lang="en-US" sz="2400" dirty="0"/>
              <a:t> Recovering Quickly</a:t>
            </a:r>
          </a:p>
          <a:p>
            <a:pPr lvl="1">
              <a:buFont typeface="Wingdings" panose="05000000000000000000" pitchFamily="2" charset="2"/>
              <a:buChar char="§"/>
            </a:pPr>
            <a:r>
              <a:rPr lang="en-US" sz="2400" dirty="0"/>
              <a:t> Continuing Operations in the Interim </a:t>
            </a:r>
          </a:p>
          <a:p>
            <a:pPr marL="201168" lvl="1" indent="0">
              <a:buNone/>
            </a:pPr>
            <a:endParaRPr lang="en-US" sz="2400" dirty="0"/>
          </a:p>
          <a:p>
            <a:pPr marL="201168" lvl="1" indent="0">
              <a:buNone/>
            </a:pPr>
            <a:r>
              <a:rPr lang="en-US" sz="2800" u="sng" dirty="0"/>
              <a:t>Limiting the Damage.</a:t>
            </a:r>
            <a:r>
              <a:rPr lang="en-US" sz="2800" dirty="0"/>
              <a:t>  Consider:</a:t>
            </a:r>
          </a:p>
          <a:p>
            <a:pPr lvl="1">
              <a:buFont typeface="Wingdings" panose="05000000000000000000" pitchFamily="2" charset="2"/>
              <a:buChar char="§"/>
            </a:pPr>
            <a:r>
              <a:rPr lang="en-US" sz="2400" dirty="0"/>
              <a:t>Physical security and locations of vital equipment</a:t>
            </a:r>
          </a:p>
          <a:p>
            <a:pPr lvl="1">
              <a:buFont typeface="Wingdings" panose="05000000000000000000" pitchFamily="2" charset="2"/>
              <a:buChar char="§"/>
            </a:pPr>
            <a:r>
              <a:rPr lang="en-US" sz="2400" dirty="0"/>
              <a:t>Are back up facilities geographically diverse.</a:t>
            </a:r>
          </a:p>
          <a:p>
            <a:pPr lvl="1">
              <a:buFont typeface="Wingdings" panose="05000000000000000000" pitchFamily="2" charset="2"/>
              <a:buChar char="§"/>
            </a:pPr>
            <a:r>
              <a:rPr lang="en-US" sz="2400" dirty="0"/>
              <a:t>Are Intrusion Protection, Detection and End Point Response (EDR) sufficiently robust</a:t>
            </a:r>
          </a:p>
          <a:p>
            <a:pPr lvl="1">
              <a:buFont typeface="Wingdings" panose="05000000000000000000" pitchFamily="2" charset="2"/>
              <a:buChar char="§"/>
            </a:pPr>
            <a:endParaRPr lang="en-US" sz="2400" dirty="0"/>
          </a:p>
        </p:txBody>
      </p:sp>
      <p:sp>
        <p:nvSpPr>
          <p:cNvPr id="4" name="Slide Number Placeholder 3">
            <a:extLst>
              <a:ext uri="{FF2B5EF4-FFF2-40B4-BE49-F238E27FC236}">
                <a16:creationId xmlns:a16="http://schemas.microsoft.com/office/drawing/2014/main" id="{8E97C3BD-7433-324E-7B23-2251CFC5E379}"/>
              </a:ext>
            </a:extLst>
          </p:cNvPr>
          <p:cNvSpPr>
            <a:spLocks noGrp="1"/>
          </p:cNvSpPr>
          <p:nvPr>
            <p:ph type="sldNum" sz="quarter" idx="12"/>
          </p:nvPr>
        </p:nvSpPr>
        <p:spPr/>
        <p:txBody>
          <a:bodyPr/>
          <a:lstStyle/>
          <a:p>
            <a:fld id="{3A98EE3D-8CD1-4C3F-BD1C-C98C9596463C}" type="slidenum">
              <a:rPr lang="en-US" smtClean="0"/>
              <a:t>78</a:t>
            </a:fld>
            <a:endParaRPr lang="en-US" dirty="0"/>
          </a:p>
        </p:txBody>
      </p:sp>
    </p:spTree>
    <p:extLst>
      <p:ext uri="{BB962C8B-B14F-4D97-AF65-F5344CB8AC3E}">
        <p14:creationId xmlns:p14="http://schemas.microsoft.com/office/powerpoint/2010/main" val="4159487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43F3-30DC-80F6-84E9-45938CEFD0C6}"/>
              </a:ext>
            </a:extLst>
          </p:cNvPr>
          <p:cNvSpPr>
            <a:spLocks noGrp="1"/>
          </p:cNvSpPr>
          <p:nvPr>
            <p:ph type="title"/>
          </p:nvPr>
        </p:nvSpPr>
        <p:spPr/>
        <p:txBody>
          <a:bodyPr/>
          <a:lstStyle/>
          <a:p>
            <a:pPr algn="ctr"/>
            <a:r>
              <a:rPr lang="en-US" dirty="0"/>
              <a:t>It’s Not a Case of “If”, it’s </a:t>
            </a:r>
            <a:r>
              <a:rPr lang="en-US" b="1" dirty="0"/>
              <a:t>WHEN!</a:t>
            </a:r>
            <a:endParaRPr lang="en-US" dirty="0"/>
          </a:p>
        </p:txBody>
      </p:sp>
      <p:sp>
        <p:nvSpPr>
          <p:cNvPr id="3" name="Content Placeholder 2">
            <a:extLst>
              <a:ext uri="{FF2B5EF4-FFF2-40B4-BE49-F238E27FC236}">
                <a16:creationId xmlns:a16="http://schemas.microsoft.com/office/drawing/2014/main" id="{F51B0CF5-EC13-7CA9-2DFC-69891ED113D7}"/>
              </a:ext>
            </a:extLst>
          </p:cNvPr>
          <p:cNvSpPr>
            <a:spLocks noGrp="1"/>
          </p:cNvSpPr>
          <p:nvPr>
            <p:ph idx="1"/>
          </p:nvPr>
        </p:nvSpPr>
        <p:spPr>
          <a:xfrm>
            <a:off x="868218" y="1845733"/>
            <a:ext cx="10287462" cy="4490411"/>
          </a:xfrm>
        </p:spPr>
        <p:txBody>
          <a:bodyPr>
            <a:normAutofit fontScale="92500" lnSpcReduction="10000"/>
          </a:bodyPr>
          <a:lstStyle/>
          <a:p>
            <a:pPr>
              <a:buFont typeface="Wingdings" panose="05000000000000000000" pitchFamily="2" charset="2"/>
              <a:buChar char="§"/>
            </a:pPr>
            <a:r>
              <a:rPr lang="en-US" sz="2400" dirty="0"/>
              <a:t>Are system administrators only allowed to use their administrative id and password when they are specifically working on the system? All other typical employee activity (e-mails, web searches etc.) are on a separate id.</a:t>
            </a:r>
          </a:p>
          <a:p>
            <a:pPr lvl="1">
              <a:buFont typeface="Wingdings" panose="05000000000000000000" pitchFamily="2" charset="2"/>
              <a:buChar char="§"/>
            </a:pPr>
            <a:r>
              <a:rPr lang="en-US" sz="2400" dirty="0"/>
              <a:t> </a:t>
            </a:r>
            <a:r>
              <a:rPr lang="en-US" sz="2200" dirty="0"/>
              <a:t>Don’t forget SCADA and any other department specific administrators not located in IT</a:t>
            </a:r>
          </a:p>
          <a:p>
            <a:pPr marL="0" indent="0">
              <a:buNone/>
            </a:pPr>
            <a:r>
              <a:rPr lang="en-US" sz="2800" b="1" u="sng" dirty="0">
                <a:solidFill>
                  <a:srgbClr val="FF0000"/>
                </a:solidFill>
              </a:rPr>
              <a:t>Recovering Quickly</a:t>
            </a:r>
            <a:r>
              <a:rPr lang="en-US" sz="2800" b="1" dirty="0">
                <a:solidFill>
                  <a:srgbClr val="FF0000"/>
                </a:solidFill>
              </a:rPr>
              <a:t>.</a:t>
            </a:r>
            <a:r>
              <a:rPr lang="en-US" sz="2800" dirty="0"/>
              <a:t> To recover quickly are:</a:t>
            </a:r>
          </a:p>
          <a:p>
            <a:pPr>
              <a:buFont typeface="Wingdings" panose="05000000000000000000" pitchFamily="2" charset="2"/>
              <a:buChar char="§"/>
            </a:pPr>
            <a:r>
              <a:rPr lang="en-US" sz="2400" dirty="0"/>
              <a:t>Are </a:t>
            </a:r>
            <a:r>
              <a:rPr lang="en-US" sz="2400" b="1" dirty="0">
                <a:solidFill>
                  <a:srgbClr val="FF0000"/>
                </a:solidFill>
              </a:rPr>
              <a:t>RTO’s </a:t>
            </a:r>
            <a:r>
              <a:rPr lang="en-US" sz="2400" dirty="0"/>
              <a:t>and </a:t>
            </a:r>
            <a:r>
              <a:rPr lang="en-US" sz="2400" b="1" dirty="0">
                <a:solidFill>
                  <a:srgbClr val="FF0000"/>
                </a:solidFill>
              </a:rPr>
              <a:t>RPO’s</a:t>
            </a:r>
            <a:r>
              <a:rPr lang="en-US" sz="2400" dirty="0"/>
              <a:t> (Recovery Time and Recovery Point Objectives) reasonable and reflective of current practice, systems and capabilities? </a:t>
            </a:r>
          </a:p>
          <a:p>
            <a:pPr>
              <a:buFont typeface="Wingdings" panose="05000000000000000000" pitchFamily="2" charset="2"/>
              <a:buChar char="§"/>
            </a:pPr>
            <a:r>
              <a:rPr lang="en-US" sz="2400" b="1" dirty="0">
                <a:solidFill>
                  <a:srgbClr val="FF0000"/>
                </a:solidFill>
              </a:rPr>
              <a:t>Have critical systems been pre-identified and prioritized in terms of what will be brought back first</a:t>
            </a:r>
            <a:r>
              <a:rPr lang="en-US" sz="2400" dirty="0"/>
              <a:t> (spoiler alert-it’s always payroll), second, third, etc. Do departments know where they are on the pecking order?</a:t>
            </a:r>
          </a:p>
          <a:p>
            <a:pPr>
              <a:buFont typeface="Wingdings" panose="05000000000000000000" pitchFamily="2" charset="2"/>
              <a:buChar char="§"/>
            </a:pPr>
            <a:r>
              <a:rPr lang="en-US" sz="2400" dirty="0"/>
              <a:t> Are retainers or consultants needed for recovery been pre-identified?</a:t>
            </a:r>
          </a:p>
          <a:p>
            <a:pPr>
              <a:buFont typeface="Wingdings" panose="05000000000000000000" pitchFamily="2" charset="2"/>
              <a:buChar char="§"/>
            </a:pPr>
            <a:r>
              <a:rPr lang="en-US" sz="2400" dirty="0"/>
              <a:t> Are certain physical assets such as spare pc’s isolated from the network?</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marL="0" indent="0">
              <a:buNone/>
            </a:pPr>
            <a:endParaRPr lang="en-US" sz="2800" dirty="0"/>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104725D0-B2A7-C5AB-E3FA-361B6BF75A99}"/>
              </a:ext>
            </a:extLst>
          </p:cNvPr>
          <p:cNvSpPr>
            <a:spLocks noGrp="1"/>
          </p:cNvSpPr>
          <p:nvPr>
            <p:ph type="sldNum" sz="quarter" idx="12"/>
          </p:nvPr>
        </p:nvSpPr>
        <p:spPr/>
        <p:txBody>
          <a:bodyPr/>
          <a:lstStyle/>
          <a:p>
            <a:fld id="{3A98EE3D-8CD1-4C3F-BD1C-C98C9596463C}" type="slidenum">
              <a:rPr lang="en-US" smtClean="0"/>
              <a:t>79</a:t>
            </a:fld>
            <a:endParaRPr lang="en-US" dirty="0"/>
          </a:p>
        </p:txBody>
      </p:sp>
    </p:spTree>
    <p:extLst>
      <p:ext uri="{BB962C8B-B14F-4D97-AF65-F5344CB8AC3E}">
        <p14:creationId xmlns:p14="http://schemas.microsoft.com/office/powerpoint/2010/main" val="235586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D4F2-1762-4353-ACF6-06CBB91D90DF}"/>
              </a:ext>
            </a:extLst>
          </p:cNvPr>
          <p:cNvSpPr>
            <a:spLocks noGrp="1"/>
          </p:cNvSpPr>
          <p:nvPr>
            <p:ph type="title"/>
          </p:nvPr>
        </p:nvSpPr>
        <p:spPr/>
        <p:txBody>
          <a:bodyPr/>
          <a:lstStyle/>
          <a:p>
            <a:r>
              <a:rPr lang="en-US" dirty="0"/>
              <a:t>Understanding the Basics…</a:t>
            </a:r>
          </a:p>
        </p:txBody>
      </p:sp>
      <p:sp>
        <p:nvSpPr>
          <p:cNvPr id="3" name="Content Placeholder 2">
            <a:extLst>
              <a:ext uri="{FF2B5EF4-FFF2-40B4-BE49-F238E27FC236}">
                <a16:creationId xmlns:a16="http://schemas.microsoft.com/office/drawing/2014/main" id="{429761ED-EEA9-448A-942C-7C0B20FE911B}"/>
              </a:ext>
            </a:extLst>
          </p:cNvPr>
          <p:cNvSpPr>
            <a:spLocks noGrp="1"/>
          </p:cNvSpPr>
          <p:nvPr>
            <p:ph idx="1"/>
          </p:nvPr>
        </p:nvSpPr>
        <p:spPr>
          <a:xfrm>
            <a:off x="494523" y="1737360"/>
            <a:ext cx="11235362" cy="4633943"/>
          </a:xfrm>
        </p:spPr>
        <p:txBody>
          <a:bodyPr>
            <a:normAutofit lnSpcReduction="10000"/>
          </a:bodyPr>
          <a:lstStyle/>
          <a:p>
            <a:pPr lvl="1">
              <a:spcBef>
                <a:spcPts val="400"/>
              </a:spcBef>
              <a:spcAft>
                <a:spcPts val="0"/>
              </a:spcAft>
              <a:buFont typeface="Wingdings" panose="05000000000000000000" pitchFamily="2" charset="2"/>
              <a:buChar char="§"/>
            </a:pPr>
            <a:r>
              <a:rPr lang="en-US" sz="1800" u="sng" dirty="0">
                <a:solidFill>
                  <a:srgbClr val="333333"/>
                </a:solidFill>
              </a:rPr>
              <a:t>Segmentation</a:t>
            </a:r>
            <a:r>
              <a:rPr lang="en-US" sz="1800" dirty="0">
                <a:solidFill>
                  <a:srgbClr val="333333"/>
                </a:solidFill>
              </a:rPr>
              <a:t>- the process of dividing the network into “subnets” primarily for security.  CJIS requires police systems be segmented from the remaining network. A common method of segmentation is the creation of DMZ’s and firewalls. </a:t>
            </a:r>
            <a:r>
              <a:rPr lang="en-US" sz="1800" b="1" dirty="0">
                <a:solidFill>
                  <a:srgbClr val="FF0000"/>
                </a:solidFill>
              </a:rPr>
              <a:t>Mapping and credentials are the kryptonite of segmentation.</a:t>
            </a:r>
          </a:p>
          <a:p>
            <a:pPr lvl="1">
              <a:spcBef>
                <a:spcPts val="400"/>
              </a:spcBef>
              <a:spcAft>
                <a:spcPts val="0"/>
              </a:spcAft>
              <a:buFont typeface="Wingdings" panose="05000000000000000000" pitchFamily="2" charset="2"/>
              <a:buChar char="§"/>
            </a:pPr>
            <a:r>
              <a:rPr lang="en-US" sz="1800" u="sng" dirty="0"/>
              <a:t>Servers- </a:t>
            </a:r>
            <a:r>
              <a:rPr lang="en-US" sz="1800" dirty="0"/>
              <a:t>computer that process information, run tasks of both a utility and application nature including the saving and retrieving of information as needed. Servers can be physical or virtual and located on premise, in a remote data center or in the cloud.</a:t>
            </a:r>
          </a:p>
          <a:p>
            <a:pPr lvl="1">
              <a:spcBef>
                <a:spcPts val="400"/>
              </a:spcBef>
              <a:spcAft>
                <a:spcPts val="0"/>
              </a:spcAft>
              <a:buFont typeface="Wingdings" panose="05000000000000000000" pitchFamily="2" charset="2"/>
              <a:buChar char="§"/>
            </a:pPr>
            <a:r>
              <a:rPr lang="en-US" sz="1800" u="sng" dirty="0"/>
              <a:t>Operating System (OS)</a:t>
            </a:r>
            <a:r>
              <a:rPr lang="en-US" sz="1800" dirty="0"/>
              <a:t>-</a:t>
            </a:r>
            <a:r>
              <a:rPr kumimoji="0" lang="en-US" sz="15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primary software on a computer that manages the computer’s user interface and resources like memory, hardware, and software applications. For example, Windows, MacOS / iOS, and Linux (many cloud-based applications</a:t>
            </a:r>
            <a:r>
              <a:rPr kumimoji="0" lang="en-US" sz="1700" b="0" i="0" u="none" strike="noStrike" kern="1200" cap="none" spc="0" normalizeH="0" baseline="0" noProof="0" dirty="0">
                <a:ln>
                  <a:noFill/>
                </a:ln>
                <a:solidFill>
                  <a:schemeClr val="tx1"/>
                </a:solidFill>
                <a:effectLst/>
                <a:uLnTx/>
                <a:uFillTx/>
                <a:latin typeface="Calibri" panose="020F0502020204030204"/>
                <a:ea typeface="+mn-ea"/>
                <a:cs typeface="+mn-cs"/>
              </a:rPr>
              <a:t>) </a:t>
            </a:r>
          </a:p>
          <a:p>
            <a:pPr lvl="1">
              <a:buFont typeface="Wingdings" panose="05000000000000000000" pitchFamily="2" charset="2"/>
              <a:buChar char="§"/>
            </a:pPr>
            <a:r>
              <a:rPr lang="en-US" sz="1800" u="sng" dirty="0"/>
              <a:t>Domain</a:t>
            </a:r>
            <a:r>
              <a:rPr lang="en-US" sz="1800" dirty="0"/>
              <a:t>-Logical sub-grouping </a:t>
            </a:r>
            <a:r>
              <a:rPr lang="en-US" sz="1800" dirty="0">
                <a:solidFill>
                  <a:srgbClr val="333333"/>
                </a:solidFill>
              </a:rPr>
              <a:t>of computers but typically at a different level than a subnet and primarily for user administration purposes.</a:t>
            </a:r>
          </a:p>
          <a:p>
            <a:pPr lvl="1">
              <a:buFont typeface="Wingdings" panose="05000000000000000000" pitchFamily="2" charset="2"/>
              <a:buChar char="§"/>
            </a:pPr>
            <a:r>
              <a:rPr lang="en-US" sz="1800" i="0" u="sng" dirty="0">
                <a:solidFill>
                  <a:srgbClr val="333333"/>
                </a:solidFill>
                <a:effectLst/>
              </a:rPr>
              <a:t>User Directory-</a:t>
            </a:r>
            <a:r>
              <a:rPr lang="en-US" sz="1800" u="sng" dirty="0">
                <a:solidFill>
                  <a:srgbClr val="4D5156"/>
                </a:solidFill>
              </a:rPr>
              <a:t> </a:t>
            </a:r>
            <a:r>
              <a:rPr lang="en-US" sz="1800" dirty="0">
                <a:solidFill>
                  <a:srgbClr val="4D5156"/>
                </a:solidFill>
              </a:rPr>
              <a:t>a centralized repository where user profiles (usernames and passwords) are stored.</a:t>
            </a:r>
            <a:endParaRPr lang="en-US" sz="1800" i="0" dirty="0">
              <a:solidFill>
                <a:srgbClr val="333333"/>
              </a:solidFill>
              <a:effectLst/>
            </a:endParaRPr>
          </a:p>
          <a:p>
            <a:pPr lvl="1">
              <a:buFont typeface="Wingdings" panose="05000000000000000000" pitchFamily="2" charset="2"/>
              <a:buChar char="§"/>
            </a:pPr>
            <a:r>
              <a:rPr lang="en-US" sz="1800" u="sng" dirty="0">
                <a:solidFill>
                  <a:srgbClr val="333333"/>
                </a:solidFill>
              </a:rPr>
              <a:t>Microsoft Tenant</a:t>
            </a:r>
            <a:r>
              <a:rPr lang="en-US" sz="1800" dirty="0">
                <a:solidFill>
                  <a:srgbClr val="333333"/>
                </a:solidFill>
              </a:rPr>
              <a:t>-</a:t>
            </a:r>
            <a:r>
              <a:rPr lang="en-US" sz="1800" dirty="0">
                <a:solidFill>
                  <a:schemeClr val="tx1"/>
                </a:solidFill>
              </a:rPr>
              <a:t>A cloud-based account dedicated to a particular customer.  Likewise, an Amazon AWS account.</a:t>
            </a:r>
          </a:p>
          <a:p>
            <a:pPr lvl="1">
              <a:buFont typeface="Wingdings" panose="05000000000000000000" pitchFamily="2" charset="2"/>
              <a:buChar char="§"/>
            </a:pPr>
            <a:r>
              <a:rPr lang="en-US" u="sng" dirty="0">
                <a:solidFill>
                  <a:schemeClr val="tx1"/>
                </a:solidFill>
              </a:rPr>
              <a:t>Virtual Private Network (VPN)</a:t>
            </a:r>
            <a:r>
              <a:rPr lang="en-US" dirty="0">
                <a:solidFill>
                  <a:schemeClr val="tx1"/>
                </a:solidFill>
              </a:rPr>
              <a:t>- a secure point to point digital connection protected by encryption and masking of IP addresses enabling safe and secure remote work or an inexpensive way to connect branch offices via the internet to the network.  With VPNs often bypassing firewalls and other perimeter protections, MFA should be used for the remote computer.</a:t>
            </a:r>
            <a:endParaRPr lang="en-US" sz="1800" dirty="0">
              <a:solidFill>
                <a:schemeClr val="tx1"/>
              </a:solidFill>
            </a:endParaRPr>
          </a:p>
          <a:p>
            <a:pPr lvl="1">
              <a:buFont typeface="Wingdings" panose="05000000000000000000" pitchFamily="2" charset="2"/>
              <a:buChar char="§"/>
            </a:pPr>
            <a:endParaRPr lang="en-US" sz="1800" dirty="0">
              <a:solidFill>
                <a:srgbClr val="333333"/>
              </a:solidFill>
            </a:endParaRPr>
          </a:p>
          <a:p>
            <a:pPr lvl="1"/>
            <a:endParaRPr lang="en-US" sz="1800" dirty="0"/>
          </a:p>
          <a:p>
            <a:endParaRPr lang="en-US" dirty="0"/>
          </a:p>
        </p:txBody>
      </p:sp>
      <p:sp>
        <p:nvSpPr>
          <p:cNvPr id="4" name="Slide Number Placeholder 3">
            <a:extLst>
              <a:ext uri="{FF2B5EF4-FFF2-40B4-BE49-F238E27FC236}">
                <a16:creationId xmlns:a16="http://schemas.microsoft.com/office/drawing/2014/main" id="{AAA99F79-7A7F-424F-B719-8A23820AC0CE}"/>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8430046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B8E2-A837-4E50-987D-9AC6427227AB}"/>
              </a:ext>
            </a:extLst>
          </p:cNvPr>
          <p:cNvSpPr>
            <a:spLocks noGrp="1"/>
          </p:cNvSpPr>
          <p:nvPr>
            <p:ph type="title"/>
          </p:nvPr>
        </p:nvSpPr>
        <p:spPr/>
        <p:txBody>
          <a:bodyPr/>
          <a:lstStyle/>
          <a:p>
            <a:pPr algn="ctr"/>
            <a:r>
              <a:rPr lang="en-US" dirty="0"/>
              <a:t>It’s Not a Case of “If”, it’s </a:t>
            </a:r>
            <a:r>
              <a:rPr lang="en-US" b="1" dirty="0"/>
              <a:t>WHEN!</a:t>
            </a:r>
            <a:endParaRPr lang="en-US" dirty="0"/>
          </a:p>
        </p:txBody>
      </p:sp>
      <p:sp>
        <p:nvSpPr>
          <p:cNvPr id="3" name="Content Placeholder 2">
            <a:extLst>
              <a:ext uri="{FF2B5EF4-FFF2-40B4-BE49-F238E27FC236}">
                <a16:creationId xmlns:a16="http://schemas.microsoft.com/office/drawing/2014/main" id="{9BFC95DB-298C-98A5-B277-ABAF516A9224}"/>
              </a:ext>
            </a:extLst>
          </p:cNvPr>
          <p:cNvSpPr>
            <a:spLocks noGrp="1"/>
          </p:cNvSpPr>
          <p:nvPr>
            <p:ph idx="1"/>
          </p:nvPr>
        </p:nvSpPr>
        <p:spPr>
          <a:xfrm>
            <a:off x="1097280" y="1737360"/>
            <a:ext cx="10058400" cy="4571076"/>
          </a:xfrm>
        </p:spPr>
        <p:txBody>
          <a:bodyPr>
            <a:normAutofit/>
          </a:bodyPr>
          <a:lstStyle/>
          <a:p>
            <a:pPr>
              <a:buFont typeface="Wingdings" panose="05000000000000000000" pitchFamily="2" charset="2"/>
              <a:buChar char="§"/>
            </a:pPr>
            <a:r>
              <a:rPr lang="en-US" sz="2400" dirty="0"/>
              <a:t>Are emergency contact lists up to date and alternate means of contacting key personnel quickly preidentified if office phones, email, teams and other traditional methods are unavailable?</a:t>
            </a:r>
          </a:p>
          <a:p>
            <a:pPr marL="0" indent="0">
              <a:buNone/>
            </a:pPr>
            <a:r>
              <a:rPr lang="en-US" sz="2800" u="sng" dirty="0"/>
              <a:t>Continuing Operations in the Interim. </a:t>
            </a:r>
            <a:r>
              <a:rPr lang="en-US" sz="2800" dirty="0"/>
              <a:t>Does:</a:t>
            </a:r>
            <a:r>
              <a:rPr lang="en-US" sz="2600" dirty="0"/>
              <a:t> </a:t>
            </a:r>
          </a:p>
          <a:p>
            <a:pPr>
              <a:buFont typeface="Wingdings" panose="05000000000000000000" pitchFamily="2" charset="2"/>
              <a:buChar char="§"/>
            </a:pPr>
            <a:r>
              <a:rPr lang="en-US" sz="2400" b="1" dirty="0">
                <a:solidFill>
                  <a:srgbClr val="FF0000"/>
                </a:solidFill>
              </a:rPr>
              <a:t>Every department have a plan for continuing operations if automated systems are suddenly unavailable? </a:t>
            </a:r>
          </a:p>
          <a:p>
            <a:pPr lvl="1">
              <a:buFont typeface="Wingdings" panose="05000000000000000000" pitchFamily="2" charset="2"/>
              <a:buChar char="§"/>
            </a:pPr>
            <a:r>
              <a:rPr lang="en-US" sz="2200" b="1" dirty="0">
                <a:solidFill>
                  <a:srgbClr val="FF0000"/>
                </a:solidFill>
              </a:rPr>
              <a:t>It may (gasp) need to include use of paper forms</a:t>
            </a:r>
          </a:p>
          <a:p>
            <a:pPr lvl="1">
              <a:buFont typeface="Wingdings" panose="05000000000000000000" pitchFamily="2" charset="2"/>
              <a:buChar char="§"/>
            </a:pPr>
            <a:r>
              <a:rPr lang="en-US" sz="2200" dirty="0"/>
              <a:t>It could also utilize pc based software such as Excel or QuickBooks but plans for acquiring the pc’s or software should exist if the departments pc’s are compromised</a:t>
            </a:r>
          </a:p>
          <a:p>
            <a:pPr>
              <a:buFont typeface="Wingdings" panose="05000000000000000000" pitchFamily="2" charset="2"/>
              <a:buChar char="§"/>
            </a:pPr>
            <a:r>
              <a:rPr lang="en-US" sz="2400" dirty="0"/>
              <a:t>Has a Tabletop exercise been performed to ensure that everyone has a plan and understands their role in both recovery and continuing operations?</a:t>
            </a:r>
          </a:p>
          <a:p>
            <a:pPr>
              <a:buFont typeface="Wingdings" panose="05000000000000000000" pitchFamily="2" charset="2"/>
              <a:buChar char="§"/>
            </a:pPr>
            <a:endParaRPr lang="en-US" sz="2600" dirty="0"/>
          </a:p>
        </p:txBody>
      </p:sp>
      <p:sp>
        <p:nvSpPr>
          <p:cNvPr id="4" name="Slide Number Placeholder 3">
            <a:extLst>
              <a:ext uri="{FF2B5EF4-FFF2-40B4-BE49-F238E27FC236}">
                <a16:creationId xmlns:a16="http://schemas.microsoft.com/office/drawing/2014/main" id="{FDC68D5F-F077-AAAA-9A3A-CB040AEA2C21}"/>
              </a:ext>
            </a:extLst>
          </p:cNvPr>
          <p:cNvSpPr>
            <a:spLocks noGrp="1"/>
          </p:cNvSpPr>
          <p:nvPr>
            <p:ph type="sldNum" sz="quarter" idx="12"/>
          </p:nvPr>
        </p:nvSpPr>
        <p:spPr/>
        <p:txBody>
          <a:bodyPr/>
          <a:lstStyle/>
          <a:p>
            <a:fld id="{3A98EE3D-8CD1-4C3F-BD1C-C98C9596463C}" type="slidenum">
              <a:rPr lang="en-US" smtClean="0"/>
              <a:t>80</a:t>
            </a:fld>
            <a:endParaRPr lang="en-US" dirty="0"/>
          </a:p>
        </p:txBody>
      </p:sp>
    </p:spTree>
    <p:extLst>
      <p:ext uri="{BB962C8B-B14F-4D97-AF65-F5344CB8AC3E}">
        <p14:creationId xmlns:p14="http://schemas.microsoft.com/office/powerpoint/2010/main" val="3329558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2589-5D5B-6A30-7D7E-0FAC35DC5B48}"/>
              </a:ext>
            </a:extLst>
          </p:cNvPr>
          <p:cNvSpPr>
            <a:spLocks noGrp="1"/>
          </p:cNvSpPr>
          <p:nvPr>
            <p:ph type="title"/>
          </p:nvPr>
        </p:nvSpPr>
        <p:spPr/>
        <p:txBody>
          <a:bodyPr/>
          <a:lstStyle/>
          <a:p>
            <a:pPr algn="ctr"/>
            <a:r>
              <a:rPr lang="en-US" dirty="0"/>
              <a:t>Threats Question 1</a:t>
            </a:r>
          </a:p>
        </p:txBody>
      </p:sp>
      <p:sp>
        <p:nvSpPr>
          <p:cNvPr id="3" name="Content Placeholder 2">
            <a:extLst>
              <a:ext uri="{FF2B5EF4-FFF2-40B4-BE49-F238E27FC236}">
                <a16:creationId xmlns:a16="http://schemas.microsoft.com/office/drawing/2014/main" id="{EB4C82A4-BC93-88DC-1451-7C8F4F33FC68}"/>
              </a:ext>
            </a:extLst>
          </p:cNvPr>
          <p:cNvSpPr>
            <a:spLocks noGrp="1"/>
          </p:cNvSpPr>
          <p:nvPr>
            <p:ph idx="1"/>
          </p:nvPr>
        </p:nvSpPr>
        <p:spPr/>
        <p:txBody>
          <a:bodyPr>
            <a:normAutofit/>
          </a:bodyPr>
          <a:lstStyle/>
          <a:p>
            <a:r>
              <a:rPr lang="en-US" sz="3600" dirty="0"/>
              <a:t>Three of the five categories of IT General Controls are:</a:t>
            </a:r>
          </a:p>
          <a:p>
            <a:endParaRPr lang="en-US" dirty="0"/>
          </a:p>
          <a:p>
            <a:r>
              <a:rPr lang="en-US" sz="2800" dirty="0"/>
              <a:t>a)	Security, administrative and access</a:t>
            </a:r>
          </a:p>
          <a:p>
            <a:r>
              <a:rPr lang="en-US" sz="2800" dirty="0"/>
              <a:t>b)	Encryption, vendor and physical</a:t>
            </a:r>
          </a:p>
          <a:p>
            <a:r>
              <a:rPr lang="en-US" sz="2800" dirty="0"/>
              <a:t>c)	Technical, administrative and vendor</a:t>
            </a:r>
          </a:p>
          <a:p>
            <a:r>
              <a:rPr lang="en-US" sz="2800" dirty="0"/>
              <a:t>d)	Administrative, Encryption and Security</a:t>
            </a:r>
          </a:p>
        </p:txBody>
      </p:sp>
      <p:sp>
        <p:nvSpPr>
          <p:cNvPr id="4" name="Slide Number Placeholder 3">
            <a:extLst>
              <a:ext uri="{FF2B5EF4-FFF2-40B4-BE49-F238E27FC236}">
                <a16:creationId xmlns:a16="http://schemas.microsoft.com/office/drawing/2014/main" id="{1057CC07-9B82-2E66-6E93-60BBCABCE492}"/>
              </a:ext>
            </a:extLst>
          </p:cNvPr>
          <p:cNvSpPr>
            <a:spLocks noGrp="1"/>
          </p:cNvSpPr>
          <p:nvPr>
            <p:ph type="sldNum" sz="quarter" idx="12"/>
          </p:nvPr>
        </p:nvSpPr>
        <p:spPr/>
        <p:txBody>
          <a:bodyPr/>
          <a:lstStyle/>
          <a:p>
            <a:fld id="{3A98EE3D-8CD1-4C3F-BD1C-C98C9596463C}" type="slidenum">
              <a:rPr lang="en-US" smtClean="0"/>
              <a:t>81</a:t>
            </a:fld>
            <a:endParaRPr lang="en-US" dirty="0"/>
          </a:p>
        </p:txBody>
      </p:sp>
    </p:spTree>
    <p:extLst>
      <p:ext uri="{BB962C8B-B14F-4D97-AF65-F5344CB8AC3E}">
        <p14:creationId xmlns:p14="http://schemas.microsoft.com/office/powerpoint/2010/main" val="17331658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C393-8217-5F03-072B-96625A66B66C}"/>
              </a:ext>
            </a:extLst>
          </p:cNvPr>
          <p:cNvSpPr>
            <a:spLocks noGrp="1"/>
          </p:cNvSpPr>
          <p:nvPr>
            <p:ph type="title"/>
          </p:nvPr>
        </p:nvSpPr>
        <p:spPr>
          <a:xfrm>
            <a:off x="1097280" y="286604"/>
            <a:ext cx="10058400" cy="968440"/>
          </a:xfrm>
        </p:spPr>
        <p:txBody>
          <a:bodyPr/>
          <a:lstStyle/>
          <a:p>
            <a:pPr algn="ctr"/>
            <a:r>
              <a:rPr lang="en-US" dirty="0"/>
              <a:t>Threats Question 2</a:t>
            </a:r>
          </a:p>
        </p:txBody>
      </p:sp>
      <p:sp>
        <p:nvSpPr>
          <p:cNvPr id="3" name="Content Placeholder 2">
            <a:extLst>
              <a:ext uri="{FF2B5EF4-FFF2-40B4-BE49-F238E27FC236}">
                <a16:creationId xmlns:a16="http://schemas.microsoft.com/office/drawing/2014/main" id="{5108079A-9A68-CC03-C603-39B0C99E012C}"/>
              </a:ext>
            </a:extLst>
          </p:cNvPr>
          <p:cNvSpPr>
            <a:spLocks noGrp="1"/>
          </p:cNvSpPr>
          <p:nvPr>
            <p:ph idx="1"/>
          </p:nvPr>
        </p:nvSpPr>
        <p:spPr>
          <a:xfrm>
            <a:off x="517236" y="1845733"/>
            <a:ext cx="10861964" cy="4481175"/>
          </a:xfrm>
        </p:spPr>
        <p:txBody>
          <a:bodyPr>
            <a:normAutofit lnSpcReduction="10000"/>
          </a:bodyPr>
          <a:lstStyle/>
          <a:p>
            <a:r>
              <a:rPr lang="en-US" sz="3600" dirty="0"/>
              <a:t>Which is </a:t>
            </a:r>
            <a:r>
              <a:rPr lang="en-US" sz="3600" b="1" u="sng" dirty="0"/>
              <a:t>false </a:t>
            </a:r>
            <a:r>
              <a:rPr lang="en-US" sz="3600" dirty="0"/>
              <a:t>about passwords?</a:t>
            </a:r>
          </a:p>
          <a:p>
            <a:endParaRPr lang="en-US" sz="2800" dirty="0"/>
          </a:p>
          <a:p>
            <a:r>
              <a:rPr lang="en-US" sz="2800" dirty="0"/>
              <a:t>a)	The longer a password is in existence, the more places its hash may 	be stored and the more likely could be subject to attack</a:t>
            </a:r>
          </a:p>
          <a:p>
            <a:r>
              <a:rPr lang="en-US" sz="2800" dirty="0"/>
              <a:t>b)	Using the same password for multiple uses is safe as long as it 	is 	complex and long</a:t>
            </a:r>
          </a:p>
          <a:p>
            <a:r>
              <a:rPr lang="en-US" sz="2800" dirty="0"/>
              <a:t>c)	The best passwords have complexity and length built in but are still 	easy to remember</a:t>
            </a:r>
          </a:p>
          <a:p>
            <a:r>
              <a:rPr lang="en-US" sz="2800" dirty="0"/>
              <a:t>d)	A password that is strong today may not be strong in a year</a:t>
            </a:r>
          </a:p>
        </p:txBody>
      </p:sp>
      <p:sp>
        <p:nvSpPr>
          <p:cNvPr id="4" name="Slide Number Placeholder 3">
            <a:extLst>
              <a:ext uri="{FF2B5EF4-FFF2-40B4-BE49-F238E27FC236}">
                <a16:creationId xmlns:a16="http://schemas.microsoft.com/office/drawing/2014/main" id="{E81717A7-7D2F-4197-75CF-DB4486C26784}"/>
              </a:ext>
            </a:extLst>
          </p:cNvPr>
          <p:cNvSpPr>
            <a:spLocks noGrp="1"/>
          </p:cNvSpPr>
          <p:nvPr>
            <p:ph type="sldNum" sz="quarter" idx="12"/>
          </p:nvPr>
        </p:nvSpPr>
        <p:spPr/>
        <p:txBody>
          <a:bodyPr/>
          <a:lstStyle/>
          <a:p>
            <a:fld id="{3A98EE3D-8CD1-4C3F-BD1C-C98C9596463C}" type="slidenum">
              <a:rPr lang="en-US" smtClean="0"/>
              <a:t>82</a:t>
            </a:fld>
            <a:endParaRPr lang="en-US" dirty="0"/>
          </a:p>
        </p:txBody>
      </p:sp>
    </p:spTree>
    <p:extLst>
      <p:ext uri="{BB962C8B-B14F-4D97-AF65-F5344CB8AC3E}">
        <p14:creationId xmlns:p14="http://schemas.microsoft.com/office/powerpoint/2010/main" val="5829132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9C1A-0603-B491-6501-A125B807D747}"/>
              </a:ext>
            </a:extLst>
          </p:cNvPr>
          <p:cNvSpPr>
            <a:spLocks noGrp="1"/>
          </p:cNvSpPr>
          <p:nvPr>
            <p:ph type="title"/>
          </p:nvPr>
        </p:nvSpPr>
        <p:spPr>
          <a:xfrm>
            <a:off x="1097280" y="286604"/>
            <a:ext cx="10058400" cy="968440"/>
          </a:xfrm>
        </p:spPr>
        <p:txBody>
          <a:bodyPr/>
          <a:lstStyle/>
          <a:p>
            <a:pPr algn="ctr"/>
            <a:r>
              <a:rPr lang="en-US" dirty="0"/>
              <a:t>Threats Question 3</a:t>
            </a:r>
          </a:p>
        </p:txBody>
      </p:sp>
      <p:sp>
        <p:nvSpPr>
          <p:cNvPr id="3" name="Content Placeholder 2">
            <a:extLst>
              <a:ext uri="{FF2B5EF4-FFF2-40B4-BE49-F238E27FC236}">
                <a16:creationId xmlns:a16="http://schemas.microsoft.com/office/drawing/2014/main" id="{86E816EA-A7AC-8C72-FC6B-116A826E5964}"/>
              </a:ext>
            </a:extLst>
          </p:cNvPr>
          <p:cNvSpPr>
            <a:spLocks noGrp="1"/>
          </p:cNvSpPr>
          <p:nvPr>
            <p:ph idx="1"/>
          </p:nvPr>
        </p:nvSpPr>
        <p:spPr/>
        <p:txBody>
          <a:bodyPr>
            <a:normAutofit/>
          </a:bodyPr>
          <a:lstStyle/>
          <a:p>
            <a:r>
              <a:rPr lang="en-US" sz="3600" dirty="0"/>
              <a:t>To be most effective, penetration testing should:</a:t>
            </a:r>
          </a:p>
          <a:p>
            <a:endParaRPr lang="en-US" dirty="0"/>
          </a:p>
          <a:p>
            <a:r>
              <a:rPr lang="en-US" sz="2800" dirty="0"/>
              <a:t>a)	Be tightly supervised by IT</a:t>
            </a:r>
          </a:p>
          <a:p>
            <a:r>
              <a:rPr lang="en-US" sz="2800" dirty="0"/>
              <a:t>b)	Focus on a specific area in depth</a:t>
            </a:r>
          </a:p>
          <a:p>
            <a:r>
              <a:rPr lang="en-US" sz="2800" dirty="0"/>
              <a:t>c)	Concentrate on the most common attack vectors</a:t>
            </a:r>
          </a:p>
          <a:p>
            <a:r>
              <a:rPr lang="en-US" sz="2800" dirty="0"/>
              <a:t>d)	Be comprehensive in nature with the tester being given some 	latitude regarding areas to be tested.</a:t>
            </a:r>
          </a:p>
        </p:txBody>
      </p:sp>
      <p:sp>
        <p:nvSpPr>
          <p:cNvPr id="4" name="Slide Number Placeholder 3">
            <a:extLst>
              <a:ext uri="{FF2B5EF4-FFF2-40B4-BE49-F238E27FC236}">
                <a16:creationId xmlns:a16="http://schemas.microsoft.com/office/drawing/2014/main" id="{88AAD026-F2E5-1018-43AF-CBB596B76D10}"/>
              </a:ext>
            </a:extLst>
          </p:cNvPr>
          <p:cNvSpPr>
            <a:spLocks noGrp="1"/>
          </p:cNvSpPr>
          <p:nvPr>
            <p:ph type="sldNum" sz="quarter" idx="12"/>
          </p:nvPr>
        </p:nvSpPr>
        <p:spPr/>
        <p:txBody>
          <a:bodyPr/>
          <a:lstStyle/>
          <a:p>
            <a:fld id="{3A98EE3D-8CD1-4C3F-BD1C-C98C9596463C}" type="slidenum">
              <a:rPr lang="en-US" smtClean="0"/>
              <a:t>83</a:t>
            </a:fld>
            <a:endParaRPr lang="en-US" dirty="0"/>
          </a:p>
        </p:txBody>
      </p:sp>
    </p:spTree>
    <p:extLst>
      <p:ext uri="{BB962C8B-B14F-4D97-AF65-F5344CB8AC3E}">
        <p14:creationId xmlns:p14="http://schemas.microsoft.com/office/powerpoint/2010/main" val="25475547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8410-8594-3E59-A787-293FBD18320E}"/>
              </a:ext>
            </a:extLst>
          </p:cNvPr>
          <p:cNvSpPr>
            <a:spLocks noGrp="1"/>
          </p:cNvSpPr>
          <p:nvPr>
            <p:ph type="title"/>
          </p:nvPr>
        </p:nvSpPr>
        <p:spPr>
          <a:xfrm>
            <a:off x="1097280" y="286604"/>
            <a:ext cx="10058400" cy="1061906"/>
          </a:xfrm>
        </p:spPr>
        <p:txBody>
          <a:bodyPr/>
          <a:lstStyle/>
          <a:p>
            <a:pPr algn="ctr"/>
            <a:r>
              <a:rPr lang="en-US" dirty="0"/>
              <a:t>Threats Question 4</a:t>
            </a:r>
          </a:p>
        </p:txBody>
      </p:sp>
      <p:sp>
        <p:nvSpPr>
          <p:cNvPr id="3" name="Content Placeholder 2">
            <a:extLst>
              <a:ext uri="{FF2B5EF4-FFF2-40B4-BE49-F238E27FC236}">
                <a16:creationId xmlns:a16="http://schemas.microsoft.com/office/drawing/2014/main" id="{41BCC344-A74B-E189-31D4-62B3D7C4DF21}"/>
              </a:ext>
            </a:extLst>
          </p:cNvPr>
          <p:cNvSpPr>
            <a:spLocks noGrp="1"/>
          </p:cNvSpPr>
          <p:nvPr>
            <p:ph idx="1"/>
          </p:nvPr>
        </p:nvSpPr>
        <p:spPr>
          <a:xfrm>
            <a:off x="1097280" y="1845734"/>
            <a:ext cx="10058400" cy="4453466"/>
          </a:xfrm>
        </p:spPr>
        <p:txBody>
          <a:bodyPr>
            <a:normAutofit/>
          </a:bodyPr>
          <a:lstStyle/>
          <a:p>
            <a:r>
              <a:rPr lang="en-US" sz="3600" dirty="0"/>
              <a:t>A Tabletop Exercise is:</a:t>
            </a:r>
          </a:p>
          <a:p>
            <a:r>
              <a:rPr lang="en-US" sz="2800" dirty="0"/>
              <a:t>a) A great way to tone up your pectoral, arm and shoulder muscles.</a:t>
            </a:r>
          </a:p>
          <a:p>
            <a:r>
              <a:rPr lang="en-US" sz="2800" dirty="0"/>
              <a:t>b) An Emergency Management tool used to simulate and assess readiness for specific disaster scenarios.</a:t>
            </a:r>
          </a:p>
          <a:p>
            <a:r>
              <a:rPr lang="en-US" sz="2800" dirty="0"/>
              <a:t>c) Involves multiple departments and personnel to ensure roles and responsibilities have been clearly communicated and coordinated.</a:t>
            </a:r>
          </a:p>
          <a:p>
            <a:r>
              <a:rPr lang="en-US" sz="2800" dirty="0"/>
              <a:t>d) Both b) and c).</a:t>
            </a:r>
          </a:p>
        </p:txBody>
      </p:sp>
      <p:sp>
        <p:nvSpPr>
          <p:cNvPr id="4" name="Slide Number Placeholder 3">
            <a:extLst>
              <a:ext uri="{FF2B5EF4-FFF2-40B4-BE49-F238E27FC236}">
                <a16:creationId xmlns:a16="http://schemas.microsoft.com/office/drawing/2014/main" id="{7C5A07CB-B08D-ED60-01B4-A8CD81387E98}"/>
              </a:ext>
            </a:extLst>
          </p:cNvPr>
          <p:cNvSpPr>
            <a:spLocks noGrp="1"/>
          </p:cNvSpPr>
          <p:nvPr>
            <p:ph type="sldNum" sz="quarter" idx="12"/>
          </p:nvPr>
        </p:nvSpPr>
        <p:spPr/>
        <p:txBody>
          <a:bodyPr/>
          <a:lstStyle/>
          <a:p>
            <a:fld id="{3A98EE3D-8CD1-4C3F-BD1C-C98C9596463C}" type="slidenum">
              <a:rPr lang="en-US" smtClean="0"/>
              <a:t>84</a:t>
            </a:fld>
            <a:endParaRPr lang="en-US" dirty="0"/>
          </a:p>
        </p:txBody>
      </p:sp>
    </p:spTree>
    <p:extLst>
      <p:ext uri="{BB962C8B-B14F-4D97-AF65-F5344CB8AC3E}">
        <p14:creationId xmlns:p14="http://schemas.microsoft.com/office/powerpoint/2010/main" val="22916311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C9FF-CE74-755E-E6E1-F8CE68BE13F5}"/>
              </a:ext>
            </a:extLst>
          </p:cNvPr>
          <p:cNvSpPr>
            <a:spLocks noGrp="1"/>
          </p:cNvSpPr>
          <p:nvPr>
            <p:ph type="title"/>
          </p:nvPr>
        </p:nvSpPr>
        <p:spPr>
          <a:xfrm>
            <a:off x="674255" y="286603"/>
            <a:ext cx="10481425" cy="1450757"/>
          </a:xfrm>
        </p:spPr>
        <p:txBody>
          <a:bodyPr/>
          <a:lstStyle/>
          <a:p>
            <a:pPr algn="ctr"/>
            <a:r>
              <a:rPr lang="en-US" dirty="0"/>
              <a:t>Threats- Question 5</a:t>
            </a:r>
          </a:p>
        </p:txBody>
      </p:sp>
      <p:sp>
        <p:nvSpPr>
          <p:cNvPr id="3" name="Content Placeholder 2">
            <a:extLst>
              <a:ext uri="{FF2B5EF4-FFF2-40B4-BE49-F238E27FC236}">
                <a16:creationId xmlns:a16="http://schemas.microsoft.com/office/drawing/2014/main" id="{513B7FFB-13A5-CB52-C8C2-4D5C9B0612E6}"/>
              </a:ext>
            </a:extLst>
          </p:cNvPr>
          <p:cNvSpPr>
            <a:spLocks noGrp="1"/>
          </p:cNvSpPr>
          <p:nvPr>
            <p:ph idx="1"/>
          </p:nvPr>
        </p:nvSpPr>
        <p:spPr/>
        <p:txBody>
          <a:bodyPr>
            <a:normAutofit/>
          </a:bodyPr>
          <a:lstStyle/>
          <a:p>
            <a:pPr marL="0" indent="0">
              <a:buNone/>
            </a:pPr>
            <a:r>
              <a:rPr lang="en-US" sz="3600" dirty="0"/>
              <a:t>SIEM is the acronym for:</a:t>
            </a:r>
          </a:p>
          <a:p>
            <a:pPr marL="0" indent="0">
              <a:buNone/>
            </a:pPr>
            <a:endParaRPr lang="en-US" sz="3600" dirty="0"/>
          </a:p>
          <a:p>
            <a:pPr marL="742950" indent="-742950">
              <a:buFont typeface="+mj-lt"/>
              <a:buAutoNum type="alphaLcParenR"/>
            </a:pPr>
            <a:r>
              <a:rPr lang="en-US" dirty="0"/>
              <a:t>Systems Integration and Exceptions Management</a:t>
            </a:r>
          </a:p>
          <a:p>
            <a:pPr marL="742950" indent="-742950">
              <a:buFont typeface="+mj-lt"/>
              <a:buAutoNum type="alphaLcParenR"/>
            </a:pPr>
            <a:r>
              <a:rPr lang="en-US" dirty="0"/>
              <a:t>Sequel Information and Elevated Measurement</a:t>
            </a:r>
          </a:p>
          <a:p>
            <a:pPr marL="742950" indent="-742950">
              <a:buFont typeface="+mj-lt"/>
              <a:buAutoNum type="alphaLcParenR"/>
            </a:pPr>
            <a:r>
              <a:rPr lang="en-US" dirty="0"/>
              <a:t>Security Information and Event Management</a:t>
            </a:r>
          </a:p>
          <a:p>
            <a:pPr marL="742950" indent="-742950">
              <a:buFont typeface="+mj-lt"/>
              <a:buAutoNum type="alphaLcParenR"/>
            </a:pPr>
            <a:r>
              <a:rPr lang="en-US" dirty="0"/>
              <a:t>Software Insulting by Every Measure</a:t>
            </a:r>
          </a:p>
        </p:txBody>
      </p:sp>
      <p:sp>
        <p:nvSpPr>
          <p:cNvPr id="4" name="Slide Number Placeholder 3">
            <a:extLst>
              <a:ext uri="{FF2B5EF4-FFF2-40B4-BE49-F238E27FC236}">
                <a16:creationId xmlns:a16="http://schemas.microsoft.com/office/drawing/2014/main" id="{885DE015-C477-39B8-89A2-DACF50EF41BC}"/>
              </a:ext>
            </a:extLst>
          </p:cNvPr>
          <p:cNvSpPr>
            <a:spLocks noGrp="1"/>
          </p:cNvSpPr>
          <p:nvPr>
            <p:ph type="sldNum" sz="quarter" idx="12"/>
          </p:nvPr>
        </p:nvSpPr>
        <p:spPr/>
        <p:txBody>
          <a:bodyPr/>
          <a:lstStyle/>
          <a:p>
            <a:fld id="{3A98EE3D-8CD1-4C3F-BD1C-C98C9596463C}" type="slidenum">
              <a:rPr lang="en-US" smtClean="0"/>
              <a:t>85</a:t>
            </a:fld>
            <a:endParaRPr lang="en-US" dirty="0"/>
          </a:p>
        </p:txBody>
      </p:sp>
    </p:spTree>
    <p:extLst>
      <p:ext uri="{BB962C8B-B14F-4D97-AF65-F5344CB8AC3E}">
        <p14:creationId xmlns:p14="http://schemas.microsoft.com/office/powerpoint/2010/main" val="292731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6975-5D38-F76F-86A2-B60F8C827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FB9CA-C986-CA55-D4D8-313ED081558B}"/>
              </a:ext>
            </a:extLst>
          </p:cNvPr>
          <p:cNvSpPr>
            <a:spLocks noGrp="1"/>
          </p:cNvSpPr>
          <p:nvPr>
            <p:ph type="title"/>
          </p:nvPr>
        </p:nvSpPr>
        <p:spPr/>
        <p:txBody>
          <a:bodyPr/>
          <a:lstStyle/>
          <a:p>
            <a:pPr algn="ctr"/>
            <a:r>
              <a:rPr lang="en-US" dirty="0"/>
              <a:t>Threats-Question 6</a:t>
            </a:r>
          </a:p>
        </p:txBody>
      </p:sp>
      <p:sp>
        <p:nvSpPr>
          <p:cNvPr id="3" name="Content Placeholder 2">
            <a:extLst>
              <a:ext uri="{FF2B5EF4-FFF2-40B4-BE49-F238E27FC236}">
                <a16:creationId xmlns:a16="http://schemas.microsoft.com/office/drawing/2014/main" id="{8ABBDEFC-1A77-519C-B07C-21BB1B232681}"/>
              </a:ext>
            </a:extLst>
          </p:cNvPr>
          <p:cNvSpPr>
            <a:spLocks noGrp="1"/>
          </p:cNvSpPr>
          <p:nvPr>
            <p:ph idx="1"/>
          </p:nvPr>
        </p:nvSpPr>
        <p:spPr/>
        <p:txBody>
          <a:bodyPr>
            <a:normAutofit/>
          </a:bodyPr>
          <a:lstStyle/>
          <a:p>
            <a:pPr marL="0" indent="0">
              <a:buNone/>
            </a:pPr>
            <a:r>
              <a:rPr lang="en-US" sz="3600" dirty="0"/>
              <a:t>Which is not a common sources of OSINT :</a:t>
            </a:r>
          </a:p>
          <a:p>
            <a:pPr marL="0" indent="0">
              <a:buNone/>
            </a:pPr>
            <a:endParaRPr lang="en-US" sz="3600" dirty="0"/>
          </a:p>
          <a:p>
            <a:pPr marL="514350" indent="-514350">
              <a:buFont typeface="+mj-lt"/>
              <a:buAutoNum type="alphaLcParenR"/>
            </a:pPr>
            <a:r>
              <a:rPr lang="en-US" dirty="0"/>
              <a:t>An entity’s website</a:t>
            </a:r>
          </a:p>
          <a:p>
            <a:pPr marL="514350" indent="-514350">
              <a:buFont typeface="+mj-lt"/>
              <a:buAutoNum type="alphaLcParenR"/>
            </a:pPr>
            <a:r>
              <a:rPr lang="en-US" dirty="0"/>
              <a:t>Social Media for both the entity and its employees</a:t>
            </a:r>
          </a:p>
          <a:p>
            <a:pPr marL="514350" indent="-514350">
              <a:buFont typeface="+mj-lt"/>
              <a:buAutoNum type="alphaLcParenR"/>
            </a:pPr>
            <a:r>
              <a:rPr lang="en-US" dirty="0"/>
              <a:t>Purchase Orders</a:t>
            </a:r>
          </a:p>
          <a:p>
            <a:pPr marL="514350" indent="-514350">
              <a:buFont typeface="+mj-lt"/>
              <a:buAutoNum type="alphaLcParenR"/>
            </a:pPr>
            <a:r>
              <a:rPr lang="en-US" dirty="0"/>
              <a:t>Check Registers</a:t>
            </a:r>
          </a:p>
          <a:p>
            <a:pPr marL="514350" indent="-514350">
              <a:buFont typeface="+mj-lt"/>
              <a:buAutoNum type="alphaLcParenR"/>
            </a:pPr>
            <a:endParaRPr lang="en-US" dirty="0"/>
          </a:p>
          <a:p>
            <a:pPr marL="514350" indent="-514350">
              <a:buFont typeface="+mj-lt"/>
              <a:buAutoNum type="alphaLcParenR"/>
            </a:pPr>
            <a:endParaRPr lang="en-US" dirty="0"/>
          </a:p>
        </p:txBody>
      </p:sp>
      <p:sp>
        <p:nvSpPr>
          <p:cNvPr id="4" name="Slide Number Placeholder 3">
            <a:extLst>
              <a:ext uri="{FF2B5EF4-FFF2-40B4-BE49-F238E27FC236}">
                <a16:creationId xmlns:a16="http://schemas.microsoft.com/office/drawing/2014/main" id="{CBB02F57-DE22-F96B-F5FB-AEEDF3ED42C9}"/>
              </a:ext>
            </a:extLst>
          </p:cNvPr>
          <p:cNvSpPr>
            <a:spLocks noGrp="1"/>
          </p:cNvSpPr>
          <p:nvPr>
            <p:ph type="sldNum" sz="quarter" idx="12"/>
          </p:nvPr>
        </p:nvSpPr>
        <p:spPr/>
        <p:txBody>
          <a:bodyPr/>
          <a:lstStyle/>
          <a:p>
            <a:fld id="{3A98EE3D-8CD1-4C3F-BD1C-C98C9596463C}" type="slidenum">
              <a:rPr lang="en-US" smtClean="0"/>
              <a:t>86</a:t>
            </a:fld>
            <a:endParaRPr lang="en-US" dirty="0"/>
          </a:p>
        </p:txBody>
      </p:sp>
    </p:spTree>
    <p:extLst>
      <p:ext uri="{BB962C8B-B14F-4D97-AF65-F5344CB8AC3E}">
        <p14:creationId xmlns:p14="http://schemas.microsoft.com/office/powerpoint/2010/main" val="13089546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1DA0-C3D7-0C11-C7A2-48AE005E92B6}"/>
              </a:ext>
            </a:extLst>
          </p:cNvPr>
          <p:cNvSpPr>
            <a:spLocks noGrp="1"/>
          </p:cNvSpPr>
          <p:nvPr>
            <p:ph type="title"/>
          </p:nvPr>
        </p:nvSpPr>
        <p:spPr/>
        <p:txBody>
          <a:bodyPr/>
          <a:lstStyle/>
          <a:p>
            <a:pPr algn="ctr"/>
            <a:r>
              <a:rPr lang="en-US" dirty="0"/>
              <a:t>Final Takeaways/Recurring Themes</a:t>
            </a:r>
          </a:p>
        </p:txBody>
      </p:sp>
      <p:sp>
        <p:nvSpPr>
          <p:cNvPr id="3" name="Content Placeholder 2">
            <a:extLst>
              <a:ext uri="{FF2B5EF4-FFF2-40B4-BE49-F238E27FC236}">
                <a16:creationId xmlns:a16="http://schemas.microsoft.com/office/drawing/2014/main" id="{EAA5CDF9-3A41-34B2-2984-023B808AF562}"/>
              </a:ext>
            </a:extLst>
          </p:cNvPr>
          <p:cNvSpPr>
            <a:spLocks noGrp="1"/>
          </p:cNvSpPr>
          <p:nvPr>
            <p:ph idx="1"/>
          </p:nvPr>
        </p:nvSpPr>
        <p:spPr>
          <a:xfrm>
            <a:off x="727788" y="1737361"/>
            <a:ext cx="10898155" cy="4583926"/>
          </a:xfrm>
        </p:spPr>
        <p:txBody>
          <a:bodyPr>
            <a:normAutofit fontScale="92500"/>
          </a:bodyPr>
          <a:lstStyle/>
          <a:p>
            <a:pPr>
              <a:buFont typeface="Wingdings" panose="05000000000000000000" pitchFamily="2" charset="2"/>
              <a:buChar char="§"/>
            </a:pPr>
            <a:r>
              <a:rPr lang="en-US" sz="2400" b="1" dirty="0">
                <a:solidFill>
                  <a:srgbClr val="FF0000"/>
                </a:solidFill>
              </a:rPr>
              <a:t>A huge number of tasks take place behind the scenes for IT to function smoothly-</a:t>
            </a:r>
            <a:r>
              <a:rPr lang="en-US" sz="2400" dirty="0"/>
              <a:t>Don’t ever say </a:t>
            </a:r>
            <a:r>
              <a:rPr lang="en-US" sz="2400" i="1" dirty="0"/>
              <a:t>“I don’t know what they do all day” </a:t>
            </a:r>
            <a:r>
              <a:rPr lang="en-US" sz="2400" dirty="0"/>
              <a:t>unless you have taken the time to ask.</a:t>
            </a:r>
          </a:p>
          <a:p>
            <a:pPr>
              <a:buFont typeface="Wingdings" panose="05000000000000000000" pitchFamily="2" charset="2"/>
              <a:buChar char="§"/>
            </a:pPr>
            <a:r>
              <a:rPr lang="en-US" sz="2400" b="1" dirty="0">
                <a:solidFill>
                  <a:srgbClr val="FF0000"/>
                </a:solidFill>
              </a:rPr>
              <a:t>The interconnectedness of systems have created a complexity and automatic obsolescence of hardware and software that make IT </a:t>
            </a:r>
            <a:r>
              <a:rPr lang="en-US" sz="2400" b="1" u="sng" dirty="0">
                <a:solidFill>
                  <a:srgbClr val="FF0000"/>
                </a:solidFill>
              </a:rPr>
              <a:t>very</a:t>
            </a:r>
            <a:r>
              <a:rPr lang="en-US" sz="2400" b="1" dirty="0">
                <a:solidFill>
                  <a:srgbClr val="FF0000"/>
                </a:solidFill>
              </a:rPr>
              <a:t> expensive but given reliance on IT, the cost of not investing adequately can ultimately be devastating.</a:t>
            </a:r>
          </a:p>
          <a:p>
            <a:pPr>
              <a:buFont typeface="Wingdings" panose="05000000000000000000" pitchFamily="2" charset="2"/>
              <a:buChar char="§"/>
            </a:pPr>
            <a:r>
              <a:rPr lang="en-US" sz="2400" b="1" dirty="0">
                <a:solidFill>
                  <a:srgbClr val="FF0000"/>
                </a:solidFill>
              </a:rPr>
              <a:t>IT Literacy is a big issue.  Top </a:t>
            </a:r>
            <a:r>
              <a:rPr lang="en-US" sz="2400" dirty="0"/>
              <a:t>management must understand at least enough about IT to ensure that it is adequately funded and staff are competent and following best practices</a:t>
            </a:r>
          </a:p>
          <a:p>
            <a:pPr>
              <a:buFont typeface="Wingdings" panose="05000000000000000000" pitchFamily="2" charset="2"/>
              <a:buChar char="§"/>
            </a:pPr>
            <a:r>
              <a:rPr lang="en-US" sz="2400" dirty="0"/>
              <a:t>Risks and Threats can never be completely eliminated but they can be reduced and impact minimized but </a:t>
            </a:r>
            <a:r>
              <a:rPr lang="en-US" sz="2400" b="1" dirty="0">
                <a:solidFill>
                  <a:srgbClr val="FF0000"/>
                </a:solidFill>
              </a:rPr>
              <a:t>Good Security today does not mean Good Security tomorrow-</a:t>
            </a:r>
            <a:r>
              <a:rPr lang="en-US" sz="2400" dirty="0"/>
              <a:t>Threats are constantly evolving. </a:t>
            </a:r>
          </a:p>
          <a:p>
            <a:pPr>
              <a:buFont typeface="Wingdings" panose="05000000000000000000" pitchFamily="2" charset="2"/>
              <a:buChar char="§"/>
            </a:pPr>
            <a:r>
              <a:rPr lang="en-US" sz="2400" b="1" dirty="0">
                <a:solidFill>
                  <a:srgbClr val="FF0000"/>
                </a:solidFill>
              </a:rPr>
              <a:t>The pace of change is built into the nature and inter-connectedness of IT and is unlikely to slow in the near future.</a:t>
            </a:r>
          </a:p>
        </p:txBody>
      </p:sp>
      <p:sp>
        <p:nvSpPr>
          <p:cNvPr id="4" name="Slide Number Placeholder 3">
            <a:extLst>
              <a:ext uri="{FF2B5EF4-FFF2-40B4-BE49-F238E27FC236}">
                <a16:creationId xmlns:a16="http://schemas.microsoft.com/office/drawing/2014/main" id="{C506E805-ADC8-59C3-A124-71EC4DEE7B9C}"/>
              </a:ext>
            </a:extLst>
          </p:cNvPr>
          <p:cNvSpPr>
            <a:spLocks noGrp="1"/>
          </p:cNvSpPr>
          <p:nvPr>
            <p:ph type="sldNum" sz="quarter" idx="12"/>
          </p:nvPr>
        </p:nvSpPr>
        <p:spPr/>
        <p:txBody>
          <a:bodyPr/>
          <a:lstStyle/>
          <a:p>
            <a:fld id="{3A98EE3D-8CD1-4C3F-BD1C-C98C9596463C}" type="slidenum">
              <a:rPr lang="en-US" smtClean="0"/>
              <a:t>87</a:t>
            </a:fld>
            <a:endParaRPr lang="en-US" dirty="0"/>
          </a:p>
        </p:txBody>
      </p:sp>
    </p:spTree>
    <p:extLst>
      <p:ext uri="{BB962C8B-B14F-4D97-AF65-F5344CB8AC3E}">
        <p14:creationId xmlns:p14="http://schemas.microsoft.com/office/powerpoint/2010/main" val="163087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BC25D-BAC3-4084-B3A8-9CB457BC2FDC}"/>
              </a:ext>
            </a:extLst>
          </p:cNvPr>
          <p:cNvSpPr>
            <a:spLocks noGrp="1"/>
          </p:cNvSpPr>
          <p:nvPr>
            <p:ph type="title"/>
          </p:nvPr>
        </p:nvSpPr>
        <p:spPr/>
        <p:txBody>
          <a:bodyPr/>
          <a:lstStyle/>
          <a:p>
            <a:r>
              <a:rPr lang="en-US" dirty="0"/>
              <a:t>Appendices</a:t>
            </a:r>
          </a:p>
        </p:txBody>
      </p:sp>
      <p:sp>
        <p:nvSpPr>
          <p:cNvPr id="5" name="Text Placeholder 4">
            <a:extLst>
              <a:ext uri="{FF2B5EF4-FFF2-40B4-BE49-F238E27FC236}">
                <a16:creationId xmlns:a16="http://schemas.microsoft.com/office/drawing/2014/main" id="{F905ED77-5079-425B-B002-0AE83DA1B22A}"/>
              </a:ext>
            </a:extLst>
          </p:cNvPr>
          <p:cNvSpPr>
            <a:spLocks noGrp="1"/>
          </p:cNvSpPr>
          <p:nvPr>
            <p:ph type="body" idx="1"/>
          </p:nvPr>
        </p:nvSpPr>
        <p:spPr>
          <a:xfrm>
            <a:off x="1097280" y="4663440"/>
            <a:ext cx="10058400" cy="1678366"/>
          </a:xfrm>
        </p:spPr>
        <p:txBody>
          <a:bodyPr>
            <a:normAutofit/>
          </a:bodyPr>
          <a:lstStyle/>
          <a:p>
            <a:r>
              <a:rPr lang="en-US" dirty="0"/>
              <a:t>A-Common Certifications</a:t>
            </a:r>
          </a:p>
          <a:p>
            <a:r>
              <a:rPr lang="en-US" dirty="0"/>
              <a:t>B-Available Security Resources</a:t>
            </a:r>
          </a:p>
        </p:txBody>
      </p:sp>
      <p:sp>
        <p:nvSpPr>
          <p:cNvPr id="2" name="Slide Number Placeholder 1">
            <a:extLst>
              <a:ext uri="{FF2B5EF4-FFF2-40B4-BE49-F238E27FC236}">
                <a16:creationId xmlns:a16="http://schemas.microsoft.com/office/drawing/2014/main" id="{278A7533-8593-4074-8A22-F2C60DE1D787}"/>
              </a:ext>
            </a:extLst>
          </p:cNvPr>
          <p:cNvSpPr>
            <a:spLocks noGrp="1"/>
          </p:cNvSpPr>
          <p:nvPr>
            <p:ph type="sldNum" sz="quarter" idx="12"/>
          </p:nvPr>
        </p:nvSpPr>
        <p:spPr/>
        <p:txBody>
          <a:bodyPr/>
          <a:lstStyle/>
          <a:p>
            <a:fld id="{3A98EE3D-8CD1-4C3F-BD1C-C98C9596463C}" type="slidenum">
              <a:rPr lang="en-US" smtClean="0"/>
              <a:t>88</a:t>
            </a:fld>
            <a:endParaRPr lang="en-US" dirty="0"/>
          </a:p>
        </p:txBody>
      </p:sp>
    </p:spTree>
    <p:extLst>
      <p:ext uri="{BB962C8B-B14F-4D97-AF65-F5344CB8AC3E}">
        <p14:creationId xmlns:p14="http://schemas.microsoft.com/office/powerpoint/2010/main" val="1735922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183B-E6CE-4A72-964D-78087E68E34E}"/>
              </a:ext>
            </a:extLst>
          </p:cNvPr>
          <p:cNvSpPr>
            <a:spLocks noGrp="1"/>
          </p:cNvSpPr>
          <p:nvPr>
            <p:ph type="title"/>
          </p:nvPr>
        </p:nvSpPr>
        <p:spPr/>
        <p:txBody>
          <a:bodyPr/>
          <a:lstStyle/>
          <a:p>
            <a:r>
              <a:rPr lang="en-US" dirty="0"/>
              <a:t>Common Certifications</a:t>
            </a:r>
          </a:p>
        </p:txBody>
      </p:sp>
      <p:sp>
        <p:nvSpPr>
          <p:cNvPr id="3" name="Text Placeholder 2">
            <a:extLst>
              <a:ext uri="{FF2B5EF4-FFF2-40B4-BE49-F238E27FC236}">
                <a16:creationId xmlns:a16="http://schemas.microsoft.com/office/drawing/2014/main" id="{E8D9C287-17DE-49BA-826A-C05F6AC0C91E}"/>
              </a:ext>
            </a:extLst>
          </p:cNvPr>
          <p:cNvSpPr>
            <a:spLocks noGrp="1"/>
          </p:cNvSpPr>
          <p:nvPr>
            <p:ph type="body" idx="1"/>
          </p:nvPr>
        </p:nvSpPr>
        <p:spPr/>
        <p:txBody>
          <a:bodyPr/>
          <a:lstStyle/>
          <a:p>
            <a:r>
              <a:rPr lang="en-US" dirty="0"/>
              <a:t>Appendix A</a:t>
            </a:r>
          </a:p>
        </p:txBody>
      </p:sp>
      <p:sp>
        <p:nvSpPr>
          <p:cNvPr id="4" name="Slide Number Placeholder 3">
            <a:extLst>
              <a:ext uri="{FF2B5EF4-FFF2-40B4-BE49-F238E27FC236}">
                <a16:creationId xmlns:a16="http://schemas.microsoft.com/office/drawing/2014/main" id="{24248CDB-9A0A-48B3-8BB3-FDB26B9A1580}"/>
              </a:ext>
            </a:extLst>
          </p:cNvPr>
          <p:cNvSpPr>
            <a:spLocks noGrp="1"/>
          </p:cNvSpPr>
          <p:nvPr>
            <p:ph type="sldNum" sz="quarter" idx="12"/>
          </p:nvPr>
        </p:nvSpPr>
        <p:spPr/>
        <p:txBody>
          <a:bodyPr/>
          <a:lstStyle/>
          <a:p>
            <a:fld id="{3A98EE3D-8CD1-4C3F-BD1C-C98C9596463C}" type="slidenum">
              <a:rPr lang="en-US" smtClean="0"/>
              <a:t>89</a:t>
            </a:fld>
            <a:endParaRPr lang="en-US" dirty="0"/>
          </a:p>
        </p:txBody>
      </p:sp>
    </p:spTree>
    <p:extLst>
      <p:ext uri="{BB962C8B-B14F-4D97-AF65-F5344CB8AC3E}">
        <p14:creationId xmlns:p14="http://schemas.microsoft.com/office/powerpoint/2010/main" val="9728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F122-4EA1-414C-BB09-FE07E868519D}"/>
              </a:ext>
            </a:extLst>
          </p:cNvPr>
          <p:cNvSpPr>
            <a:spLocks noGrp="1"/>
          </p:cNvSpPr>
          <p:nvPr>
            <p:ph type="title"/>
          </p:nvPr>
        </p:nvSpPr>
        <p:spPr/>
        <p:txBody>
          <a:bodyPr/>
          <a:lstStyle/>
          <a:p>
            <a:r>
              <a:rPr lang="en-US" dirty="0"/>
              <a:t>Understanding the Basics…</a:t>
            </a:r>
          </a:p>
        </p:txBody>
      </p:sp>
      <p:sp>
        <p:nvSpPr>
          <p:cNvPr id="3" name="Content Placeholder 2">
            <a:extLst>
              <a:ext uri="{FF2B5EF4-FFF2-40B4-BE49-F238E27FC236}">
                <a16:creationId xmlns:a16="http://schemas.microsoft.com/office/drawing/2014/main" id="{3EB968ED-3859-45A2-A9F6-7883C5C7444B}"/>
              </a:ext>
            </a:extLst>
          </p:cNvPr>
          <p:cNvSpPr>
            <a:spLocks noGrp="1"/>
          </p:cNvSpPr>
          <p:nvPr>
            <p:ph idx="1"/>
          </p:nvPr>
        </p:nvSpPr>
        <p:spPr>
          <a:xfrm>
            <a:off x="589935" y="1936954"/>
            <a:ext cx="11183657" cy="4509883"/>
          </a:xfrm>
        </p:spPr>
        <p:txBody>
          <a:bodyPr>
            <a:normAutofit fontScale="70000" lnSpcReduction="20000"/>
          </a:bodyPr>
          <a:lstStyle/>
          <a:p>
            <a:pPr lvl="1">
              <a:buFont typeface="Wingdings" panose="05000000000000000000" pitchFamily="2" charset="2"/>
              <a:buChar char="§"/>
            </a:pPr>
            <a:r>
              <a:rPr lang="en-US" sz="2400" u="sng" dirty="0">
                <a:solidFill>
                  <a:srgbClr val="4D5156"/>
                </a:solidFill>
              </a:rPr>
              <a:t>Application Programming Interface (API)- programming that </a:t>
            </a:r>
            <a:r>
              <a:rPr lang="en-US" sz="2400" u="sng" dirty="0" err="1">
                <a:solidFill>
                  <a:srgbClr val="4D5156"/>
                </a:solidFill>
              </a:rPr>
              <a:t>coneects</a:t>
            </a:r>
            <a:r>
              <a:rPr lang="en-US" sz="2400" u="sng" dirty="0">
                <a:solidFill>
                  <a:srgbClr val="4D5156"/>
                </a:solidFill>
              </a:rPr>
              <a:t> and facilitates the </a:t>
            </a:r>
            <a:r>
              <a:rPr lang="en-US" sz="2400" u="sng" dirty="0" err="1">
                <a:solidFill>
                  <a:srgbClr val="4D5156"/>
                </a:solidFill>
              </a:rPr>
              <a:t>transer</a:t>
            </a:r>
            <a:r>
              <a:rPr lang="en-US" sz="2400" u="sng" dirty="0">
                <a:solidFill>
                  <a:srgbClr val="4D5156"/>
                </a:solidFill>
              </a:rPr>
              <a:t> </a:t>
            </a:r>
            <a:r>
              <a:rPr lang="en-US" sz="2400" u="sng" dirty="0" err="1">
                <a:solidFill>
                  <a:srgbClr val="4D5156"/>
                </a:solidFill>
              </a:rPr>
              <a:t>ofdata</a:t>
            </a:r>
            <a:r>
              <a:rPr lang="en-US" sz="2400" u="sng" dirty="0">
                <a:solidFill>
                  <a:srgbClr val="4D5156"/>
                </a:solidFill>
              </a:rPr>
              <a:t> and information between separate and specialized applications.</a:t>
            </a:r>
          </a:p>
          <a:p>
            <a:pPr lvl="1">
              <a:buFont typeface="Wingdings" panose="05000000000000000000" pitchFamily="2" charset="2"/>
              <a:buChar char="§"/>
            </a:pPr>
            <a:r>
              <a:rPr lang="en-US" sz="2400" u="sng" dirty="0">
                <a:solidFill>
                  <a:srgbClr val="4D5156"/>
                </a:solidFill>
              </a:rPr>
              <a:t>Single Sign On </a:t>
            </a:r>
            <a:r>
              <a:rPr lang="en-US" sz="2400" dirty="0">
                <a:solidFill>
                  <a:srgbClr val="4D5156"/>
                </a:solidFill>
              </a:rPr>
              <a:t>- Solution that allows users to sign on to various applications using the same password.</a:t>
            </a:r>
          </a:p>
          <a:p>
            <a:pPr lvl="1">
              <a:buFont typeface="Wingdings" panose="05000000000000000000" pitchFamily="2" charset="2"/>
              <a:buChar char="§"/>
            </a:pPr>
            <a:r>
              <a:rPr lang="en-US" sz="2400" u="sng" dirty="0">
                <a:solidFill>
                  <a:srgbClr val="4D5156"/>
                </a:solidFill>
              </a:rPr>
              <a:t>IT Hygiene- </a:t>
            </a:r>
            <a:r>
              <a:rPr lang="en-US" sz="2400" dirty="0">
                <a:solidFill>
                  <a:srgbClr val="4D5156"/>
                </a:solidFill>
              </a:rPr>
              <a:t>broad term for the best practices and procedures used to maintain the efficiency, effectiveness and health of the digital infrastructure. </a:t>
            </a:r>
            <a:r>
              <a:rPr lang="en-US" sz="2400" dirty="0">
                <a:solidFill>
                  <a:srgbClr val="FF0000"/>
                </a:solidFill>
              </a:rPr>
              <a:t>Basically, it’s the things you should do but nothing bad happens </a:t>
            </a:r>
            <a:r>
              <a:rPr lang="en-US" sz="2400" b="1" u="sng" dirty="0">
                <a:solidFill>
                  <a:srgbClr val="FF0000"/>
                </a:solidFill>
              </a:rPr>
              <a:t>immediately</a:t>
            </a:r>
            <a:r>
              <a:rPr lang="en-US" sz="2400" dirty="0">
                <a:solidFill>
                  <a:srgbClr val="FF0000"/>
                </a:solidFill>
              </a:rPr>
              <a:t> if you don’t.</a:t>
            </a:r>
          </a:p>
          <a:p>
            <a:r>
              <a:rPr lang="en-US" sz="2400" u="sng" dirty="0"/>
              <a:t>Microsoft Active Directory and Azure AD/Entra</a:t>
            </a:r>
            <a:r>
              <a:rPr lang="en-US" sz="2400" dirty="0"/>
              <a:t>- </a:t>
            </a:r>
            <a:r>
              <a:rPr lang="en-US" sz="2400" dirty="0">
                <a:solidFill>
                  <a:schemeClr val="tx1"/>
                </a:solidFill>
              </a:rPr>
              <a:t>a directory of all authorized users, computers and other resources; allows system administrators to organize data into logical hierarchies. Also provides security certificates and ability for single-sign via integrations.</a:t>
            </a:r>
          </a:p>
          <a:p>
            <a:pPr lvl="1">
              <a:buFont typeface="Wingdings" panose="05000000000000000000" pitchFamily="2" charset="2"/>
              <a:buChar char="§"/>
            </a:pPr>
            <a:r>
              <a:rPr lang="en-US" sz="2400" u="sng" dirty="0"/>
              <a:t>Organization </a:t>
            </a:r>
            <a:r>
              <a:rPr lang="en-US" sz="2400" u="sng" dirty="0">
                <a:sym typeface="Wingdings" panose="05000000000000000000" pitchFamily="2" charset="2"/>
              </a:rPr>
              <a:t> Group  User</a:t>
            </a:r>
            <a:r>
              <a:rPr lang="en-US" sz="2400" u="sng" dirty="0"/>
              <a:t> </a:t>
            </a:r>
            <a:r>
              <a:rPr lang="en-US" sz="2400" u="sng" dirty="0">
                <a:sym typeface="Wingdings" panose="05000000000000000000" pitchFamily="2" charset="2"/>
              </a:rPr>
              <a:t></a:t>
            </a:r>
            <a:r>
              <a:rPr lang="en-US" sz="2400" u="sng" dirty="0"/>
              <a:t>Role</a:t>
            </a:r>
          </a:p>
          <a:p>
            <a:pPr lvl="1">
              <a:buFont typeface="Wingdings" panose="05000000000000000000" pitchFamily="2" charset="2"/>
              <a:buChar char="§"/>
            </a:pPr>
            <a:r>
              <a:rPr lang="en-US" sz="2400" u="sng" dirty="0"/>
              <a:t>Levels of Authorization</a:t>
            </a:r>
          </a:p>
          <a:p>
            <a:pPr lvl="2">
              <a:buFont typeface="Wingdings" panose="05000000000000000000" pitchFamily="2" charset="2"/>
              <a:buChar char="§"/>
            </a:pPr>
            <a:r>
              <a:rPr lang="en-US" sz="1800" u="sng" dirty="0"/>
              <a:t>Enterprise Administrator </a:t>
            </a:r>
            <a:r>
              <a:rPr lang="en-US" sz="1800" dirty="0"/>
              <a:t>(EA)-Highest level of administrative privileges. </a:t>
            </a:r>
            <a:r>
              <a:rPr lang="en-US" sz="1800" b="1" dirty="0">
                <a:solidFill>
                  <a:srgbClr val="FF0000"/>
                </a:solidFill>
              </a:rPr>
              <a:t>EA privileges are the grand prize for a hacker.</a:t>
            </a:r>
            <a:r>
              <a:rPr lang="en-US" sz="1800" b="1" dirty="0"/>
              <a:t> </a:t>
            </a:r>
            <a:r>
              <a:rPr lang="en-US" sz="1800" dirty="0"/>
              <a:t>EA access should be limited and not used for daily system administration.</a:t>
            </a:r>
          </a:p>
          <a:p>
            <a:pPr lvl="2">
              <a:buFont typeface="Wingdings" panose="05000000000000000000" pitchFamily="2" charset="2"/>
              <a:buChar char="§"/>
            </a:pPr>
            <a:r>
              <a:rPr lang="en-US" sz="1800" u="sng" dirty="0"/>
              <a:t>Domain Administrator</a:t>
            </a:r>
            <a:r>
              <a:rPr lang="en-US" sz="1800" dirty="0"/>
              <a:t> (DA)- Lower level of administration than EA but still quite powerful.  </a:t>
            </a:r>
            <a:r>
              <a:rPr lang="en-US" sz="1800" b="1" dirty="0">
                <a:solidFill>
                  <a:srgbClr val="FF0000"/>
                </a:solidFill>
              </a:rPr>
              <a:t>Another big target of hackers.</a:t>
            </a:r>
          </a:p>
          <a:p>
            <a:pPr lvl="2">
              <a:buFont typeface="Wingdings" panose="05000000000000000000" pitchFamily="2" charset="2"/>
              <a:buChar char="§"/>
            </a:pPr>
            <a:r>
              <a:rPr lang="en-US" sz="1800" u="sng" dirty="0"/>
              <a:t>System Administrator </a:t>
            </a:r>
            <a:r>
              <a:rPr lang="en-US" sz="1800" dirty="0"/>
              <a:t>(SA or sysadmin)-Typically for individual applications or databases and often performed by the departmental owner as well as IT.</a:t>
            </a:r>
          </a:p>
          <a:p>
            <a:pPr lvl="1">
              <a:buFont typeface="Wingdings" panose="05000000000000000000" pitchFamily="2" charset="2"/>
              <a:buChar char="§"/>
            </a:pPr>
            <a:r>
              <a:rPr lang="en-US" sz="2400" u="sng" dirty="0"/>
              <a:t>Levels of Azure Authorization</a:t>
            </a:r>
          </a:p>
          <a:p>
            <a:pPr lvl="2"/>
            <a:r>
              <a:rPr lang="en-US" sz="2000" u="sng" dirty="0"/>
              <a:t>Global Admin </a:t>
            </a:r>
            <a:r>
              <a:rPr lang="en-US" sz="2000" dirty="0"/>
              <a:t>- allows admins full access to all Azure resources using the respective Azure AD tenant. </a:t>
            </a:r>
            <a:r>
              <a:rPr lang="en-US" sz="2000" b="1" dirty="0">
                <a:solidFill>
                  <a:srgbClr val="FF0000"/>
                </a:solidFill>
              </a:rPr>
              <a:t>Another big target for hackers.</a:t>
            </a:r>
          </a:p>
          <a:p>
            <a:pPr lvl="1"/>
            <a:endParaRPr lang="en-US" sz="2200" dirty="0"/>
          </a:p>
          <a:p>
            <a:endParaRPr lang="en-US" dirty="0"/>
          </a:p>
        </p:txBody>
      </p:sp>
      <p:sp>
        <p:nvSpPr>
          <p:cNvPr id="4" name="Slide Number Placeholder 3">
            <a:extLst>
              <a:ext uri="{FF2B5EF4-FFF2-40B4-BE49-F238E27FC236}">
                <a16:creationId xmlns:a16="http://schemas.microsoft.com/office/drawing/2014/main" id="{44D7AA13-5203-4983-980A-BCA9E3F6B403}"/>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9286636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C8CE6-0BCB-4500-9150-86562E276095}"/>
              </a:ext>
            </a:extLst>
          </p:cNvPr>
          <p:cNvSpPr>
            <a:spLocks noGrp="1"/>
          </p:cNvSpPr>
          <p:nvPr>
            <p:ph type="title"/>
          </p:nvPr>
        </p:nvSpPr>
        <p:spPr/>
        <p:txBody>
          <a:bodyPr/>
          <a:lstStyle/>
          <a:p>
            <a:r>
              <a:rPr lang="en-US" dirty="0"/>
              <a:t>Common Certifications     </a:t>
            </a:r>
          </a:p>
        </p:txBody>
      </p:sp>
      <p:sp>
        <p:nvSpPr>
          <p:cNvPr id="5" name="Content Placeholder 4">
            <a:extLst>
              <a:ext uri="{FF2B5EF4-FFF2-40B4-BE49-F238E27FC236}">
                <a16:creationId xmlns:a16="http://schemas.microsoft.com/office/drawing/2014/main" id="{AAA64BEE-2219-4429-9C87-129A9DB7FF3B}"/>
              </a:ext>
            </a:extLst>
          </p:cNvPr>
          <p:cNvSpPr>
            <a:spLocks noGrp="1"/>
          </p:cNvSpPr>
          <p:nvPr>
            <p:ph idx="1"/>
          </p:nvPr>
        </p:nvSpPr>
        <p:spPr>
          <a:xfrm>
            <a:off x="1097280" y="1917291"/>
            <a:ext cx="10058400" cy="4434348"/>
          </a:xfrm>
        </p:spPr>
        <p:txBody>
          <a:bodyPr>
            <a:normAutofit/>
          </a:bodyPr>
          <a:lstStyle/>
          <a:p>
            <a:r>
              <a:rPr lang="en-US" sz="3000" b="1" dirty="0"/>
              <a:t>GENERAL</a:t>
            </a:r>
          </a:p>
          <a:p>
            <a:r>
              <a:rPr lang="en-US" u="sng" dirty="0"/>
              <a:t>Information Technology Infrastructure Library (ITIL)</a:t>
            </a:r>
            <a:r>
              <a:rPr lang="en-US" dirty="0"/>
              <a:t>- Developed by UK government but now separate joint venture, ITIL is a series of IT best practices and checklists that help align the IT function with the needs of the business.  Checklists are not industry, technology or business specific so must be considered a high-level guideline.  ITIL certifications are available to individuals.</a:t>
            </a:r>
          </a:p>
          <a:p>
            <a:r>
              <a:rPr lang="en-US" u="sng" dirty="0"/>
              <a:t>Control Objectives for Information Technology (COBIT)</a:t>
            </a:r>
            <a:r>
              <a:rPr lang="en-US" dirty="0"/>
              <a:t>- IT governance framework developed by Information Systems Audit &amp; Control Association (ISACA) offers CRISC (Certified in Risk &amp; Information Control) and CISA (Certified Information Systems Auditor)</a:t>
            </a:r>
          </a:p>
          <a:p>
            <a:r>
              <a:rPr lang="en-US" u="sng" dirty="0"/>
              <a:t>ISACA CISA </a:t>
            </a:r>
            <a:r>
              <a:rPr lang="en-US" sz="1200" u="sng" dirty="0"/>
              <a:t>((Information Systems Audit and Control Association Certified Information Systems Auditor) </a:t>
            </a:r>
            <a:r>
              <a:rPr lang="en-US" sz="1200" dirty="0"/>
              <a:t> </a:t>
            </a:r>
            <a:r>
              <a:rPr lang="en-US" dirty="0"/>
              <a:t>A certification focusing on auditing, monitoring and assessing IT and business systems.</a:t>
            </a:r>
          </a:p>
          <a:p>
            <a:endParaRPr lang="en-US" dirty="0"/>
          </a:p>
        </p:txBody>
      </p:sp>
      <p:sp>
        <p:nvSpPr>
          <p:cNvPr id="3" name="Slide Number Placeholder 2">
            <a:extLst>
              <a:ext uri="{FF2B5EF4-FFF2-40B4-BE49-F238E27FC236}">
                <a16:creationId xmlns:a16="http://schemas.microsoft.com/office/drawing/2014/main" id="{A806FAEE-0F1C-46D3-AE97-F13DC05A9185}"/>
              </a:ext>
            </a:extLst>
          </p:cNvPr>
          <p:cNvSpPr>
            <a:spLocks noGrp="1"/>
          </p:cNvSpPr>
          <p:nvPr>
            <p:ph type="sldNum" sz="quarter" idx="12"/>
          </p:nvPr>
        </p:nvSpPr>
        <p:spPr/>
        <p:txBody>
          <a:bodyPr/>
          <a:lstStyle/>
          <a:p>
            <a:fld id="{3A98EE3D-8CD1-4C3F-BD1C-C98C9596463C}" type="slidenum">
              <a:rPr lang="en-US" smtClean="0"/>
              <a:t>90</a:t>
            </a:fld>
            <a:endParaRPr lang="en-US" dirty="0"/>
          </a:p>
        </p:txBody>
      </p:sp>
    </p:spTree>
    <p:extLst>
      <p:ext uri="{BB962C8B-B14F-4D97-AF65-F5344CB8AC3E}">
        <p14:creationId xmlns:p14="http://schemas.microsoft.com/office/powerpoint/2010/main" val="8622060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642E-4485-4275-8DA2-DA9A94A50DCF}"/>
              </a:ext>
            </a:extLst>
          </p:cNvPr>
          <p:cNvSpPr>
            <a:spLocks noGrp="1"/>
          </p:cNvSpPr>
          <p:nvPr>
            <p:ph type="title"/>
          </p:nvPr>
        </p:nvSpPr>
        <p:spPr/>
        <p:txBody>
          <a:bodyPr/>
          <a:lstStyle/>
          <a:p>
            <a:r>
              <a:rPr lang="en-US" dirty="0"/>
              <a:t>Common Certifications</a:t>
            </a:r>
          </a:p>
        </p:txBody>
      </p:sp>
      <p:sp>
        <p:nvSpPr>
          <p:cNvPr id="3" name="Content Placeholder 2">
            <a:extLst>
              <a:ext uri="{FF2B5EF4-FFF2-40B4-BE49-F238E27FC236}">
                <a16:creationId xmlns:a16="http://schemas.microsoft.com/office/drawing/2014/main" id="{9E413C94-C4D7-4404-8D42-2A190449918B}"/>
              </a:ext>
            </a:extLst>
          </p:cNvPr>
          <p:cNvSpPr>
            <a:spLocks noGrp="1"/>
          </p:cNvSpPr>
          <p:nvPr>
            <p:ph idx="1"/>
          </p:nvPr>
        </p:nvSpPr>
        <p:spPr>
          <a:xfrm>
            <a:off x="707923" y="1877962"/>
            <a:ext cx="10697496" cy="4493342"/>
          </a:xfrm>
        </p:spPr>
        <p:txBody>
          <a:bodyPr>
            <a:normAutofit lnSpcReduction="10000"/>
          </a:bodyPr>
          <a:lstStyle/>
          <a:p>
            <a:r>
              <a:rPr lang="en-US" sz="3000" b="1" dirty="0"/>
              <a:t>SECURITY</a:t>
            </a:r>
          </a:p>
          <a:p>
            <a:r>
              <a:rPr lang="en-US" u="sng" dirty="0"/>
              <a:t>CISSP (Certified Information Systems Professional)</a:t>
            </a:r>
            <a:r>
              <a:rPr lang="en-US" dirty="0"/>
              <a:t> offered by the International Information System Security Certification Consortium (ISC)</a:t>
            </a:r>
            <a:r>
              <a:rPr lang="en-US" baseline="30000" dirty="0"/>
              <a:t>2  </a:t>
            </a:r>
            <a:r>
              <a:rPr lang="en-US" dirty="0"/>
              <a:t>This the preeminent certification for security. Any medium IT shop or larger should have at least one.</a:t>
            </a:r>
          </a:p>
          <a:p>
            <a:r>
              <a:rPr lang="en-US" u="sng" dirty="0"/>
              <a:t>CCOA (Certified Cybersecurity Operations Analyst) </a:t>
            </a:r>
            <a:r>
              <a:rPr lang="en-US" dirty="0"/>
              <a:t>offered by ISACA</a:t>
            </a:r>
          </a:p>
          <a:p>
            <a:r>
              <a:rPr lang="en-US" u="sng" dirty="0"/>
              <a:t>CISM (Certified Information Security Manager)</a:t>
            </a:r>
            <a:r>
              <a:rPr lang="en-US" dirty="0"/>
              <a:t> offered by ISACA.</a:t>
            </a:r>
          </a:p>
          <a:p>
            <a:r>
              <a:rPr lang="en-US" u="sng" dirty="0"/>
              <a:t>CompTIA Security+.</a:t>
            </a:r>
            <a:r>
              <a:rPr lang="en-US" dirty="0"/>
              <a:t>  Basic certification that would benefit any IT employee.</a:t>
            </a:r>
          </a:p>
          <a:p>
            <a:r>
              <a:rPr lang="en-US" sz="3000" b="1" dirty="0"/>
              <a:t>PROJECT MANAGEMENT</a:t>
            </a:r>
          </a:p>
          <a:p>
            <a:r>
              <a:rPr lang="en-US" u="sng" dirty="0"/>
              <a:t>PMP (Project Management Professional) </a:t>
            </a:r>
            <a:r>
              <a:rPr lang="en-US" dirty="0"/>
              <a:t>offered by Project Management Institute (PMI).</a:t>
            </a:r>
          </a:p>
          <a:p>
            <a:r>
              <a:rPr lang="en-US" u="sng" dirty="0"/>
              <a:t>CAPM (Certified Associate in Project Management)</a:t>
            </a:r>
            <a:r>
              <a:rPr lang="en-US" dirty="0"/>
              <a:t> offered by PMI.</a:t>
            </a:r>
          </a:p>
          <a:p>
            <a:r>
              <a:rPr lang="en-US" u="sng" dirty="0"/>
              <a:t>PMI_PBA (PMI Professional in Business Analysis)</a:t>
            </a:r>
            <a:r>
              <a:rPr lang="en-US" dirty="0"/>
              <a:t> offered by PMI.</a:t>
            </a:r>
          </a:p>
        </p:txBody>
      </p:sp>
      <p:sp>
        <p:nvSpPr>
          <p:cNvPr id="5" name="Slide Number Placeholder 4">
            <a:extLst>
              <a:ext uri="{FF2B5EF4-FFF2-40B4-BE49-F238E27FC236}">
                <a16:creationId xmlns:a16="http://schemas.microsoft.com/office/drawing/2014/main" id="{FDBAEBC2-F7E8-4C2C-A2BC-CFBD2865DBE2}"/>
              </a:ext>
            </a:extLst>
          </p:cNvPr>
          <p:cNvSpPr>
            <a:spLocks noGrp="1"/>
          </p:cNvSpPr>
          <p:nvPr>
            <p:ph type="sldNum" sz="quarter" idx="12"/>
          </p:nvPr>
        </p:nvSpPr>
        <p:spPr/>
        <p:txBody>
          <a:bodyPr/>
          <a:lstStyle/>
          <a:p>
            <a:fld id="{3A98EE3D-8CD1-4C3F-BD1C-C98C9596463C}" type="slidenum">
              <a:rPr lang="en-US" smtClean="0"/>
              <a:t>91</a:t>
            </a:fld>
            <a:endParaRPr lang="en-US" dirty="0"/>
          </a:p>
        </p:txBody>
      </p:sp>
    </p:spTree>
    <p:extLst>
      <p:ext uri="{BB962C8B-B14F-4D97-AF65-F5344CB8AC3E}">
        <p14:creationId xmlns:p14="http://schemas.microsoft.com/office/powerpoint/2010/main" val="2216254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F4D2-E573-483D-9B8D-8360704D98BA}"/>
              </a:ext>
            </a:extLst>
          </p:cNvPr>
          <p:cNvSpPr>
            <a:spLocks noGrp="1"/>
          </p:cNvSpPr>
          <p:nvPr>
            <p:ph type="title"/>
          </p:nvPr>
        </p:nvSpPr>
        <p:spPr/>
        <p:txBody>
          <a:bodyPr/>
          <a:lstStyle/>
          <a:p>
            <a:r>
              <a:rPr lang="en-US" dirty="0"/>
              <a:t>Common Certifications</a:t>
            </a:r>
          </a:p>
        </p:txBody>
      </p:sp>
      <p:sp>
        <p:nvSpPr>
          <p:cNvPr id="3" name="Content Placeholder 2">
            <a:extLst>
              <a:ext uri="{FF2B5EF4-FFF2-40B4-BE49-F238E27FC236}">
                <a16:creationId xmlns:a16="http://schemas.microsoft.com/office/drawing/2014/main" id="{CB7258A0-5E1A-4728-8B30-5EC899ECE7A3}"/>
              </a:ext>
            </a:extLst>
          </p:cNvPr>
          <p:cNvSpPr>
            <a:spLocks noGrp="1"/>
          </p:cNvSpPr>
          <p:nvPr>
            <p:ph idx="1"/>
          </p:nvPr>
        </p:nvSpPr>
        <p:spPr>
          <a:xfrm>
            <a:off x="934065" y="1927123"/>
            <a:ext cx="10530348" cy="4385187"/>
          </a:xfrm>
        </p:spPr>
        <p:txBody>
          <a:bodyPr>
            <a:normAutofit lnSpcReduction="10000"/>
          </a:bodyPr>
          <a:lstStyle/>
          <a:p>
            <a:r>
              <a:rPr lang="en-US" sz="3200" b="1" dirty="0"/>
              <a:t>NETWORKING</a:t>
            </a:r>
          </a:p>
          <a:p>
            <a:r>
              <a:rPr lang="en-US" sz="2200" u="sng" dirty="0"/>
              <a:t>CompTIA Network+ </a:t>
            </a:r>
            <a:r>
              <a:rPr lang="en-US" sz="2200" dirty="0"/>
              <a:t>-General networking knowledge that is not specific to individual manufacturer.</a:t>
            </a:r>
          </a:p>
          <a:p>
            <a:r>
              <a:rPr lang="en-US" sz="2200" u="sng" dirty="0"/>
              <a:t>CCNA (Cisco Certified Network Engineer)</a:t>
            </a:r>
            <a:r>
              <a:rPr lang="en-US" sz="2200" dirty="0"/>
              <a:t>- CISCO specific networking certification that is generally considered more difficult to obtain than CompTIA+.  CISCO has about 50% market penetration.</a:t>
            </a:r>
          </a:p>
          <a:p>
            <a:r>
              <a:rPr lang="en-US" sz="3200" b="1" dirty="0"/>
              <a:t>SYSTEM ADMINISTRATION/ENGINEERING</a:t>
            </a:r>
          </a:p>
          <a:p>
            <a:r>
              <a:rPr lang="en-US" sz="2200" u="sng" dirty="0"/>
              <a:t>MCSA (Microsoft Certified Solutions Associate)</a:t>
            </a:r>
            <a:r>
              <a:rPr lang="en-US" sz="2200" dirty="0"/>
              <a:t> Lower level certification for Microsoft operating systems.</a:t>
            </a:r>
          </a:p>
          <a:p>
            <a:r>
              <a:rPr lang="en-US" sz="2200" u="sng" dirty="0"/>
              <a:t>MCSE (Microsoft Certified Solutions Expert)</a:t>
            </a:r>
            <a:r>
              <a:rPr lang="en-US" sz="2200" dirty="0"/>
              <a:t>-Microsoft cloud computing including Azure MCSA and three years Azure experience are prerequisites </a:t>
            </a:r>
          </a:p>
        </p:txBody>
      </p:sp>
      <p:sp>
        <p:nvSpPr>
          <p:cNvPr id="5" name="Slide Number Placeholder 4">
            <a:extLst>
              <a:ext uri="{FF2B5EF4-FFF2-40B4-BE49-F238E27FC236}">
                <a16:creationId xmlns:a16="http://schemas.microsoft.com/office/drawing/2014/main" id="{7D216623-89AF-4528-B848-310A719B8F6A}"/>
              </a:ext>
            </a:extLst>
          </p:cNvPr>
          <p:cNvSpPr>
            <a:spLocks noGrp="1"/>
          </p:cNvSpPr>
          <p:nvPr>
            <p:ph type="sldNum" sz="quarter" idx="12"/>
          </p:nvPr>
        </p:nvSpPr>
        <p:spPr/>
        <p:txBody>
          <a:bodyPr/>
          <a:lstStyle/>
          <a:p>
            <a:fld id="{3A98EE3D-8CD1-4C3F-BD1C-C98C9596463C}" type="slidenum">
              <a:rPr lang="en-US" smtClean="0"/>
              <a:t>92</a:t>
            </a:fld>
            <a:endParaRPr lang="en-US" dirty="0"/>
          </a:p>
        </p:txBody>
      </p:sp>
    </p:spTree>
    <p:extLst>
      <p:ext uri="{BB962C8B-B14F-4D97-AF65-F5344CB8AC3E}">
        <p14:creationId xmlns:p14="http://schemas.microsoft.com/office/powerpoint/2010/main" val="1871978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F4D2-E573-483D-9B8D-8360704D98BA}"/>
              </a:ext>
            </a:extLst>
          </p:cNvPr>
          <p:cNvSpPr>
            <a:spLocks noGrp="1"/>
          </p:cNvSpPr>
          <p:nvPr>
            <p:ph type="title"/>
          </p:nvPr>
        </p:nvSpPr>
        <p:spPr/>
        <p:txBody>
          <a:bodyPr/>
          <a:lstStyle/>
          <a:p>
            <a:r>
              <a:rPr lang="en-US" dirty="0"/>
              <a:t>Common Certifications</a:t>
            </a:r>
          </a:p>
        </p:txBody>
      </p:sp>
      <p:sp>
        <p:nvSpPr>
          <p:cNvPr id="3" name="Content Placeholder 2">
            <a:extLst>
              <a:ext uri="{FF2B5EF4-FFF2-40B4-BE49-F238E27FC236}">
                <a16:creationId xmlns:a16="http://schemas.microsoft.com/office/drawing/2014/main" id="{CB7258A0-5E1A-4728-8B30-5EC899ECE7A3}"/>
              </a:ext>
            </a:extLst>
          </p:cNvPr>
          <p:cNvSpPr>
            <a:spLocks noGrp="1"/>
          </p:cNvSpPr>
          <p:nvPr>
            <p:ph idx="1"/>
          </p:nvPr>
        </p:nvSpPr>
        <p:spPr>
          <a:xfrm>
            <a:off x="934065" y="1927123"/>
            <a:ext cx="10530348" cy="4385187"/>
          </a:xfrm>
        </p:spPr>
        <p:txBody>
          <a:bodyPr>
            <a:normAutofit/>
          </a:bodyPr>
          <a:lstStyle/>
          <a:p>
            <a:r>
              <a:rPr lang="en-US" sz="3200" b="1" dirty="0"/>
              <a:t>SYSTEM ADMINISTRATION/ENGINEERING</a:t>
            </a:r>
          </a:p>
          <a:p>
            <a:r>
              <a:rPr lang="en-US" sz="2200" u="sng" dirty="0"/>
              <a:t>OCA (Oracle Certified Associate) </a:t>
            </a:r>
            <a:r>
              <a:rPr lang="en-US" sz="2200" dirty="0"/>
              <a:t>–Lower level Oracle certification.</a:t>
            </a:r>
          </a:p>
          <a:p>
            <a:r>
              <a:rPr lang="en-US" sz="2200" u="sng" dirty="0"/>
              <a:t>OCP (Oracle Certified Professional)-</a:t>
            </a:r>
            <a:r>
              <a:rPr lang="en-US" sz="2200" dirty="0"/>
              <a:t> Oracle Linux System Administrator which requires OCA , Linux 5 and Linux 6 certifications as pre-requisites.</a:t>
            </a:r>
          </a:p>
          <a:p>
            <a:r>
              <a:rPr lang="en-US" sz="2200" u="sng" dirty="0"/>
              <a:t>CompTIA-Server+</a:t>
            </a:r>
            <a:r>
              <a:rPr lang="en-US" sz="2200" dirty="0"/>
              <a:t>-Not specific to any operating system.</a:t>
            </a:r>
          </a:p>
        </p:txBody>
      </p:sp>
      <p:sp>
        <p:nvSpPr>
          <p:cNvPr id="5" name="Slide Number Placeholder 4">
            <a:extLst>
              <a:ext uri="{FF2B5EF4-FFF2-40B4-BE49-F238E27FC236}">
                <a16:creationId xmlns:a16="http://schemas.microsoft.com/office/drawing/2014/main" id="{9D2802FF-D33D-497E-8269-9996717C652E}"/>
              </a:ext>
            </a:extLst>
          </p:cNvPr>
          <p:cNvSpPr>
            <a:spLocks noGrp="1"/>
          </p:cNvSpPr>
          <p:nvPr>
            <p:ph type="sldNum" sz="quarter" idx="12"/>
          </p:nvPr>
        </p:nvSpPr>
        <p:spPr/>
        <p:txBody>
          <a:bodyPr/>
          <a:lstStyle/>
          <a:p>
            <a:fld id="{3A98EE3D-8CD1-4C3F-BD1C-C98C9596463C}" type="slidenum">
              <a:rPr lang="en-US" smtClean="0"/>
              <a:t>93</a:t>
            </a:fld>
            <a:endParaRPr lang="en-US" dirty="0"/>
          </a:p>
        </p:txBody>
      </p:sp>
    </p:spTree>
    <p:extLst>
      <p:ext uri="{BB962C8B-B14F-4D97-AF65-F5344CB8AC3E}">
        <p14:creationId xmlns:p14="http://schemas.microsoft.com/office/powerpoint/2010/main" val="24026561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F4D2-E573-483D-9B8D-8360704D98BA}"/>
              </a:ext>
            </a:extLst>
          </p:cNvPr>
          <p:cNvSpPr>
            <a:spLocks noGrp="1"/>
          </p:cNvSpPr>
          <p:nvPr>
            <p:ph type="title"/>
          </p:nvPr>
        </p:nvSpPr>
        <p:spPr/>
        <p:txBody>
          <a:bodyPr/>
          <a:lstStyle/>
          <a:p>
            <a:r>
              <a:rPr lang="en-US" dirty="0"/>
              <a:t>Common Certifications</a:t>
            </a:r>
          </a:p>
        </p:txBody>
      </p:sp>
      <p:sp>
        <p:nvSpPr>
          <p:cNvPr id="3" name="Content Placeholder 2">
            <a:extLst>
              <a:ext uri="{FF2B5EF4-FFF2-40B4-BE49-F238E27FC236}">
                <a16:creationId xmlns:a16="http://schemas.microsoft.com/office/drawing/2014/main" id="{CB7258A0-5E1A-4728-8B30-5EC899ECE7A3}"/>
              </a:ext>
            </a:extLst>
          </p:cNvPr>
          <p:cNvSpPr>
            <a:spLocks noGrp="1"/>
          </p:cNvSpPr>
          <p:nvPr>
            <p:ph idx="1"/>
          </p:nvPr>
        </p:nvSpPr>
        <p:spPr>
          <a:xfrm>
            <a:off x="934065" y="1927123"/>
            <a:ext cx="10530348" cy="4385187"/>
          </a:xfrm>
        </p:spPr>
        <p:txBody>
          <a:bodyPr>
            <a:normAutofit/>
          </a:bodyPr>
          <a:lstStyle/>
          <a:p>
            <a:r>
              <a:rPr lang="en-US" sz="3200" b="1" dirty="0"/>
              <a:t>DATABASE</a:t>
            </a:r>
          </a:p>
          <a:p>
            <a:r>
              <a:rPr lang="en-US" sz="2200" u="sng" dirty="0"/>
              <a:t>Oracle Database Administrator</a:t>
            </a:r>
            <a:r>
              <a:rPr lang="en-US" sz="2200" dirty="0"/>
              <a:t>- Three levels Oracle Certified Associate (OCA), Oracle Certified Professional (OCP) , or  Oracle Certified Master (OCM) but each certification is version specific and not transferrable to other versions.</a:t>
            </a:r>
          </a:p>
          <a:p>
            <a:r>
              <a:rPr lang="en-US" sz="2200" u="sng" dirty="0"/>
              <a:t>Microsoft for SQL Servers</a:t>
            </a:r>
            <a:r>
              <a:rPr lang="en-US" sz="2200" dirty="0"/>
              <a:t>- Three levels Microsoft Technology Associate MTA-Database, Microsoft Certified Solutions Associate MCSA-Database and Microsoft Certified Solutions Expert MCSE-Database.</a:t>
            </a:r>
          </a:p>
          <a:p>
            <a:endParaRPr lang="en-US" sz="2200" dirty="0"/>
          </a:p>
        </p:txBody>
      </p:sp>
      <p:sp>
        <p:nvSpPr>
          <p:cNvPr id="5" name="Slide Number Placeholder 4">
            <a:extLst>
              <a:ext uri="{FF2B5EF4-FFF2-40B4-BE49-F238E27FC236}">
                <a16:creationId xmlns:a16="http://schemas.microsoft.com/office/drawing/2014/main" id="{C507BE13-DABA-447F-A44C-25C25DB5FBFA}"/>
              </a:ext>
            </a:extLst>
          </p:cNvPr>
          <p:cNvSpPr>
            <a:spLocks noGrp="1"/>
          </p:cNvSpPr>
          <p:nvPr>
            <p:ph type="sldNum" sz="quarter" idx="12"/>
          </p:nvPr>
        </p:nvSpPr>
        <p:spPr/>
        <p:txBody>
          <a:bodyPr/>
          <a:lstStyle/>
          <a:p>
            <a:fld id="{3A98EE3D-8CD1-4C3F-BD1C-C98C9596463C}" type="slidenum">
              <a:rPr lang="en-US" smtClean="0"/>
              <a:t>94</a:t>
            </a:fld>
            <a:endParaRPr lang="en-US" dirty="0"/>
          </a:p>
        </p:txBody>
      </p:sp>
    </p:spTree>
    <p:extLst>
      <p:ext uri="{BB962C8B-B14F-4D97-AF65-F5344CB8AC3E}">
        <p14:creationId xmlns:p14="http://schemas.microsoft.com/office/powerpoint/2010/main" val="3917359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4F1A-5B52-4DF8-9730-0679272C3587}"/>
              </a:ext>
            </a:extLst>
          </p:cNvPr>
          <p:cNvSpPr>
            <a:spLocks noGrp="1"/>
          </p:cNvSpPr>
          <p:nvPr>
            <p:ph type="title"/>
          </p:nvPr>
        </p:nvSpPr>
        <p:spPr/>
        <p:txBody>
          <a:bodyPr/>
          <a:lstStyle/>
          <a:p>
            <a:r>
              <a:rPr lang="en-US" dirty="0"/>
              <a:t>Security Resources</a:t>
            </a:r>
          </a:p>
        </p:txBody>
      </p:sp>
      <p:sp>
        <p:nvSpPr>
          <p:cNvPr id="5" name="Text Placeholder 4">
            <a:extLst>
              <a:ext uri="{FF2B5EF4-FFF2-40B4-BE49-F238E27FC236}">
                <a16:creationId xmlns:a16="http://schemas.microsoft.com/office/drawing/2014/main" id="{1E87CA1E-4666-49DF-976B-748C3DB42B54}"/>
              </a:ext>
            </a:extLst>
          </p:cNvPr>
          <p:cNvSpPr>
            <a:spLocks noGrp="1"/>
          </p:cNvSpPr>
          <p:nvPr>
            <p:ph type="body" idx="1"/>
          </p:nvPr>
        </p:nvSpPr>
        <p:spPr/>
        <p:txBody>
          <a:bodyPr/>
          <a:lstStyle/>
          <a:p>
            <a:r>
              <a:rPr lang="en-US" dirty="0"/>
              <a:t>Appendix B</a:t>
            </a:r>
          </a:p>
        </p:txBody>
      </p:sp>
      <p:sp>
        <p:nvSpPr>
          <p:cNvPr id="2" name="Slide Number Placeholder 1">
            <a:extLst>
              <a:ext uri="{FF2B5EF4-FFF2-40B4-BE49-F238E27FC236}">
                <a16:creationId xmlns:a16="http://schemas.microsoft.com/office/drawing/2014/main" id="{78B14479-3F5B-4597-9FC3-A5D160A00D46}"/>
              </a:ext>
            </a:extLst>
          </p:cNvPr>
          <p:cNvSpPr>
            <a:spLocks noGrp="1"/>
          </p:cNvSpPr>
          <p:nvPr>
            <p:ph type="sldNum" sz="quarter" idx="12"/>
          </p:nvPr>
        </p:nvSpPr>
        <p:spPr/>
        <p:txBody>
          <a:bodyPr/>
          <a:lstStyle/>
          <a:p>
            <a:fld id="{3A98EE3D-8CD1-4C3F-BD1C-C98C9596463C}" type="slidenum">
              <a:rPr lang="en-US" smtClean="0"/>
              <a:t>95</a:t>
            </a:fld>
            <a:endParaRPr lang="en-US" dirty="0"/>
          </a:p>
        </p:txBody>
      </p:sp>
    </p:spTree>
    <p:extLst>
      <p:ext uri="{BB962C8B-B14F-4D97-AF65-F5344CB8AC3E}">
        <p14:creationId xmlns:p14="http://schemas.microsoft.com/office/powerpoint/2010/main" val="17025552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15477"/>
          </a:xfrm>
        </p:spPr>
        <p:txBody>
          <a:bodyPr/>
          <a:lstStyle/>
          <a:p>
            <a:r>
              <a:rPr lang="en-US" dirty="0"/>
              <a:t>Leveraging Shared Services</a:t>
            </a:r>
          </a:p>
        </p:txBody>
      </p:sp>
      <p:sp>
        <p:nvSpPr>
          <p:cNvPr id="3" name="Content Placeholder 2"/>
          <p:cNvSpPr>
            <a:spLocks noGrp="1"/>
          </p:cNvSpPr>
          <p:nvPr>
            <p:ph idx="1"/>
          </p:nvPr>
        </p:nvSpPr>
        <p:spPr>
          <a:xfrm>
            <a:off x="1097280" y="1845733"/>
            <a:ext cx="10885714" cy="4171889"/>
          </a:xfrm>
        </p:spPr>
        <p:txBody>
          <a:bodyPr>
            <a:normAutofit fontScale="92500" lnSpcReduction="10000"/>
          </a:bodyPr>
          <a:lstStyle/>
          <a:p>
            <a:r>
              <a:rPr lang="en-US" sz="3200" u="sng" dirty="0"/>
              <a:t>Texas Department of Information Resources (DIR) </a:t>
            </a:r>
            <a:r>
              <a:rPr lang="en-US" sz="3200" dirty="0"/>
              <a:t>awarded  AT&amp;T a Managed Security Services (MSS) contract:</a:t>
            </a:r>
          </a:p>
          <a:p>
            <a:pPr lvl="1"/>
            <a:r>
              <a:rPr lang="en-US" sz="3000" dirty="0"/>
              <a:t>Available to all governments in Texas</a:t>
            </a:r>
          </a:p>
          <a:p>
            <a:pPr lvl="1"/>
            <a:r>
              <a:rPr lang="en-US" sz="3000" dirty="0"/>
              <a:t>Offers a menu of ala carte services within three categories:</a:t>
            </a:r>
          </a:p>
          <a:p>
            <a:pPr lvl="2"/>
            <a:r>
              <a:rPr lang="en-US" sz="2600" dirty="0"/>
              <a:t>Security Monitoring and Device Management</a:t>
            </a:r>
          </a:p>
          <a:p>
            <a:pPr lvl="2"/>
            <a:r>
              <a:rPr lang="en-US" sz="2600" dirty="0"/>
              <a:t>Incident Response</a:t>
            </a:r>
          </a:p>
          <a:p>
            <a:pPr lvl="2"/>
            <a:r>
              <a:rPr lang="en-US" sz="2600" dirty="0"/>
              <a:t>Risk and Compliance</a:t>
            </a:r>
          </a:p>
          <a:p>
            <a:pPr lvl="1"/>
            <a:r>
              <a:rPr lang="en-US" sz="3000" dirty="0"/>
              <a:t>State agencies are now required to perform a cybersecurity assessment every two years.  Local governments would be smart to follow the model.</a:t>
            </a:r>
          </a:p>
          <a:p>
            <a:pPr lvl="2"/>
            <a:endParaRPr lang="en-US" sz="2600" dirty="0"/>
          </a:p>
        </p:txBody>
      </p:sp>
      <p:sp>
        <p:nvSpPr>
          <p:cNvPr id="5" name="Slide Number Placeholder 4">
            <a:extLst>
              <a:ext uri="{FF2B5EF4-FFF2-40B4-BE49-F238E27FC236}">
                <a16:creationId xmlns:a16="http://schemas.microsoft.com/office/drawing/2014/main" id="{7D1D9B67-3086-4A17-8A40-A2666CA3E3F9}"/>
              </a:ext>
            </a:extLst>
          </p:cNvPr>
          <p:cNvSpPr>
            <a:spLocks noGrp="1"/>
          </p:cNvSpPr>
          <p:nvPr>
            <p:ph type="sldNum" sz="quarter" idx="12"/>
          </p:nvPr>
        </p:nvSpPr>
        <p:spPr/>
        <p:txBody>
          <a:bodyPr/>
          <a:lstStyle/>
          <a:p>
            <a:fld id="{3A98EE3D-8CD1-4C3F-BD1C-C98C9596463C}" type="slidenum">
              <a:rPr lang="en-US" smtClean="0"/>
              <a:t>96</a:t>
            </a:fld>
            <a:endParaRPr lang="en-US" dirty="0"/>
          </a:p>
        </p:txBody>
      </p:sp>
    </p:spTree>
    <p:extLst>
      <p:ext uri="{BB962C8B-B14F-4D97-AF65-F5344CB8AC3E}">
        <p14:creationId xmlns:p14="http://schemas.microsoft.com/office/powerpoint/2010/main" val="3858930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09EE-9F63-4DF2-7423-FB24C3B39AE0}"/>
              </a:ext>
            </a:extLst>
          </p:cNvPr>
          <p:cNvSpPr>
            <a:spLocks noGrp="1"/>
          </p:cNvSpPr>
          <p:nvPr>
            <p:ph type="title"/>
          </p:nvPr>
        </p:nvSpPr>
        <p:spPr>
          <a:xfrm>
            <a:off x="1097280" y="286603"/>
            <a:ext cx="10058400" cy="886415"/>
          </a:xfrm>
        </p:spPr>
        <p:txBody>
          <a:bodyPr/>
          <a:lstStyle/>
          <a:p>
            <a:pPr algn="ctr"/>
            <a:r>
              <a:rPr lang="en-US" dirty="0"/>
              <a:t>Leveraging Shared Services</a:t>
            </a:r>
          </a:p>
        </p:txBody>
      </p:sp>
      <p:sp>
        <p:nvSpPr>
          <p:cNvPr id="3" name="Content Placeholder 2">
            <a:extLst>
              <a:ext uri="{FF2B5EF4-FFF2-40B4-BE49-F238E27FC236}">
                <a16:creationId xmlns:a16="http://schemas.microsoft.com/office/drawing/2014/main" id="{064A0D49-ADA2-29F1-23E9-1F0936B57D0C}"/>
              </a:ext>
            </a:extLst>
          </p:cNvPr>
          <p:cNvSpPr>
            <a:spLocks noGrp="1"/>
          </p:cNvSpPr>
          <p:nvPr>
            <p:ph idx="1"/>
          </p:nvPr>
        </p:nvSpPr>
        <p:spPr>
          <a:xfrm>
            <a:off x="877455" y="1754909"/>
            <a:ext cx="10575635" cy="4114185"/>
          </a:xfrm>
        </p:spPr>
        <p:txBody>
          <a:bodyPr>
            <a:normAutofit lnSpcReduction="10000"/>
          </a:bodyPr>
          <a:lstStyle/>
          <a:p>
            <a:r>
              <a:rPr lang="en-US" sz="3000" u="sng" dirty="0"/>
              <a:t>Cybersecurity and Infrastructure Security Agency (CISA)</a:t>
            </a:r>
          </a:p>
          <a:p>
            <a:r>
              <a:rPr lang="en-US" sz="3000" dirty="0"/>
              <a:t>Part of the Department of Homeland Security, CISA offers a variety of services and resources to both private and Public sector. For Government:</a:t>
            </a:r>
          </a:p>
          <a:p>
            <a:pPr>
              <a:buFont typeface="Wingdings" panose="05000000000000000000" pitchFamily="2" charset="2"/>
              <a:buChar char="§"/>
            </a:pPr>
            <a:r>
              <a:rPr lang="en-US" dirty="0"/>
              <a:t>Multi-State Information Sharing and Analysis Center (MS-ISAC) Fee based service that includes 24x7x365 Security Operations Center (SOC) for threat intelligence, detection and response, free cybersecurity tools., and Risk Advisories and Notifications.</a:t>
            </a:r>
          </a:p>
          <a:p>
            <a:pPr>
              <a:buFont typeface="Wingdings" panose="05000000000000000000" pitchFamily="2" charset="2"/>
              <a:buChar char="§"/>
            </a:pPr>
            <a:r>
              <a:rPr lang="en-US" dirty="0"/>
              <a:t>Malicious Domain Blocking and Reporting (MDBR)</a:t>
            </a:r>
            <a:r>
              <a:rPr lang="en-US" sz="3000" dirty="0"/>
              <a:t> </a:t>
            </a:r>
          </a:p>
          <a:p>
            <a:pPr>
              <a:buFont typeface="Wingdings" panose="05000000000000000000" pitchFamily="2" charset="2"/>
              <a:buChar char="§"/>
            </a:pPr>
            <a:r>
              <a:rPr lang="en-US" dirty="0"/>
              <a:t>National Cybersecurity Review (NCSR)  Anonymized survey and checklist to help governments assess their cybersecurity maturity, This is required if you apply for Federal or pass-through cyber security grants.</a:t>
            </a:r>
          </a:p>
        </p:txBody>
      </p:sp>
      <p:sp>
        <p:nvSpPr>
          <p:cNvPr id="4" name="Slide Number Placeholder 3">
            <a:extLst>
              <a:ext uri="{FF2B5EF4-FFF2-40B4-BE49-F238E27FC236}">
                <a16:creationId xmlns:a16="http://schemas.microsoft.com/office/drawing/2014/main" id="{DF1F5713-5914-05DD-7AC8-C1269E766965}"/>
              </a:ext>
            </a:extLst>
          </p:cNvPr>
          <p:cNvSpPr>
            <a:spLocks noGrp="1"/>
          </p:cNvSpPr>
          <p:nvPr>
            <p:ph type="sldNum" sz="quarter" idx="12"/>
          </p:nvPr>
        </p:nvSpPr>
        <p:spPr/>
        <p:txBody>
          <a:bodyPr/>
          <a:lstStyle/>
          <a:p>
            <a:fld id="{3A98EE3D-8CD1-4C3F-BD1C-C98C9596463C}" type="slidenum">
              <a:rPr lang="en-US" smtClean="0"/>
              <a:t>97</a:t>
            </a:fld>
            <a:endParaRPr lang="en-US" dirty="0"/>
          </a:p>
        </p:txBody>
      </p:sp>
    </p:spTree>
    <p:extLst>
      <p:ext uri="{BB962C8B-B14F-4D97-AF65-F5344CB8AC3E}">
        <p14:creationId xmlns:p14="http://schemas.microsoft.com/office/powerpoint/2010/main" val="20770994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39D064-68ED-7394-31A8-A82F6DB465E1}"/>
              </a:ext>
            </a:extLst>
          </p:cNvPr>
          <p:cNvSpPr>
            <a:spLocks noGrp="1"/>
          </p:cNvSpPr>
          <p:nvPr>
            <p:ph type="sldNum" sz="quarter" idx="12"/>
          </p:nvPr>
        </p:nvSpPr>
        <p:spPr/>
        <p:txBody>
          <a:bodyPr/>
          <a:lstStyle/>
          <a:p>
            <a:fld id="{3A98EE3D-8CD1-4C3F-BD1C-C98C9596463C}" type="slidenum">
              <a:rPr lang="en-US" smtClean="0"/>
              <a:t>98</a:t>
            </a:fld>
            <a:endParaRPr lang="en-US" dirty="0"/>
          </a:p>
        </p:txBody>
      </p:sp>
      <p:pic>
        <p:nvPicPr>
          <p:cNvPr id="6" name="Picture 5">
            <a:extLst>
              <a:ext uri="{FF2B5EF4-FFF2-40B4-BE49-F238E27FC236}">
                <a16:creationId xmlns:a16="http://schemas.microsoft.com/office/drawing/2014/main" id="{896367D3-7D52-E2BB-52EE-944E36E847E6}"/>
              </a:ext>
            </a:extLst>
          </p:cNvPr>
          <p:cNvPicPr>
            <a:picLocks noChangeAspect="1"/>
          </p:cNvPicPr>
          <p:nvPr/>
        </p:nvPicPr>
        <p:blipFill>
          <a:blip r:embed="rId2"/>
          <a:stretch>
            <a:fillRect/>
          </a:stretch>
        </p:blipFill>
        <p:spPr>
          <a:xfrm>
            <a:off x="3496235" y="203218"/>
            <a:ext cx="4927003" cy="6113413"/>
          </a:xfrm>
          <a:prstGeom prst="rect">
            <a:avLst/>
          </a:prstGeom>
        </p:spPr>
      </p:pic>
    </p:spTree>
    <p:extLst>
      <p:ext uri="{BB962C8B-B14F-4D97-AF65-F5344CB8AC3E}">
        <p14:creationId xmlns:p14="http://schemas.microsoft.com/office/powerpoint/2010/main" val="20142464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Favorite Four Letter Word-</a:t>
            </a:r>
            <a:r>
              <a:rPr lang="en-US" b="1" dirty="0"/>
              <a:t>FREE!</a:t>
            </a:r>
          </a:p>
        </p:txBody>
      </p:sp>
      <p:sp>
        <p:nvSpPr>
          <p:cNvPr id="3" name="Content Placeholder 2"/>
          <p:cNvSpPr>
            <a:spLocks noGrp="1"/>
          </p:cNvSpPr>
          <p:nvPr>
            <p:ph idx="1"/>
          </p:nvPr>
        </p:nvSpPr>
        <p:spPr>
          <a:xfrm>
            <a:off x="1154083" y="1737360"/>
            <a:ext cx="10058400" cy="4722425"/>
          </a:xfrm>
        </p:spPr>
        <p:txBody>
          <a:bodyPr>
            <a:normAutofit fontScale="77500" lnSpcReduction="20000"/>
          </a:bodyPr>
          <a:lstStyle/>
          <a:p>
            <a:r>
              <a:rPr lang="en-US" sz="2800" dirty="0"/>
              <a:t>The Department of Homeland Security </a:t>
            </a:r>
            <a:r>
              <a:rPr lang="en-US" dirty="0"/>
              <a:t>(</a:t>
            </a:r>
            <a:r>
              <a:rPr lang="en-US" dirty="0">
                <a:hlinkClick r:id="rId3"/>
              </a:rPr>
              <a:t>www.dhs.gov</a:t>
            </a:r>
            <a:r>
              <a:rPr lang="en-US" dirty="0"/>
              <a:t>) </a:t>
            </a:r>
            <a:r>
              <a:rPr lang="en-US" sz="2800" dirty="0"/>
              <a:t>offers a variety of free services to state and local government    </a:t>
            </a:r>
            <a:r>
              <a:rPr lang="en-US" dirty="0">
                <a:hlinkClick r:id="rId4"/>
              </a:rPr>
              <a:t>https://www.dhs.gov/sites/default/files/publications/4_stc-dhs-state-offerings.pdf</a:t>
            </a:r>
            <a:r>
              <a:rPr lang="en-US" dirty="0"/>
              <a:t> </a:t>
            </a:r>
            <a:r>
              <a:rPr lang="en-US" sz="2800" dirty="0"/>
              <a:t>including:</a:t>
            </a:r>
          </a:p>
          <a:p>
            <a:r>
              <a:rPr lang="en-US" sz="2400" dirty="0"/>
              <a:t>The Cyber Security Evaluation Tool (CSET)  </a:t>
            </a:r>
            <a:r>
              <a:rPr lang="en-US" sz="2400" dirty="0">
                <a:hlinkClick r:id="rId5"/>
              </a:rPr>
              <a:t>cset@dhs.gov</a:t>
            </a:r>
            <a:r>
              <a:rPr lang="en-US" sz="2400" dirty="0"/>
              <a:t>  and </a:t>
            </a:r>
            <a:r>
              <a:rPr lang="en-US" sz="2400" dirty="0">
                <a:hlinkClick r:id="rId6"/>
              </a:rPr>
              <a:t>https://ics-cert.us-cert.gov/Assessments</a:t>
            </a:r>
            <a:r>
              <a:rPr lang="en-US" sz="2400" dirty="0"/>
              <a:t> Also includes a new Ransomware Readiness Assessment (RRA)</a:t>
            </a:r>
          </a:p>
          <a:p>
            <a:r>
              <a:rPr lang="en-US" sz="2400" dirty="0"/>
              <a:t>The Cybersecurity Assessment and Risk Management Approach </a:t>
            </a:r>
            <a:r>
              <a:rPr lang="en-US" sz="2400" dirty="0">
                <a:hlinkClick r:id="rId7"/>
              </a:rPr>
              <a:t>NCSD_CIP-CS@dhs.gov</a:t>
            </a:r>
            <a:r>
              <a:rPr lang="en-US" sz="2400" dirty="0"/>
              <a:t> </a:t>
            </a:r>
          </a:p>
          <a:p>
            <a:r>
              <a:rPr lang="en-US" sz="2800" dirty="0"/>
              <a:t>The SANS Institute is a cooperative research and education organization (</a:t>
            </a:r>
            <a:r>
              <a:rPr lang="en-US" sz="1800" dirty="0">
                <a:hlinkClick r:id="rId8"/>
              </a:rPr>
              <a:t>www.sans.org</a:t>
            </a:r>
            <a:r>
              <a:rPr lang="en-US" sz="1800" dirty="0"/>
              <a:t>) </a:t>
            </a:r>
            <a:r>
              <a:rPr lang="en-US" sz="2800" dirty="0"/>
              <a:t>specializing in IT Security.  The offer a variety of free resources and for fee courses, conferences and certifications.</a:t>
            </a:r>
          </a:p>
          <a:p>
            <a:r>
              <a:rPr lang="en-US" sz="2800" dirty="0"/>
              <a:t>State and Local Cybersecurity Grant Program (</a:t>
            </a:r>
            <a:r>
              <a:rPr lang="en-US" sz="1700" dirty="0">
                <a:hlinkClick r:id="rId9"/>
              </a:rPr>
              <a:t>https://www.cisa.gov/cybergrants/slcgp</a:t>
            </a:r>
            <a:r>
              <a:rPr lang="en-US" sz="1700" dirty="0"/>
              <a:t> </a:t>
            </a:r>
            <a:r>
              <a:rPr lang="en-US" sz="2800" dirty="0"/>
              <a:t>)</a:t>
            </a:r>
          </a:p>
          <a:p>
            <a:r>
              <a:rPr lang="en-US" sz="2800" dirty="0"/>
              <a:t>MS-ISAC </a:t>
            </a:r>
            <a:r>
              <a:rPr lang="en-US" sz="1600" dirty="0"/>
              <a:t>(Multi-State Information Sharing and Analysis Center ) </a:t>
            </a:r>
            <a:r>
              <a:rPr lang="en-US" sz="2800" dirty="0"/>
              <a:t>Sponsored by Center for Internet Security provides information sharing and cybersecurity posture for 17,000 governmental entities.</a:t>
            </a:r>
          </a:p>
          <a:p>
            <a:r>
              <a:rPr lang="en-US" sz="2800" dirty="0"/>
              <a:t>Also, inquire of your cyber policy insurance carrier regarding assessment resources or pre-identified consultants  that can help </a:t>
            </a:r>
          </a:p>
        </p:txBody>
      </p:sp>
      <p:sp>
        <p:nvSpPr>
          <p:cNvPr id="5" name="Slide Number Placeholder 4">
            <a:extLst>
              <a:ext uri="{FF2B5EF4-FFF2-40B4-BE49-F238E27FC236}">
                <a16:creationId xmlns:a16="http://schemas.microsoft.com/office/drawing/2014/main" id="{DDA5858C-A4BF-4407-A4DE-5584EBF30BB6}"/>
              </a:ext>
            </a:extLst>
          </p:cNvPr>
          <p:cNvSpPr>
            <a:spLocks noGrp="1"/>
          </p:cNvSpPr>
          <p:nvPr>
            <p:ph type="sldNum" sz="quarter" idx="12"/>
          </p:nvPr>
        </p:nvSpPr>
        <p:spPr/>
        <p:txBody>
          <a:bodyPr/>
          <a:lstStyle/>
          <a:p>
            <a:fld id="{3A98EE3D-8CD1-4C3F-BD1C-C98C9596463C}" type="slidenum">
              <a:rPr lang="en-US" smtClean="0"/>
              <a:t>99</a:t>
            </a:fld>
            <a:endParaRPr lang="en-US" dirty="0"/>
          </a:p>
        </p:txBody>
      </p:sp>
    </p:spTree>
    <p:extLst>
      <p:ext uri="{BB962C8B-B14F-4D97-AF65-F5344CB8AC3E}">
        <p14:creationId xmlns:p14="http://schemas.microsoft.com/office/powerpoint/2010/main" val="334524637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6" ma:contentTypeDescription="Create a new document." ma:contentTypeScope="" ma:versionID="07a728dac8347970f7d2f4f8ac63688e">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ec487edad7753101425a63f6e2326024"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716627-CB3B-4EA7-8AA3-34E298AC3CC8}"/>
</file>

<file path=customXml/itemProps2.xml><?xml version="1.0" encoding="utf-8"?>
<ds:datastoreItem xmlns:ds="http://schemas.openxmlformats.org/officeDocument/2006/customXml" ds:itemID="{B82EE3D1-D4C6-4ECE-8FF5-21E118D95800}"/>
</file>

<file path=customXml/itemProps3.xml><?xml version="1.0" encoding="utf-8"?>
<ds:datastoreItem xmlns:ds="http://schemas.openxmlformats.org/officeDocument/2006/customXml" ds:itemID="{9E4A4BFD-B6B6-4FF9-A898-CE198B8F50B1}"/>
</file>

<file path=docProps/app.xml><?xml version="1.0" encoding="utf-8"?>
<Properties xmlns="http://schemas.openxmlformats.org/officeDocument/2006/extended-properties" xmlns:vt="http://schemas.openxmlformats.org/officeDocument/2006/docPropsVTypes">
  <Template/>
  <TotalTime>45186</TotalTime>
  <Words>10163</Words>
  <Application>Microsoft Office PowerPoint</Application>
  <PresentationFormat>Widescreen</PresentationFormat>
  <Paragraphs>967</Paragraphs>
  <Slides>99</Slides>
  <Notes>76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99</vt:i4>
      </vt:variant>
    </vt:vector>
  </HeadingPairs>
  <TitlesOfParts>
    <vt:vector size="110" baseType="lpstr">
      <vt:lpstr>Aptos</vt:lpstr>
      <vt:lpstr>Aptos Display</vt:lpstr>
      <vt:lpstr>Arial</vt:lpstr>
      <vt:lpstr>Calibri</vt:lpstr>
      <vt:lpstr>Calibri Light</vt:lpstr>
      <vt:lpstr>Courier New</vt:lpstr>
      <vt:lpstr>Trebuchet MS</vt:lpstr>
      <vt:lpstr>Tw Cen MT</vt:lpstr>
      <vt:lpstr>Wingdings</vt:lpstr>
      <vt:lpstr>Office 2013 - 2022 Theme</vt:lpstr>
      <vt:lpstr>Retrospect</vt:lpstr>
      <vt:lpstr>Understanding IT Like An Insider</vt:lpstr>
      <vt:lpstr>Y2K, AI, and Hackers are NOW!</vt:lpstr>
      <vt:lpstr>Session Objectives</vt:lpstr>
      <vt:lpstr>Overriding Clichés for Understanding the Big Picture</vt:lpstr>
      <vt:lpstr>Sub-Clichés for KWYDK</vt:lpstr>
      <vt:lpstr>Know What You Don’t Know</vt:lpstr>
      <vt:lpstr>Understanding the Basics…</vt:lpstr>
      <vt:lpstr>Understanding the Basics…</vt:lpstr>
      <vt:lpstr>Understanding the Basics…</vt:lpstr>
      <vt:lpstr>Typical Network</vt:lpstr>
      <vt:lpstr>You can only learn a foreign language…</vt:lpstr>
      <vt:lpstr>Generative AI-The New Normal</vt:lpstr>
      <vt:lpstr>Generative AI-The New Normal</vt:lpstr>
      <vt:lpstr>Generative AI-The New Normal</vt:lpstr>
      <vt:lpstr>Technology is Amoral</vt:lpstr>
      <vt:lpstr>Sub-Clichés to “…Swimming Naked”</vt:lpstr>
      <vt:lpstr>“But it Works” Is a Scary Thing to Say in IT</vt:lpstr>
      <vt:lpstr>Trust but Verify</vt:lpstr>
      <vt:lpstr>Big Picture-Question 1</vt:lpstr>
      <vt:lpstr>Big Picture-Question 2</vt:lpstr>
      <vt:lpstr>Big Picture-Question 3</vt:lpstr>
      <vt:lpstr>Big Picture-Question 4</vt:lpstr>
      <vt:lpstr>Overriding Clichés for Personnel</vt:lpstr>
      <vt:lpstr>Sub-Clichés to KWYISDK</vt:lpstr>
      <vt:lpstr>KWYISDK</vt:lpstr>
      <vt:lpstr>Unicorns are Hard to Find and…</vt:lpstr>
      <vt:lpstr>You can pay me now…</vt:lpstr>
      <vt:lpstr>Square pegs</vt:lpstr>
      <vt:lpstr>Give Them the Skills to Leave but… </vt:lpstr>
      <vt:lpstr>Personnel Question 1</vt:lpstr>
      <vt:lpstr>Personnel-Question 2</vt:lpstr>
      <vt:lpstr>Personnel-Question 3</vt:lpstr>
      <vt:lpstr>Personnel-Question 4</vt:lpstr>
      <vt:lpstr>Overriding Clichés for Architecture and Applications</vt:lpstr>
      <vt:lpstr>Sub-Clichés for Architecture and APPs…</vt:lpstr>
      <vt:lpstr>Complexity Demands Precision…</vt:lpstr>
      <vt:lpstr>Complexity Demands Precision…</vt:lpstr>
      <vt:lpstr>You Can’t Manage What You Don’t Measure …</vt:lpstr>
      <vt:lpstr>Monitoring Dashboard-System</vt:lpstr>
      <vt:lpstr>Monitoring Dashboard-Security</vt:lpstr>
      <vt:lpstr>Not Knowing What to Expect…</vt:lpstr>
      <vt:lpstr>Expediency is the # 1 Enemy of IT</vt:lpstr>
      <vt:lpstr>High SPF’s Are only Good in Sunblock</vt:lpstr>
      <vt:lpstr>Refreshment is More Than Replacement</vt:lpstr>
      <vt:lpstr>Buy Once, Use Many</vt:lpstr>
      <vt:lpstr>What You Are Asking For May Not Be What You Want or Need</vt:lpstr>
      <vt:lpstr>You Can’t Learn to Swim by Watching</vt:lpstr>
      <vt:lpstr>Architecture and Applications- Question 1</vt:lpstr>
      <vt:lpstr>Architecture and Applications- Question 2</vt:lpstr>
      <vt:lpstr>Architecture and Applications- Question 3</vt:lpstr>
      <vt:lpstr>Architecture and Applications- Question 4</vt:lpstr>
      <vt:lpstr>Overriding Clichés for Risks &amp; Threats</vt:lpstr>
      <vt:lpstr>Sub-Clichés for Risks &amp; Threats</vt:lpstr>
      <vt:lpstr>Risk and Threats Definitions</vt:lpstr>
      <vt:lpstr>We Have Met the Enemy…</vt:lpstr>
      <vt:lpstr>The Shoemaker’s Kids Always…</vt:lpstr>
      <vt:lpstr>Cybersecurity is a Cat and Mouse Game</vt:lpstr>
      <vt:lpstr>Five Most Successful Attack Strategies</vt:lpstr>
      <vt:lpstr>Vulnerabilities We Control, Threats Not So Much</vt:lpstr>
      <vt:lpstr>Importance of General Controls</vt:lpstr>
      <vt:lpstr>Application vs. General Controls</vt:lpstr>
      <vt:lpstr>Application vs. General Controls</vt:lpstr>
      <vt:lpstr>IT General Controls</vt:lpstr>
      <vt:lpstr>IT General Controls</vt:lpstr>
      <vt:lpstr> IT General Controls</vt:lpstr>
      <vt:lpstr>AICPA Gives COSO 11 a Shout Out</vt:lpstr>
      <vt:lpstr>Expected Practices in IT</vt:lpstr>
      <vt:lpstr>Expected Practices in IT</vt:lpstr>
      <vt:lpstr>Always Keep Your Cards Close to the Vest</vt:lpstr>
      <vt:lpstr>Security is Everyone’s Job</vt:lpstr>
      <vt:lpstr>Passwords</vt:lpstr>
      <vt:lpstr>Not All Hashing Algorithms Are Created Equal</vt:lpstr>
      <vt:lpstr> Password Rules to Live By</vt:lpstr>
      <vt:lpstr> Password Rules to Live By</vt:lpstr>
      <vt:lpstr>Multi-Factor Authentication</vt:lpstr>
      <vt:lpstr>This is Why We Play The Games</vt:lpstr>
      <vt:lpstr>What You Don’t Know Will Hurt You</vt:lpstr>
      <vt:lpstr>It’s Not a Case of “If”, it’s WHEN!</vt:lpstr>
      <vt:lpstr>It’s Not a Case of “If”, it’s WHEN!</vt:lpstr>
      <vt:lpstr>It’s Not a Case of “If”, it’s WHEN!</vt:lpstr>
      <vt:lpstr>Threats Question 1</vt:lpstr>
      <vt:lpstr>Threats Question 2</vt:lpstr>
      <vt:lpstr>Threats Question 3</vt:lpstr>
      <vt:lpstr>Threats Question 4</vt:lpstr>
      <vt:lpstr>Threats- Question 5</vt:lpstr>
      <vt:lpstr>Threats-Question 6</vt:lpstr>
      <vt:lpstr>Final Takeaways/Recurring Themes</vt:lpstr>
      <vt:lpstr>Appendices</vt:lpstr>
      <vt:lpstr>Common Certifications</vt:lpstr>
      <vt:lpstr>Common Certifications     </vt:lpstr>
      <vt:lpstr>Common Certifications</vt:lpstr>
      <vt:lpstr>Common Certifications</vt:lpstr>
      <vt:lpstr>Common Certifications</vt:lpstr>
      <vt:lpstr>Common Certifications</vt:lpstr>
      <vt:lpstr>Security Resources</vt:lpstr>
      <vt:lpstr>Leveraging Shared Services</vt:lpstr>
      <vt:lpstr>Leveraging Shared Services</vt:lpstr>
      <vt:lpstr>PowerPoint Presentation</vt:lpstr>
      <vt:lpstr>My Favorite Four Letter Word-FREE!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EMPLOYEES ARE FROM JUPITER IT EMPLOYEES ARE FROM NEPTUNE</dc:title>
  <dc:creator>Bob Scott</dc:creator>
  <cp:lastModifiedBy>Bob Scott</cp:lastModifiedBy>
  <cp:revision>21</cp:revision>
  <cp:lastPrinted>2021-03-12T16:51:49Z</cp:lastPrinted>
  <dcterms:created xsi:type="dcterms:W3CDTF">2021-01-19T14:44:44Z</dcterms:created>
  <dcterms:modified xsi:type="dcterms:W3CDTF">2025-03-28T17:18:52Z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